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9"/>
  </p:notesMasterIdLst>
  <p:handoutMasterIdLst>
    <p:handoutMasterId r:id="rId20"/>
  </p:handoutMasterIdLst>
  <p:sldIdLst>
    <p:sldId id="268" r:id="rId2"/>
    <p:sldId id="269" r:id="rId3"/>
    <p:sldId id="270" r:id="rId4"/>
    <p:sldId id="271" r:id="rId5"/>
    <p:sldId id="272" r:id="rId6"/>
    <p:sldId id="256" r:id="rId7"/>
    <p:sldId id="257" r:id="rId8"/>
    <p:sldId id="258" r:id="rId9"/>
    <p:sldId id="259" r:id="rId10"/>
    <p:sldId id="260" r:id="rId11"/>
    <p:sldId id="261" r:id="rId12"/>
    <p:sldId id="263" r:id="rId13"/>
    <p:sldId id="264" r:id="rId14"/>
    <p:sldId id="266" r:id="rId15"/>
    <p:sldId id="265" r:id="rId16"/>
    <p:sldId id="267" r:id="rId17"/>
    <p:sldId id="262" r:id="rId1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314" autoAdjust="0"/>
  </p:normalViewPr>
  <p:slideViewPr>
    <p:cSldViewPr snapToGrid="0">
      <p:cViewPr varScale="1">
        <p:scale>
          <a:sx n="97" d="100"/>
          <a:sy n="97" d="100"/>
        </p:scale>
        <p:origin x="105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CB1F2AF5-E469-472D-8F3A-F38FA32BC60C}" type="datetimeFigureOut">
              <a:rPr lang="en-GB" smtClean="0"/>
              <a:t>18/02/2019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CC8572F0-75CB-441B-A715-1986CDC580ED}" type="slidenum">
              <a:rPr lang="en-GB" smtClean="0"/>
              <a:t>‹#›</a:t>
            </a:fld>
            <a:endParaRPr lang="en-GB"/>
          </a:p>
        </p:txBody>
      </p:sp>
    </p:spTree>
    <p:extLst>
      <p:ext uri="{BB962C8B-B14F-4D97-AF65-F5344CB8AC3E}">
        <p14:creationId xmlns:p14="http://schemas.microsoft.com/office/powerpoint/2010/main" val="16766835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9CE46F2-A3BD-4D09-967E-0BC29278CF65}" type="datetimeFigureOut">
              <a:rPr lang="en-GB" smtClean="0"/>
              <a:t>18/02/2019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BB5D7CE-03E4-4C31-A381-56F1058813D4}" type="slidenum">
              <a:rPr lang="en-GB" smtClean="0"/>
              <a:t>‹#›</a:t>
            </a:fld>
            <a:endParaRPr lang="en-GB"/>
          </a:p>
        </p:txBody>
      </p:sp>
    </p:spTree>
    <p:extLst>
      <p:ext uri="{BB962C8B-B14F-4D97-AF65-F5344CB8AC3E}">
        <p14:creationId xmlns:p14="http://schemas.microsoft.com/office/powerpoint/2010/main" val="311664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2</a:t>
            </a:fld>
            <a:endParaRPr lang="en-GB"/>
          </a:p>
        </p:txBody>
      </p:sp>
    </p:spTree>
    <p:extLst>
      <p:ext uri="{BB962C8B-B14F-4D97-AF65-F5344CB8AC3E}">
        <p14:creationId xmlns:p14="http://schemas.microsoft.com/office/powerpoint/2010/main" val="2248818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5</a:t>
            </a:fld>
            <a:endParaRPr lang="en-GB"/>
          </a:p>
        </p:txBody>
      </p:sp>
    </p:spTree>
    <p:extLst>
      <p:ext uri="{BB962C8B-B14F-4D97-AF65-F5344CB8AC3E}">
        <p14:creationId xmlns:p14="http://schemas.microsoft.com/office/powerpoint/2010/main" val="4214513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6</a:t>
            </a:fld>
            <a:endParaRPr lang="en-GB"/>
          </a:p>
        </p:txBody>
      </p:sp>
    </p:spTree>
    <p:extLst>
      <p:ext uri="{BB962C8B-B14F-4D97-AF65-F5344CB8AC3E}">
        <p14:creationId xmlns:p14="http://schemas.microsoft.com/office/powerpoint/2010/main" val="3341536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7</a:t>
            </a:fld>
            <a:endParaRPr lang="en-GB"/>
          </a:p>
        </p:txBody>
      </p:sp>
    </p:spTree>
    <p:extLst>
      <p:ext uri="{BB962C8B-B14F-4D97-AF65-F5344CB8AC3E}">
        <p14:creationId xmlns:p14="http://schemas.microsoft.com/office/powerpoint/2010/main" val="1568348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8</a:t>
            </a:fld>
            <a:endParaRPr lang="en-GB"/>
          </a:p>
        </p:txBody>
      </p:sp>
    </p:spTree>
    <p:extLst>
      <p:ext uri="{BB962C8B-B14F-4D97-AF65-F5344CB8AC3E}">
        <p14:creationId xmlns:p14="http://schemas.microsoft.com/office/powerpoint/2010/main" val="3350337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it is very difficult to establish</a:t>
            </a:r>
            <a:r>
              <a:rPr lang="en-GB" baseline="0" dirty="0" smtClean="0"/>
              <a:t> a persons intention on a date in the past, the courts have developed two rebuttable presumptions governing </a:t>
            </a:r>
          </a:p>
          <a:p>
            <a:pPr marL="171450" indent="-171450">
              <a:buFontTx/>
              <a:buChar char="-"/>
            </a:pPr>
            <a:r>
              <a:rPr lang="en-GB" baseline="0" dirty="0" smtClean="0"/>
              <a:t>Family and social agreements </a:t>
            </a:r>
          </a:p>
          <a:p>
            <a:pPr marL="171450" indent="-171450">
              <a:buFontTx/>
              <a:buChar char="-"/>
            </a:pPr>
            <a:r>
              <a:rPr lang="en-GB" baseline="0" dirty="0" smtClean="0"/>
              <a:t>Business agreements</a:t>
            </a:r>
          </a:p>
          <a:p>
            <a:pPr marL="171450" indent="-171450">
              <a:buFontTx/>
              <a:buChar char="-"/>
            </a:pPr>
            <a:endParaRPr lang="en-GB" baseline="0" dirty="0" smtClean="0"/>
          </a:p>
          <a:p>
            <a:pPr marL="171450" indent="-171450">
              <a:buFontTx/>
              <a:buChar char="-"/>
            </a:pPr>
            <a:r>
              <a:rPr lang="en-GB" baseline="0" dirty="0" smtClean="0"/>
              <a:t>A rebuttable presumption is an initial assumption that can be overturned by evidence to the contrary. </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9</a:t>
            </a:fld>
            <a:endParaRPr lang="en-GB"/>
          </a:p>
        </p:txBody>
      </p:sp>
    </p:spTree>
    <p:extLst>
      <p:ext uri="{BB962C8B-B14F-4D97-AF65-F5344CB8AC3E}">
        <p14:creationId xmlns:p14="http://schemas.microsoft.com/office/powerpoint/2010/main" val="3551135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10</a:t>
            </a:fld>
            <a:endParaRPr lang="en-GB"/>
          </a:p>
        </p:txBody>
      </p:sp>
    </p:spTree>
    <p:extLst>
      <p:ext uri="{BB962C8B-B14F-4D97-AF65-F5344CB8AC3E}">
        <p14:creationId xmlns:p14="http://schemas.microsoft.com/office/powerpoint/2010/main" val="3404291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u="sng" dirty="0" smtClean="0">
                <a:solidFill>
                  <a:schemeClr val="accent1"/>
                </a:solidFill>
              </a:rPr>
              <a:t>General rule: </a:t>
            </a:r>
            <a:r>
              <a:rPr lang="en-GB" dirty="0" smtClean="0"/>
              <a:t>It is generally presumed that an agreement between family members or friends in a social context </a:t>
            </a:r>
            <a:r>
              <a:rPr lang="en-GB" b="1" dirty="0" smtClean="0"/>
              <a:t>IS NOT </a:t>
            </a:r>
            <a:r>
              <a:rPr lang="en-GB" dirty="0" smtClean="0"/>
              <a:t>intended to be a contract.</a:t>
            </a:r>
          </a:p>
          <a:p>
            <a:r>
              <a:rPr lang="en-GB" dirty="0" smtClean="0"/>
              <a:t>Examples include: asking a friend to dinner, or an agreement to meet at the pub.</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Agreements between husband and wife are generally presumed not to create a legal relationship – Balfour v Balfour [1919]</a:t>
            </a:r>
          </a:p>
          <a:p>
            <a:r>
              <a:rPr lang="en-GB" dirty="0" smtClean="0"/>
              <a:t>A husband and wife were living apart because</a:t>
            </a:r>
            <a:r>
              <a:rPr lang="en-GB" baseline="0" dirty="0" smtClean="0"/>
              <a:t> he was working in Sri Lanka; they were, though, to all intents and purposes, still happily married at this time. His promise to pay her £30 a month while they were apart was not legally enforceable contract because of the domestic context.</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An agreement between other family members and/or close friends is also presumed not to be binding. – Jones v </a:t>
            </a:r>
            <a:r>
              <a:rPr lang="en-GB" dirty="0" err="1" smtClean="0"/>
              <a:t>Padavatton</a:t>
            </a:r>
            <a:r>
              <a:rPr lang="en-GB" dirty="0" smtClean="0"/>
              <a:t> [1969]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 mother entered into an agreement with her daughter under which her daughter gave up her job in America and came to England to study to become a barrister. In return, the mother offered to pay her daughter an allowance and subsequently buy her a house. This agreement was held not to be legally binding as no intention to create legal relations could be found between the parties.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11</a:t>
            </a:fld>
            <a:endParaRPr lang="en-GB"/>
          </a:p>
        </p:txBody>
      </p:sp>
    </p:spTree>
    <p:extLst>
      <p:ext uri="{BB962C8B-B14F-4D97-AF65-F5344CB8AC3E}">
        <p14:creationId xmlns:p14="http://schemas.microsoft.com/office/powerpoint/2010/main" val="3990176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presumption does not mean</a:t>
            </a:r>
            <a:r>
              <a:rPr lang="en-GB" baseline="0" dirty="0" smtClean="0"/>
              <a:t> that there can never be a contract where the parties are in a close relationship; the circumstances may be such that an intention to be legally bound can be inferred (i.e. the presumption can be rebutted)</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Courts start from the presumption that the parties did not intend their agreement to be legally binding.  However, if the behaviour</a:t>
            </a:r>
            <a:r>
              <a:rPr lang="en-GB" baseline="0" dirty="0" smtClean="0"/>
              <a:t> of the parties (what they said or did) indicates that they did intend to be legally bound, they will be.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Once the parties have broken down (separated, divorced) any agreement between them is likely to be treated as legally binding. Merritt v Merritt [1970]: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 husband promised his wife, from whom he was separated, that she could keep the house if she paid off the mortgage. He made his promise in a written note.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court found that this was a business arrangement, amounting to a contract; the fact that the agreement had been made in writing also helped provide evidence that a binding contract was intended here. </a:t>
            </a:r>
            <a:endParaRPr lang="en-GB" dirty="0" smtClean="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12</a:t>
            </a:fld>
            <a:endParaRPr lang="en-GB"/>
          </a:p>
        </p:txBody>
      </p:sp>
    </p:spTree>
    <p:extLst>
      <p:ext uri="{BB962C8B-B14F-4D97-AF65-F5344CB8AC3E}">
        <p14:creationId xmlns:p14="http://schemas.microsoft.com/office/powerpoint/2010/main" val="383333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Simpkins v Pays [1955] the court was also able to find a</a:t>
            </a:r>
            <a:r>
              <a:rPr lang="en-GB" baseline="0" dirty="0" smtClean="0"/>
              <a:t> situation where an agreement between members of the same household could be binding.</a:t>
            </a:r>
          </a:p>
          <a:p>
            <a:r>
              <a:rPr lang="en-GB" baseline="0" dirty="0" smtClean="0"/>
              <a:t>An old lady, her lodger and her granddaughter entered into a competition together, having agreed that they would share any winnings.</a:t>
            </a:r>
          </a:p>
          <a:p>
            <a:r>
              <a:rPr lang="en-GB" baseline="0" dirty="0" smtClean="0"/>
              <a:t>The entry was made in the old lady’s name.</a:t>
            </a:r>
          </a:p>
          <a:p>
            <a:r>
              <a:rPr lang="en-GB" baseline="0" dirty="0" smtClean="0"/>
              <a:t>She won £750, but refused to share it with the lodger.</a:t>
            </a:r>
          </a:p>
          <a:p>
            <a:r>
              <a:rPr lang="en-GB" baseline="0" dirty="0" smtClean="0"/>
              <a:t>He sued for breach of contract and won; the court held that there was an intention to be legally bound by the agreement, with the shared PAYMENT of competition entry fees being evidence to rebut the presumption.</a:t>
            </a:r>
          </a:p>
          <a:p>
            <a:endParaRPr lang="en-GB" baseline="0" dirty="0" smtClean="0"/>
          </a:p>
          <a:p>
            <a:r>
              <a:rPr lang="en-GB" baseline="0" dirty="0" smtClean="0"/>
              <a:t>Following the decision in Simpkins v Pays – the courts are likely to find that </a:t>
            </a:r>
            <a:r>
              <a:rPr lang="en-GB" baseline="0" dirty="0" err="1" smtClean="0"/>
              <a:t>Emmas</a:t>
            </a:r>
            <a:r>
              <a:rPr lang="en-GB" baseline="0" dirty="0" smtClean="0"/>
              <a:t> syndicate was a legally binding agreement.</a:t>
            </a:r>
          </a:p>
          <a:p>
            <a:endParaRPr lang="en-GB" baseline="0" dirty="0" smtClean="0"/>
          </a:p>
          <a:p>
            <a:r>
              <a:rPr lang="en-GB" baseline="0" dirty="0" smtClean="0"/>
              <a:t>However, consider the following example:</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13</a:t>
            </a:fld>
            <a:endParaRPr lang="en-GB"/>
          </a:p>
        </p:txBody>
      </p:sp>
    </p:spTree>
    <p:extLst>
      <p:ext uri="{BB962C8B-B14F-4D97-AF65-F5344CB8AC3E}">
        <p14:creationId xmlns:p14="http://schemas.microsoft.com/office/powerpoint/2010/main" val="4252857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Newton family from Dartford in Kent have won</a:t>
            </a:r>
            <a:r>
              <a:rPr lang="en-GB" baseline="0" dirty="0" smtClean="0"/>
              <a:t> almost £8 million on the National lottery. The five adults – mum, dad and three grown up children have been entering the Lottery as a family syndicate for the past ten years.</a:t>
            </a:r>
          </a:p>
          <a:p>
            <a:r>
              <a:rPr lang="en-GB" baseline="0" dirty="0" smtClean="0"/>
              <a:t>Even though the children have rarely contributed their share of the stake, often claiming “they were a bit skint” their parents confirmed that they would still be sharing their winnings with the children.</a:t>
            </a:r>
          </a:p>
          <a:p>
            <a:endParaRPr lang="en-GB" baseline="0" dirty="0" smtClean="0"/>
          </a:p>
          <a:p>
            <a:r>
              <a:rPr lang="en-GB" baseline="0" dirty="0" smtClean="0"/>
              <a:t>But if they had not been so generous, would a court have backed the children in an action against their parents?</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14</a:t>
            </a:fld>
            <a:endParaRPr lang="en-GB"/>
          </a:p>
        </p:txBody>
      </p:sp>
    </p:spTree>
    <p:extLst>
      <p:ext uri="{BB962C8B-B14F-4D97-AF65-F5344CB8AC3E}">
        <p14:creationId xmlns:p14="http://schemas.microsoft.com/office/powerpoint/2010/main" val="37057300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agreement made in the course of business </a:t>
            </a:r>
            <a:r>
              <a:rPr lang="en-GB" b="1" dirty="0" smtClean="0"/>
              <a:t>IS</a:t>
            </a:r>
            <a:r>
              <a:rPr lang="en-GB" dirty="0" smtClean="0"/>
              <a:t> presumed to be legally binding.</a:t>
            </a:r>
          </a:p>
          <a:p>
            <a:r>
              <a:rPr lang="en-GB" dirty="0" smtClean="0"/>
              <a:t>WHY?</a:t>
            </a:r>
          </a:p>
          <a:p>
            <a:r>
              <a:rPr lang="en-GB" dirty="0" smtClean="0"/>
              <a:t>This is because of a need for certainty in such transactions and the importance of a trader being able to rely on a promise that has been made to him in the course of business. </a:t>
            </a:r>
          </a:p>
          <a:p>
            <a:endParaRPr lang="en-GB" dirty="0" smtClean="0"/>
          </a:p>
          <a:p>
            <a:r>
              <a:rPr lang="en-GB" dirty="0" smtClean="0"/>
              <a:t>E.g. When Emma placed the order for</a:t>
            </a:r>
            <a:r>
              <a:rPr lang="en-GB" baseline="0" dirty="0" smtClean="0"/>
              <a:t> the printer paper on behalf of her employer, the agreement will be considered to be intended to be legally binding; it is important for the solicitors practice to know that they can rely on the office supplies firm to deliver the paper as promised and for the office supplies firm to know that they will be paid for the goods provided. </a:t>
            </a:r>
          </a:p>
          <a:p>
            <a:endParaRPr lang="en-GB" baseline="0" dirty="0" smtClean="0"/>
          </a:p>
          <a:p>
            <a:r>
              <a:rPr lang="en-GB" baseline="0" dirty="0" smtClean="0"/>
              <a:t>A case which provides an example of this presumption being applied is Edmonds v Lawson [2000], where an unpaid pupillage ( on the job training required to become a barrister) was held to be a business arrangement with a clear intention to be legally bound between the pupil barrister and the chambers at which she was working.</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15</a:t>
            </a:fld>
            <a:endParaRPr lang="en-GB"/>
          </a:p>
        </p:txBody>
      </p:sp>
    </p:spTree>
    <p:extLst>
      <p:ext uri="{BB962C8B-B14F-4D97-AF65-F5344CB8AC3E}">
        <p14:creationId xmlns:p14="http://schemas.microsoft.com/office/powerpoint/2010/main" val="3179928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certain situations in which this presumption will not be followed</a:t>
            </a:r>
          </a:p>
          <a:p>
            <a:pPr marL="171450" indent="-171450">
              <a:buFontTx/>
              <a:buChar char="-"/>
            </a:pPr>
            <a:r>
              <a:rPr lang="en-GB" dirty="0" smtClean="0"/>
              <a:t>Where the terms of an advertisement are regarded</a:t>
            </a:r>
            <a:r>
              <a:rPr lang="en-GB" baseline="0" dirty="0" smtClean="0"/>
              <a:t> as </a:t>
            </a:r>
            <a:r>
              <a:rPr lang="en-GB" b="1" dirty="0" smtClean="0"/>
              <a:t>‘mere puffs’ </a:t>
            </a:r>
            <a:r>
              <a:rPr lang="en-GB" dirty="0" smtClean="0"/>
              <a:t>(extravagant claims not intended to be binding): it is not possible to sue if claims such as ‘sensational’ or ‘delicious’ turn out not to be true.</a:t>
            </a:r>
          </a:p>
          <a:p>
            <a:pPr marL="0" indent="0">
              <a:buFontTx/>
              <a:buNone/>
            </a:pPr>
            <a:r>
              <a:rPr lang="en-GB" b="0" dirty="0" smtClean="0"/>
              <a:t>Promises</a:t>
            </a:r>
            <a:r>
              <a:rPr lang="en-GB" b="0" baseline="0" dirty="0" smtClean="0"/>
              <a:t> like ‘free from parabens’ are enforceable. </a:t>
            </a:r>
          </a:p>
          <a:p>
            <a:pPr marL="0" indent="0">
              <a:buFontTx/>
              <a:buNone/>
            </a:pPr>
            <a:endParaRPr lang="en-GB" b="0" baseline="0" dirty="0" smtClean="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baseline="0" dirty="0" smtClean="0"/>
              <a:t>Furthermore, s</a:t>
            </a:r>
            <a:r>
              <a:rPr lang="en-GB" dirty="0" smtClean="0"/>
              <a:t>ome business agreements contain a </a:t>
            </a:r>
            <a:r>
              <a:rPr lang="en-GB" b="1" dirty="0" smtClean="0"/>
              <a:t>clause </a:t>
            </a:r>
            <a:r>
              <a:rPr lang="en-GB" dirty="0" smtClean="0"/>
              <a:t>to the effect that the agreement is not intended to be legally binding. If both parties agree to such a clause, the effect is that the agreement</a:t>
            </a:r>
            <a:r>
              <a:rPr lang="en-GB" baseline="0" dirty="0" smtClean="0"/>
              <a:t> is not enforceable as a contract.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In Rose v Frank v Crompton Bros [1924] an agreement for the sale of paper tissues contained an honourable pledge clause stating: “This arrangement is not entered into, nor is this memo written, as a formal or legal agreement, and shall not be subject to legal jurisdiction in the law courts.” The effect of the clause were that the parties were not bound.</a:t>
            </a:r>
            <a:endParaRPr lang="en-GB" dirty="0" smtClean="0"/>
          </a:p>
          <a:p>
            <a:pPr marL="0" indent="0">
              <a:buFontTx/>
              <a:buNone/>
            </a:pPr>
            <a:endParaRPr lang="en-GB" b="0" dirty="0"/>
          </a:p>
        </p:txBody>
      </p:sp>
      <p:sp>
        <p:nvSpPr>
          <p:cNvPr id="4" name="Slide Number Placeholder 3"/>
          <p:cNvSpPr>
            <a:spLocks noGrp="1"/>
          </p:cNvSpPr>
          <p:nvPr>
            <p:ph type="sldNum" sz="quarter" idx="10"/>
          </p:nvPr>
        </p:nvSpPr>
        <p:spPr/>
        <p:txBody>
          <a:bodyPr/>
          <a:lstStyle/>
          <a:p>
            <a:fld id="{4BB5D7CE-03E4-4C31-A381-56F1058813D4}" type="slidenum">
              <a:rPr lang="en-GB" smtClean="0"/>
              <a:t>16</a:t>
            </a:fld>
            <a:endParaRPr lang="en-GB"/>
          </a:p>
        </p:txBody>
      </p:sp>
    </p:spTree>
    <p:extLst>
      <p:ext uri="{BB962C8B-B14F-4D97-AF65-F5344CB8AC3E}">
        <p14:creationId xmlns:p14="http://schemas.microsoft.com/office/powerpoint/2010/main" val="3604928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smtClean="0"/>
              <a:t>The legal presumption in domestic and social circumstances can be rebutted where, for example:</a:t>
            </a:r>
          </a:p>
          <a:p>
            <a:pPr marL="228600" indent="-228600">
              <a:buAutoNum type="arabicPeriod"/>
            </a:pPr>
            <a:endParaRPr lang="en-GB" baseline="0" dirty="0" smtClean="0"/>
          </a:p>
          <a:p>
            <a:pPr marL="171450" indent="-171450">
              <a:buFontTx/>
              <a:buChar char="-"/>
            </a:pPr>
            <a:r>
              <a:rPr lang="en-GB" baseline="0" dirty="0" smtClean="0"/>
              <a:t>Two spouses are separated;</a:t>
            </a:r>
          </a:p>
          <a:p>
            <a:pPr marL="171450" indent="-171450">
              <a:buFontTx/>
              <a:buChar char="-"/>
            </a:pPr>
            <a:r>
              <a:rPr lang="en-GB" baseline="0" dirty="0" smtClean="0"/>
              <a:t>One party is put at a disadvantage as a result of the agreement; or</a:t>
            </a:r>
          </a:p>
          <a:p>
            <a:pPr marL="171450" indent="-171450">
              <a:buFontTx/>
              <a:buChar char="-"/>
            </a:pPr>
            <a:r>
              <a:rPr lang="en-GB" baseline="0" dirty="0" smtClean="0"/>
              <a:t>Some form of payment is made</a:t>
            </a:r>
          </a:p>
          <a:p>
            <a:pPr marL="171450" indent="-171450">
              <a:buFontTx/>
              <a:buChar char="-"/>
            </a:pPr>
            <a:endParaRPr lang="en-GB" baseline="0" dirty="0" smtClean="0"/>
          </a:p>
          <a:p>
            <a:pPr marL="0" indent="0">
              <a:buFontTx/>
              <a:buNone/>
            </a:pPr>
            <a:r>
              <a:rPr lang="en-GB" baseline="0" dirty="0" smtClean="0"/>
              <a:t>2. In commercial transactions, it is presumed that an agreement made in the course of a business is intended to be legally binding. </a:t>
            </a:r>
            <a:endParaRPr lang="en-GB" dirty="0" smtClean="0"/>
          </a:p>
        </p:txBody>
      </p:sp>
      <p:sp>
        <p:nvSpPr>
          <p:cNvPr id="4" name="Slide Number Placeholder 3"/>
          <p:cNvSpPr>
            <a:spLocks noGrp="1"/>
          </p:cNvSpPr>
          <p:nvPr>
            <p:ph type="sldNum" sz="quarter" idx="10"/>
          </p:nvPr>
        </p:nvSpPr>
        <p:spPr/>
        <p:txBody>
          <a:bodyPr/>
          <a:lstStyle/>
          <a:p>
            <a:fld id="{4BB5D7CE-03E4-4C31-A381-56F1058813D4}" type="slidenum">
              <a:rPr lang="en-GB" smtClean="0"/>
              <a:t>17</a:t>
            </a:fld>
            <a:endParaRPr lang="en-GB"/>
          </a:p>
        </p:txBody>
      </p:sp>
    </p:spTree>
    <p:extLst>
      <p:ext uri="{BB962C8B-B14F-4D97-AF65-F5344CB8AC3E}">
        <p14:creationId xmlns:p14="http://schemas.microsoft.com/office/powerpoint/2010/main" val="3325912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2719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1742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0180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2943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8355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62729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12050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774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986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2393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1021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7461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6573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53564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2/18/2019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4773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64834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3429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2/18/2019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574456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RECAP</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08463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 Summary</a:t>
            </a:r>
            <a:endParaRPr lang="en-GB" dirty="0"/>
          </a:p>
        </p:txBody>
      </p:sp>
      <p:sp>
        <p:nvSpPr>
          <p:cNvPr id="3" name="Content Placeholder 2"/>
          <p:cNvSpPr>
            <a:spLocks noGrp="1"/>
          </p:cNvSpPr>
          <p:nvPr>
            <p:ph idx="1"/>
          </p:nvPr>
        </p:nvSpPr>
        <p:spPr>
          <a:xfrm>
            <a:off x="403123" y="2310582"/>
            <a:ext cx="10756489" cy="4306528"/>
          </a:xfrm>
        </p:spPr>
        <p:txBody>
          <a:bodyPr>
            <a:noAutofit/>
          </a:bodyPr>
          <a:lstStyle/>
          <a:p>
            <a:r>
              <a:rPr lang="en-GB" dirty="0" smtClean="0"/>
              <a:t>(1) The existence of an agreement is usually established by proof of </a:t>
            </a:r>
            <a:r>
              <a:rPr lang="en-GB" b="1" dirty="0" smtClean="0"/>
              <a:t>OFFER </a:t>
            </a:r>
            <a:r>
              <a:rPr lang="en-GB" dirty="0" smtClean="0"/>
              <a:t>and </a:t>
            </a:r>
            <a:r>
              <a:rPr lang="en-GB" b="1" dirty="0" smtClean="0"/>
              <a:t>ACCEPTANCE</a:t>
            </a:r>
            <a:r>
              <a:rPr lang="en-GB" dirty="0" smtClean="0"/>
              <a:t>. The courts use an </a:t>
            </a:r>
            <a:r>
              <a:rPr lang="en-GB" b="1" dirty="0" smtClean="0"/>
              <a:t>OBJECTIVE APPROACH</a:t>
            </a:r>
            <a:r>
              <a:rPr lang="en-GB" dirty="0" smtClean="0"/>
              <a:t> to establish this.</a:t>
            </a:r>
          </a:p>
          <a:p>
            <a:r>
              <a:rPr lang="en-GB" dirty="0" smtClean="0"/>
              <a:t>(2) </a:t>
            </a:r>
            <a:r>
              <a:rPr lang="en-GB" b="1" u="sng" dirty="0" smtClean="0"/>
              <a:t>An offer:</a:t>
            </a:r>
          </a:p>
          <a:p>
            <a:pPr>
              <a:buFontTx/>
              <a:buChar char="-"/>
            </a:pPr>
            <a:r>
              <a:rPr lang="en-GB" dirty="0" smtClean="0"/>
              <a:t>Must be </a:t>
            </a:r>
            <a:r>
              <a:rPr lang="en-GB" b="1" dirty="0" smtClean="0"/>
              <a:t>certain</a:t>
            </a:r>
          </a:p>
          <a:p>
            <a:pPr>
              <a:buFontTx/>
              <a:buChar char="-"/>
            </a:pPr>
            <a:r>
              <a:rPr lang="en-GB" dirty="0" smtClean="0"/>
              <a:t>Can be </a:t>
            </a:r>
            <a:r>
              <a:rPr lang="en-GB" b="1" dirty="0" smtClean="0"/>
              <a:t>unilateral</a:t>
            </a:r>
            <a:r>
              <a:rPr lang="en-GB" dirty="0" smtClean="0"/>
              <a:t> or </a:t>
            </a:r>
            <a:r>
              <a:rPr lang="en-GB" b="1" dirty="0" smtClean="0"/>
              <a:t>bilateral</a:t>
            </a:r>
          </a:p>
          <a:p>
            <a:pPr>
              <a:buFontTx/>
              <a:buChar char="-"/>
            </a:pPr>
            <a:r>
              <a:rPr lang="en-GB" dirty="0" smtClean="0"/>
              <a:t>Can be made </a:t>
            </a:r>
            <a:r>
              <a:rPr lang="en-GB" b="1" dirty="0" smtClean="0"/>
              <a:t>orally</a:t>
            </a:r>
            <a:r>
              <a:rPr lang="en-GB" dirty="0" smtClean="0"/>
              <a:t>, in </a:t>
            </a:r>
            <a:r>
              <a:rPr lang="en-GB" b="1" dirty="0" smtClean="0"/>
              <a:t>writing</a:t>
            </a:r>
            <a:r>
              <a:rPr lang="en-GB" dirty="0" smtClean="0"/>
              <a:t> or by </a:t>
            </a:r>
            <a:r>
              <a:rPr lang="en-GB" b="1" dirty="0" smtClean="0"/>
              <a:t>conduct</a:t>
            </a:r>
          </a:p>
          <a:p>
            <a:pPr>
              <a:buFontTx/>
              <a:buChar char="-"/>
            </a:pPr>
            <a:r>
              <a:rPr lang="en-GB" dirty="0" smtClean="0"/>
              <a:t>Must be </a:t>
            </a:r>
            <a:r>
              <a:rPr lang="en-GB" b="1" dirty="0" smtClean="0"/>
              <a:t>communicated</a:t>
            </a:r>
            <a:r>
              <a:rPr lang="en-GB" dirty="0" smtClean="0"/>
              <a:t> to the offeree, who must have knowledge of it;</a:t>
            </a:r>
          </a:p>
          <a:p>
            <a:pPr>
              <a:buFontTx/>
              <a:buChar char="-"/>
            </a:pPr>
            <a:r>
              <a:rPr lang="en-GB" dirty="0" smtClean="0"/>
              <a:t>Can be made to one person, to a group or the world in general</a:t>
            </a:r>
          </a:p>
          <a:p>
            <a:pPr>
              <a:buFontTx/>
              <a:buChar char="-"/>
            </a:pPr>
            <a:r>
              <a:rPr lang="en-GB" dirty="0" smtClean="0"/>
              <a:t>Must be distinguished from an </a:t>
            </a:r>
            <a:r>
              <a:rPr lang="en-GB" b="1" dirty="0" smtClean="0"/>
              <a:t>invitation to treat</a:t>
            </a:r>
            <a:r>
              <a:rPr lang="en-GB" dirty="0" smtClean="0"/>
              <a:t>, examples of which generally include:</a:t>
            </a:r>
          </a:p>
          <a:p>
            <a:pPr>
              <a:buFont typeface="Wingdings" panose="05000000000000000000" pitchFamily="2" charset="2"/>
              <a:buChar char="§"/>
            </a:pPr>
            <a:r>
              <a:rPr lang="en-GB" dirty="0" smtClean="0"/>
              <a:t>Advertisements, 	Auctions, Requests for tenders, Goods on display in shops; and mere statements of price</a:t>
            </a:r>
          </a:p>
        </p:txBody>
      </p:sp>
    </p:spTree>
    <p:extLst>
      <p:ext uri="{BB962C8B-B14F-4D97-AF65-F5344CB8AC3E}">
        <p14:creationId xmlns:p14="http://schemas.microsoft.com/office/powerpoint/2010/main" val="2693415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 Summary</a:t>
            </a:r>
            <a:endParaRPr lang="en-GB" dirty="0"/>
          </a:p>
        </p:txBody>
      </p:sp>
      <p:sp>
        <p:nvSpPr>
          <p:cNvPr id="3" name="Content Placeholder 2"/>
          <p:cNvSpPr>
            <a:spLocks noGrp="1"/>
          </p:cNvSpPr>
          <p:nvPr>
            <p:ph idx="1"/>
          </p:nvPr>
        </p:nvSpPr>
        <p:spPr>
          <a:xfrm>
            <a:off x="275304" y="2603499"/>
            <a:ext cx="9705310" cy="3974281"/>
          </a:xfrm>
        </p:spPr>
        <p:txBody>
          <a:bodyPr>
            <a:normAutofit lnSpcReduction="10000"/>
          </a:bodyPr>
          <a:lstStyle/>
          <a:p>
            <a:r>
              <a:rPr lang="en-GB" dirty="0" smtClean="0"/>
              <a:t>(3) An offer cannot be accepted after it has ended. Offers end by:</a:t>
            </a:r>
          </a:p>
          <a:p>
            <a:pPr>
              <a:buFontTx/>
              <a:buChar char="-"/>
            </a:pPr>
            <a:r>
              <a:rPr lang="en-GB" b="1" dirty="0" smtClean="0"/>
              <a:t>Revocation</a:t>
            </a:r>
          </a:p>
          <a:p>
            <a:pPr>
              <a:buFontTx/>
              <a:buChar char="-"/>
            </a:pPr>
            <a:r>
              <a:rPr lang="en-GB" b="1" dirty="0" smtClean="0"/>
              <a:t>Rejection (counter-offer)</a:t>
            </a:r>
          </a:p>
          <a:p>
            <a:pPr>
              <a:buFontTx/>
              <a:buChar char="-"/>
            </a:pPr>
            <a:r>
              <a:rPr lang="en-GB" b="1" dirty="0" smtClean="0"/>
              <a:t>Lapse of time</a:t>
            </a:r>
          </a:p>
          <a:p>
            <a:pPr>
              <a:buFontTx/>
              <a:buChar char="-"/>
            </a:pPr>
            <a:r>
              <a:rPr lang="en-GB" b="1" dirty="0" smtClean="0"/>
              <a:t>Acceptance</a:t>
            </a:r>
          </a:p>
          <a:p>
            <a:pPr marL="0" indent="0">
              <a:buNone/>
            </a:pPr>
            <a:endParaRPr lang="en-GB" dirty="0"/>
          </a:p>
          <a:p>
            <a:pPr marL="0" indent="0">
              <a:buNone/>
            </a:pPr>
            <a:r>
              <a:rPr lang="en-GB" dirty="0" smtClean="0"/>
              <a:t>(4) Once the offer has been </a:t>
            </a:r>
            <a:r>
              <a:rPr lang="en-GB" b="1" dirty="0" smtClean="0"/>
              <a:t>accepted</a:t>
            </a:r>
            <a:r>
              <a:rPr lang="en-GB" dirty="0" smtClean="0"/>
              <a:t>, the parties are in a contractual relationship. Acceptance:</a:t>
            </a:r>
          </a:p>
          <a:p>
            <a:pPr>
              <a:buFontTx/>
              <a:buChar char="-"/>
            </a:pPr>
            <a:r>
              <a:rPr lang="en-GB" dirty="0" smtClean="0"/>
              <a:t>May be made </a:t>
            </a:r>
            <a:r>
              <a:rPr lang="en-GB" b="1" dirty="0" smtClean="0"/>
              <a:t>orally, in writing </a:t>
            </a:r>
            <a:r>
              <a:rPr lang="en-GB" dirty="0" smtClean="0"/>
              <a:t>or </a:t>
            </a:r>
            <a:r>
              <a:rPr lang="en-GB" b="1" dirty="0" smtClean="0"/>
              <a:t>by conduct</a:t>
            </a:r>
          </a:p>
          <a:p>
            <a:pPr>
              <a:buFontTx/>
              <a:buChar char="-"/>
            </a:pPr>
            <a:r>
              <a:rPr lang="en-GB" dirty="0" smtClean="0"/>
              <a:t>Must </a:t>
            </a:r>
            <a:r>
              <a:rPr lang="en-GB" b="1" dirty="0" smtClean="0"/>
              <a:t>correspond exactly </a:t>
            </a:r>
            <a:r>
              <a:rPr lang="en-GB" dirty="0" smtClean="0"/>
              <a:t>with the terms of the offer (Mirror-image rule)</a:t>
            </a:r>
          </a:p>
          <a:p>
            <a:pPr>
              <a:buFontTx/>
              <a:buChar char="-"/>
            </a:pPr>
            <a:r>
              <a:rPr lang="en-GB" dirty="0" smtClean="0"/>
              <a:t>Must be </a:t>
            </a:r>
            <a:r>
              <a:rPr lang="en-GB" b="1" dirty="0" smtClean="0"/>
              <a:t>communicated</a:t>
            </a:r>
            <a:r>
              <a:rPr lang="en-GB" dirty="0" smtClean="0"/>
              <a:t> in the right way to the right person</a:t>
            </a:r>
            <a:endParaRPr lang="en-GB" dirty="0"/>
          </a:p>
        </p:txBody>
      </p:sp>
    </p:spTree>
    <p:extLst>
      <p:ext uri="{BB962C8B-B14F-4D97-AF65-F5344CB8AC3E}">
        <p14:creationId xmlns:p14="http://schemas.microsoft.com/office/powerpoint/2010/main" val="2729884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 Summary</a:t>
            </a:r>
            <a:endParaRPr lang="en-GB" dirty="0"/>
          </a:p>
        </p:txBody>
      </p:sp>
      <p:sp>
        <p:nvSpPr>
          <p:cNvPr id="3" name="Content Placeholder 2"/>
          <p:cNvSpPr>
            <a:spLocks noGrp="1"/>
          </p:cNvSpPr>
          <p:nvPr>
            <p:ph idx="1"/>
          </p:nvPr>
        </p:nvSpPr>
        <p:spPr>
          <a:xfrm>
            <a:off x="314632" y="2222089"/>
            <a:ext cx="11139949" cy="4768645"/>
          </a:xfrm>
        </p:spPr>
        <p:txBody>
          <a:bodyPr>
            <a:normAutofit/>
          </a:bodyPr>
          <a:lstStyle/>
          <a:p>
            <a:r>
              <a:rPr lang="en-GB" sz="2000" dirty="0" smtClean="0"/>
              <a:t>(5) With reference to </a:t>
            </a:r>
            <a:r>
              <a:rPr lang="en-GB" sz="2000" b="1" dirty="0" smtClean="0"/>
              <a:t>communication</a:t>
            </a:r>
            <a:r>
              <a:rPr lang="en-GB" sz="2000" dirty="0" smtClean="0"/>
              <a:t> of acceptance:</a:t>
            </a:r>
          </a:p>
          <a:p>
            <a:pPr>
              <a:buFontTx/>
              <a:buChar char="-"/>
            </a:pPr>
            <a:r>
              <a:rPr lang="en-GB" sz="2000" dirty="0" smtClean="0"/>
              <a:t>Silence does not normally amount to acceptance</a:t>
            </a:r>
          </a:p>
          <a:p>
            <a:pPr>
              <a:buFontTx/>
              <a:buChar char="-"/>
            </a:pPr>
            <a:r>
              <a:rPr lang="en-GB" sz="2000" dirty="0" smtClean="0"/>
              <a:t>The method used must not be less favourable than any method specified in the offer;</a:t>
            </a:r>
          </a:p>
          <a:p>
            <a:pPr>
              <a:buFontTx/>
              <a:buChar char="-"/>
            </a:pPr>
            <a:r>
              <a:rPr lang="en-GB" sz="2000" dirty="0" smtClean="0"/>
              <a:t>Actual communication is not required where the acceptance is by conduct or is that of a unilateral offer</a:t>
            </a:r>
          </a:p>
          <a:p>
            <a:pPr>
              <a:buFontTx/>
              <a:buChar char="-"/>
            </a:pPr>
            <a:r>
              <a:rPr lang="en-GB" sz="2000" dirty="0" smtClean="0"/>
              <a:t>Where acceptance by post is acceptable, the acceptance is valid as soon as it is </a:t>
            </a:r>
            <a:r>
              <a:rPr lang="en-GB" sz="2000" b="1" dirty="0" smtClean="0"/>
              <a:t>posted; </a:t>
            </a:r>
            <a:r>
              <a:rPr lang="en-GB" sz="2000" dirty="0" smtClean="0"/>
              <a:t>and</a:t>
            </a:r>
          </a:p>
          <a:p>
            <a:pPr>
              <a:buFontTx/>
              <a:buChar char="-"/>
            </a:pPr>
            <a:r>
              <a:rPr lang="en-GB" sz="2000" dirty="0" smtClean="0"/>
              <a:t>With reference to </a:t>
            </a:r>
            <a:r>
              <a:rPr lang="en-GB" sz="2000" b="1" dirty="0" smtClean="0"/>
              <a:t>modern methods of communication</a:t>
            </a:r>
            <a:r>
              <a:rPr lang="en-GB" sz="2000" dirty="0" smtClean="0"/>
              <a:t>, there is some legal uncertainty here and no over-arching rule, but the accepted approach seems to be that acceptance will occur either on receipt (if this is during normal office hours) or at the point when the sender could expect the message to have been read (if receipt occurred outside normal office hours). </a:t>
            </a:r>
            <a:endParaRPr lang="en-GB" sz="2000" dirty="0"/>
          </a:p>
        </p:txBody>
      </p:sp>
    </p:spTree>
    <p:extLst>
      <p:ext uri="{BB962C8B-B14F-4D97-AF65-F5344CB8AC3E}">
        <p14:creationId xmlns:p14="http://schemas.microsoft.com/office/powerpoint/2010/main" val="911651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Consideration: Summary</a:t>
            </a:r>
          </a:p>
        </p:txBody>
      </p:sp>
      <p:sp>
        <p:nvSpPr>
          <p:cNvPr id="3" name="Content Placeholder 2"/>
          <p:cNvSpPr>
            <a:spLocks noGrp="1"/>
          </p:cNvSpPr>
          <p:nvPr>
            <p:ph idx="1"/>
          </p:nvPr>
        </p:nvSpPr>
        <p:spPr>
          <a:xfrm>
            <a:off x="904567" y="2290915"/>
            <a:ext cx="10815485" cy="4385187"/>
          </a:xfrm>
        </p:spPr>
        <p:txBody>
          <a:bodyPr>
            <a:normAutofit lnSpcReduction="10000"/>
          </a:bodyPr>
          <a:lstStyle/>
          <a:p>
            <a:r>
              <a:rPr lang="en-GB" b="1" dirty="0" smtClean="0"/>
              <a:t>(1) Consideration </a:t>
            </a:r>
            <a:r>
              <a:rPr lang="en-GB" dirty="0" smtClean="0"/>
              <a:t>means that both parties must give something and get something from the agreement. It is essential to every contract, unless made by deed.</a:t>
            </a:r>
          </a:p>
          <a:p>
            <a:r>
              <a:rPr lang="en-GB" b="1" dirty="0" smtClean="0"/>
              <a:t>(2) Consideration:</a:t>
            </a:r>
          </a:p>
          <a:p>
            <a:pPr>
              <a:buFontTx/>
              <a:buChar char="-"/>
            </a:pPr>
            <a:r>
              <a:rPr lang="en-GB" dirty="0" smtClean="0"/>
              <a:t>May be </a:t>
            </a:r>
            <a:r>
              <a:rPr lang="en-GB" b="1" dirty="0" smtClean="0"/>
              <a:t>executed </a:t>
            </a:r>
            <a:r>
              <a:rPr lang="en-GB" dirty="0" smtClean="0"/>
              <a:t>or </a:t>
            </a:r>
            <a:r>
              <a:rPr lang="en-GB" b="1" dirty="0" smtClean="0"/>
              <a:t>executory</a:t>
            </a:r>
          </a:p>
          <a:p>
            <a:pPr>
              <a:buFontTx/>
              <a:buChar char="-"/>
            </a:pPr>
            <a:r>
              <a:rPr lang="en-GB" dirty="0" smtClean="0"/>
              <a:t>Must move from the </a:t>
            </a:r>
            <a:r>
              <a:rPr lang="en-GB" b="1" dirty="0" err="1" smtClean="0"/>
              <a:t>promisee</a:t>
            </a:r>
            <a:r>
              <a:rPr lang="en-GB" b="1" dirty="0" smtClean="0"/>
              <a:t>;</a:t>
            </a:r>
          </a:p>
          <a:p>
            <a:pPr>
              <a:buFontTx/>
              <a:buChar char="-"/>
            </a:pPr>
            <a:r>
              <a:rPr lang="en-GB" dirty="0" smtClean="0"/>
              <a:t>Must not be </a:t>
            </a:r>
            <a:r>
              <a:rPr lang="en-GB" b="1" dirty="0" smtClean="0"/>
              <a:t>past;</a:t>
            </a:r>
          </a:p>
          <a:p>
            <a:pPr>
              <a:buFontTx/>
              <a:buChar char="-"/>
            </a:pPr>
            <a:r>
              <a:rPr lang="en-GB" dirty="0" smtClean="0"/>
              <a:t>Need not be </a:t>
            </a:r>
            <a:r>
              <a:rPr lang="en-GB" b="1" dirty="0" smtClean="0"/>
              <a:t>adequate</a:t>
            </a:r>
          </a:p>
          <a:p>
            <a:pPr>
              <a:buFontTx/>
              <a:buChar char="-"/>
            </a:pPr>
            <a:r>
              <a:rPr lang="en-GB" dirty="0" smtClean="0"/>
              <a:t>Must be </a:t>
            </a:r>
            <a:r>
              <a:rPr lang="en-GB" b="1" dirty="0" smtClean="0"/>
              <a:t>sufficient</a:t>
            </a:r>
          </a:p>
          <a:p>
            <a:pPr marL="0" indent="0">
              <a:buNone/>
            </a:pPr>
            <a:r>
              <a:rPr lang="en-GB" dirty="0" smtClean="0"/>
              <a:t>Insufficient consideration includes acting under:</a:t>
            </a:r>
          </a:p>
          <a:p>
            <a:pPr>
              <a:buFontTx/>
              <a:buChar char="-"/>
            </a:pPr>
            <a:r>
              <a:rPr lang="en-GB" dirty="0" smtClean="0"/>
              <a:t>An existing </a:t>
            </a:r>
            <a:r>
              <a:rPr lang="en-GB" b="1" dirty="0" smtClean="0"/>
              <a:t>public duty;</a:t>
            </a:r>
          </a:p>
          <a:p>
            <a:pPr>
              <a:buFontTx/>
              <a:buChar char="-"/>
            </a:pPr>
            <a:r>
              <a:rPr lang="en-GB" dirty="0" smtClean="0"/>
              <a:t>An existing </a:t>
            </a:r>
            <a:r>
              <a:rPr lang="en-GB" b="1" dirty="0" smtClean="0"/>
              <a:t>contractual duty </a:t>
            </a:r>
            <a:r>
              <a:rPr lang="en-GB" dirty="0" smtClean="0"/>
              <a:t>(unless Williams </a:t>
            </a:r>
            <a:r>
              <a:rPr lang="en-GB" dirty="0" err="1" smtClean="0"/>
              <a:t>Roffey</a:t>
            </a:r>
            <a:r>
              <a:rPr lang="en-GB" dirty="0" smtClean="0"/>
              <a:t> Bros [1990] is applicable)</a:t>
            </a:r>
          </a:p>
          <a:p>
            <a:pPr>
              <a:buFontTx/>
              <a:buChar char="-"/>
            </a:pPr>
            <a:r>
              <a:rPr lang="en-GB" dirty="0" smtClean="0"/>
              <a:t>An existing duty to </a:t>
            </a:r>
            <a:r>
              <a:rPr lang="en-GB" b="1" dirty="0" smtClean="0"/>
              <a:t>repay a debt</a:t>
            </a:r>
            <a:endParaRPr lang="en-GB" dirty="0" smtClean="0"/>
          </a:p>
          <a:p>
            <a:pPr>
              <a:buFontTx/>
              <a:buChar char="-"/>
            </a:pPr>
            <a:endParaRPr lang="en-GB" dirty="0"/>
          </a:p>
        </p:txBody>
      </p:sp>
    </p:spTree>
    <p:extLst>
      <p:ext uri="{BB962C8B-B14F-4D97-AF65-F5344CB8AC3E}">
        <p14:creationId xmlns:p14="http://schemas.microsoft.com/office/powerpoint/2010/main" val="329620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INTENTION TO CREATE LEGAL RELATIONS</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27731235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normAutofit/>
          </a:bodyPr>
          <a:lstStyle/>
          <a:p>
            <a:pPr marL="0" indent="0">
              <a:buNone/>
            </a:pPr>
            <a:r>
              <a:rPr lang="en-GB" sz="2400" b="1" dirty="0" smtClean="0"/>
              <a:t>By the end of this session, you should be able to. . . </a:t>
            </a:r>
          </a:p>
          <a:p>
            <a:pPr marL="0" indent="0">
              <a:buNone/>
            </a:pPr>
            <a:endParaRPr lang="en-GB" sz="2400" dirty="0"/>
          </a:p>
          <a:p>
            <a:pPr>
              <a:buFontTx/>
              <a:buChar char="-"/>
            </a:pPr>
            <a:r>
              <a:rPr lang="en-GB" sz="2400" dirty="0" smtClean="0"/>
              <a:t>Describe the third essential element of a contract</a:t>
            </a:r>
          </a:p>
          <a:p>
            <a:pPr>
              <a:buFontTx/>
              <a:buChar char="-"/>
            </a:pPr>
            <a:r>
              <a:rPr lang="en-GB" sz="2400" dirty="0" smtClean="0"/>
              <a:t>Understand the rules that relate to a parties intention when entering into a contract</a:t>
            </a:r>
            <a:endParaRPr lang="en-GB" sz="2400" dirty="0"/>
          </a:p>
        </p:txBody>
      </p:sp>
    </p:spTree>
    <p:extLst>
      <p:ext uri="{BB962C8B-B14F-4D97-AF65-F5344CB8AC3E}">
        <p14:creationId xmlns:p14="http://schemas.microsoft.com/office/powerpoint/2010/main" val="7864425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 essential element</a:t>
            </a:r>
            <a:endParaRPr lang="en-GB" dirty="0"/>
          </a:p>
        </p:txBody>
      </p:sp>
      <p:pic>
        <p:nvPicPr>
          <p:cNvPr id="5" name="Content Placeholder 4"/>
          <p:cNvPicPr>
            <a:picLocks noGrp="1" noChangeAspect="1"/>
          </p:cNvPicPr>
          <p:nvPr>
            <p:ph idx="1"/>
          </p:nvPr>
        </p:nvPicPr>
        <p:blipFill>
          <a:blip r:embed="rId3"/>
          <a:stretch>
            <a:fillRect/>
          </a:stretch>
        </p:blipFill>
        <p:spPr>
          <a:xfrm>
            <a:off x="2891482" y="3517558"/>
            <a:ext cx="2041170" cy="1579001"/>
          </a:xfrm>
          <a:prstGeom prst="rect">
            <a:avLst/>
          </a:prstGeom>
        </p:spPr>
      </p:pic>
      <p:sp>
        <p:nvSpPr>
          <p:cNvPr id="4" name="Rectangle 3"/>
          <p:cNvSpPr/>
          <p:nvPr/>
        </p:nvSpPr>
        <p:spPr>
          <a:xfrm>
            <a:off x="280087" y="3517558"/>
            <a:ext cx="1952367" cy="1556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608725" y="3495507"/>
            <a:ext cx="1969179" cy="1579001"/>
          </a:xfrm>
          <a:prstGeom prst="rect">
            <a:avLst/>
          </a:prstGeom>
        </p:spPr>
      </p:pic>
      <p:pic>
        <p:nvPicPr>
          <p:cNvPr id="7" name="Picture 6"/>
          <p:cNvPicPr>
            <a:picLocks noChangeAspect="1"/>
          </p:cNvPicPr>
          <p:nvPr/>
        </p:nvPicPr>
        <p:blipFill>
          <a:blip r:embed="rId3"/>
          <a:stretch>
            <a:fillRect/>
          </a:stretch>
        </p:blipFill>
        <p:spPr>
          <a:xfrm>
            <a:off x="9193427" y="3495508"/>
            <a:ext cx="2022558" cy="1621804"/>
          </a:xfrm>
          <a:prstGeom prst="rect">
            <a:avLst/>
          </a:prstGeom>
        </p:spPr>
      </p:pic>
      <p:sp>
        <p:nvSpPr>
          <p:cNvPr id="8" name="TextBox 7"/>
          <p:cNvSpPr txBox="1"/>
          <p:nvPr/>
        </p:nvSpPr>
        <p:spPr>
          <a:xfrm>
            <a:off x="2372497" y="4168346"/>
            <a:ext cx="378941" cy="369332"/>
          </a:xfrm>
          <a:prstGeom prst="rect">
            <a:avLst/>
          </a:prstGeom>
          <a:noFill/>
        </p:spPr>
        <p:txBody>
          <a:bodyPr wrap="square" rtlCol="0">
            <a:spAutoFit/>
          </a:bodyPr>
          <a:lstStyle/>
          <a:p>
            <a:r>
              <a:rPr lang="en-GB" dirty="0" smtClean="0"/>
              <a:t>+</a:t>
            </a:r>
            <a:endParaRPr lang="en-GB" dirty="0"/>
          </a:p>
        </p:txBody>
      </p:sp>
      <p:pic>
        <p:nvPicPr>
          <p:cNvPr id="9" name="Picture 8"/>
          <p:cNvPicPr>
            <a:picLocks noChangeAspect="1"/>
          </p:cNvPicPr>
          <p:nvPr/>
        </p:nvPicPr>
        <p:blipFill>
          <a:blip r:embed="rId4"/>
          <a:stretch>
            <a:fillRect/>
          </a:stretch>
        </p:blipFill>
        <p:spPr>
          <a:xfrm>
            <a:off x="5057309" y="4162772"/>
            <a:ext cx="426757" cy="499915"/>
          </a:xfrm>
          <a:prstGeom prst="rect">
            <a:avLst/>
          </a:prstGeom>
        </p:spPr>
      </p:pic>
      <p:sp>
        <p:nvSpPr>
          <p:cNvPr id="10" name="TextBox 9"/>
          <p:cNvSpPr txBox="1"/>
          <p:nvPr/>
        </p:nvSpPr>
        <p:spPr>
          <a:xfrm>
            <a:off x="7867135" y="4162772"/>
            <a:ext cx="766119" cy="369332"/>
          </a:xfrm>
          <a:prstGeom prst="rect">
            <a:avLst/>
          </a:prstGeom>
          <a:noFill/>
        </p:spPr>
        <p:txBody>
          <a:bodyPr wrap="square" rtlCol="0">
            <a:spAutoFit/>
          </a:bodyPr>
          <a:lstStyle/>
          <a:p>
            <a:r>
              <a:rPr lang="en-GB" dirty="0" smtClean="0"/>
              <a:t>=</a:t>
            </a:r>
            <a:endParaRPr lang="en-GB" dirty="0"/>
          </a:p>
        </p:txBody>
      </p:sp>
      <p:sp>
        <p:nvSpPr>
          <p:cNvPr id="11" name="TextBox 10"/>
          <p:cNvSpPr txBox="1"/>
          <p:nvPr/>
        </p:nvSpPr>
        <p:spPr>
          <a:xfrm>
            <a:off x="370704" y="4162772"/>
            <a:ext cx="1622854" cy="369332"/>
          </a:xfrm>
          <a:prstGeom prst="rect">
            <a:avLst/>
          </a:prstGeom>
          <a:noFill/>
        </p:spPr>
        <p:txBody>
          <a:bodyPr wrap="square" rtlCol="0">
            <a:spAutoFit/>
          </a:bodyPr>
          <a:lstStyle/>
          <a:p>
            <a:r>
              <a:rPr lang="en-GB" b="1" dirty="0" smtClean="0">
                <a:solidFill>
                  <a:schemeClr val="bg1"/>
                </a:solidFill>
              </a:rPr>
              <a:t>AGREEMENT</a:t>
            </a:r>
            <a:endParaRPr lang="en-GB" b="1" dirty="0">
              <a:solidFill>
                <a:schemeClr val="bg1"/>
              </a:solidFill>
            </a:endParaRPr>
          </a:p>
        </p:txBody>
      </p:sp>
      <p:sp>
        <p:nvSpPr>
          <p:cNvPr id="12" name="TextBox 11"/>
          <p:cNvSpPr txBox="1"/>
          <p:nvPr/>
        </p:nvSpPr>
        <p:spPr>
          <a:xfrm>
            <a:off x="2887934" y="4198728"/>
            <a:ext cx="2041169" cy="369332"/>
          </a:xfrm>
          <a:prstGeom prst="rect">
            <a:avLst/>
          </a:prstGeom>
          <a:noFill/>
        </p:spPr>
        <p:txBody>
          <a:bodyPr wrap="square" rtlCol="0">
            <a:spAutoFit/>
          </a:bodyPr>
          <a:lstStyle/>
          <a:p>
            <a:r>
              <a:rPr lang="en-GB" b="1" dirty="0" smtClean="0">
                <a:solidFill>
                  <a:schemeClr val="bg1"/>
                </a:solidFill>
              </a:rPr>
              <a:t>CONSIDERATION</a:t>
            </a:r>
            <a:endParaRPr lang="en-GB" b="1" dirty="0">
              <a:solidFill>
                <a:schemeClr val="bg1"/>
              </a:solidFill>
            </a:endParaRPr>
          </a:p>
        </p:txBody>
      </p:sp>
      <p:sp>
        <p:nvSpPr>
          <p:cNvPr id="13" name="TextBox 12"/>
          <p:cNvSpPr txBox="1"/>
          <p:nvPr/>
        </p:nvSpPr>
        <p:spPr>
          <a:xfrm>
            <a:off x="5684108" y="3781168"/>
            <a:ext cx="1804087" cy="923330"/>
          </a:xfrm>
          <a:prstGeom prst="rect">
            <a:avLst/>
          </a:prstGeom>
          <a:noFill/>
        </p:spPr>
        <p:txBody>
          <a:bodyPr wrap="square" rtlCol="0">
            <a:spAutoFit/>
          </a:bodyPr>
          <a:lstStyle/>
          <a:p>
            <a:r>
              <a:rPr lang="en-GB" b="1" dirty="0" smtClean="0">
                <a:solidFill>
                  <a:schemeClr val="bg1"/>
                </a:solidFill>
              </a:rPr>
              <a:t>INTENTION TO CREATE LEGAL RELATIONS</a:t>
            </a:r>
            <a:endParaRPr lang="en-GB" b="1" dirty="0">
              <a:solidFill>
                <a:schemeClr val="bg1"/>
              </a:solidFill>
            </a:endParaRPr>
          </a:p>
        </p:txBody>
      </p:sp>
      <p:sp>
        <p:nvSpPr>
          <p:cNvPr id="14" name="TextBox 13"/>
          <p:cNvSpPr txBox="1"/>
          <p:nvPr/>
        </p:nvSpPr>
        <p:spPr>
          <a:xfrm>
            <a:off x="9407611" y="3847070"/>
            <a:ext cx="1433384" cy="1015663"/>
          </a:xfrm>
          <a:prstGeom prst="rect">
            <a:avLst/>
          </a:prstGeom>
          <a:noFill/>
        </p:spPr>
        <p:txBody>
          <a:bodyPr wrap="square" rtlCol="0">
            <a:spAutoFit/>
          </a:bodyPr>
          <a:lstStyle/>
          <a:p>
            <a:r>
              <a:rPr lang="en-GB" sz="2000" dirty="0" smtClean="0">
                <a:solidFill>
                  <a:schemeClr val="bg1"/>
                </a:solidFill>
              </a:rPr>
              <a:t>Three main elements</a:t>
            </a:r>
            <a:endParaRPr lang="en-GB" sz="2000" dirty="0">
              <a:solidFill>
                <a:schemeClr val="bg1"/>
              </a:solidFill>
            </a:endParaRPr>
          </a:p>
        </p:txBody>
      </p:sp>
      <p:sp>
        <p:nvSpPr>
          <p:cNvPr id="3" name="Up Arrow Callout 2"/>
          <p:cNvSpPr/>
          <p:nvPr/>
        </p:nvSpPr>
        <p:spPr>
          <a:xfrm>
            <a:off x="4373216" y="5117312"/>
            <a:ext cx="4440195" cy="1621239"/>
          </a:xfrm>
          <a:prstGeom prst="up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530811" y="5873578"/>
            <a:ext cx="4102443" cy="830997"/>
          </a:xfrm>
          <a:prstGeom prst="rect">
            <a:avLst/>
          </a:prstGeom>
          <a:noFill/>
        </p:spPr>
        <p:txBody>
          <a:bodyPr wrap="square" rtlCol="0">
            <a:spAutoFit/>
          </a:bodyPr>
          <a:lstStyle/>
          <a:p>
            <a:r>
              <a:rPr lang="en-GB" sz="1600" dirty="0" smtClean="0"/>
              <a:t>Aims to prevent agreements that never intended to have legal liability from taking up the courts’ time.</a:t>
            </a:r>
            <a:endParaRPr lang="en-GB" sz="1600" dirty="0"/>
          </a:p>
        </p:txBody>
      </p:sp>
    </p:spTree>
    <p:extLst>
      <p:ext uri="{BB962C8B-B14F-4D97-AF65-F5344CB8AC3E}">
        <p14:creationId xmlns:p14="http://schemas.microsoft.com/office/powerpoint/2010/main" val="4590126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Rebuttable presumptions</a:t>
            </a:r>
            <a:endParaRPr lang="en-GB" dirty="0"/>
          </a:p>
        </p:txBody>
      </p:sp>
      <p:sp>
        <p:nvSpPr>
          <p:cNvPr id="3" name="Content Placeholder 2"/>
          <p:cNvSpPr>
            <a:spLocks noGrp="1"/>
          </p:cNvSpPr>
          <p:nvPr>
            <p:ph idx="1"/>
          </p:nvPr>
        </p:nvSpPr>
        <p:spPr>
          <a:xfrm>
            <a:off x="1154954" y="2603499"/>
            <a:ext cx="9365562" cy="3984113"/>
          </a:xfrm>
        </p:spPr>
        <p:txBody>
          <a:bodyPr/>
          <a:lstStyle/>
          <a:p>
            <a:pPr marL="0" indent="0">
              <a:buNone/>
            </a:pPr>
            <a:r>
              <a:rPr lang="en-GB" sz="2000" b="1" dirty="0" smtClean="0">
                <a:solidFill>
                  <a:schemeClr val="accent1"/>
                </a:solidFill>
              </a:rPr>
              <a:t>X: Difficult to establish a persons intention on a date in the past</a:t>
            </a:r>
          </a:p>
          <a:p>
            <a:pPr marL="0" indent="0">
              <a:buNone/>
            </a:pPr>
            <a:endParaRPr lang="en-GB" sz="2000" dirty="0"/>
          </a:p>
          <a:p>
            <a:pPr marL="0" indent="0">
              <a:buNone/>
            </a:pPr>
            <a:r>
              <a:rPr lang="en-GB" sz="2000" dirty="0" smtClean="0"/>
              <a:t>The Courts have developed two rebuttable presumptions governing:</a:t>
            </a:r>
          </a:p>
          <a:p>
            <a:pPr>
              <a:buFontTx/>
              <a:buChar char="-"/>
            </a:pPr>
            <a:r>
              <a:rPr lang="en-GB" sz="3200" b="1" dirty="0" smtClean="0">
                <a:solidFill>
                  <a:schemeClr val="accent6">
                    <a:lumMod val="60000"/>
                    <a:lumOff val="40000"/>
                  </a:schemeClr>
                </a:solidFill>
              </a:rPr>
              <a:t>Family and social agreements; and</a:t>
            </a:r>
          </a:p>
          <a:p>
            <a:pPr>
              <a:buFontTx/>
              <a:buChar char="-"/>
            </a:pPr>
            <a:r>
              <a:rPr lang="en-GB" sz="3200" b="1" dirty="0" smtClean="0">
                <a:solidFill>
                  <a:schemeClr val="accent6">
                    <a:lumMod val="60000"/>
                    <a:lumOff val="40000"/>
                  </a:schemeClr>
                </a:solidFill>
              </a:rPr>
              <a:t>Business agreements</a:t>
            </a:r>
          </a:p>
          <a:p>
            <a:pPr>
              <a:buFontTx/>
              <a:buChar char="-"/>
            </a:pPr>
            <a:endParaRPr lang="en-GB" sz="2000" dirty="0"/>
          </a:p>
          <a:p>
            <a:pPr marL="0" indent="0">
              <a:buNone/>
            </a:pPr>
            <a:r>
              <a:rPr lang="en-GB" sz="2000" b="1" dirty="0" smtClean="0"/>
              <a:t>REBUTTABLE PRESUMPTION: </a:t>
            </a:r>
            <a:r>
              <a:rPr lang="en-GB" sz="2000" dirty="0" smtClean="0"/>
              <a:t>An initial assumption that can be overturned by evidence to the contrary</a:t>
            </a:r>
          </a:p>
          <a:p>
            <a:pPr>
              <a:buFontTx/>
              <a:buChar char="-"/>
            </a:pPr>
            <a:endParaRPr lang="en-GB" dirty="0"/>
          </a:p>
        </p:txBody>
      </p:sp>
      <p:pic>
        <p:nvPicPr>
          <p:cNvPr id="4" name="Picture 3"/>
          <p:cNvPicPr>
            <a:picLocks noChangeAspect="1"/>
          </p:cNvPicPr>
          <p:nvPr/>
        </p:nvPicPr>
        <p:blipFill rotWithShape="1">
          <a:blip r:embed="rId3"/>
          <a:srcRect r="43457"/>
          <a:stretch/>
        </p:blipFill>
        <p:spPr>
          <a:xfrm>
            <a:off x="10377334" y="2202578"/>
            <a:ext cx="1529531" cy="1685925"/>
          </a:xfrm>
          <a:prstGeom prst="rect">
            <a:avLst/>
          </a:prstGeom>
        </p:spPr>
      </p:pic>
    </p:spTree>
    <p:extLst>
      <p:ext uri="{BB962C8B-B14F-4D97-AF65-F5344CB8AC3E}">
        <p14:creationId xmlns:p14="http://schemas.microsoft.com/office/powerpoint/2010/main" val="4982365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1154954" y="2603500"/>
            <a:ext cx="10860065" cy="3416300"/>
          </a:xfrm>
        </p:spPr>
        <p:txBody>
          <a:bodyPr>
            <a:noAutofit/>
          </a:bodyPr>
          <a:lstStyle/>
          <a:p>
            <a:r>
              <a:rPr lang="en-GB" sz="2800" b="1" dirty="0" smtClean="0"/>
              <a:t> CAN YOU THINK OF SOME EXAMPLES OF FAMILY/SOCIAL AGREEMENTS?</a:t>
            </a:r>
          </a:p>
          <a:p>
            <a:endParaRPr lang="en-GB" sz="2800" b="1" dirty="0"/>
          </a:p>
          <a:p>
            <a:r>
              <a:rPr lang="en-GB" sz="2800" b="1" dirty="0" smtClean="0"/>
              <a:t>DO YOU THINK A COURT WOULD CONSIDER THESE TO BE A CONTRACT?</a:t>
            </a:r>
          </a:p>
          <a:p>
            <a:endParaRPr lang="en-GB" sz="2800" b="1" dirty="0"/>
          </a:p>
          <a:p>
            <a:r>
              <a:rPr lang="en-GB" sz="2800" b="1" dirty="0" smtClean="0"/>
              <a:t>What happened in the case of </a:t>
            </a:r>
            <a:r>
              <a:rPr lang="en-GB" sz="2800" b="1" i="1" dirty="0" smtClean="0">
                <a:solidFill>
                  <a:srgbClr val="FF0000"/>
                </a:solidFill>
              </a:rPr>
              <a:t>Jones v </a:t>
            </a:r>
            <a:r>
              <a:rPr lang="en-GB" sz="2800" b="1" i="1" dirty="0" err="1" smtClean="0">
                <a:solidFill>
                  <a:srgbClr val="FF0000"/>
                </a:solidFill>
              </a:rPr>
              <a:t>Padavatton</a:t>
            </a:r>
            <a:r>
              <a:rPr lang="en-GB" sz="2800" b="1" i="1" dirty="0" smtClean="0">
                <a:solidFill>
                  <a:srgbClr val="FF0000"/>
                </a:solidFill>
              </a:rPr>
              <a:t> [1969]?</a:t>
            </a:r>
            <a:endParaRPr lang="en-GB" sz="2800" b="1" i="1" dirty="0">
              <a:solidFill>
                <a:srgbClr val="FF0000"/>
              </a:solidFill>
            </a:endParaRPr>
          </a:p>
        </p:txBody>
      </p:sp>
    </p:spTree>
    <p:extLst>
      <p:ext uri="{BB962C8B-B14F-4D97-AF65-F5344CB8AC3E}">
        <p14:creationId xmlns:p14="http://schemas.microsoft.com/office/powerpoint/2010/main" val="21350125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Family and Social agreements</a:t>
            </a:r>
            <a:endParaRPr lang="en-GB" dirty="0"/>
          </a:p>
        </p:txBody>
      </p:sp>
      <p:sp>
        <p:nvSpPr>
          <p:cNvPr id="3" name="Content Placeholder 2"/>
          <p:cNvSpPr>
            <a:spLocks noGrp="1"/>
          </p:cNvSpPr>
          <p:nvPr>
            <p:ph idx="1"/>
          </p:nvPr>
        </p:nvSpPr>
        <p:spPr/>
        <p:txBody>
          <a:bodyPr/>
          <a:lstStyle/>
          <a:p>
            <a:r>
              <a:rPr lang="en-GB" b="1" i="1" u="sng" dirty="0" smtClean="0">
                <a:solidFill>
                  <a:schemeClr val="accent1"/>
                </a:solidFill>
              </a:rPr>
              <a:t>General rule: </a:t>
            </a:r>
            <a:r>
              <a:rPr lang="en-GB" dirty="0" smtClean="0"/>
              <a:t>It is generally presumed that an agreement between family members or friends in a social context </a:t>
            </a:r>
            <a:r>
              <a:rPr lang="en-GB" b="1" dirty="0" smtClean="0"/>
              <a:t>IS NOT </a:t>
            </a:r>
            <a:r>
              <a:rPr lang="en-GB" dirty="0" smtClean="0"/>
              <a:t>intended to be a contract.</a:t>
            </a:r>
          </a:p>
          <a:p>
            <a:endParaRPr lang="en-GB" dirty="0"/>
          </a:p>
          <a:p>
            <a:r>
              <a:rPr lang="en-GB" dirty="0" smtClean="0"/>
              <a:t>Agreements between husband and wife are generally presumed not to create a legal relationship – </a:t>
            </a:r>
            <a:r>
              <a:rPr lang="en-GB" b="1" i="1" dirty="0" smtClean="0">
                <a:solidFill>
                  <a:srgbClr val="FF0000"/>
                </a:solidFill>
              </a:rPr>
              <a:t>Balfour v Balfour [1919]</a:t>
            </a:r>
          </a:p>
          <a:p>
            <a:endParaRPr lang="en-GB" dirty="0"/>
          </a:p>
          <a:p>
            <a:r>
              <a:rPr lang="en-GB" dirty="0" smtClean="0"/>
              <a:t>An agreement between other family members and/or close friends is also presumed not to be binding. – </a:t>
            </a:r>
            <a:r>
              <a:rPr lang="en-GB" b="1" i="1" dirty="0" smtClean="0">
                <a:solidFill>
                  <a:srgbClr val="FF0000"/>
                </a:solidFill>
              </a:rPr>
              <a:t>Jones v </a:t>
            </a:r>
            <a:r>
              <a:rPr lang="en-GB" b="1" i="1" dirty="0" err="1" smtClean="0">
                <a:solidFill>
                  <a:srgbClr val="FF0000"/>
                </a:solidFill>
              </a:rPr>
              <a:t>Padavatton</a:t>
            </a:r>
            <a:r>
              <a:rPr lang="en-GB" b="1" i="1" dirty="0" smtClean="0">
                <a:solidFill>
                  <a:srgbClr val="FF0000"/>
                </a:solidFill>
              </a:rPr>
              <a:t> [1969]</a:t>
            </a:r>
            <a:endParaRPr lang="en-GB" b="1" i="1" dirty="0">
              <a:solidFill>
                <a:srgbClr val="FF0000"/>
              </a:solidFill>
            </a:endParaRPr>
          </a:p>
        </p:txBody>
      </p:sp>
      <p:pic>
        <p:nvPicPr>
          <p:cNvPr id="4" name="Picture 3"/>
          <p:cNvPicPr>
            <a:picLocks noChangeAspect="1"/>
          </p:cNvPicPr>
          <p:nvPr/>
        </p:nvPicPr>
        <p:blipFill rotWithShape="1">
          <a:blip r:embed="rId3"/>
          <a:srcRect b="15725"/>
          <a:stretch/>
        </p:blipFill>
        <p:spPr>
          <a:xfrm>
            <a:off x="9253691" y="973668"/>
            <a:ext cx="2533650" cy="1517138"/>
          </a:xfrm>
          <a:prstGeom prst="rect">
            <a:avLst/>
          </a:prstGeom>
        </p:spPr>
      </p:pic>
      <p:sp>
        <p:nvSpPr>
          <p:cNvPr id="5" name="Up Arrow Callout 4"/>
          <p:cNvSpPr/>
          <p:nvPr/>
        </p:nvSpPr>
        <p:spPr>
          <a:xfrm>
            <a:off x="2349910" y="5456903"/>
            <a:ext cx="7954296" cy="1268362"/>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644877" y="6019800"/>
            <a:ext cx="7335736" cy="646331"/>
          </a:xfrm>
          <a:prstGeom prst="rect">
            <a:avLst/>
          </a:prstGeom>
          <a:noFill/>
        </p:spPr>
        <p:txBody>
          <a:bodyPr wrap="square" rtlCol="0">
            <a:spAutoFit/>
          </a:bodyPr>
          <a:lstStyle/>
          <a:p>
            <a:r>
              <a:rPr lang="en-GB" b="1" dirty="0" smtClean="0"/>
              <a:t>THIS DOES NOT MEAN THAT THERE CAN NEVER BE A CONTRACT BETWEEN PARTIES IN A CLOSE RELATIONSHIP</a:t>
            </a:r>
            <a:endParaRPr lang="en-GB" b="1" dirty="0"/>
          </a:p>
        </p:txBody>
      </p:sp>
    </p:spTree>
    <p:extLst>
      <p:ext uri="{BB962C8B-B14F-4D97-AF65-F5344CB8AC3E}">
        <p14:creationId xmlns:p14="http://schemas.microsoft.com/office/powerpoint/2010/main" val="39457150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t>Family and social agreements: </a:t>
            </a:r>
            <a:br>
              <a:rPr lang="en-GB" sz="2400" dirty="0" smtClean="0"/>
            </a:br>
            <a:r>
              <a:rPr lang="en-GB" dirty="0" smtClean="0"/>
              <a:t>Rebutting the presumption</a:t>
            </a:r>
            <a:endParaRPr lang="en-GB" dirty="0"/>
          </a:p>
        </p:txBody>
      </p:sp>
      <p:sp>
        <p:nvSpPr>
          <p:cNvPr id="3" name="Content Placeholder 2"/>
          <p:cNvSpPr>
            <a:spLocks noGrp="1"/>
          </p:cNvSpPr>
          <p:nvPr>
            <p:ph idx="1"/>
          </p:nvPr>
        </p:nvSpPr>
        <p:spPr/>
        <p:txBody>
          <a:bodyPr/>
          <a:lstStyle/>
          <a:p>
            <a:r>
              <a:rPr lang="en-GB" dirty="0" smtClean="0"/>
              <a:t>Courts start from the presumption that the parties did not intend their agreement to be legally binding. – </a:t>
            </a:r>
            <a:r>
              <a:rPr lang="en-GB" dirty="0" smtClean="0">
                <a:solidFill>
                  <a:srgbClr val="00B050"/>
                </a:solidFill>
              </a:rPr>
              <a:t>Look at what the parties said and did.</a:t>
            </a:r>
          </a:p>
          <a:p>
            <a:endParaRPr lang="en-GB" dirty="0">
              <a:solidFill>
                <a:srgbClr val="00B050"/>
              </a:solidFill>
            </a:endParaRPr>
          </a:p>
          <a:p>
            <a:r>
              <a:rPr lang="en-GB" dirty="0" smtClean="0">
                <a:solidFill>
                  <a:schemeClr val="tx1"/>
                </a:solidFill>
              </a:rPr>
              <a:t>Once the parties have broken down (spouses have separated, divorced </a:t>
            </a:r>
            <a:r>
              <a:rPr lang="en-GB" dirty="0" err="1" smtClean="0">
                <a:solidFill>
                  <a:schemeClr val="tx1"/>
                </a:solidFill>
              </a:rPr>
              <a:t>etc</a:t>
            </a:r>
            <a:r>
              <a:rPr lang="en-GB" dirty="0" smtClean="0">
                <a:solidFill>
                  <a:schemeClr val="tx1"/>
                </a:solidFill>
              </a:rPr>
              <a:t>) any agreement between them is likely to be treated as legally binding. </a:t>
            </a:r>
            <a:r>
              <a:rPr lang="en-GB" b="1" i="1" dirty="0" smtClean="0">
                <a:solidFill>
                  <a:srgbClr val="FF0000"/>
                </a:solidFill>
              </a:rPr>
              <a:t>Merritt v Merritt [1970]</a:t>
            </a:r>
          </a:p>
          <a:p>
            <a:r>
              <a:rPr lang="en-GB" b="1" i="1" dirty="0" smtClean="0">
                <a:solidFill>
                  <a:srgbClr val="FF0000"/>
                </a:solidFill>
              </a:rPr>
              <a:t>If one party puts himself at a </a:t>
            </a:r>
            <a:r>
              <a:rPr lang="en-GB" b="1" i="1" dirty="0" smtClean="0">
                <a:solidFill>
                  <a:schemeClr val="tx1"/>
                </a:solidFill>
              </a:rPr>
              <a:t>disadvantage</a:t>
            </a:r>
            <a:r>
              <a:rPr lang="en-GB" b="1" i="1" dirty="0" smtClean="0">
                <a:solidFill>
                  <a:srgbClr val="FF0000"/>
                </a:solidFill>
              </a:rPr>
              <a:t> as a result of an agreement, this is strong evidence that he considers the agreement to be legally binding, and the other party will find it hard to deny the existence of a contract.</a:t>
            </a:r>
            <a:endParaRPr lang="en-GB" b="1" i="1" dirty="0">
              <a:solidFill>
                <a:srgbClr val="FF0000"/>
              </a:solidFill>
            </a:endParaRPr>
          </a:p>
        </p:txBody>
      </p:sp>
      <p:pic>
        <p:nvPicPr>
          <p:cNvPr id="4" name="Picture 3"/>
          <p:cNvPicPr>
            <a:picLocks noChangeAspect="1"/>
          </p:cNvPicPr>
          <p:nvPr/>
        </p:nvPicPr>
        <p:blipFill>
          <a:blip r:embed="rId3"/>
          <a:stretch>
            <a:fillRect/>
          </a:stretch>
        </p:blipFill>
        <p:spPr>
          <a:xfrm>
            <a:off x="10164559" y="3746090"/>
            <a:ext cx="1483296" cy="987066"/>
          </a:xfrm>
          <a:prstGeom prst="rect">
            <a:avLst/>
          </a:prstGeom>
        </p:spPr>
      </p:pic>
    </p:spTree>
    <p:extLst>
      <p:ext uri="{BB962C8B-B14F-4D97-AF65-F5344CB8AC3E}">
        <p14:creationId xmlns:p14="http://schemas.microsoft.com/office/powerpoint/2010/main" val="285436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r>
              <a:rPr lang="en-GB" dirty="0"/>
              <a:t/>
            </a:r>
            <a:br>
              <a:rPr lang="en-GB" dirty="0"/>
            </a:br>
            <a:r>
              <a:rPr lang="en-GB" dirty="0"/>
              <a:t>Rebutting the presumption</a:t>
            </a:r>
          </a:p>
        </p:txBody>
      </p:sp>
      <p:sp>
        <p:nvSpPr>
          <p:cNvPr id="3" name="Content Placeholder 2"/>
          <p:cNvSpPr>
            <a:spLocks noGrp="1"/>
          </p:cNvSpPr>
          <p:nvPr>
            <p:ph idx="1"/>
          </p:nvPr>
        </p:nvSpPr>
        <p:spPr/>
        <p:txBody>
          <a:bodyPr>
            <a:normAutofit/>
          </a:bodyPr>
          <a:lstStyle/>
          <a:p>
            <a:pPr marL="0" indent="0">
              <a:buNone/>
            </a:pPr>
            <a:r>
              <a:rPr lang="en-GB" sz="2400" b="1" i="1" dirty="0" smtClean="0">
                <a:solidFill>
                  <a:schemeClr val="accent6">
                    <a:lumMod val="75000"/>
                  </a:schemeClr>
                </a:solidFill>
              </a:rPr>
              <a:t>Simpkins v Pays [1955]- </a:t>
            </a:r>
            <a:r>
              <a:rPr lang="en-GB" sz="2400" dirty="0" smtClean="0"/>
              <a:t>an agreement between members of the same household could be binding.</a:t>
            </a:r>
          </a:p>
          <a:p>
            <a:pPr marL="0" indent="0">
              <a:buNone/>
            </a:pPr>
            <a:endParaRPr lang="en-GB" sz="2400" dirty="0"/>
          </a:p>
          <a:p>
            <a:pPr marL="0" indent="0">
              <a:buNone/>
            </a:pPr>
            <a:r>
              <a:rPr lang="en-GB" sz="2400" dirty="0" smtClean="0"/>
              <a:t>In Emma’s day it states that she is part of a lottery syndicate. </a:t>
            </a:r>
            <a:r>
              <a:rPr lang="en-GB" sz="2400" i="1" dirty="0" smtClean="0">
                <a:solidFill>
                  <a:schemeClr val="accent6">
                    <a:lumMod val="75000"/>
                  </a:schemeClr>
                </a:solidFill>
              </a:rPr>
              <a:t>Would this be a legally binding agreement?</a:t>
            </a:r>
            <a:endParaRPr lang="en-GB" sz="2400" i="1" dirty="0">
              <a:solidFill>
                <a:schemeClr val="accent6">
                  <a:lumMod val="75000"/>
                </a:schemeClr>
              </a:solidFill>
            </a:endParaRPr>
          </a:p>
        </p:txBody>
      </p:sp>
      <p:pic>
        <p:nvPicPr>
          <p:cNvPr id="4" name="Picture 3"/>
          <p:cNvPicPr>
            <a:picLocks noChangeAspect="1"/>
          </p:cNvPicPr>
          <p:nvPr/>
        </p:nvPicPr>
        <p:blipFill rotWithShape="1">
          <a:blip r:embed="rId3"/>
          <a:srcRect b="8224"/>
          <a:stretch/>
        </p:blipFill>
        <p:spPr>
          <a:xfrm>
            <a:off x="9916367" y="2170316"/>
            <a:ext cx="1675222" cy="1517049"/>
          </a:xfrm>
          <a:prstGeom prst="rect">
            <a:avLst/>
          </a:prstGeom>
        </p:spPr>
      </p:pic>
    </p:spTree>
    <p:extLst>
      <p:ext uri="{BB962C8B-B14F-4D97-AF65-F5344CB8AC3E}">
        <p14:creationId xmlns:p14="http://schemas.microsoft.com/office/powerpoint/2010/main" val="40053829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901588" y="588018"/>
            <a:ext cx="8388823" cy="5681964"/>
          </a:xfrm>
          <a:prstGeom prst="rect">
            <a:avLst/>
          </a:prstGeom>
        </p:spPr>
      </p:pic>
    </p:spTree>
    <p:extLst>
      <p:ext uri="{BB962C8B-B14F-4D97-AF65-F5344CB8AC3E}">
        <p14:creationId xmlns:p14="http://schemas.microsoft.com/office/powerpoint/2010/main" val="20640285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Commercial or business agreements</a:t>
            </a:r>
            <a:endParaRPr lang="en-GB" dirty="0"/>
          </a:p>
        </p:txBody>
      </p:sp>
      <p:sp>
        <p:nvSpPr>
          <p:cNvPr id="5" name="Content Placeholder 4"/>
          <p:cNvSpPr>
            <a:spLocks noGrp="1"/>
          </p:cNvSpPr>
          <p:nvPr>
            <p:ph idx="1"/>
          </p:nvPr>
        </p:nvSpPr>
        <p:spPr/>
        <p:txBody>
          <a:bodyPr>
            <a:noAutofit/>
          </a:bodyPr>
          <a:lstStyle/>
          <a:p>
            <a:r>
              <a:rPr lang="en-GB" sz="2400" b="1" dirty="0" smtClean="0">
                <a:solidFill>
                  <a:srgbClr val="FF0000"/>
                </a:solidFill>
              </a:rPr>
              <a:t>An agreement made in the course of business IS presumed to be legally binding.</a:t>
            </a:r>
          </a:p>
          <a:p>
            <a:r>
              <a:rPr lang="en-GB" sz="2400" dirty="0" smtClean="0"/>
              <a:t>WHY?</a:t>
            </a:r>
          </a:p>
          <a:p>
            <a:r>
              <a:rPr lang="en-GB" sz="2400" dirty="0" smtClean="0"/>
              <a:t>This is because of a need for certainty in such transactions and the importance of a trader being able to rely on a promise that has been made to him in the course of business. </a:t>
            </a:r>
          </a:p>
          <a:p>
            <a:endParaRPr lang="en-GB" sz="2400" dirty="0"/>
          </a:p>
          <a:p>
            <a:r>
              <a:rPr lang="en-GB" sz="2400" dirty="0" smtClean="0"/>
              <a:t>This can be shown in </a:t>
            </a:r>
            <a:r>
              <a:rPr lang="en-GB" sz="2400" b="1" i="1" dirty="0" smtClean="0">
                <a:solidFill>
                  <a:schemeClr val="accent6">
                    <a:lumMod val="75000"/>
                  </a:schemeClr>
                </a:solidFill>
              </a:rPr>
              <a:t>Edmonds v Lawson [2000]</a:t>
            </a:r>
            <a:endParaRPr lang="en-GB" sz="2400" b="1" i="1" dirty="0">
              <a:solidFill>
                <a:schemeClr val="accent6">
                  <a:lumMod val="75000"/>
                </a:schemeClr>
              </a:solidFill>
            </a:endParaRPr>
          </a:p>
        </p:txBody>
      </p:sp>
      <p:pic>
        <p:nvPicPr>
          <p:cNvPr id="6" name="Picture 5"/>
          <p:cNvPicPr>
            <a:picLocks noChangeAspect="1"/>
          </p:cNvPicPr>
          <p:nvPr/>
        </p:nvPicPr>
        <p:blipFill>
          <a:blip r:embed="rId3"/>
          <a:stretch>
            <a:fillRect/>
          </a:stretch>
        </p:blipFill>
        <p:spPr>
          <a:xfrm>
            <a:off x="9845623" y="3603983"/>
            <a:ext cx="1743075" cy="2619375"/>
          </a:xfrm>
          <a:prstGeom prst="rect">
            <a:avLst/>
          </a:prstGeom>
        </p:spPr>
      </p:pic>
    </p:spTree>
    <p:extLst>
      <p:ext uri="{BB962C8B-B14F-4D97-AF65-F5344CB8AC3E}">
        <p14:creationId xmlns:p14="http://schemas.microsoft.com/office/powerpoint/2010/main" val="74283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Commercial or business agreements: </a:t>
            </a:r>
            <a:r>
              <a:rPr lang="en-GB" dirty="0" smtClean="0"/>
              <a:t>Rebutting the presumption</a:t>
            </a:r>
            <a:endParaRPr lang="en-GB" dirty="0"/>
          </a:p>
        </p:txBody>
      </p:sp>
      <p:sp>
        <p:nvSpPr>
          <p:cNvPr id="3" name="Content Placeholder 2"/>
          <p:cNvSpPr>
            <a:spLocks noGrp="1"/>
          </p:cNvSpPr>
          <p:nvPr>
            <p:ph idx="1"/>
          </p:nvPr>
        </p:nvSpPr>
        <p:spPr/>
        <p:txBody>
          <a:bodyPr>
            <a:normAutofit/>
          </a:bodyPr>
          <a:lstStyle/>
          <a:p>
            <a:r>
              <a:rPr lang="en-GB" sz="2400" dirty="0" smtClean="0"/>
              <a:t>There are certain situations in which this presumption will not be followed</a:t>
            </a:r>
          </a:p>
          <a:p>
            <a:pPr>
              <a:buFontTx/>
              <a:buChar char="-"/>
            </a:pPr>
            <a:r>
              <a:rPr lang="en-GB" sz="2400" b="1" dirty="0" smtClean="0"/>
              <a:t>‘mere puffs’ </a:t>
            </a:r>
            <a:r>
              <a:rPr lang="en-GB" sz="2400" dirty="0" smtClean="0"/>
              <a:t>(extravagant claims not intended to be binding)</a:t>
            </a:r>
          </a:p>
          <a:p>
            <a:pPr>
              <a:buFontTx/>
              <a:buChar char="-"/>
            </a:pPr>
            <a:r>
              <a:rPr lang="en-GB" sz="2400" dirty="0" smtClean="0"/>
              <a:t>Some business agreements contain a </a:t>
            </a:r>
            <a:r>
              <a:rPr lang="en-GB" sz="2400" b="1" dirty="0" smtClean="0"/>
              <a:t>clause </a:t>
            </a:r>
            <a:r>
              <a:rPr lang="en-GB" sz="2400" dirty="0" smtClean="0"/>
              <a:t>to the effect that the agreement is not intended to be legally binding</a:t>
            </a:r>
          </a:p>
          <a:p>
            <a:pPr marL="0" indent="0">
              <a:buNone/>
            </a:pPr>
            <a:r>
              <a:rPr lang="en-GB" sz="1400" b="1" i="1" dirty="0" smtClean="0">
                <a:solidFill>
                  <a:srgbClr val="FF0000"/>
                </a:solidFill>
              </a:rPr>
              <a:t>Rose &amp; Frank v Crompton Bros [1924] – honourable pledge clause</a:t>
            </a:r>
          </a:p>
        </p:txBody>
      </p:sp>
    </p:spTree>
    <p:extLst>
      <p:ext uri="{BB962C8B-B14F-4D97-AF65-F5344CB8AC3E}">
        <p14:creationId xmlns:p14="http://schemas.microsoft.com/office/powerpoint/2010/main" val="7137324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Self-assessment questions</a:t>
            </a:r>
            <a:endParaRPr lang="en-GB" dirty="0"/>
          </a:p>
        </p:txBody>
      </p:sp>
      <p:sp>
        <p:nvSpPr>
          <p:cNvPr id="3" name="Content Placeholder 2"/>
          <p:cNvSpPr>
            <a:spLocks noGrp="1"/>
          </p:cNvSpPr>
          <p:nvPr>
            <p:ph idx="1"/>
          </p:nvPr>
        </p:nvSpPr>
        <p:spPr/>
        <p:txBody>
          <a:bodyPr>
            <a:noAutofit/>
          </a:bodyPr>
          <a:lstStyle/>
          <a:p>
            <a:pPr>
              <a:buAutoNum type="arabicPeriod"/>
            </a:pPr>
            <a:r>
              <a:rPr lang="en-GB" sz="2800" dirty="0" smtClean="0"/>
              <a:t>In what circumstances can the legal presumption made regarding intention to create legal relations in social and domestic transactions be rebutted?</a:t>
            </a:r>
          </a:p>
          <a:p>
            <a:pPr>
              <a:buAutoNum type="arabicPeriod"/>
            </a:pPr>
            <a:endParaRPr lang="en-GB" sz="2800" dirty="0"/>
          </a:p>
          <a:p>
            <a:pPr>
              <a:buAutoNum type="arabicPeriod"/>
            </a:pPr>
            <a:r>
              <a:rPr lang="en-GB" sz="2800" dirty="0" smtClean="0"/>
              <a:t>What is the presumption regarding intention to create legal relations in commercial transactions?</a:t>
            </a:r>
            <a:endParaRPr lang="en-GB" sz="2800" dirty="0"/>
          </a:p>
        </p:txBody>
      </p:sp>
    </p:spTree>
    <p:extLst>
      <p:ext uri="{BB962C8B-B14F-4D97-AF65-F5344CB8AC3E}">
        <p14:creationId xmlns:p14="http://schemas.microsoft.com/office/powerpoint/2010/main" val="182338074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264</TotalTime>
  <Words>2172</Words>
  <Application>Microsoft Office PowerPoint</Application>
  <PresentationFormat>Widescreen</PresentationFormat>
  <Paragraphs>170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Wingdings</vt:lpstr>
      <vt:lpstr>Wingdings 3</vt:lpstr>
      <vt:lpstr>Ion Boardroom</vt:lpstr>
      <vt:lpstr>RECAP</vt:lpstr>
      <vt:lpstr>Agreement: Summary</vt:lpstr>
      <vt:lpstr>Agreement: Summary</vt:lpstr>
      <vt:lpstr>Agreement: Summary</vt:lpstr>
      <vt:lpstr>Consideration: Summary</vt:lpstr>
      <vt:lpstr>INTENTION TO CREATE LEGAL RELATIONS</vt:lpstr>
      <vt:lpstr>Learning objectives</vt:lpstr>
      <vt:lpstr>Third essential element</vt:lpstr>
      <vt:lpstr>Rebuttable presumptions</vt:lpstr>
      <vt:lpstr>TASK</vt:lpstr>
      <vt:lpstr>1. Family and Social agreements</vt:lpstr>
      <vt:lpstr>Family and social agreements:  Rebutting the presumption</vt:lpstr>
      <vt:lpstr>Family and social agreements:  Rebutting the presumption</vt:lpstr>
      <vt:lpstr>PowerPoint Presentation</vt:lpstr>
      <vt:lpstr>2. Commercial or business agreements</vt:lpstr>
      <vt:lpstr>Commercial or business agreements: Rebutting the presumption</vt:lpstr>
      <vt:lpstr>Self-assessment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INTENTION TO CREATE LEGAL RELATIONS</dc:title>
  <dc:creator>Laura Knight</dc:creator>
  <cp:lastModifiedBy>Laura Knight</cp:lastModifiedBy>
  <cp:revision>15</cp:revision>
  <cp:lastPrinted>2018-02-08T15:36:07Z</cp:lastPrinted>
  <dcterms:created xsi:type="dcterms:W3CDTF">2018-02-08T08:40:36Z</dcterms:created>
  <dcterms:modified xsi:type="dcterms:W3CDTF">2019-02-18T10:40:20Z</dcterms:modified>
</cp:coreProperties>
</file>