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3" r:id="rId2"/>
    <p:sldId id="256" r:id="rId3"/>
    <p:sldId id="257" r:id="rId4"/>
    <p:sldId id="261" r:id="rId5"/>
    <p:sldId id="262" r:id="rId6"/>
    <p:sldId id="263" r:id="rId7"/>
    <p:sldId id="264" r:id="rId8"/>
    <p:sldId id="265" r:id="rId9"/>
    <p:sldId id="266" r:id="rId10"/>
    <p:sldId id="268" r:id="rId11"/>
    <p:sldId id="269" r:id="rId12"/>
    <p:sldId id="270" r:id="rId13"/>
    <p:sldId id="271" r:id="rId14"/>
    <p:sldId id="272" r:id="rId15"/>
    <p:sldId id="260" r:id="rId1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CC"/>
    <a:srgbClr val="FF9900"/>
    <a:srgbClr val="D99B01"/>
    <a:srgbClr val="FF66CC"/>
    <a:srgbClr val="FF67AC"/>
    <a:srgbClr val="CC0099"/>
    <a:srgbClr val="FFDC47"/>
    <a:srgbClr val="5EEC3C"/>
    <a:srgbClr val="CCCC00"/>
    <a:srgbClr val="FFCC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7046" autoAdjust="0"/>
  </p:normalViewPr>
  <p:slideViewPr>
    <p:cSldViewPr>
      <p:cViewPr varScale="1">
        <p:scale>
          <a:sx n="84" d="100"/>
          <a:sy n="84" d="100"/>
        </p:scale>
        <p:origin x="780" y="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FDB0BF-ADA7-423C-B8C4-E0E6BE62BD55}" type="datetimeFigureOut">
              <a:rPr lang="en-US" smtClean="0"/>
              <a:pPr/>
              <a:t>11/18/2025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A068A-2C62-4250-B39A-554645BBB543}" type="slidenum">
              <a:rPr lang="en-US" smtClean="0"/>
              <a:pPr/>
              <a:t>‹#›</a:t>
            </a:fld>
            <a:endParaRPr lang="en-US"/>
          </a:p>
        </p:txBody>
      </p:sp>
    </p:spTree>
    <p:extLst>
      <p:ext uri="{BB962C8B-B14F-4D97-AF65-F5344CB8AC3E}">
        <p14:creationId xmlns:p14="http://schemas.microsoft.com/office/powerpoint/2010/main" val="29763087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This presentation will focus on how the intercultural communication theories can be applied to make us understand the way business in Brazil is conducted, in this case, it is in the coffee export industry. This is best demonstrated by Brazil since it is the largest exporter of coffee in the world and one that has to use relationship-building to conduct international business. I will use </a:t>
            </a:r>
            <a:r>
              <a:rPr lang="en-IN" sz="1200" kern="1200" dirty="0" err="1">
                <a:solidFill>
                  <a:schemeClr val="tx1"/>
                </a:solidFill>
                <a:latin typeface="+mn-lt"/>
                <a:ea typeface="+mn-ea"/>
                <a:cs typeface="+mn-cs"/>
              </a:rPr>
              <a:t>Hofstede</a:t>
            </a:r>
            <a:r>
              <a:rPr lang="en-IN" sz="1200" kern="1200" dirty="0">
                <a:solidFill>
                  <a:schemeClr val="tx1"/>
                </a:solidFill>
                <a:latin typeface="+mn-lt"/>
                <a:ea typeface="+mn-ea"/>
                <a:cs typeface="+mn-cs"/>
              </a:rPr>
              <a:t>, Hall, Samovar and </a:t>
            </a:r>
            <a:r>
              <a:rPr lang="en-IN" sz="1200" kern="1200" dirty="0" err="1">
                <a:solidFill>
                  <a:schemeClr val="tx1"/>
                </a:solidFill>
                <a:latin typeface="+mn-lt"/>
                <a:ea typeface="+mn-ea"/>
                <a:cs typeface="+mn-cs"/>
              </a:rPr>
              <a:t>Jandt</a:t>
            </a:r>
            <a:r>
              <a:rPr lang="en-IN" sz="1200" kern="1200" dirty="0">
                <a:solidFill>
                  <a:schemeClr val="tx1"/>
                </a:solidFill>
                <a:latin typeface="+mn-lt"/>
                <a:ea typeface="+mn-ea"/>
                <a:cs typeface="+mn-cs"/>
              </a:rPr>
              <a:t> frameworks to describe how the Brazilian cultural values affect the nature of their communication, negotiating behaviours and the expectations of the managers. Through the analysis of actual examples of industries, I will emphasise on both prospects and problems facing foreign firms. Lastly, I shall also provide some practical recommendations which the international managers would put into place in order to communicate effectively in Brazil.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This slide brings the general focus of the presentation. I want to reform communications behaviours within the Brazil coffee export industry and culture influences business relationships. Entrance or expansion in Brazil requires the use of effective communication as there is the danger of misunderstanding due to cultural difference. I will elaborate the way in which theoretical models are used to understand communication patterns in Brazil and why it is important to making international management. The organisation will start with theory then proceed to practical applications and real-life situations in coffee trading. The long-term goal is, eventually, to translate the academic knowledge into actual practise strategies that enhance communication relationships and company success in Brazil.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Brazil is an appropriate and useful case study of intercultural communication. Not only is it the biggest coffee exporter in the world but, it is also a relationship-oriented country in conducting business. The communication is more likely to be warm, expressive and indirect, which will be very contrasting with the low-context cultures of the west. Hierarchy affects decisions hence the international managers should be familiar with those in authority. The cultural norms of Brazil are central to the discussion of business, building the trust, and negotiation rate. Thus, knowledge of such communication behaviours is critical to any person dealing with Brazilian coffee cooperatives, coffee producers, exporters, or trade partners in this lucrative industry around the world.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In our comprehension of intercultural communication in Brazil there are several theoretical frameworks which are very critical. </a:t>
            </a:r>
            <a:r>
              <a:rPr lang="en-IN" sz="1200" kern="1200" dirty="0" err="1">
                <a:solidFill>
                  <a:schemeClr val="tx1"/>
                </a:solidFill>
                <a:latin typeface="+mn-lt"/>
                <a:ea typeface="+mn-ea"/>
                <a:cs typeface="+mn-cs"/>
              </a:rPr>
              <a:t>Hofstede</a:t>
            </a:r>
            <a:r>
              <a:rPr lang="en-IN" sz="1200" kern="1200" dirty="0">
                <a:solidFill>
                  <a:schemeClr val="tx1"/>
                </a:solidFill>
                <a:latin typeface="+mn-lt"/>
                <a:ea typeface="+mn-ea"/>
                <a:cs typeface="+mn-cs"/>
              </a:rPr>
              <a:t> cultural dimensions can be used to understand values held by Brazilians in terms of hierarchical, collectivism, and uncertainty avoidance. According to Hall, the high-context theory, Brazilians communicate indirectly, through nonverbal communication. Samovar focuses on the competence of communication how best individuals can adjust to new cultures. </a:t>
            </a:r>
            <a:r>
              <a:rPr lang="en-IN" sz="1200" kern="1200" dirty="0" err="1">
                <a:solidFill>
                  <a:schemeClr val="tx1"/>
                </a:solidFill>
                <a:latin typeface="+mn-lt"/>
                <a:ea typeface="+mn-ea"/>
                <a:cs typeface="+mn-cs"/>
              </a:rPr>
              <a:t>Jandt</a:t>
            </a:r>
            <a:r>
              <a:rPr lang="en-IN" sz="1200" kern="1200" dirty="0">
                <a:solidFill>
                  <a:schemeClr val="tx1"/>
                </a:solidFill>
                <a:latin typeface="+mn-lt"/>
                <a:ea typeface="+mn-ea"/>
                <a:cs typeface="+mn-cs"/>
              </a:rPr>
              <a:t> emphasises the ability to change the culture and the emotional expression. Through these frameworks, we are able to get a better understanding of why Brazilians converse the way they do, particularly in the business arena. With the help of these theories, it is possible to establish a connexion between cultural behaviour and the following aspects of negotiation styles, managerial expectations, and development of relationships in the coffee export industry.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Using the dimensions of </a:t>
            </a:r>
            <a:r>
              <a:rPr lang="en-IN" sz="1200" kern="1200" dirty="0" err="1">
                <a:solidFill>
                  <a:schemeClr val="tx1"/>
                </a:solidFill>
                <a:latin typeface="+mn-lt"/>
                <a:ea typeface="+mn-ea"/>
                <a:cs typeface="+mn-cs"/>
              </a:rPr>
              <a:t>Hofstede</a:t>
            </a:r>
            <a:r>
              <a:rPr lang="en-IN" sz="1200" kern="1200" dirty="0">
                <a:solidFill>
                  <a:schemeClr val="tx1"/>
                </a:solidFill>
                <a:latin typeface="+mn-lt"/>
                <a:ea typeface="+mn-ea"/>
                <a:cs typeface="+mn-cs"/>
              </a:rPr>
              <a:t> would provide a good insight into the behaviour of the Brazilian workplace. High Power Distance refers to the fact that hierarchy is upheld; top leaders give final decisions. Collectivism accentuates the loyalty, team performance and establishment of relations and it is particularly high in agricultural unions. High Uncertainty Avoidance indicates that there is a need to have outlined guidelines and specifics of agreement. The fairly low Masculinity of Brazil indicates that Brazilian people prefer to cooperate and get along rather than carry out intense competition. Knowing these aspects of cultures will make foreign managers adapt their communication style to include the respect to hierarchy, patience in decision-making process and an ability to appreciate a strong relationship, which are vital in the coffee export environment of the Brazilian market.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Brazil is high-context culture, which means that everyone communicates partially without using words, common knowledge, and intercultural relationships. It is not always that the people will say that they disagree, thus, the managers should listen to the tone, body languages, and hints. Informal conversation usually serves as a beginning of decision-making in order to trust. Written contracts are important, but personal attachments are more important. Managers in low context societies, such as UK, Germany or the US have to learn to tighten their belt by slowing down, listening to them and ensuring that they are not over direct or blunt in their communication styles. This sensitivity increases the teamwork and increases the successful business in Brazil.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role of intercultural communication competence concept formulated by Samovar reflects the significance of modifying behaviour to various cultural requirements. In Brazil, warmth, friendliness, and emotional interest aid in the building of rapport. Listening, patience and empathy are a must. </a:t>
            </a:r>
            <a:r>
              <a:rPr lang="en-IN" sz="1200" kern="1200" dirty="0" err="1">
                <a:solidFill>
                  <a:schemeClr val="tx1"/>
                </a:solidFill>
                <a:latin typeface="+mn-lt"/>
                <a:ea typeface="+mn-ea"/>
                <a:cs typeface="+mn-cs"/>
              </a:rPr>
              <a:t>Jandt</a:t>
            </a:r>
            <a:r>
              <a:rPr lang="en-IN" sz="1200" kern="1200" dirty="0">
                <a:solidFill>
                  <a:schemeClr val="tx1"/>
                </a:solidFill>
                <a:latin typeface="+mn-lt"/>
                <a:ea typeface="+mn-ea"/>
                <a:cs typeface="+mn-cs"/>
              </a:rPr>
              <a:t> argues that one should know the role of emotions and nonverbal communication in the interactions, particularly in expressive cultures such as Brazil. The flexibility of international managers must be exercised, communication method should not be adhered to strictly and needed to adapt to the tone of relationship which is anticipated in Brazilian business environments. These cultural adjustments show respect and trust developing which is crucial when dealing with coffee producers, exporters, and trade partners in the various regions of Brazil.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business experience of coffee export gives bright illustrations of the Brazilian communication styles. All meetings usually start informally with a conversation about family and their lives and this is a way of building trust prior to business. Although the discussion might seem to be informal, the significant decisions are made either by the senior leaders or by the collaborating directors. Permanent relationships are to be considered very important, there are partners who are able to be trusted in terms of reliability, constancy, and faithfulness. Export negotiation focuses on mutual understanding and concern. Knowledge of these norms will assist the foreign firms to establish better relations with the Brazilian cooperatives and local producers, enhance the stability of contracts, the quality of the same along with extended opportunities in conducting business.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Brazil is a country which has numerous opportunities to international managers who know the cultural context. Good local relationship may result into long run contracts, better prices and first line supply in the turbulent market times. Commitment is cherished and as a result of this, businesses who gain competitive edges through trust-building do so through investments. Knowing the communication patterns used in Brazil also makes it easier to collaborate with, minimises conflict, and maximises the results of negotiations. Brazil has high and varied coffee areas (minas </a:t>
            </a:r>
            <a:r>
              <a:rPr lang="en-IN" sz="1200" kern="1200" dirty="0" err="1">
                <a:solidFill>
                  <a:schemeClr val="tx1"/>
                </a:solidFill>
                <a:latin typeface="+mn-lt"/>
                <a:ea typeface="+mn-ea"/>
                <a:cs typeface="+mn-cs"/>
              </a:rPr>
              <a:t>geriais</a:t>
            </a:r>
            <a:r>
              <a:rPr lang="en-IN" sz="1200" kern="1200" dirty="0">
                <a:solidFill>
                  <a:schemeClr val="tx1"/>
                </a:solidFill>
                <a:latin typeface="+mn-lt"/>
                <a:ea typeface="+mn-ea"/>
                <a:cs typeface="+mn-cs"/>
              </a:rPr>
              <a:t>, Sao Paulo and spirit Santos) which supply high quality and stable supply chains. It is through cultural adaptation that managers open the door to these opportunities and enhance their global operations through coffee trade in a better way.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Effectively communicating in Brazil requires managers to put their focus on building relationships by taking time to have informal chat and connect with others. Make a good display of jump of respect and trust is easily established. The communication must be both clear and diplomatic and not too explicit. Adaptability in schedules and time portrays cultural awareness. It is necessary to ensure reliability--unfaithfulness to commitments may break relationships. The managers have also to be sensitive about nonverbal communication and understand that there can be a delay in decision making due to the hierarchy. These are the strategies that allow smoother interactions making misunderstandings less, and helps work with Brazilian coffee exporters and cooperatives into the long term.</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Brazil needs to be negotiated with forbearance, flexibility and respect. It is also typical that the first thing that happens when conducting a meeting is a small talk so as to establish a relaxed mood. Rapid or pushy negotiation tones tend to damage relationships, a cooperative tune is better. Making respectful decisions to senior decision-makers is very important because of hierarchies. Their high uncertainty avoidance is facilitated by giving detailed information. Anticipate numerous negotiation stages as the trust is built and specifics are perfected. Global managers that are knowledgeable about such norms will successfully go through negotiations and thus, reach better deals and more stable relationships within the Brazilian coffee trade.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03A068A-2C62-4250-B39A-554645BBB543}"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Finally, intercultural communication knowledge is vital when conducting business in Brazilian coffee export industry. Our discussion of the theories of communication have assisted in understanding the reasons behind the relationship-oriented, hierarchical, and indirect communication that is present in Brazil. With such insights, international managers do not have to have misunderstandings and establish more solid partnerships. The practical illustrations of the coffee cooperatives demonstrate how cultural awareness would make a direct positive impact on negotiating, establishing trust, and long-term cooperation. Finally, cultural communication adaptation is not only civil but also more successful in business activities, relationships as well as sustainability in exporting coffee in Brazil.</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03A068A-2C62-4250-B39A-554645BBB543}" type="slidenum">
              <a:rPr lang="en-US" smtClean="0"/>
              <a:pPr/>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7350B06-B074-48FC-8CFD-53D2CD8FB95F}" type="slidenum">
              <a:rPr lang="en-US" smtClean="0"/>
              <a:pPr/>
              <a:t>15</a:t>
            </a:fld>
            <a:endParaRPr lang="en-US"/>
          </a:p>
        </p:txBody>
      </p:sp>
    </p:spTree>
    <p:extLst>
      <p:ext uri="{BB962C8B-B14F-4D97-AF65-F5344CB8AC3E}">
        <p14:creationId xmlns:p14="http://schemas.microsoft.com/office/powerpoint/2010/main" val="33575038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48965" y="2877161"/>
            <a:ext cx="7177135" cy="1221640"/>
          </a:xfrm>
          <a:noFill/>
          <a:effectLst>
            <a:outerShdw blurRad="50800" dist="38100" dir="2700000" algn="tl" rotWithShape="0">
              <a:prstClr val="black">
                <a:alpha val="40000"/>
              </a:prstClr>
            </a:outerShdw>
          </a:effectLst>
        </p:spPr>
        <p:txBody>
          <a:bodyPr>
            <a:normAutofit/>
          </a:bodyPr>
          <a:lstStyle>
            <a:lvl1pPr algn="l">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448965" y="4098800"/>
            <a:ext cx="7178241" cy="610820"/>
          </a:xfrm>
        </p:spPr>
        <p:txBody>
          <a:bodyPr>
            <a:normAutofit/>
          </a:bodyPr>
          <a:lstStyle>
            <a:lvl1pPr marL="0" indent="0" algn="l">
              <a:buNone/>
              <a:defRPr sz="2800" b="0" i="0" baseline="0">
                <a:solidFill>
                  <a:schemeClr val="tx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739290"/>
            <a:ext cx="8246070" cy="610820"/>
          </a:xfrm>
        </p:spPr>
        <p:txBody>
          <a:bodyPr>
            <a:normAutofit/>
          </a:bodyPr>
          <a:lstStyle>
            <a:lvl1pPr algn="l">
              <a:defRPr sz="3600" baseline="0">
                <a:solidFill>
                  <a:schemeClr val="tx2">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350111"/>
            <a:ext cx="8246070" cy="3359504"/>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8965" y="433880"/>
            <a:ext cx="6260905" cy="572644"/>
          </a:xfrm>
        </p:spPr>
        <p:txBody>
          <a:bodyPr>
            <a:normAutofit/>
          </a:bodyPr>
          <a:lstStyle>
            <a:lvl1pPr algn="l">
              <a:defRPr sz="3600">
                <a:solidFill>
                  <a:schemeClr val="tx2">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5" y="1198559"/>
            <a:ext cx="6260905" cy="3511061"/>
          </a:xfrm>
        </p:spPr>
        <p:txBody>
          <a:bodyPr/>
          <a:lstStyle>
            <a:lvl1pPr>
              <a:defRPr sz="2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1670" y="739290"/>
            <a:ext cx="8093365" cy="610820"/>
          </a:xfrm>
        </p:spPr>
        <p:txBody>
          <a:bodyPr>
            <a:normAutofit/>
          </a:bodyPr>
          <a:lstStyle>
            <a:lvl1pPr algn="l">
              <a:defRPr sz="3600" baseline="0">
                <a:solidFill>
                  <a:schemeClr val="tx2">
                    <a:lumMod val="40000"/>
                    <a:lumOff val="60000"/>
                  </a:schemeClr>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1812" y="1808225"/>
            <a:ext cx="4040188"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1812" y="2392450"/>
            <a:ext cx="4040188"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66933" y="1808225"/>
            <a:ext cx="4041775" cy="479822"/>
          </a:xfrm>
        </p:spPr>
        <p:txBody>
          <a:bodyPr anchor="b"/>
          <a:lstStyle>
            <a:lvl1pPr marL="0" indent="0" algn="ctr">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66933" y="2392450"/>
            <a:ext cx="4041775" cy="2137871"/>
          </a:xfrm>
        </p:spPr>
        <p:txBody>
          <a:bodyPr/>
          <a:lstStyle>
            <a:lvl1pPr algn="ctr">
              <a:defRPr sz="2400">
                <a:solidFill>
                  <a:schemeClr val="bg1"/>
                </a:solidFill>
              </a:defRPr>
            </a:lvl1pPr>
            <a:lvl2pPr algn="ctr">
              <a:defRPr sz="2000">
                <a:solidFill>
                  <a:schemeClr val="bg1"/>
                </a:solidFill>
              </a:defRPr>
            </a:lvl2pPr>
            <a:lvl3pPr algn="ctr">
              <a:defRPr sz="1800">
                <a:solidFill>
                  <a:schemeClr val="bg1"/>
                </a:solidFill>
              </a:defRPr>
            </a:lvl3pPr>
            <a:lvl4pPr algn="ctr">
              <a:defRPr sz="1600">
                <a:solidFill>
                  <a:schemeClr val="bg1"/>
                </a:solidFill>
              </a:defRPr>
            </a:lvl4pPr>
            <a:lvl5pPr algn="ctr">
              <a:defRPr sz="1600">
                <a:solidFill>
                  <a:schemeClr val="bg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3D3F6A80-F707-48F8-AF04-F01CEFB0D94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11/18/2025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4254A045-930B-46CC-B431-44EE8C575AA8}"/>
              </a:ext>
            </a:extLst>
          </p:cNvPr>
          <p:cNvSpPr txBox="1"/>
          <p:nvPr userDrawn="1"/>
        </p:nvSpPr>
        <p:spPr>
          <a:xfrm>
            <a:off x="-9150" y="5213747"/>
            <a:ext cx="8389625" cy="523220"/>
          </a:xfrm>
          <a:prstGeom prst="rect">
            <a:avLst/>
          </a:prstGeom>
          <a:noFill/>
        </p:spPr>
        <p:txBody>
          <a:bodyPr wrap="square" rtlCol="0">
            <a:spAutoFit/>
          </a:bodyPr>
          <a:lstStyle/>
          <a:p>
            <a:r>
              <a:rPr lang="en-US" sz="1400">
                <a:solidFill>
                  <a:schemeClr val="bg1">
                    <a:lumMod val="65000"/>
                  </a:schemeClr>
                </a:solidFill>
              </a:rPr>
              <a:t>This presentation uses a free template provided by FPPT.com</a:t>
            </a:r>
          </a:p>
          <a:p>
            <a:r>
              <a:rPr lang="en-US" sz="140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77E55-655C-8B15-498A-8414D020AF7E}"/>
              </a:ext>
            </a:extLst>
          </p:cNvPr>
          <p:cNvSpPr>
            <a:spLocks noGrp="1"/>
          </p:cNvSpPr>
          <p:nvPr>
            <p:ph type="title"/>
          </p:nvPr>
        </p:nvSpPr>
        <p:spPr>
          <a:xfrm>
            <a:off x="395536" y="1131590"/>
            <a:ext cx="8291264" cy="3600400"/>
          </a:xfrm>
        </p:spPr>
        <p:txBody>
          <a:bodyPr>
            <a:normAutofit/>
          </a:bodyPr>
          <a:lstStyle/>
          <a:p>
            <a:r>
              <a:rPr lang="en-GB" sz="3600" dirty="0">
                <a:solidFill>
                  <a:schemeClr val="bg1"/>
                </a:solidFill>
                <a:latin typeface="Arial" panose="020B0604020202020204" pitchFamily="34" charset="0"/>
                <a:cs typeface="Arial" panose="020B0604020202020204" pitchFamily="34" charset="0"/>
              </a:rPr>
              <a:t>International Business Communications</a:t>
            </a:r>
            <a:br>
              <a:rPr lang="en-GB" sz="3200" dirty="0">
                <a:solidFill>
                  <a:schemeClr val="bg1"/>
                </a:solidFill>
                <a:latin typeface="Arial" panose="020B0604020202020204" pitchFamily="34" charset="0"/>
                <a:cs typeface="Arial" panose="020B0604020202020204" pitchFamily="34" charset="0"/>
              </a:rPr>
            </a:br>
            <a:r>
              <a:rPr lang="en-GB" sz="2800" dirty="0">
                <a:solidFill>
                  <a:schemeClr val="bg1"/>
                </a:solidFill>
                <a:latin typeface="Arial" panose="020B0604020202020204" pitchFamily="34" charset="0"/>
                <a:cs typeface="Arial" panose="020B0604020202020204" pitchFamily="34" charset="0"/>
              </a:rPr>
              <a:t>(LCBB_6023)</a:t>
            </a:r>
            <a:br>
              <a:rPr lang="en-GB" sz="2800" dirty="0">
                <a:solidFill>
                  <a:schemeClr val="bg1"/>
                </a:solidFill>
                <a:latin typeface="Arial" panose="020B0604020202020204" pitchFamily="34" charset="0"/>
                <a:cs typeface="Arial" panose="020B0604020202020204" pitchFamily="34" charset="0"/>
              </a:rPr>
            </a:br>
            <a:r>
              <a:rPr lang="en-GB" sz="2800" dirty="0">
                <a:solidFill>
                  <a:schemeClr val="bg1"/>
                </a:solidFill>
                <a:latin typeface="Arial" panose="020B0604020202020204" pitchFamily="34" charset="0"/>
                <a:cs typeface="Arial" panose="020B0604020202020204" pitchFamily="34" charset="0"/>
              </a:rPr>
              <a:t>Component 1</a:t>
            </a:r>
            <a:br>
              <a:rPr lang="en-GB" sz="2800" dirty="0">
                <a:solidFill>
                  <a:schemeClr val="bg1"/>
                </a:solidFill>
                <a:latin typeface="Arial" panose="020B0604020202020204" pitchFamily="34" charset="0"/>
                <a:cs typeface="Arial" panose="020B0604020202020204" pitchFamily="34" charset="0"/>
              </a:rPr>
            </a:br>
            <a:br>
              <a:rPr lang="en-GB" sz="28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Student name: Oana Ionela Avasiloaie</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Student number: 2212862</a:t>
            </a:r>
            <a:br>
              <a:rPr lang="en-GB" sz="2400" dirty="0">
                <a:solidFill>
                  <a:schemeClr val="bg1"/>
                </a:solidFill>
                <a:latin typeface="Arial" panose="020B0604020202020204" pitchFamily="34" charset="0"/>
                <a:cs typeface="Arial" panose="020B0604020202020204" pitchFamily="34" charset="0"/>
              </a:rPr>
            </a:br>
            <a:r>
              <a:rPr lang="en-GB" sz="2400" dirty="0">
                <a:solidFill>
                  <a:schemeClr val="bg1"/>
                </a:solidFill>
                <a:latin typeface="Arial" panose="020B0604020202020204" pitchFamily="34" charset="0"/>
                <a:cs typeface="Arial" panose="020B0604020202020204" pitchFamily="34" charset="0"/>
              </a:rPr>
              <a:t>Lecture name: </a:t>
            </a:r>
            <a:r>
              <a:rPr lang="en-GB" sz="2400" dirty="0" err="1">
                <a:solidFill>
                  <a:schemeClr val="bg1"/>
                </a:solidFill>
                <a:latin typeface="Arial" panose="020B0604020202020204" pitchFamily="34" charset="0"/>
                <a:cs typeface="Arial" panose="020B0604020202020204" pitchFamily="34" charset="0"/>
              </a:rPr>
              <a:t>Mr.Afzal</a:t>
            </a:r>
            <a:r>
              <a:rPr lang="en-GB" sz="2400" dirty="0">
                <a:solidFill>
                  <a:schemeClr val="bg1"/>
                </a:solidFill>
                <a:latin typeface="Arial" panose="020B0604020202020204" pitchFamily="34" charset="0"/>
                <a:cs typeface="Arial" panose="020B0604020202020204" pitchFamily="34" charset="0"/>
              </a:rPr>
              <a:t> Munna</a:t>
            </a:r>
          </a:p>
        </p:txBody>
      </p:sp>
    </p:spTree>
    <p:extLst>
      <p:ext uri="{BB962C8B-B14F-4D97-AF65-F5344CB8AC3E}">
        <p14:creationId xmlns:p14="http://schemas.microsoft.com/office/powerpoint/2010/main" val="4062470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604E41-8845-2175-B696-A9530FC62AAB}"/>
              </a:ext>
            </a:extLst>
          </p:cNvPr>
          <p:cNvSpPr txBox="1"/>
          <p:nvPr/>
        </p:nvSpPr>
        <p:spPr>
          <a:xfrm>
            <a:off x="467544" y="3507854"/>
            <a:ext cx="8208912" cy="954107"/>
          </a:xfrm>
          <a:prstGeom prst="rect">
            <a:avLst/>
          </a:prstGeom>
          <a:noFill/>
        </p:spPr>
        <p:txBody>
          <a:bodyPr wrap="square">
            <a:spAutoFit/>
          </a:bodyPr>
          <a:lstStyle/>
          <a:p>
            <a:pPr algn="ctr"/>
            <a:r>
              <a:rPr lang="en-IN" sz="2800" b="1" dirty="0">
                <a:solidFill>
                  <a:schemeClr val="bg1"/>
                </a:solidFill>
                <a:latin typeface="Arial" panose="020B0604020202020204" pitchFamily="34" charset="0"/>
                <a:cs typeface="Arial" panose="020B0604020202020204" pitchFamily="34" charset="0"/>
              </a:rPr>
              <a:t>Intercultural Communication in Brazil’s Coffee Export Industry</a:t>
            </a:r>
            <a:endParaRPr lang="en-US" sz="28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920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Introduction </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8966" y="1350111"/>
            <a:ext cx="4337348" cy="3359504"/>
          </a:xfrm>
        </p:spPr>
        <p:txBody>
          <a:bodyPr>
            <a:noAutofit/>
          </a:bodyPr>
          <a:lstStyle/>
          <a:p>
            <a:pPr lvl="0" algn="just"/>
            <a:r>
              <a:rPr lang="en-IN" sz="2000" dirty="0">
                <a:latin typeface="Arial" panose="020B0604020202020204" pitchFamily="34" charset="0"/>
                <a:cs typeface="Arial" panose="020B0604020202020204" pitchFamily="34" charset="0"/>
              </a:rPr>
              <a:t>Focus on Brazil’s coffee export business</a:t>
            </a:r>
            <a:endParaRPr lang="en-US" sz="2000" dirty="0">
              <a:latin typeface="Arial" panose="020B0604020202020204" pitchFamily="34" charset="0"/>
              <a:cs typeface="Arial" panose="020B0604020202020204" pitchFamily="34" charset="0"/>
            </a:endParaRPr>
          </a:p>
          <a:p>
            <a:pPr lvl="0" algn="just"/>
            <a:r>
              <a:rPr lang="en-IN" sz="2000" dirty="0">
                <a:latin typeface="Arial" panose="020B0604020202020204" pitchFamily="34" charset="0"/>
                <a:cs typeface="Arial" panose="020B0604020202020204" pitchFamily="34" charset="0"/>
              </a:rPr>
              <a:t>Importance of intercultural communication</a:t>
            </a:r>
            <a:endParaRPr lang="en-US" sz="2000" dirty="0">
              <a:latin typeface="Arial" panose="020B0604020202020204" pitchFamily="34" charset="0"/>
              <a:cs typeface="Arial" panose="020B0604020202020204" pitchFamily="34" charset="0"/>
            </a:endParaRPr>
          </a:p>
          <a:p>
            <a:pPr lvl="0" algn="just"/>
            <a:r>
              <a:rPr lang="en-IN" sz="2000" dirty="0">
                <a:latin typeface="Arial" panose="020B0604020202020204" pitchFamily="34" charset="0"/>
                <a:cs typeface="Arial" panose="020B0604020202020204" pitchFamily="34" charset="0"/>
              </a:rPr>
              <a:t>How culture shapes negotiation, trust &amp; relationships</a:t>
            </a:r>
            <a:endParaRPr lang="en-US" sz="2000" dirty="0">
              <a:latin typeface="Arial" panose="020B0604020202020204" pitchFamily="34" charset="0"/>
              <a:cs typeface="Arial" panose="020B0604020202020204" pitchFamily="34" charset="0"/>
            </a:endParaRPr>
          </a:p>
          <a:p>
            <a:pPr lvl="0" algn="just"/>
            <a:r>
              <a:rPr lang="en-IN" sz="2000" dirty="0">
                <a:latin typeface="Arial" panose="020B0604020202020204" pitchFamily="34" charset="0"/>
                <a:cs typeface="Arial" panose="020B0604020202020204" pitchFamily="34" charset="0"/>
              </a:rPr>
              <a:t>Aim: link theory with Brazilian business practices</a:t>
            </a:r>
            <a:endParaRPr lang="en-US" sz="2000" dirty="0">
              <a:latin typeface="Arial" panose="020B0604020202020204" pitchFamily="34" charset="0"/>
              <a:cs typeface="Arial" panose="020B0604020202020204" pitchFamily="34" charset="0"/>
            </a:endParaRPr>
          </a:p>
          <a:p>
            <a:pPr lvl="0" algn="just"/>
            <a:r>
              <a:rPr lang="en-IN" sz="2000" dirty="0">
                <a:latin typeface="Arial" panose="020B0604020202020204" pitchFamily="34" charset="0"/>
                <a:cs typeface="Arial" panose="020B0604020202020204" pitchFamily="34" charset="0"/>
              </a:rPr>
              <a:t>Provide recommendations for global managers</a:t>
            </a:r>
            <a:endParaRPr lang="en-US" sz="2000" dirty="0">
              <a:latin typeface="Arial" panose="020B0604020202020204" pitchFamily="34" charset="0"/>
              <a:cs typeface="Arial" panose="020B0604020202020204" pitchFamily="34" charset="0"/>
            </a:endParaRPr>
          </a:p>
        </p:txBody>
      </p:sp>
      <p:pic>
        <p:nvPicPr>
          <p:cNvPr id="2050" name="Picture 2"/>
          <p:cNvPicPr>
            <a:picLocks noChangeAspect="1" noChangeArrowheads="1"/>
          </p:cNvPicPr>
          <p:nvPr/>
        </p:nvPicPr>
        <p:blipFill>
          <a:blip r:embed="rId3"/>
          <a:srcRect/>
          <a:stretch>
            <a:fillRect/>
          </a:stretch>
        </p:blipFill>
        <p:spPr bwMode="auto">
          <a:xfrm>
            <a:off x="5143504" y="2071684"/>
            <a:ext cx="3248025" cy="1600200"/>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Why Brazil?</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8966" y="1350111"/>
            <a:ext cx="4265910" cy="3359504"/>
          </a:xfrm>
        </p:spPr>
        <p:txBody>
          <a:bodyPr>
            <a:normAutofit/>
          </a:bodyPr>
          <a:lstStyle/>
          <a:p>
            <a:pPr lvl="0"/>
            <a:r>
              <a:rPr lang="en-IN" sz="2000" dirty="0">
                <a:latin typeface="Arial" panose="020B0604020202020204" pitchFamily="34" charset="0"/>
                <a:cs typeface="Arial" panose="020B0604020202020204" pitchFamily="34" charset="0"/>
              </a:rPr>
              <a:t>World’s largest coffee exporter</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Strong relationship-driven business culture</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High-context communication environment (</a:t>
            </a:r>
            <a:r>
              <a:rPr lang="en-GB" sz="2000" dirty="0">
                <a:latin typeface="Arial" panose="020B0604020202020204" pitchFamily="34" charset="0"/>
                <a:cs typeface="Arial" panose="020B0604020202020204" pitchFamily="34" charset="0"/>
              </a:rPr>
              <a:t>Santos, 2024</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Significant role of hierarchy &amp; informality</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Relevant for international trade partnerships</a:t>
            </a:r>
            <a:endParaRPr lang="en-US" sz="2000" dirty="0">
              <a:latin typeface="Arial" panose="020B0604020202020204" pitchFamily="34" charset="0"/>
              <a:cs typeface="Arial" panose="020B0604020202020204" pitchFamily="34" charset="0"/>
            </a:endParaRPr>
          </a:p>
        </p:txBody>
      </p:sp>
      <p:pic>
        <p:nvPicPr>
          <p:cNvPr id="3074" name="Picture 2"/>
          <p:cNvPicPr>
            <a:picLocks noChangeAspect="1" noChangeArrowheads="1"/>
          </p:cNvPicPr>
          <p:nvPr/>
        </p:nvPicPr>
        <p:blipFill>
          <a:blip r:embed="rId3"/>
          <a:srcRect/>
          <a:stretch>
            <a:fillRect/>
          </a:stretch>
        </p:blipFill>
        <p:spPr bwMode="auto">
          <a:xfrm>
            <a:off x="4857752" y="2071684"/>
            <a:ext cx="3638550" cy="1676400"/>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Overview of Theories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8966" y="1350111"/>
            <a:ext cx="4480224" cy="3359504"/>
          </a:xfrm>
        </p:spPr>
        <p:txBody>
          <a:bodyPr>
            <a:normAutofit/>
          </a:bodyPr>
          <a:lstStyle/>
          <a:p>
            <a:pPr lvl="0"/>
            <a:r>
              <a:rPr lang="en-IN" sz="2000" dirty="0" err="1">
                <a:latin typeface="Arial" panose="020B0604020202020204" pitchFamily="34" charset="0"/>
                <a:cs typeface="Arial" panose="020B0604020202020204" pitchFamily="34" charset="0"/>
              </a:rPr>
              <a:t>Hofstede’s</a:t>
            </a:r>
            <a:r>
              <a:rPr lang="en-IN" sz="2000" dirty="0">
                <a:latin typeface="Arial" panose="020B0604020202020204" pitchFamily="34" charset="0"/>
                <a:cs typeface="Arial" panose="020B0604020202020204" pitchFamily="34" charset="0"/>
              </a:rPr>
              <a:t> cultural dimensions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Hall’s high-context </a:t>
            </a:r>
            <a:r>
              <a:rPr lang="en-IN" sz="2000" dirty="0" err="1">
                <a:latin typeface="Arial" panose="020B0604020202020204" pitchFamily="34" charset="0"/>
                <a:cs typeface="Arial" panose="020B0604020202020204" pitchFamily="34" charset="0"/>
              </a:rPr>
              <a:t>vs</a:t>
            </a:r>
            <a:r>
              <a:rPr lang="en-IN" sz="2000" dirty="0">
                <a:latin typeface="Arial" panose="020B0604020202020204" pitchFamily="34" charset="0"/>
                <a:cs typeface="Arial" panose="020B0604020202020204" pitchFamily="34" charset="0"/>
              </a:rPr>
              <a:t> low-context (</a:t>
            </a:r>
            <a:r>
              <a:rPr lang="en-GB" sz="2000" dirty="0" err="1">
                <a:latin typeface="Arial" panose="020B0604020202020204" pitchFamily="34" charset="0"/>
                <a:cs typeface="Arial" panose="020B0604020202020204" pitchFamily="34" charset="0"/>
              </a:rPr>
              <a:t>Okereke</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2025</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Samovar’s communication competence</a:t>
            </a:r>
            <a:endParaRPr lang="en-US" sz="2000" dirty="0">
              <a:latin typeface="Arial" panose="020B0604020202020204" pitchFamily="34" charset="0"/>
              <a:cs typeface="Arial" panose="020B0604020202020204" pitchFamily="34" charset="0"/>
            </a:endParaRPr>
          </a:p>
          <a:p>
            <a:pPr lvl="0"/>
            <a:r>
              <a:rPr lang="en-IN" sz="2000" dirty="0" err="1">
                <a:latin typeface="Arial" panose="020B0604020202020204" pitchFamily="34" charset="0"/>
                <a:cs typeface="Arial" panose="020B0604020202020204" pitchFamily="34" charset="0"/>
              </a:rPr>
              <a:t>Jandt’s</a:t>
            </a:r>
            <a:r>
              <a:rPr lang="en-IN" sz="2000" dirty="0">
                <a:latin typeface="Arial" panose="020B0604020202020204" pitchFamily="34" charset="0"/>
                <a:cs typeface="Arial" panose="020B0604020202020204" pitchFamily="34" charset="0"/>
              </a:rPr>
              <a:t> cultural adaptation concepts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How these frameworks explain Brazilian business </a:t>
            </a:r>
            <a:r>
              <a:rPr lang="en-IN" sz="2000" dirty="0" err="1">
                <a:latin typeface="Arial" panose="020B0604020202020204" pitchFamily="34" charset="0"/>
                <a:cs typeface="Arial" panose="020B0604020202020204" pitchFamily="34" charset="0"/>
              </a:rPr>
              <a:t>behavior</a:t>
            </a:r>
            <a:endParaRPr lang="en-US" sz="2000" dirty="0">
              <a:latin typeface="Arial" panose="020B0604020202020204" pitchFamily="34" charset="0"/>
              <a:cs typeface="Arial" panose="020B0604020202020204" pitchFamily="34" charset="0"/>
            </a:endParaRPr>
          </a:p>
        </p:txBody>
      </p:sp>
      <p:pic>
        <p:nvPicPr>
          <p:cNvPr id="4098" name="Picture 2"/>
          <p:cNvPicPr>
            <a:picLocks noChangeAspect="1" noChangeArrowheads="1"/>
          </p:cNvPicPr>
          <p:nvPr/>
        </p:nvPicPr>
        <p:blipFill>
          <a:blip r:embed="rId3"/>
          <a:srcRect/>
          <a:stretch>
            <a:fillRect/>
          </a:stretch>
        </p:blipFill>
        <p:spPr bwMode="auto">
          <a:xfrm>
            <a:off x="5572132" y="1928808"/>
            <a:ext cx="3209925" cy="1981200"/>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err="1">
                <a:latin typeface="Arial" panose="020B0604020202020204" pitchFamily="34" charset="0"/>
                <a:cs typeface="Arial" panose="020B0604020202020204" pitchFamily="34" charset="0"/>
              </a:rPr>
              <a:t>Hofstede</a:t>
            </a:r>
            <a:r>
              <a:rPr lang="en-IN" b="1" dirty="0">
                <a:latin typeface="Arial" panose="020B0604020202020204" pitchFamily="34" charset="0"/>
                <a:cs typeface="Arial" panose="020B0604020202020204" pitchFamily="34" charset="0"/>
              </a:rPr>
              <a:t> Applied to Brazil</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8966" y="1350111"/>
            <a:ext cx="4623100" cy="3359504"/>
          </a:xfrm>
        </p:spPr>
        <p:txBody>
          <a:bodyPr>
            <a:noAutofit/>
          </a:bodyPr>
          <a:lstStyle/>
          <a:p>
            <a:pPr lvl="0"/>
            <a:r>
              <a:rPr lang="en-IN" sz="2000" dirty="0">
                <a:latin typeface="Arial" panose="020B0604020202020204" pitchFamily="34" charset="0"/>
                <a:cs typeface="Arial" panose="020B0604020202020204" pitchFamily="34" charset="0"/>
              </a:rPr>
              <a:t>High Power Distance: respect for hierarchy</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Collectivism: emphasis on relationships &amp; groups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High Uncertainty Avoidance: preference for clear structure (</a:t>
            </a:r>
            <a:r>
              <a:rPr lang="en-GB" sz="2000" dirty="0">
                <a:latin typeface="Arial" panose="020B0604020202020204" pitchFamily="34" charset="0"/>
                <a:cs typeface="Arial" panose="020B0604020202020204" pitchFamily="34" charset="0"/>
              </a:rPr>
              <a:t>Kumar, 2024</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Low to medium Masculinity: value cooperation</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Long-term orientation: flexible planning</a:t>
            </a:r>
            <a:endParaRPr lang="en-US" sz="2000" dirty="0">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3"/>
          <a:srcRect/>
          <a:stretch>
            <a:fillRect/>
          </a:stretch>
        </p:blipFill>
        <p:spPr bwMode="auto">
          <a:xfrm>
            <a:off x="5429256" y="1928808"/>
            <a:ext cx="3433760" cy="2131002"/>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High-Context Culture (Hall)</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8966" y="1350111"/>
            <a:ext cx="4194472" cy="3359504"/>
          </a:xfrm>
        </p:spPr>
        <p:txBody>
          <a:bodyPr>
            <a:normAutofit/>
          </a:bodyPr>
          <a:lstStyle/>
          <a:p>
            <a:pPr lvl="0"/>
            <a:r>
              <a:rPr lang="en-IN" sz="2000" dirty="0">
                <a:latin typeface="Arial" panose="020B0604020202020204" pitchFamily="34" charset="0"/>
                <a:cs typeface="Arial" panose="020B0604020202020204" pitchFamily="34" charset="0"/>
              </a:rPr>
              <a:t>Meaning delivered indirectly</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Nonverbal cues very important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Relationship-building essential before deals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Communication relies on shared understanding (</a:t>
            </a:r>
            <a:r>
              <a:rPr lang="en-GB" sz="2000" dirty="0" err="1">
                <a:latin typeface="Arial" panose="020B0604020202020204" pitchFamily="34" charset="0"/>
                <a:cs typeface="Arial" panose="020B0604020202020204" pitchFamily="34" charset="0"/>
              </a:rPr>
              <a:t>Özkök</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Erbay</a:t>
            </a:r>
            <a:r>
              <a:rPr lang="en-GB" sz="2000" dirty="0">
                <a:latin typeface="Arial" panose="020B0604020202020204" pitchFamily="34" charset="0"/>
                <a:cs typeface="Arial" panose="020B0604020202020204" pitchFamily="34" charset="0"/>
              </a:rPr>
              <a:t>, 2022</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Requires patience &amp; long conversations</a:t>
            </a:r>
            <a:endParaRPr lang="en-US" sz="2000" dirty="0">
              <a:latin typeface="Arial" panose="020B0604020202020204" pitchFamily="34" charset="0"/>
              <a:cs typeface="Arial" panose="020B0604020202020204" pitchFamily="34" charset="0"/>
            </a:endParaRPr>
          </a:p>
        </p:txBody>
      </p:sp>
      <p:pic>
        <p:nvPicPr>
          <p:cNvPr id="6146" name="Picture 2"/>
          <p:cNvPicPr>
            <a:picLocks noChangeAspect="1" noChangeArrowheads="1"/>
          </p:cNvPicPr>
          <p:nvPr/>
        </p:nvPicPr>
        <p:blipFill>
          <a:blip r:embed="rId3"/>
          <a:srcRect/>
          <a:stretch>
            <a:fillRect/>
          </a:stretch>
        </p:blipFill>
        <p:spPr bwMode="auto">
          <a:xfrm>
            <a:off x="5572132" y="1928808"/>
            <a:ext cx="3033705" cy="2028825"/>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b="1" dirty="0">
                <a:latin typeface="Arial" panose="020B0604020202020204" pitchFamily="34" charset="0"/>
                <a:cs typeface="Arial" panose="020B0604020202020204" pitchFamily="34" charset="0"/>
              </a:rPr>
              <a:t>Samovar &amp; </a:t>
            </a:r>
            <a:r>
              <a:rPr lang="en-IN" sz="3200" b="1" dirty="0" err="1">
                <a:latin typeface="Arial" panose="020B0604020202020204" pitchFamily="34" charset="0"/>
                <a:cs typeface="Arial" panose="020B0604020202020204" pitchFamily="34" charset="0"/>
              </a:rPr>
              <a:t>Jandt</a:t>
            </a:r>
            <a:r>
              <a:rPr lang="en-IN" sz="3200" b="1" dirty="0">
                <a:latin typeface="Arial" panose="020B0604020202020204" pitchFamily="34" charset="0"/>
                <a:cs typeface="Arial" panose="020B0604020202020204" pitchFamily="34" charset="0"/>
              </a:rPr>
              <a:t> Application</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IN" sz="2000" dirty="0">
                <a:latin typeface="Arial" panose="020B0604020202020204" pitchFamily="34" charset="0"/>
                <a:cs typeface="Arial" panose="020B0604020202020204" pitchFamily="34" charset="0"/>
              </a:rPr>
              <a:t>Cultural competence needed for adaptation</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Active listening is crucial in Brazil</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Understanding emotions strengthens rapport (</a:t>
            </a:r>
            <a:r>
              <a:rPr lang="en-GB" sz="2000" dirty="0" err="1">
                <a:latin typeface="Arial" panose="020B0604020202020204" pitchFamily="34" charset="0"/>
                <a:cs typeface="Arial" panose="020B0604020202020204" pitchFamily="34" charset="0"/>
              </a:rPr>
              <a:t>Petzinger</a:t>
            </a:r>
            <a:r>
              <a:rPr lang="en-GB" sz="2000" dirty="0">
                <a:latin typeface="Arial" panose="020B0604020202020204" pitchFamily="34" charset="0"/>
                <a:cs typeface="Arial" panose="020B0604020202020204" pitchFamily="34" charset="0"/>
              </a:rPr>
              <a:t>, 2024</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Respect local etiquette and communication norms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Adapt message delivery to audience expectations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Brazil Coffee Industry Case Example</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8966" y="1350111"/>
            <a:ext cx="4265910" cy="3359504"/>
          </a:xfrm>
        </p:spPr>
        <p:txBody>
          <a:bodyPr>
            <a:normAutofit fontScale="70000" lnSpcReduction="20000"/>
          </a:bodyPr>
          <a:lstStyle/>
          <a:p>
            <a:pPr lvl="0"/>
            <a:r>
              <a:rPr lang="en-IN" dirty="0"/>
              <a:t>Meetings often informal but </a:t>
            </a:r>
            <a:r>
              <a:rPr lang="en-IN" dirty="0">
                <a:latin typeface="Arial" panose="020B0604020202020204" pitchFamily="34" charset="0"/>
                <a:cs typeface="Arial" panose="020B0604020202020204" pitchFamily="34" charset="0"/>
              </a:rPr>
              <a:t>structured</a:t>
            </a:r>
            <a:endParaRPr lang="en-US" dirty="0">
              <a:latin typeface="Arial" panose="020B0604020202020204" pitchFamily="34" charset="0"/>
              <a:cs typeface="Arial" panose="020B0604020202020204" pitchFamily="34" charset="0"/>
            </a:endParaRPr>
          </a:p>
          <a:p>
            <a:pPr lvl="0"/>
            <a:r>
              <a:rPr lang="en-IN" dirty="0">
                <a:latin typeface="Arial" panose="020B0604020202020204" pitchFamily="34" charset="0"/>
                <a:cs typeface="Arial" panose="020B0604020202020204" pitchFamily="34" charset="0"/>
              </a:rPr>
              <a:t>Decisions influenced by senior leaders</a:t>
            </a:r>
            <a:endParaRPr lang="en-US" dirty="0">
              <a:latin typeface="Arial" panose="020B0604020202020204" pitchFamily="34" charset="0"/>
              <a:cs typeface="Arial" panose="020B0604020202020204" pitchFamily="34" charset="0"/>
            </a:endParaRPr>
          </a:p>
          <a:p>
            <a:pPr lvl="0"/>
            <a:r>
              <a:rPr lang="en-IN" dirty="0">
                <a:latin typeface="Arial" panose="020B0604020202020204" pitchFamily="34" charset="0"/>
                <a:cs typeface="Arial" panose="020B0604020202020204" pitchFamily="34" charset="0"/>
              </a:rPr>
              <a:t>Trust established through repeated interactions</a:t>
            </a:r>
            <a:endParaRPr lang="en-US" dirty="0">
              <a:latin typeface="Arial" panose="020B0604020202020204" pitchFamily="34" charset="0"/>
              <a:cs typeface="Arial" panose="020B0604020202020204" pitchFamily="34" charset="0"/>
            </a:endParaRPr>
          </a:p>
          <a:p>
            <a:pPr lvl="0"/>
            <a:r>
              <a:rPr lang="en-IN" dirty="0">
                <a:latin typeface="Arial" panose="020B0604020202020204" pitchFamily="34" charset="0"/>
                <a:cs typeface="Arial" panose="020B0604020202020204" pitchFamily="34" charset="0"/>
              </a:rPr>
              <a:t>Coffee cooperatives value long-term partners (</a:t>
            </a:r>
            <a:r>
              <a:rPr lang="en-GB" dirty="0" err="1">
                <a:latin typeface="Arial" panose="020B0604020202020204" pitchFamily="34" charset="0"/>
                <a:cs typeface="Arial" panose="020B0604020202020204" pitchFamily="34" charset="0"/>
              </a:rPr>
              <a:t>Tuleja</a:t>
            </a:r>
            <a:r>
              <a:rPr lang="en-GB" dirty="0">
                <a:latin typeface="Arial" panose="020B0604020202020204" pitchFamily="34" charset="0"/>
                <a:cs typeface="Arial" panose="020B0604020202020204" pitchFamily="34" charset="0"/>
              </a:rPr>
              <a:t>, 2021</a:t>
            </a:r>
            <a:r>
              <a:rPr lang="en-IN"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lvl="0"/>
            <a:r>
              <a:rPr lang="en-IN" dirty="0">
                <a:latin typeface="Arial" panose="020B0604020202020204" pitchFamily="34" charset="0"/>
                <a:cs typeface="Arial" panose="020B0604020202020204" pitchFamily="34" charset="0"/>
              </a:rPr>
              <a:t>Export negotiations emphasise reliability and loyalty</a:t>
            </a:r>
            <a:endParaRPr lang="en-US" dirty="0">
              <a:latin typeface="Arial" panose="020B0604020202020204" pitchFamily="34" charset="0"/>
              <a:cs typeface="Arial" panose="020B0604020202020204" pitchFamily="34" charset="0"/>
            </a:endParaRPr>
          </a:p>
        </p:txBody>
      </p:sp>
      <p:pic>
        <p:nvPicPr>
          <p:cNvPr id="7170" name="Picture 2"/>
          <p:cNvPicPr>
            <a:picLocks noChangeAspect="1" noChangeArrowheads="1"/>
          </p:cNvPicPr>
          <p:nvPr/>
        </p:nvPicPr>
        <p:blipFill>
          <a:blip r:embed="rId3"/>
          <a:srcRect/>
          <a:stretch>
            <a:fillRect/>
          </a:stretch>
        </p:blipFill>
        <p:spPr bwMode="auto">
          <a:xfrm>
            <a:off x="5786446" y="2000246"/>
            <a:ext cx="2647950" cy="2047875"/>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Opportunities for International Managers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IN" sz="2000" dirty="0">
                <a:latin typeface="Arial" panose="020B0604020202020204" pitchFamily="34" charset="0"/>
                <a:cs typeface="Arial" panose="020B0604020202020204" pitchFamily="34" charset="0"/>
              </a:rPr>
              <a:t>Build long-term partnerships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Strengthen brand loyalty through trust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Access to large, reliable coffee supply chains (</a:t>
            </a:r>
            <a:r>
              <a:rPr lang="en-GB" sz="2000" dirty="0">
                <a:latin typeface="Arial" panose="020B0604020202020204" pitchFamily="34" charset="0"/>
                <a:cs typeface="Arial" panose="020B0604020202020204" pitchFamily="34" charset="0"/>
              </a:rPr>
              <a:t>Liu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2023</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Culturally adaptable firms gain advantages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Strong local networks support business stability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Recommended Communication Strategies</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48966" y="1851669"/>
            <a:ext cx="8246070" cy="2857945"/>
          </a:xfrm>
        </p:spPr>
        <p:txBody>
          <a:bodyPr>
            <a:normAutofit/>
          </a:bodyPr>
          <a:lstStyle/>
          <a:p>
            <a:pPr lvl="0"/>
            <a:r>
              <a:rPr lang="en-IN" sz="2000" dirty="0">
                <a:latin typeface="Arial" panose="020B0604020202020204" pitchFamily="34" charset="0"/>
                <a:cs typeface="Arial" panose="020B0604020202020204" pitchFamily="34" charset="0"/>
              </a:rPr>
              <a:t>Allow time for relationship-building</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Use warm, respectful, personable language</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Be clear but diplomatic in communication</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Show flexibility with scheduling</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Demonstrate commitment and reliability (</a:t>
            </a:r>
            <a:r>
              <a:rPr lang="en-GB" sz="2000" dirty="0" err="1">
                <a:latin typeface="Arial" panose="020B0604020202020204" pitchFamily="34" charset="0"/>
                <a:cs typeface="Arial" panose="020B0604020202020204" pitchFamily="34" charset="0"/>
              </a:rPr>
              <a:t>da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Mota</a:t>
            </a:r>
            <a:r>
              <a:rPr lang="en-GB" sz="2000" dirty="0">
                <a:latin typeface="Arial" panose="020B0604020202020204" pitchFamily="34" charset="0"/>
                <a:cs typeface="Arial" panose="020B0604020202020204" pitchFamily="34" charset="0"/>
              </a:rPr>
              <a:t>, 2024</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Negotiation Tips for Brazil</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IN" sz="2000" dirty="0">
                <a:latin typeface="Arial" panose="020B0604020202020204" pitchFamily="34" charset="0"/>
                <a:cs typeface="Arial" panose="020B0604020202020204" pitchFamily="34" charset="0"/>
              </a:rPr>
              <a:t>Start meetings with informal conversation</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Avoid aggressive or overly direct style</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Respect hierarchy when addressing stakeholders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Provide detailed information when requested</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Expect several rounds of discussions (</a:t>
            </a:r>
            <a:r>
              <a:rPr lang="en-GB" sz="2000" dirty="0" err="1">
                <a:latin typeface="Arial" panose="020B0604020202020204" pitchFamily="34" charset="0"/>
                <a:cs typeface="Arial" panose="020B0604020202020204" pitchFamily="34" charset="0"/>
              </a:rPr>
              <a:t>Kieling</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et al. </a:t>
            </a:r>
            <a:r>
              <a:rPr lang="en-GB" sz="2000" dirty="0">
                <a:latin typeface="Arial" panose="020B0604020202020204" pitchFamily="34" charset="0"/>
                <a:cs typeface="Arial" panose="020B0604020202020204" pitchFamily="34" charset="0"/>
              </a:rPr>
              <a:t>2021</a:t>
            </a:r>
            <a:r>
              <a:rPr lang="en-IN" sz="2000" dirty="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Arial" panose="020B0604020202020204" pitchFamily="34" charset="0"/>
                <a:cs typeface="Arial" panose="020B0604020202020204" pitchFamily="34" charset="0"/>
              </a:rPr>
              <a:t>Conclusion</a:t>
            </a: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lvl="0"/>
            <a:r>
              <a:rPr lang="en-IN" sz="2000" dirty="0">
                <a:latin typeface="Arial" panose="020B0604020202020204" pitchFamily="34" charset="0"/>
                <a:cs typeface="Arial" panose="020B0604020202020204" pitchFamily="34" charset="0"/>
              </a:rPr>
              <a:t>Cultural understanding key to success in Brazil</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Theories help explain communication patterns</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Relationship-building is central</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Managers must adapt style for trust &amp; clarity</a:t>
            </a:r>
            <a:endParaRPr lang="en-US" sz="2000" dirty="0">
              <a:latin typeface="Arial" panose="020B0604020202020204" pitchFamily="34" charset="0"/>
              <a:cs typeface="Arial" panose="020B0604020202020204" pitchFamily="34" charset="0"/>
            </a:endParaRPr>
          </a:p>
          <a:p>
            <a:pPr lvl="0"/>
            <a:r>
              <a:rPr lang="en-IN" sz="2000" dirty="0">
                <a:latin typeface="Arial" panose="020B0604020202020204" pitchFamily="34" charset="0"/>
                <a:cs typeface="Arial" panose="020B0604020202020204" pitchFamily="34" charset="0"/>
              </a:rPr>
              <a:t>Effective communication boosts coffee trade outcomes</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dirty="0">
                <a:latin typeface="Arial" panose="020B0604020202020204" pitchFamily="34" charset="0"/>
                <a:cs typeface="Arial" panose="020B0604020202020204" pitchFamily="34" charset="0"/>
              </a:rPr>
              <a:t>References</a:t>
            </a:r>
            <a:r>
              <a:rPr lang="en-IN" dirty="0"/>
              <a:t> </a:t>
            </a:r>
            <a:endParaRPr lang="en-US" dirty="0"/>
          </a:p>
        </p:txBody>
      </p:sp>
      <p:sp>
        <p:nvSpPr>
          <p:cNvPr id="3" name="Content Placeholder 2"/>
          <p:cNvSpPr>
            <a:spLocks noGrp="1"/>
          </p:cNvSpPr>
          <p:nvPr>
            <p:ph idx="1"/>
          </p:nvPr>
        </p:nvSpPr>
        <p:spPr>
          <a:xfrm>
            <a:off x="448966" y="1203598"/>
            <a:ext cx="8246070" cy="3939902"/>
          </a:xfrm>
        </p:spPr>
        <p:txBody>
          <a:bodyPr>
            <a:noAutofit/>
          </a:bodyPr>
          <a:lstStyle/>
          <a:p>
            <a:pPr algn="just"/>
            <a:r>
              <a:rPr lang="en-GB" sz="1600" dirty="0">
                <a:latin typeface="Arial" panose="020B0604020202020204" pitchFamily="34" charset="0"/>
                <a:cs typeface="Arial" panose="020B0604020202020204" pitchFamily="34" charset="0"/>
              </a:rPr>
              <a:t>Mota, B.A.F., 2024. </a:t>
            </a:r>
            <a:r>
              <a:rPr lang="en-US" sz="1600" i="1" dirty="0">
                <a:latin typeface="Arial" panose="020B0604020202020204" pitchFamily="34" charset="0"/>
                <a:cs typeface="Arial" panose="020B0604020202020204" pitchFamily="34" charset="0"/>
              </a:rPr>
              <a:t>Strategic narratives for global brands: Crafting cross-cultural communication in the digital era</a:t>
            </a:r>
            <a:r>
              <a:rPr lang="en-US" sz="1600" dirty="0">
                <a:latin typeface="Arial" panose="020B0604020202020204" pitchFamily="34" charset="0"/>
                <a:cs typeface="Arial" panose="020B0604020202020204" pitchFamily="34" charset="0"/>
              </a:rPr>
              <a:t> (Master's thesis, </a:t>
            </a:r>
            <a:r>
              <a:rPr lang="en-US" sz="1600" dirty="0" err="1">
                <a:latin typeface="Arial" panose="020B0604020202020204" pitchFamily="34" charset="0"/>
                <a:cs typeface="Arial" panose="020B0604020202020204" pitchFamily="34" charset="0"/>
              </a:rPr>
              <a:t>Universidade</a:t>
            </a:r>
            <a:r>
              <a:rPr lang="en-US" sz="1600" dirty="0">
                <a:latin typeface="Arial" panose="020B0604020202020204" pitchFamily="34" charset="0"/>
                <a:cs typeface="Arial" panose="020B0604020202020204" pitchFamily="34" charset="0"/>
              </a:rPr>
              <a:t> NOVA de </a:t>
            </a:r>
            <a:r>
              <a:rPr lang="en-US" sz="1600" dirty="0" err="1">
                <a:latin typeface="Arial" panose="020B0604020202020204" pitchFamily="34" charset="0"/>
                <a:cs typeface="Arial" panose="020B0604020202020204" pitchFamily="34" charset="0"/>
              </a:rPr>
              <a:t>Lisboa</a:t>
            </a:r>
            <a:r>
              <a:rPr lang="en-US" sz="1600" dirty="0">
                <a:latin typeface="Arial" panose="020B0604020202020204" pitchFamily="34" charset="0"/>
                <a:cs typeface="Arial" panose="020B0604020202020204" pitchFamily="34" charset="0"/>
              </a:rPr>
              <a:t> (Portugal)).</a:t>
            </a:r>
          </a:p>
          <a:p>
            <a:pPr algn="just"/>
            <a:r>
              <a:rPr lang="en-GB" sz="1600" dirty="0" err="1">
                <a:latin typeface="Arial" panose="020B0604020202020204" pitchFamily="34" charset="0"/>
                <a:cs typeface="Arial" panose="020B0604020202020204" pitchFamily="34" charset="0"/>
              </a:rPr>
              <a:t>Kieling</a:t>
            </a:r>
            <a:r>
              <a:rPr lang="en-GB" sz="1600" dirty="0">
                <a:latin typeface="Arial" panose="020B0604020202020204" pitchFamily="34" charset="0"/>
                <a:cs typeface="Arial" panose="020B0604020202020204" pitchFamily="34" charset="0"/>
              </a:rPr>
              <a:t>, A.P., Souza, M.J.B.D., </a:t>
            </a:r>
            <a:r>
              <a:rPr lang="en-GB" sz="1600" dirty="0" err="1">
                <a:latin typeface="Arial" panose="020B0604020202020204" pitchFamily="34" charset="0"/>
                <a:cs typeface="Arial" panose="020B0604020202020204" pitchFamily="34" charset="0"/>
              </a:rPr>
              <a:t>Lyra</a:t>
            </a:r>
            <a:r>
              <a:rPr lang="en-GB" sz="1600" dirty="0">
                <a:latin typeface="Arial" panose="020B0604020202020204" pitchFamily="34" charset="0"/>
                <a:cs typeface="Arial" panose="020B0604020202020204" pitchFamily="34" charset="0"/>
              </a:rPr>
              <a:t>, F.R. and Boeing, R., 2021. The bittersweet truth: Corporate social responsibility in online communication between a coffee company and its customers. </a:t>
            </a:r>
            <a:r>
              <a:rPr lang="en-US" sz="1600" i="1" dirty="0">
                <a:latin typeface="Arial" panose="020B0604020202020204" pitchFamily="34" charset="0"/>
                <a:cs typeface="Arial" panose="020B0604020202020204" pitchFamily="34" charset="0"/>
              </a:rPr>
              <a:t>BBR. Brazilian Business Review</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18</a:t>
            </a:r>
            <a:r>
              <a:rPr lang="en-US" sz="1600" dirty="0">
                <a:latin typeface="Arial" panose="020B0604020202020204" pitchFamily="34" charset="0"/>
                <a:cs typeface="Arial" panose="020B0604020202020204" pitchFamily="34" charset="0"/>
              </a:rPr>
              <a:t>(2), pp.160-176.</a:t>
            </a:r>
          </a:p>
          <a:p>
            <a:pPr algn="just"/>
            <a:r>
              <a:rPr lang="en-GB" sz="1600" dirty="0">
                <a:latin typeface="Arial" panose="020B0604020202020204" pitchFamily="34" charset="0"/>
                <a:cs typeface="Arial" panose="020B0604020202020204" pitchFamily="34" charset="0"/>
              </a:rPr>
              <a:t>Kumar, P., 2024. IMPACT OF CROSS CULTURAL COMMUNICATION ON SUSTAINABLE ECONOMIC GROWTH: INTERNATIONAL BUSINESS PERSPECTIVE. </a:t>
            </a:r>
            <a:r>
              <a:rPr lang="en-US" sz="1600" i="1" dirty="0" err="1">
                <a:latin typeface="Arial" panose="020B0604020202020204" pitchFamily="34" charset="0"/>
                <a:cs typeface="Arial" panose="020B0604020202020204" pitchFamily="34" charset="0"/>
              </a:rPr>
              <a:t>Под</a:t>
            </a:r>
            <a:r>
              <a:rPr lang="en-US" sz="1600" i="1" dirty="0">
                <a:latin typeface="Arial" panose="020B0604020202020204" pitchFamily="34" charset="0"/>
                <a:cs typeface="Arial" panose="020B0604020202020204" pitchFamily="34" charset="0"/>
              </a:rPr>
              <a:t> </a:t>
            </a:r>
            <a:r>
              <a:rPr lang="en-US" sz="1600" i="1" dirty="0" err="1">
                <a:latin typeface="Arial" panose="020B0604020202020204" pitchFamily="34" charset="0"/>
                <a:cs typeface="Arial" panose="020B0604020202020204" pitchFamily="34" charset="0"/>
              </a:rPr>
              <a:t>общей</a:t>
            </a:r>
            <a:r>
              <a:rPr lang="en-US" sz="1600" i="1" dirty="0">
                <a:latin typeface="Arial" panose="020B0604020202020204" pitchFamily="34" charset="0"/>
                <a:cs typeface="Arial" panose="020B0604020202020204" pitchFamily="34" charset="0"/>
              </a:rPr>
              <a:t> </a:t>
            </a:r>
            <a:r>
              <a:rPr lang="en-US" sz="1600" i="1" dirty="0" err="1">
                <a:latin typeface="Arial" panose="020B0604020202020204" pitchFamily="34" charset="0"/>
                <a:cs typeface="Arial" panose="020B0604020202020204" pitchFamily="34" charset="0"/>
              </a:rPr>
              <a:t>редакцией</a:t>
            </a:r>
            <a:r>
              <a:rPr lang="en-US" sz="1600" i="1" dirty="0">
                <a:latin typeface="Arial" panose="020B0604020202020204" pitchFamily="34" charset="0"/>
                <a:cs typeface="Arial" panose="020B0604020202020204" pitchFamily="34" charset="0"/>
              </a:rPr>
              <a:t> </a:t>
            </a:r>
            <a:r>
              <a:rPr lang="en-US" sz="1600" i="1" dirty="0" err="1">
                <a:latin typeface="Arial" panose="020B0604020202020204" pitchFamily="34" charset="0"/>
                <a:cs typeface="Arial" panose="020B0604020202020204" pitchFamily="34" charset="0"/>
              </a:rPr>
              <a:t>Ректора</a:t>
            </a:r>
            <a:r>
              <a:rPr lang="en-US" sz="1600" i="1" dirty="0">
                <a:latin typeface="Arial" panose="020B0604020202020204" pitchFamily="34" charset="0"/>
                <a:cs typeface="Arial" panose="020B0604020202020204" pitchFamily="34" charset="0"/>
              </a:rPr>
              <a:t> КНУ </a:t>
            </a:r>
            <a:r>
              <a:rPr lang="en-US" sz="1600" i="1" dirty="0" err="1">
                <a:latin typeface="Arial" panose="020B0604020202020204" pitchFamily="34" charset="0"/>
                <a:cs typeface="Arial" panose="020B0604020202020204" pitchFamily="34" charset="0"/>
              </a:rPr>
              <a:t>Ажибаевой</a:t>
            </a:r>
            <a:r>
              <a:rPr lang="en-US" sz="1600" i="1" dirty="0">
                <a:latin typeface="Arial" panose="020B0604020202020204" pitchFamily="34" charset="0"/>
                <a:cs typeface="Arial" panose="020B0604020202020204" pitchFamily="34" charset="0"/>
              </a:rPr>
              <a:t> АА </a:t>
            </a:r>
            <a:r>
              <a:rPr lang="en-US" sz="1600" i="1" dirty="0" err="1">
                <a:latin typeface="Arial" panose="020B0604020202020204" pitchFamily="34" charset="0"/>
                <a:cs typeface="Arial" panose="020B0604020202020204" pitchFamily="34" charset="0"/>
              </a:rPr>
              <a:t>Редакционная</a:t>
            </a:r>
            <a:r>
              <a:rPr lang="en-US" sz="1600" i="1" dirty="0">
                <a:latin typeface="Arial" panose="020B0604020202020204" pitchFamily="34" charset="0"/>
                <a:cs typeface="Arial" panose="020B0604020202020204" pitchFamily="34" charset="0"/>
              </a:rPr>
              <a:t> </a:t>
            </a:r>
            <a:r>
              <a:rPr lang="en-US" sz="1600" i="1" dirty="0" err="1">
                <a:latin typeface="Arial" panose="020B0604020202020204" pitchFamily="34" charset="0"/>
                <a:cs typeface="Arial" panose="020B0604020202020204" pitchFamily="34" charset="0"/>
              </a:rPr>
              <a:t>коллегия</a:t>
            </a:r>
            <a:r>
              <a:rPr lang="en-US" sz="1600" dirty="0">
                <a:latin typeface="Arial" panose="020B0604020202020204" pitchFamily="34" charset="0"/>
                <a:cs typeface="Arial" panose="020B0604020202020204" pitchFamily="34" charset="0"/>
              </a:rPr>
              <a:t>, p.82.</a:t>
            </a:r>
          </a:p>
          <a:p>
            <a:pPr algn="just"/>
            <a:r>
              <a:rPr lang="en-GB" sz="1600" dirty="0">
                <a:latin typeface="Arial" panose="020B0604020202020204" pitchFamily="34" charset="0"/>
                <a:cs typeface="Arial" panose="020B0604020202020204" pitchFamily="34" charset="0"/>
              </a:rPr>
              <a:t>Liu, S., </a:t>
            </a:r>
            <a:r>
              <a:rPr lang="en-GB" sz="1600" dirty="0" err="1">
                <a:latin typeface="Arial" panose="020B0604020202020204" pitchFamily="34" charset="0"/>
                <a:cs typeface="Arial" panose="020B0604020202020204" pitchFamily="34" charset="0"/>
              </a:rPr>
              <a:t>Gallois</a:t>
            </a:r>
            <a:r>
              <a:rPr lang="en-GB" sz="1600" dirty="0">
                <a:latin typeface="Arial" panose="020B0604020202020204" pitchFamily="34" charset="0"/>
                <a:cs typeface="Arial" panose="020B0604020202020204" pitchFamily="34" charset="0"/>
              </a:rPr>
              <a:t>, C. and </a:t>
            </a:r>
            <a:r>
              <a:rPr lang="en-GB" sz="1600" dirty="0" err="1">
                <a:latin typeface="Arial" panose="020B0604020202020204" pitchFamily="34" charset="0"/>
                <a:cs typeface="Arial" panose="020B0604020202020204" pitchFamily="34" charset="0"/>
              </a:rPr>
              <a:t>Volcic</a:t>
            </a:r>
            <a:r>
              <a:rPr lang="en-GB" sz="1600" dirty="0">
                <a:latin typeface="Arial" panose="020B0604020202020204" pitchFamily="34" charset="0"/>
                <a:cs typeface="Arial" panose="020B0604020202020204" pitchFamily="34" charset="0"/>
              </a:rPr>
              <a:t>, Z., 2023. Introducing intercultural communication: Global cultures and contexts.</a:t>
            </a:r>
            <a:endParaRPr lang="en-US" sz="1600" dirty="0">
              <a:latin typeface="Arial" panose="020B0604020202020204" pitchFamily="34" charset="0"/>
              <a:cs typeface="Arial" panose="020B0604020202020204" pitchFamily="34" charset="0"/>
            </a:endParaRPr>
          </a:p>
          <a:p>
            <a:pPr algn="just"/>
            <a:r>
              <a:rPr lang="en-GB" sz="1600" dirty="0" err="1">
                <a:latin typeface="Arial" panose="020B0604020202020204" pitchFamily="34" charset="0"/>
                <a:cs typeface="Arial" panose="020B0604020202020204" pitchFamily="34" charset="0"/>
              </a:rPr>
              <a:t>Okereke</a:t>
            </a:r>
            <a:r>
              <a:rPr lang="en-GB" sz="1600" dirty="0">
                <a:latin typeface="Arial" panose="020B0604020202020204" pitchFamily="34" charset="0"/>
                <a:cs typeface="Arial" panose="020B0604020202020204" pitchFamily="34" charset="0"/>
              </a:rPr>
              <a:t>, M., </a:t>
            </a:r>
            <a:r>
              <a:rPr lang="en-GB" sz="1600" dirty="0" err="1">
                <a:latin typeface="Arial" panose="020B0604020202020204" pitchFamily="34" charset="0"/>
                <a:cs typeface="Arial" panose="020B0604020202020204" pitchFamily="34" charset="0"/>
              </a:rPr>
              <a:t>Isi</a:t>
            </a:r>
            <a:r>
              <a:rPr lang="en-GB" sz="1600" dirty="0">
                <a:latin typeface="Arial" panose="020B0604020202020204" pitchFamily="34" charset="0"/>
                <a:cs typeface="Arial" panose="020B0604020202020204" pitchFamily="34" charset="0"/>
              </a:rPr>
              <a:t>, L.R., </a:t>
            </a:r>
            <a:r>
              <a:rPr lang="en-GB" sz="1600" dirty="0" err="1">
                <a:latin typeface="Arial" panose="020B0604020202020204" pitchFamily="34" charset="0"/>
                <a:cs typeface="Arial" panose="020B0604020202020204" pitchFamily="34" charset="0"/>
              </a:rPr>
              <a:t>Ogunwale</a:t>
            </a:r>
            <a:r>
              <a:rPr lang="en-GB" sz="1600" dirty="0">
                <a:latin typeface="Arial" panose="020B0604020202020204" pitchFamily="34" charset="0"/>
                <a:cs typeface="Arial" panose="020B0604020202020204" pitchFamily="34" charset="0"/>
              </a:rPr>
              <a:t>, B., </a:t>
            </a:r>
            <a:r>
              <a:rPr lang="en-GB" sz="1600" dirty="0" err="1">
                <a:latin typeface="Arial" panose="020B0604020202020204" pitchFamily="34" charset="0"/>
                <a:cs typeface="Arial" panose="020B0604020202020204" pitchFamily="34" charset="0"/>
              </a:rPr>
              <a:t>Gobile</a:t>
            </a:r>
            <a:r>
              <a:rPr lang="en-GB" sz="1600" dirty="0">
                <a:latin typeface="Arial" panose="020B0604020202020204" pitchFamily="34" charset="0"/>
                <a:cs typeface="Arial" panose="020B0604020202020204" pitchFamily="34" charset="0"/>
              </a:rPr>
              <a:t>, S., </a:t>
            </a:r>
            <a:r>
              <a:rPr lang="en-GB" sz="1600" dirty="0" err="1">
                <a:latin typeface="Arial" panose="020B0604020202020204" pitchFamily="34" charset="0"/>
                <a:cs typeface="Arial" panose="020B0604020202020204" pitchFamily="34" charset="0"/>
              </a:rPr>
              <a:t>Oboyi</a:t>
            </a:r>
            <a:r>
              <a:rPr lang="en-GB" sz="1600" dirty="0">
                <a:latin typeface="Arial" panose="020B0604020202020204" pitchFamily="34" charset="0"/>
                <a:cs typeface="Arial" panose="020B0604020202020204" pitchFamily="34" charset="0"/>
              </a:rPr>
              <a:t>, N. and </a:t>
            </a:r>
            <a:r>
              <a:rPr lang="en-GB" sz="1600" dirty="0" err="1">
                <a:latin typeface="Arial" panose="020B0604020202020204" pitchFamily="34" charset="0"/>
                <a:cs typeface="Arial" panose="020B0604020202020204" pitchFamily="34" charset="0"/>
              </a:rPr>
              <a:t>Sofoluwe</a:t>
            </a:r>
            <a:r>
              <a:rPr lang="en-GB" sz="1600" dirty="0">
                <a:latin typeface="Arial" panose="020B0604020202020204" pitchFamily="34" charset="0"/>
                <a:cs typeface="Arial" panose="020B0604020202020204" pitchFamily="34" charset="0"/>
              </a:rPr>
              <a:t>, O., 2025. The Impact of Culture and Business Systems on Multinational Organisations: A Review of Doing Business in Brazil.</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3309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websites\free-power-point-templates\2012\logo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18306"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a:srcRect/>
          <a:stretch>
            <a:fillRect/>
          </a:stretch>
        </p:blipFill>
        <p:spPr bwMode="auto">
          <a:xfrm>
            <a:off x="0" y="1071552"/>
            <a:ext cx="9144000" cy="4071948"/>
          </a:xfrm>
          <a:prstGeom prst="rect">
            <a:avLst/>
          </a:prstGeom>
          <a:noFill/>
          <a:ln w="9525">
            <a:noFill/>
            <a:miter lim="800000"/>
            <a:headEnd/>
            <a:tailEnd/>
          </a:ln>
          <a:effectLst/>
        </p:spPr>
      </p:pic>
    </p:spTree>
    <p:extLst>
      <p:ext uri="{BB962C8B-B14F-4D97-AF65-F5344CB8AC3E}">
        <p14:creationId xmlns:p14="http://schemas.microsoft.com/office/powerpoint/2010/main" val="109100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2239</Words>
  <Application>Microsoft Office PowerPoint</Application>
  <PresentationFormat>On-screen Show (16:9)</PresentationFormat>
  <Paragraphs>99</Paragraphs>
  <Slides>15</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International Business Communications (LCBB_6023) Component 1  Student name: Oana Ionela Avasiloaie Student number: 2212862 Lecture name: Mr.Afzal Munna</vt:lpstr>
      <vt:lpstr>PowerPoint Presentation</vt:lpstr>
      <vt:lpstr>Introduction </vt:lpstr>
      <vt:lpstr>Why Brazil?</vt:lpstr>
      <vt:lpstr>Overview of Theories</vt:lpstr>
      <vt:lpstr>Hofstede Applied to Brazil</vt:lpstr>
      <vt:lpstr>High-Context Culture (Hall)</vt:lpstr>
      <vt:lpstr>Samovar &amp; Jandt Application</vt:lpstr>
      <vt:lpstr>Brazil Coffee Industry Case Example</vt:lpstr>
      <vt:lpstr>Opportunities for International Managers</vt:lpstr>
      <vt:lpstr>Recommended Communication Strategies</vt:lpstr>
      <vt:lpstr>Negotiation Tips for Brazil</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oana avasiloaie</cp:lastModifiedBy>
  <cp:revision>2</cp:revision>
  <dcterms:created xsi:type="dcterms:W3CDTF">2025-11-18T22:25:04Z</dcterms:created>
  <dcterms:modified xsi:type="dcterms:W3CDTF">2025-11-18T22:29:58Z</dcterms:modified>
</cp:coreProperties>
</file>