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423BF71-38B7-8642-BFCE-EDAE9BD0CBAF}" type="datetimeFigureOut">
              <a:rPr lang="en-US" dirty="0"/>
              <a:t>4/10/2019</a:t>
            </a:fld>
            <a:endParaRPr lang="en-US" dirty="0"/>
          </a:p>
        </p:txBody>
      </p:sp>
      <p:sp>
        <p:nvSpPr>
          <p:cNvPr id="5" name="Footer Placeholder 4"/>
          <p:cNvSpPr>
            <a:spLocks noGrp="1"/>
          </p:cNvSpPr>
          <p:nvPr>
            <p:ph type="ftr" sz="quarter" idx="11"/>
          </p:nvPr>
        </p:nvSpPr>
        <p:spPr>
          <a:xfrm>
            <a:off x="2493105" y="329307"/>
            <a:ext cx="4897310"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981CDE-9BE7-C544-8ACB-7077DFC4270F}" type="datetimeFigureOut">
              <a:rPr lang="en-US" dirty="0"/>
              <a:t>4/10/2019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55BA285-9698-1B45-8319-D90A8C63F150}" type="datetimeFigureOut">
              <a:rPr lang="en-US" dirty="0"/>
              <a:t>4/10/2019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A86CD42-43FF-B740-998F-DCC3802C4CE3}" type="datetimeFigureOut">
              <a:rPr lang="en-US" dirty="0"/>
              <a:t>4/10/2019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EA0FFBD-2EE4-8547-BBAE-A1AC91C8D77E}" type="datetimeFigureOut">
              <a:rPr lang="en-US" dirty="0"/>
              <a:t>4/10/2019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55A2352-D7AC-F242-9256-A4477BCBF354}" type="datetimeFigureOut">
              <a:rPr lang="en-US" dirty="0"/>
              <a:t>4/10/2019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FCFC6A-9AE6-404D-9FDD-168B477B9C90}" type="datetimeFigureOut">
              <a:rPr lang="en-US" dirty="0"/>
              <a:t>4/10/2019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1CFCDFD-B4CF-A241-8D71-E814B10BEAF4}" type="datetimeFigureOut">
              <a:rPr lang="en-US" dirty="0"/>
              <a:t>4/10/2019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26A7B589-FD4B-7E46-869A-CBADC5FC564E}" type="datetimeFigureOut">
              <a:rPr lang="en-US" dirty="0"/>
              <a:t>4/10/2019</a:t>
            </a:fld>
            <a:endParaRPr lang="en-US" dirty="0"/>
          </a:p>
        </p:txBody>
      </p:sp>
      <p:sp>
        <p:nvSpPr>
          <p:cNvPr id="6" name="Footer Placeholder 5"/>
          <p:cNvSpPr>
            <a:spLocks noGrp="1"/>
          </p:cNvSpPr>
          <p:nvPr>
            <p:ph type="ftr" sz="quarter" idx="11"/>
          </p:nvPr>
        </p:nvSpPr>
        <p:spPr>
          <a:xfrm>
            <a:off x="1534910" y="318640"/>
            <a:ext cx="5453475"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B025CB-9D18-264E-A945-2D020344C9DA}" type="datetimeFigureOut">
              <a:rPr lang="en-US" dirty="0"/>
              <a:t>4/10/2019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07EFB6C-7E96-8F41-8872-189CA1C59F84}" type="datetimeFigureOut">
              <a:rPr lang="en-US" dirty="0"/>
              <a:t>4/10/2019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CD8A92E-5FF9-8143-81B3-CCB531513398}" type="datetimeFigureOut">
              <a:rPr lang="en-US" dirty="0"/>
              <a:t>4/10/2019</a:t>
            </a:fld>
            <a:endParaRPr lang="en-US" dirty="0"/>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43476" y="79090"/>
            <a:ext cx="8561747" cy="2541431"/>
          </a:xfrm>
        </p:spPr>
        <p:txBody>
          <a:bodyPr>
            <a:normAutofit/>
          </a:bodyPr>
          <a:lstStyle/>
          <a:p>
            <a:r>
              <a:rPr lang="en-US" sz="2000" dirty="0"/>
              <a:t>“In your considered opinion, what are the </a:t>
            </a:r>
            <a:r>
              <a:rPr lang="en-US" sz="2000" b="1" i="1" dirty="0"/>
              <a:t>benefits</a:t>
            </a:r>
            <a:r>
              <a:rPr lang="en-US" sz="2000" dirty="0"/>
              <a:t> and </a:t>
            </a:r>
            <a:r>
              <a:rPr lang="en-US" sz="2000" b="1" i="1" dirty="0"/>
              <a:t>disadvantages</a:t>
            </a:r>
            <a:r>
              <a:rPr lang="en-US" sz="2000" dirty="0"/>
              <a:t> of educating children in a selective system of education in the 21st Century?”</a:t>
            </a:r>
            <a:endParaRPr lang="en-GB" sz="2000" dirty="0"/>
          </a:p>
        </p:txBody>
      </p:sp>
      <p:sp>
        <p:nvSpPr>
          <p:cNvPr id="3" name="Subtitle 2"/>
          <p:cNvSpPr>
            <a:spLocks noGrp="1"/>
          </p:cNvSpPr>
          <p:nvPr>
            <p:ph type="subTitle" idx="1"/>
          </p:nvPr>
        </p:nvSpPr>
        <p:spPr/>
        <p:txBody>
          <a:bodyPr>
            <a:normAutofit/>
          </a:bodyPr>
          <a:lstStyle/>
          <a:p>
            <a:r>
              <a:rPr lang="en-GB" sz="1600" dirty="0" smtClean="0"/>
              <a:t>Ryan QUINN</a:t>
            </a:r>
            <a:endParaRPr lang="en-GB" sz="1600" dirty="0"/>
          </a:p>
        </p:txBody>
      </p:sp>
    </p:spTree>
    <p:extLst>
      <p:ext uri="{BB962C8B-B14F-4D97-AF65-F5344CB8AC3E}">
        <p14:creationId xmlns:p14="http://schemas.microsoft.com/office/powerpoint/2010/main" val="4301781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Traditional schools </a:t>
            </a:r>
            <a:endParaRPr lang="en-GB"/>
          </a:p>
        </p:txBody>
      </p:sp>
      <p:sp>
        <p:nvSpPr>
          <p:cNvPr id="3" name="Content Placeholder 2"/>
          <p:cNvSpPr>
            <a:spLocks noGrp="1"/>
          </p:cNvSpPr>
          <p:nvPr>
            <p:ph idx="1"/>
          </p:nvPr>
        </p:nvSpPr>
        <p:spPr/>
        <p:txBody>
          <a:bodyPr>
            <a:normAutofit fontScale="70000" lnSpcReduction="20000"/>
          </a:bodyPr>
          <a:lstStyle/>
          <a:p>
            <a:r>
              <a:rPr lang="en-GB" i="1" dirty="0" smtClean="0"/>
              <a:t>Intellectual </a:t>
            </a:r>
            <a:r>
              <a:rPr lang="en-GB" i="1" dirty="0" smtClean="0"/>
              <a:t>dependency- </a:t>
            </a:r>
            <a:r>
              <a:rPr lang="en-GB" dirty="0" err="1" smtClean="0"/>
              <a:t>Gatto</a:t>
            </a:r>
            <a:r>
              <a:rPr lang="en-GB" dirty="0" smtClean="0"/>
              <a:t> writes about a core </a:t>
            </a:r>
            <a:r>
              <a:rPr lang="en-GB" dirty="0" smtClean="0"/>
              <a:t>lesson </a:t>
            </a:r>
            <a:r>
              <a:rPr lang="en-GB" dirty="0" smtClean="0"/>
              <a:t>that school’s </a:t>
            </a:r>
            <a:r>
              <a:rPr lang="en-GB" dirty="0" smtClean="0"/>
              <a:t>teach:</a:t>
            </a:r>
            <a:endParaRPr lang="en-GB" dirty="0" smtClean="0"/>
          </a:p>
          <a:p>
            <a:r>
              <a:rPr lang="en-GB" dirty="0" smtClean="0"/>
              <a:t>Children as passive learners, relying on teacher’s to relay the exact information that is needed for </a:t>
            </a:r>
            <a:r>
              <a:rPr lang="en-GB" dirty="0" smtClean="0"/>
              <a:t>assignments. </a:t>
            </a:r>
            <a:r>
              <a:rPr lang="en-GB" dirty="0" smtClean="0"/>
              <a:t>(</a:t>
            </a:r>
            <a:r>
              <a:rPr lang="en-GB" dirty="0" err="1" smtClean="0"/>
              <a:t>Gatto</a:t>
            </a:r>
            <a:r>
              <a:rPr lang="en-GB" dirty="0" smtClean="0"/>
              <a:t>, 1967)</a:t>
            </a:r>
            <a:endParaRPr lang="en-GB" dirty="0" smtClean="0"/>
          </a:p>
          <a:p>
            <a:r>
              <a:rPr lang="en-GB" dirty="0" smtClean="0"/>
              <a:t>Assignments as the only ‘sure’ way of measuring a child’s success.  One size fits all model of teaching. </a:t>
            </a:r>
          </a:p>
          <a:p>
            <a:r>
              <a:rPr lang="en-GB" dirty="0" smtClean="0"/>
              <a:t>Children learn in different ways, how are these children accommodated for in traditional schools? They’re not.. Creativity and imagination is limited to the course material only. </a:t>
            </a:r>
          </a:p>
          <a:p>
            <a:r>
              <a:rPr lang="en-GB" dirty="0" smtClean="0"/>
              <a:t>Appendix sections in textbooks- what a child should be asking and reflecting on rather than through their own curiosity. </a:t>
            </a:r>
          </a:p>
          <a:p>
            <a:r>
              <a:rPr lang="en-GB" dirty="0" smtClean="0"/>
              <a:t>30 children in a classroom does not allow for individual thought and debate. Leads to disengaged children- lack of purpose develops.</a:t>
            </a:r>
          </a:p>
          <a:p>
            <a:r>
              <a:rPr lang="en-GB" dirty="0" smtClean="0"/>
              <a:t>There are schools which target these drawbacks and try to localise the intellectual development of children through a range of methods.</a:t>
            </a:r>
          </a:p>
          <a:p>
            <a:endParaRPr lang="en-GB" dirty="0"/>
          </a:p>
        </p:txBody>
      </p:sp>
    </p:spTree>
    <p:extLst>
      <p:ext uri="{BB962C8B-B14F-4D97-AF65-F5344CB8AC3E}">
        <p14:creationId xmlns:p14="http://schemas.microsoft.com/office/powerpoint/2010/main" val="2719771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Selective Schools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The </a:t>
            </a:r>
            <a:r>
              <a:rPr lang="en-GB" dirty="0"/>
              <a:t>number of children attending grammar schools between 1997 and 2007 rose from 94,300 to </a:t>
            </a:r>
            <a:r>
              <a:rPr lang="en-GB" dirty="0" smtClean="0"/>
              <a:t>111,96 </a:t>
            </a:r>
            <a:r>
              <a:rPr lang="en-GB" dirty="0"/>
              <a:t>(</a:t>
            </a:r>
            <a:r>
              <a:rPr lang="en-GB" dirty="0" err="1"/>
              <a:t>Coldron</a:t>
            </a:r>
            <a:r>
              <a:rPr lang="en-GB" dirty="0"/>
              <a:t>, Willis and </a:t>
            </a:r>
            <a:r>
              <a:rPr lang="en-GB" dirty="0" err="1"/>
              <a:t>Wolstenholme</a:t>
            </a:r>
            <a:r>
              <a:rPr lang="en-GB" dirty="0"/>
              <a:t>, 2009</a:t>
            </a:r>
            <a:r>
              <a:rPr lang="en-GB" dirty="0" smtClean="0"/>
              <a:t>).</a:t>
            </a:r>
          </a:p>
          <a:p>
            <a:r>
              <a:rPr lang="en-GB" dirty="0" smtClean="0"/>
              <a:t>‘bright </a:t>
            </a:r>
            <a:r>
              <a:rPr lang="en-GB" dirty="0"/>
              <a:t>children in non-selective schools average on the academic scale not only lower than the bright in selective schools but also lower than the less able in selective </a:t>
            </a:r>
            <a:r>
              <a:rPr lang="en-GB" dirty="0" smtClean="0"/>
              <a:t>schools (Orr, 1972)’. </a:t>
            </a:r>
          </a:p>
          <a:p>
            <a:r>
              <a:rPr lang="en-GB" dirty="0"/>
              <a:t> </a:t>
            </a:r>
            <a:r>
              <a:rPr lang="en-GB" dirty="0" smtClean="0"/>
              <a:t>’like-minded </a:t>
            </a:r>
            <a:r>
              <a:rPr lang="en-GB" dirty="0"/>
              <a:t>peers who have a strong attitude to learning and a desire to do </a:t>
            </a:r>
            <a:r>
              <a:rPr lang="en-GB" dirty="0" smtClean="0"/>
              <a:t>well’, with a firm discipline within classroom as well as strong learning environment </a:t>
            </a:r>
            <a:r>
              <a:rPr lang="en-GB" dirty="0"/>
              <a:t>(</a:t>
            </a:r>
            <a:r>
              <a:rPr lang="en-GB" dirty="0" err="1"/>
              <a:t>TheSchoolRun</a:t>
            </a:r>
            <a:r>
              <a:rPr lang="en-GB" dirty="0"/>
              <a:t>, 2019</a:t>
            </a:r>
            <a:r>
              <a:rPr lang="en-GB" dirty="0" smtClean="0"/>
              <a:t>).</a:t>
            </a:r>
          </a:p>
          <a:p>
            <a:r>
              <a:rPr lang="en-GB" dirty="0" smtClean="0"/>
              <a:t>Wider range of subject choices and options for what GCSE’s one would like to take, </a:t>
            </a:r>
            <a:r>
              <a:rPr lang="en-GB" dirty="0" err="1" smtClean="0"/>
              <a:t>ie</a:t>
            </a:r>
            <a:r>
              <a:rPr lang="en-GB" dirty="0" smtClean="0"/>
              <a:t> single science or multiple languages. </a:t>
            </a:r>
          </a:p>
          <a:p>
            <a:r>
              <a:rPr lang="en-GB" dirty="0" smtClean="0"/>
              <a:t>This form of education is advantageous for academically thriving pupils, because it creates a competitive learning atmosphere. Not everyone suits this model well, many can be left anxious, and stressed. Not beneficial to those children who do not cope well under pressure </a:t>
            </a:r>
            <a:r>
              <a:rPr lang="en-GB" dirty="0"/>
              <a:t>(Good Schools Guide, 2019)</a:t>
            </a:r>
            <a:r>
              <a:rPr lang="en-GB" dirty="0" smtClean="0"/>
              <a:t> </a:t>
            </a:r>
            <a:endParaRPr lang="en-GB" dirty="0"/>
          </a:p>
        </p:txBody>
      </p:sp>
    </p:spTree>
    <p:extLst>
      <p:ext uri="{BB962C8B-B14F-4D97-AF65-F5344CB8AC3E}">
        <p14:creationId xmlns:p14="http://schemas.microsoft.com/office/powerpoint/2010/main" val="36052800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8318" y="413820"/>
            <a:ext cx="9520158" cy="1049235"/>
          </a:xfrm>
        </p:spPr>
        <p:txBody>
          <a:bodyPr/>
          <a:lstStyle/>
          <a:p>
            <a:r>
              <a:rPr lang="en-GB" dirty="0" smtClean="0"/>
              <a:t>Issues with selective schools</a:t>
            </a:r>
            <a:endParaRPr lang="en-GB" dirty="0"/>
          </a:p>
        </p:txBody>
      </p:sp>
      <p:sp>
        <p:nvSpPr>
          <p:cNvPr id="3" name="Content Placeholder 2"/>
          <p:cNvSpPr>
            <a:spLocks noGrp="1"/>
          </p:cNvSpPr>
          <p:nvPr>
            <p:ph idx="1"/>
          </p:nvPr>
        </p:nvSpPr>
        <p:spPr>
          <a:xfrm>
            <a:off x="1418318" y="1388242"/>
            <a:ext cx="9520158" cy="4048282"/>
          </a:xfrm>
        </p:spPr>
        <p:txBody>
          <a:bodyPr>
            <a:noAutofit/>
          </a:bodyPr>
          <a:lstStyle/>
          <a:p>
            <a:r>
              <a:rPr lang="en-GB" sz="1000" dirty="0" smtClean="0"/>
              <a:t>Holt spoke in the 80’s about the shortcomings of school. Children as curious, natural learners. Claimed that school stunted this and took fearlessness away from them. School system as outdated and no longer effective in meeting children’s innate tendency to learn more about their environment and their own capacity for learning…</a:t>
            </a:r>
          </a:p>
          <a:p>
            <a:r>
              <a:rPr lang="en-GB" sz="1000" dirty="0" smtClean="0"/>
              <a:t>Schools inherently focus on knowledge acquisition and achieves this through assessments rather than truly teaching children (Holt, 1982)</a:t>
            </a:r>
          </a:p>
          <a:p>
            <a:r>
              <a:rPr lang="en-GB" sz="1000" dirty="0" smtClean="0"/>
              <a:t>In the 21</a:t>
            </a:r>
            <a:r>
              <a:rPr lang="en-GB" sz="1000" baseline="30000" dirty="0" smtClean="0"/>
              <a:t>st</a:t>
            </a:r>
            <a:r>
              <a:rPr lang="en-GB" sz="1000" dirty="0" smtClean="0"/>
              <a:t> century, the world is even more complex, schools are not preparing children for this because of the regimented structure of subjects and course material. </a:t>
            </a:r>
          </a:p>
          <a:p>
            <a:r>
              <a:rPr lang="en-GB" sz="1000" dirty="0" smtClean="0"/>
              <a:t>Future of skills project speaks of the global issues which are looming over our heads today, such as climate change, AI, changing demographics so a need to change the system is abundant </a:t>
            </a:r>
            <a:r>
              <a:rPr lang="en-GB" sz="1000" dirty="0">
                <a:solidFill>
                  <a:srgbClr val="000000"/>
                </a:solidFill>
                <a:latin typeface="Open Sans"/>
              </a:rPr>
              <a:t>(</a:t>
            </a:r>
            <a:r>
              <a:rPr lang="en-GB" sz="1000" dirty="0" err="1">
                <a:solidFill>
                  <a:srgbClr val="000000"/>
                </a:solidFill>
                <a:latin typeface="Open Sans"/>
              </a:rPr>
              <a:t>Bakhshi</a:t>
            </a:r>
            <a:r>
              <a:rPr lang="en-GB" sz="1000" dirty="0">
                <a:solidFill>
                  <a:srgbClr val="000000"/>
                </a:solidFill>
                <a:latin typeface="Open Sans"/>
              </a:rPr>
              <a:t> et al., 2017)</a:t>
            </a:r>
            <a:endParaRPr lang="en-GB" sz="1000" dirty="0" smtClean="0"/>
          </a:p>
          <a:p>
            <a:r>
              <a:rPr lang="en-GB" sz="1000" dirty="0" smtClean="0"/>
              <a:t>However, selective schools could be at the forefront of falling into the drawbacks of the school system of today through large focus on attainment and test scores which only lead to:</a:t>
            </a:r>
          </a:p>
          <a:p>
            <a:r>
              <a:rPr lang="en-GB" sz="1000" dirty="0" smtClean="0"/>
              <a:t>Self harm, bullying and stress for children. Headmaster of Solihull school claims alongside side-lining less academically able students,: ‘The </a:t>
            </a:r>
            <a:r>
              <a:rPr lang="en-GB" sz="1000" dirty="0"/>
              <a:t>current system leads academically successful students to believe that their future is sorted, when it </a:t>
            </a:r>
            <a:r>
              <a:rPr lang="en-GB" sz="1000" dirty="0" smtClean="0"/>
              <a:t>isn't</a:t>
            </a:r>
            <a:r>
              <a:rPr lang="en-GB" sz="1000" dirty="0"/>
              <a:t> </a:t>
            </a:r>
            <a:r>
              <a:rPr lang="en-GB" sz="1000" dirty="0" smtClean="0"/>
              <a:t>(Mail  online, 2015)’. Both, academically astute children and those falling behind with their grades are at risk of stress and anxiety for respective reasons. </a:t>
            </a:r>
          </a:p>
          <a:p>
            <a:r>
              <a:rPr lang="en-GB" sz="1000" dirty="0" smtClean="0"/>
              <a:t>Those who fall behind are so caught up on achieving the best scores that failing to do so can lead to spirals of negative impacts</a:t>
            </a:r>
          </a:p>
          <a:p>
            <a:r>
              <a:rPr lang="en-GB" sz="1000" dirty="0" smtClean="0"/>
              <a:t>‘Self-harming </a:t>
            </a:r>
            <a:r>
              <a:rPr lang="en-GB" sz="1000" dirty="0"/>
              <a:t>and developing eating disorders as they face the worst pressure in </a:t>
            </a:r>
            <a:r>
              <a:rPr lang="en-GB" sz="1000" dirty="0" smtClean="0"/>
              <a:t>generations (Mail online, 2015)’.</a:t>
            </a:r>
          </a:p>
          <a:p>
            <a:r>
              <a:rPr lang="en-GB" sz="1000" dirty="0" smtClean="0"/>
              <a:t>Attributes the constant drive to attain and high school fees that parents sacrifice as detrimental to children’s growth.</a:t>
            </a:r>
            <a:endParaRPr lang="en-GB" sz="1000" dirty="0"/>
          </a:p>
        </p:txBody>
      </p:sp>
    </p:spTree>
    <p:extLst>
      <p:ext uri="{BB962C8B-B14F-4D97-AF65-F5344CB8AC3E}">
        <p14:creationId xmlns:p14="http://schemas.microsoft.com/office/powerpoint/2010/main" val="31642713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Education other than at School- (EOTAS)</a:t>
            </a:r>
            <a:endParaRPr lang="en-GB" dirty="0"/>
          </a:p>
        </p:txBody>
      </p:sp>
      <p:sp>
        <p:nvSpPr>
          <p:cNvPr id="3" name="Content Placeholder 2"/>
          <p:cNvSpPr>
            <a:spLocks noGrp="1"/>
          </p:cNvSpPr>
          <p:nvPr>
            <p:ph idx="1"/>
          </p:nvPr>
        </p:nvSpPr>
        <p:spPr/>
        <p:txBody>
          <a:bodyPr>
            <a:normAutofit fontScale="40000" lnSpcReduction="20000"/>
          </a:bodyPr>
          <a:lstStyle/>
          <a:p>
            <a:r>
              <a:rPr lang="en-GB" sz="3200" dirty="0" smtClean="0"/>
              <a:t>Holt argues that both teachers and parents are under enormous pressure of the curriculum to move on to academic subjects, side-lining children’s interest in fear of falling behind on the subjects that matter. For everyone at school these subjects are the same: maths, English, science etc. children are ‘sensitive’ to adult’s values so they too conform to the necessity of moving on and putting their personal projects/achievements aside (Holt, 1967).  </a:t>
            </a:r>
          </a:p>
          <a:p>
            <a:r>
              <a:rPr lang="en-GB" sz="3200" dirty="0"/>
              <a:t> </a:t>
            </a:r>
            <a:r>
              <a:rPr lang="en-GB" sz="3200" dirty="0" err="1" smtClean="0"/>
              <a:t>Gatto</a:t>
            </a:r>
            <a:r>
              <a:rPr lang="en-GB" sz="3200" dirty="0" smtClean="0"/>
              <a:t> argues that schools produce timid, passive children, of whom are timid in the face of new challenges. He sees the new age technology such as television and the school system’s principles and structure as being the cause of this behaviour. He sees school as an ‘exhausted’ institution which restricts children of creativity. He blames the ideology of the state as being the reason why school’s teach in such a detrimental fashion; where ‘human value and human quality’ has been squashed to ‘numbers, pencils and tests’ (</a:t>
            </a:r>
            <a:r>
              <a:rPr lang="en-GB" sz="3200" dirty="0" err="1" smtClean="0"/>
              <a:t>Gatto</a:t>
            </a:r>
            <a:r>
              <a:rPr lang="en-GB" sz="3200" dirty="0" smtClean="0"/>
              <a:t>, 1993)</a:t>
            </a:r>
          </a:p>
          <a:p>
            <a:r>
              <a:rPr lang="en-GB" sz="3200" dirty="0" smtClean="0"/>
              <a:t>We see a theme growing here: the school system is failing. However, there are alternative schools which offer a more personal and enlightening experience for children who do not succeed in the harsh school environment. These ‘independent specialist schools’ take on a more personalised schooling regime in order to unlock each student’s potential. </a:t>
            </a:r>
          </a:p>
          <a:p>
            <a:r>
              <a:rPr lang="en-GB" sz="3200" dirty="0" smtClean="0"/>
              <a:t>Performing practice which align with the type of learning that educationists have been striving for.</a:t>
            </a:r>
            <a:endParaRPr lang="en-GB" dirty="0" smtClean="0"/>
          </a:p>
        </p:txBody>
      </p:sp>
    </p:spTree>
    <p:extLst>
      <p:ext uri="{BB962C8B-B14F-4D97-AF65-F5344CB8AC3E}">
        <p14:creationId xmlns:p14="http://schemas.microsoft.com/office/powerpoint/2010/main" val="27150672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Coleg</a:t>
            </a:r>
            <a:r>
              <a:rPr lang="en-GB" dirty="0" smtClean="0"/>
              <a:t> </a:t>
            </a:r>
            <a:r>
              <a:rPr lang="en-GB" dirty="0" err="1" smtClean="0"/>
              <a:t>Plas</a:t>
            </a:r>
            <a:r>
              <a:rPr lang="en-GB" dirty="0" smtClean="0"/>
              <a:t> </a:t>
            </a:r>
            <a:r>
              <a:rPr lang="en-GB" dirty="0" err="1" smtClean="0"/>
              <a:t>Dwbl</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Independent specialist schools like </a:t>
            </a:r>
            <a:r>
              <a:rPr lang="en-GB" dirty="0" err="1"/>
              <a:t>P</a:t>
            </a:r>
            <a:r>
              <a:rPr lang="en-GB" dirty="0" err="1" smtClean="0"/>
              <a:t>las</a:t>
            </a:r>
            <a:r>
              <a:rPr lang="en-GB" dirty="0" smtClean="0"/>
              <a:t> </a:t>
            </a:r>
            <a:r>
              <a:rPr lang="en-GB" dirty="0" err="1"/>
              <a:t>D</a:t>
            </a:r>
            <a:r>
              <a:rPr lang="en-GB" dirty="0" err="1" smtClean="0"/>
              <a:t>wbl</a:t>
            </a:r>
            <a:r>
              <a:rPr lang="en-GB" dirty="0" smtClean="0"/>
              <a:t> aim to provide practical lessons through inclusive learning. Community based projects, alongside vocational subjects.</a:t>
            </a:r>
          </a:p>
          <a:p>
            <a:r>
              <a:rPr lang="en-GB" dirty="0" smtClean="0"/>
              <a:t>Through crafts and arts, achieving transferable skills to take in to the future. Surrounded by horticulture and forestry activities. </a:t>
            </a:r>
            <a:r>
              <a:rPr lang="en-GB" dirty="0"/>
              <a:t>(Google Docs, 2019)</a:t>
            </a:r>
            <a:endParaRPr lang="en-GB" dirty="0" smtClean="0"/>
          </a:p>
          <a:p>
            <a:r>
              <a:rPr lang="en-GB" dirty="0" smtClean="0"/>
              <a:t>Learning outdoors has been proven to aid mental health as well as offering a sense of freedom and purpose by the very processes of nature and gardening. (</a:t>
            </a:r>
            <a:r>
              <a:rPr lang="en-GB" dirty="0" err="1" smtClean="0"/>
              <a:t>Hodacs</a:t>
            </a:r>
            <a:r>
              <a:rPr lang="en-GB" dirty="0" smtClean="0"/>
              <a:t>, 2011)</a:t>
            </a:r>
          </a:p>
          <a:p>
            <a:r>
              <a:rPr lang="en-GB" dirty="0" smtClean="0"/>
              <a:t>According to </a:t>
            </a:r>
            <a:r>
              <a:rPr lang="en-GB" dirty="0" err="1" smtClean="0"/>
              <a:t>Estyn</a:t>
            </a:r>
            <a:r>
              <a:rPr lang="en-GB" dirty="0"/>
              <a:t>, </a:t>
            </a:r>
            <a:r>
              <a:rPr lang="en-GB" dirty="0" err="1" smtClean="0"/>
              <a:t>Plas</a:t>
            </a:r>
            <a:r>
              <a:rPr lang="en-GB" dirty="0" smtClean="0"/>
              <a:t> </a:t>
            </a:r>
            <a:r>
              <a:rPr lang="en-GB" dirty="0" err="1" smtClean="0"/>
              <a:t>Dwbl</a:t>
            </a:r>
            <a:r>
              <a:rPr lang="en-GB" dirty="0" smtClean="0"/>
              <a:t> offer learning </a:t>
            </a:r>
            <a:r>
              <a:rPr lang="en-GB" dirty="0"/>
              <a:t>programmes </a:t>
            </a:r>
            <a:r>
              <a:rPr lang="en-GB" dirty="0" smtClean="0"/>
              <a:t>designed </a:t>
            </a:r>
            <a:r>
              <a:rPr lang="en-GB" dirty="0"/>
              <a:t>around the learners’ desired </a:t>
            </a:r>
            <a:r>
              <a:rPr lang="en-GB" dirty="0" smtClean="0"/>
              <a:t>destination. A personal and more intimate curriculum which works best for the individual.</a:t>
            </a:r>
          </a:p>
          <a:p>
            <a:r>
              <a:rPr lang="en-GB" dirty="0"/>
              <a:t>independent living skills, pursue leisure </a:t>
            </a:r>
            <a:r>
              <a:rPr lang="en-GB" dirty="0" smtClean="0"/>
              <a:t>interests and </a:t>
            </a:r>
            <a:r>
              <a:rPr lang="en-GB" dirty="0"/>
              <a:t>engage in the wider </a:t>
            </a:r>
            <a:r>
              <a:rPr lang="en-GB" dirty="0" smtClean="0"/>
              <a:t>community. Learning alongside a group of people whom they share accommodation with allows room for discussion, reflection and debate which is critical for cementing the learning. </a:t>
            </a:r>
          </a:p>
          <a:p>
            <a:r>
              <a:rPr lang="en-GB" dirty="0"/>
              <a:t>“Lunchtimes are a joy to observe. Pupils sit </a:t>
            </a:r>
            <a:r>
              <a:rPr lang="en-GB" dirty="0" smtClean="0"/>
              <a:t>with staff </a:t>
            </a:r>
            <a:r>
              <a:rPr lang="en-GB" dirty="0"/>
              <a:t>and other pupils enjoying their </a:t>
            </a:r>
            <a:r>
              <a:rPr lang="en-GB" dirty="0" smtClean="0"/>
              <a:t>high-quality meals </a:t>
            </a:r>
            <a:r>
              <a:rPr lang="en-GB" dirty="0"/>
              <a:t>and sharing their thoughts of the day in </a:t>
            </a:r>
            <a:r>
              <a:rPr lang="en-GB" dirty="0" smtClean="0"/>
              <a:t>an atmosphere </a:t>
            </a:r>
            <a:r>
              <a:rPr lang="en-GB" dirty="0"/>
              <a:t>of mutual trust and respect” </a:t>
            </a:r>
            <a:r>
              <a:rPr lang="en-GB" dirty="0" smtClean="0"/>
              <a:t>– (Ofsted Report</a:t>
            </a:r>
            <a:r>
              <a:rPr lang="en-GB" dirty="0"/>
              <a:t>, </a:t>
            </a:r>
            <a:r>
              <a:rPr lang="en-GB" dirty="0" err="1"/>
              <a:t>Brantwood</a:t>
            </a:r>
            <a:r>
              <a:rPr lang="en-GB" dirty="0"/>
              <a:t> Specialist School, </a:t>
            </a:r>
            <a:r>
              <a:rPr lang="en-GB" dirty="0" smtClean="0"/>
              <a:t>February 2016).- teacher/learner relationship important. </a:t>
            </a:r>
            <a:endParaRPr lang="en-GB" dirty="0"/>
          </a:p>
          <a:p>
            <a:r>
              <a:rPr lang="en-GB" dirty="0" smtClean="0"/>
              <a:t>Though </a:t>
            </a:r>
            <a:r>
              <a:rPr lang="en-GB" dirty="0"/>
              <a:t>‘independent specialist schools’ target problematic children, the themes and principles should be aligned more with how the formal schooling process conducts it’s </a:t>
            </a:r>
            <a:r>
              <a:rPr lang="en-GB" dirty="0" smtClean="0"/>
              <a:t>practices </a:t>
            </a:r>
            <a:r>
              <a:rPr lang="en-GB" dirty="0"/>
              <a:t>to all children, even those with strong academic </a:t>
            </a:r>
            <a:r>
              <a:rPr lang="en-GB" dirty="0" smtClean="0"/>
              <a:t>abilities. </a:t>
            </a:r>
            <a:endParaRPr lang="en-GB" dirty="0"/>
          </a:p>
          <a:p>
            <a:endParaRPr lang="en-GB" dirty="0"/>
          </a:p>
        </p:txBody>
      </p:sp>
    </p:spTree>
    <p:extLst>
      <p:ext uri="{BB962C8B-B14F-4D97-AF65-F5344CB8AC3E}">
        <p14:creationId xmlns:p14="http://schemas.microsoft.com/office/powerpoint/2010/main" val="27254203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47500" lnSpcReduction="20000"/>
          </a:bodyPr>
          <a:lstStyle/>
          <a:p>
            <a:r>
              <a:rPr lang="en-GB" dirty="0" err="1"/>
              <a:t>Bakhshi</a:t>
            </a:r>
            <a:r>
              <a:rPr lang="en-GB" dirty="0"/>
              <a:t>, H., Downing, J., Osborne, M. and Schneider, P. (2017). </a:t>
            </a:r>
            <a:r>
              <a:rPr lang="en-GB" i="1" dirty="0"/>
              <a:t>The future of skills</a:t>
            </a:r>
            <a:r>
              <a:rPr lang="en-GB" dirty="0"/>
              <a:t>. [United Kingdom]: Pearson</a:t>
            </a:r>
            <a:r>
              <a:rPr lang="en-GB" dirty="0" smtClean="0"/>
              <a:t>.</a:t>
            </a:r>
          </a:p>
          <a:p>
            <a:r>
              <a:rPr lang="en-GB" dirty="0" err="1"/>
              <a:t>Coldron</a:t>
            </a:r>
            <a:r>
              <a:rPr lang="en-GB" dirty="0"/>
              <a:t>, J., Willis, B. and </a:t>
            </a:r>
            <a:r>
              <a:rPr lang="en-GB" dirty="0" err="1"/>
              <a:t>Wolstenholme</a:t>
            </a:r>
            <a:r>
              <a:rPr lang="en-GB" dirty="0"/>
              <a:t>, C. (2009). SELECTION BY ATTAINMENT AND APTITUDE IN ENGLISH SECONDARY SCHOOLS. </a:t>
            </a:r>
            <a:r>
              <a:rPr lang="en-GB" i="1" dirty="0"/>
              <a:t>British Journal of Educational Studies</a:t>
            </a:r>
            <a:r>
              <a:rPr lang="en-GB" dirty="0"/>
              <a:t>, [online] 57(3), pp.245-264. Available at: https://www.jstor.org/stable/pdf/27742707.pdf?ab_segments=0%252Fdefault-2%252Fcontrol&amp;refreqid=excelsior%3A3c2bde4ad797fe4e2f4531a1cd341fbe [Accessed 10 Apr. 2019</a:t>
            </a:r>
            <a:r>
              <a:rPr lang="en-GB" dirty="0" smtClean="0"/>
              <a:t>].</a:t>
            </a:r>
          </a:p>
          <a:p>
            <a:r>
              <a:rPr lang="en-GB" dirty="0" err="1"/>
              <a:t>Gatto</a:t>
            </a:r>
            <a:r>
              <a:rPr lang="en-GB" dirty="0"/>
              <a:t>, J. (1993). </a:t>
            </a:r>
            <a:r>
              <a:rPr lang="en-GB" i="1" dirty="0"/>
              <a:t>The exhausted school</a:t>
            </a:r>
            <a:r>
              <a:rPr lang="en-GB" dirty="0"/>
              <a:t>. Berkeley, Calif.: Berkeley Hills Books</a:t>
            </a:r>
            <a:r>
              <a:rPr lang="en-GB" dirty="0" smtClean="0"/>
              <a:t>.</a:t>
            </a:r>
          </a:p>
          <a:p>
            <a:r>
              <a:rPr lang="en-GB" dirty="0"/>
              <a:t>Good Schools Guide. (2019). </a:t>
            </a:r>
            <a:r>
              <a:rPr lang="en-GB" i="1" dirty="0"/>
              <a:t>The advantages and disadvantages of selective entry high schools | Good Schools Guide</a:t>
            </a:r>
            <a:r>
              <a:rPr lang="en-GB" dirty="0"/>
              <a:t>. [online] Available at: https://www.goodschools.com.au/insights/education-updates/the-advantages-and-disadvantages-of-selective-entry-high-schools [Accessed 10 Apr. 2019</a:t>
            </a:r>
            <a:r>
              <a:rPr lang="en-GB" dirty="0" smtClean="0"/>
              <a:t>].</a:t>
            </a:r>
          </a:p>
          <a:p>
            <a:r>
              <a:rPr lang="en-GB" dirty="0"/>
              <a:t>Google Docs. (2019). </a:t>
            </a:r>
            <a:r>
              <a:rPr lang="en-GB" i="1" dirty="0"/>
              <a:t>RMT_Prospectus_May2018_FINAL.pdf</a:t>
            </a:r>
            <a:r>
              <a:rPr lang="en-GB" dirty="0"/>
              <a:t>. [online] Available at: https://drive.google.com/file/d/18tWRLFFKks_eTJEwy2XcAbppsLCDCbXM/view [Accessed 10 Apr. 2019</a:t>
            </a:r>
            <a:r>
              <a:rPr lang="en-GB" dirty="0" smtClean="0"/>
              <a:t>].</a:t>
            </a:r>
          </a:p>
          <a:p>
            <a:r>
              <a:rPr lang="en-GB" dirty="0"/>
              <a:t>Holt, J. and Meier, D. (1967). </a:t>
            </a:r>
            <a:r>
              <a:rPr lang="en-GB" i="1" dirty="0"/>
              <a:t>How children learn</a:t>
            </a:r>
            <a:r>
              <a:rPr lang="en-GB" dirty="0"/>
              <a:t>. 1st ed. New York: Da Capo Press</a:t>
            </a:r>
            <a:r>
              <a:rPr lang="en-GB" dirty="0" smtClean="0"/>
              <a:t>.</a:t>
            </a:r>
          </a:p>
          <a:p>
            <a:r>
              <a:rPr lang="en-GB" dirty="0"/>
              <a:t>Mail Online. (2015). </a:t>
            </a:r>
            <a:r>
              <a:rPr lang="en-GB" i="1" dirty="0"/>
              <a:t>Pressure 'driving private school pupils to self-harm or develop eating disorders': Leading head says children are suffering worst stress in generations</a:t>
            </a:r>
            <a:r>
              <a:rPr lang="en-GB" dirty="0"/>
              <a:t>. [online] Available at: https://www.dailymail.co.uk/news/article-3085717/Pressure-driving-private-school-pupils-self-harm-develop-eating-disorders-Leading-head-says-children-suffering-worst-stress-generations.html [Accessed 10 Apr. 2019</a:t>
            </a:r>
            <a:r>
              <a:rPr lang="en-GB" dirty="0" smtClean="0"/>
              <a:t>].</a:t>
            </a:r>
          </a:p>
          <a:p>
            <a:r>
              <a:rPr lang="en-GB" dirty="0" err="1"/>
              <a:t>TheSchoolRun</a:t>
            </a:r>
            <a:r>
              <a:rPr lang="en-GB" dirty="0"/>
              <a:t>. (2019). </a:t>
            </a:r>
            <a:r>
              <a:rPr lang="en-GB" i="1" dirty="0"/>
              <a:t>What are selective and super-selective schools?</a:t>
            </a:r>
            <a:r>
              <a:rPr lang="en-GB" dirty="0"/>
              <a:t>. [online] Available at: https://www.theschoolrun.com/selective-and-super-selective-schools [Accessed 10 Apr. 2019].</a:t>
            </a:r>
            <a:endParaRPr lang="en-GB" dirty="0"/>
          </a:p>
        </p:txBody>
      </p:sp>
    </p:spTree>
    <p:extLst>
      <p:ext uri="{BB962C8B-B14F-4D97-AF65-F5344CB8AC3E}">
        <p14:creationId xmlns:p14="http://schemas.microsoft.com/office/powerpoint/2010/main" val="2944112351"/>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docProps/app.xml><?xml version="1.0" encoding="utf-8"?>
<Properties xmlns="http://schemas.openxmlformats.org/officeDocument/2006/extended-properties" xmlns:vt="http://schemas.openxmlformats.org/officeDocument/2006/docPropsVTypes">
  <Template>TM10001114[[fn=Gallery]]</Template>
  <TotalTime>547</TotalTime>
  <Words>1103</Words>
  <Application>Microsoft Office PowerPoint</Application>
  <PresentationFormat>Widescreen</PresentationFormat>
  <Paragraphs>48</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Open Sans</vt:lpstr>
      <vt:lpstr>Palatino Linotype</vt:lpstr>
      <vt:lpstr>Gallery</vt:lpstr>
      <vt:lpstr>“In your considered opinion, what are the benefits and disadvantages of educating children in a selective system of education in the 21st Century?”</vt:lpstr>
      <vt:lpstr>Traditional schools </vt:lpstr>
      <vt:lpstr>Selective Schools</vt:lpstr>
      <vt:lpstr>Issues with selective schools</vt:lpstr>
      <vt:lpstr>Education other than at School- (EOTAS)</vt:lpstr>
      <vt:lpstr>Coleg Plas Dwbl</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your considered opinion, what are the benefits and disadvantages of educating children in a selective system of education in the 21st Century?”</dc:title>
  <dc:creator>Ryan Quinn</dc:creator>
  <cp:lastModifiedBy>Ryan Quinn</cp:lastModifiedBy>
  <cp:revision>25</cp:revision>
  <dcterms:created xsi:type="dcterms:W3CDTF">2019-04-09T09:47:08Z</dcterms:created>
  <dcterms:modified xsi:type="dcterms:W3CDTF">2019-04-10T17:45:37Z</dcterms:modified>
</cp:coreProperties>
</file>