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6"/>
  </p:notesMasterIdLst>
  <p:sldIdLst>
    <p:sldId id="272" r:id="rId2"/>
    <p:sldId id="266" r:id="rId3"/>
    <p:sldId id="273" r:id="rId4"/>
    <p:sldId id="274" r:id="rId5"/>
    <p:sldId id="275" r:id="rId6"/>
    <p:sldId id="276" r:id="rId7"/>
    <p:sldId id="277" r:id="rId8"/>
    <p:sldId id="278" r:id="rId9"/>
    <p:sldId id="267" r:id="rId10"/>
    <p:sldId id="268" r:id="rId11"/>
    <p:sldId id="269" r:id="rId12"/>
    <p:sldId id="270" r:id="rId13"/>
    <p:sldId id="271" r:id="rId14"/>
    <p:sldId id="27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2821" autoAdjust="0"/>
  </p:normalViewPr>
  <p:slideViewPr>
    <p:cSldViewPr snapToGrid="0">
      <p:cViewPr varScale="1">
        <p:scale>
          <a:sx n="81" d="100"/>
          <a:sy n="81" d="100"/>
        </p:scale>
        <p:origin x="1614"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ata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svg"/><Relationship Id="rId1" Type="http://schemas.openxmlformats.org/officeDocument/2006/relationships/image" Target="../media/image18.png"/><Relationship Id="rId6" Type="http://schemas.openxmlformats.org/officeDocument/2006/relationships/image" Target="../media/image23.svg"/><Relationship Id="rId5" Type="http://schemas.openxmlformats.org/officeDocument/2006/relationships/image" Target="../media/image22.png"/><Relationship Id="rId4" Type="http://schemas.openxmlformats.org/officeDocument/2006/relationships/image" Target="../media/image21.svg"/></Relationships>
</file>

<file path=ppt/diagrams/_rels/drawing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9.svg"/><Relationship Id="rId5" Type="http://schemas.openxmlformats.org/officeDocument/2006/relationships/image" Target="../media/image28.png"/><Relationship Id="rId4" Type="http://schemas.openxmlformats.org/officeDocument/2006/relationships/image" Target="../media/image27.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36F71D7-CF49-4AB0-85DC-D44FC3EB11E1}" type="doc">
      <dgm:prSet loTypeId="urn:microsoft.com/office/officeart/2018/2/layout/IconCircleList" loCatId="icon" qsTypeId="urn:microsoft.com/office/officeart/2005/8/quickstyle/simple1" qsCatId="simple" csTypeId="urn:microsoft.com/office/officeart/2005/8/colors/colorful1" csCatId="colorful" phldr="1"/>
      <dgm:spPr/>
      <dgm:t>
        <a:bodyPr/>
        <a:lstStyle/>
        <a:p>
          <a:endParaRPr lang="en-US"/>
        </a:p>
      </dgm:t>
    </dgm:pt>
    <dgm:pt modelId="{61C88FAD-B989-4EEB-ADAF-CBD21AC293FC}">
      <dgm:prSet/>
      <dgm:spPr/>
      <dgm:t>
        <a:bodyPr/>
        <a:lstStyle/>
        <a:p>
          <a:pPr algn="just">
            <a:lnSpc>
              <a:spcPct val="100000"/>
            </a:lnSpc>
          </a:pPr>
          <a:r>
            <a:rPr lang="en-US" dirty="0"/>
            <a:t>By 2025, there will be 87,000+ public charging devices (</a:t>
          </a:r>
          <a:r>
            <a:rPr lang="en-US" dirty="0" err="1"/>
            <a:t>Zapmap</a:t>
          </a:r>
          <a:r>
            <a:rPr lang="en-US" dirty="0"/>
            <a:t>, 2025)</a:t>
          </a:r>
        </a:p>
      </dgm:t>
    </dgm:pt>
    <dgm:pt modelId="{EB6A61EC-451E-44F2-9D6D-6C647BC4729E}" type="parTrans" cxnId="{7BFF6785-0657-4FC5-A003-640569A9F893}">
      <dgm:prSet/>
      <dgm:spPr/>
      <dgm:t>
        <a:bodyPr/>
        <a:lstStyle/>
        <a:p>
          <a:endParaRPr lang="en-US"/>
        </a:p>
      </dgm:t>
    </dgm:pt>
    <dgm:pt modelId="{2212D013-1D06-4246-9648-6DF9B514D0CA}" type="sibTrans" cxnId="{7BFF6785-0657-4FC5-A003-640569A9F893}">
      <dgm:prSet/>
      <dgm:spPr/>
      <dgm:t>
        <a:bodyPr/>
        <a:lstStyle/>
        <a:p>
          <a:pPr>
            <a:lnSpc>
              <a:spcPct val="100000"/>
            </a:lnSpc>
          </a:pPr>
          <a:endParaRPr lang="en-US"/>
        </a:p>
      </dgm:t>
    </dgm:pt>
    <dgm:pt modelId="{4370D294-FD44-4453-8A84-FA369CE02EF7}">
      <dgm:prSet/>
      <dgm:spPr/>
      <dgm:t>
        <a:bodyPr/>
        <a:lstStyle/>
        <a:p>
          <a:pPr algn="just">
            <a:lnSpc>
              <a:spcPct val="100000"/>
            </a:lnSpc>
          </a:pPr>
          <a:r>
            <a:rPr lang="en-US" dirty="0"/>
            <a:t>EV drivers also have home chargers (79 percent), but 51 percent charge their vehicles at public chargers monthly (</a:t>
          </a:r>
          <a:r>
            <a:rPr lang="en-US" dirty="0" err="1"/>
            <a:t>Zapmap</a:t>
          </a:r>
          <a:r>
            <a:rPr lang="en-US" dirty="0"/>
            <a:t> Survey, 2024)</a:t>
          </a:r>
        </a:p>
      </dgm:t>
    </dgm:pt>
    <dgm:pt modelId="{D228647F-1476-4850-89B0-D4098D7DA50C}" type="parTrans" cxnId="{7DD3208F-F3B5-4F3A-81D4-0A8234776D8D}">
      <dgm:prSet/>
      <dgm:spPr/>
      <dgm:t>
        <a:bodyPr/>
        <a:lstStyle/>
        <a:p>
          <a:endParaRPr lang="en-US"/>
        </a:p>
      </dgm:t>
    </dgm:pt>
    <dgm:pt modelId="{FE40B767-EBB3-4F88-BA0B-EE25C84E31C7}" type="sibTrans" cxnId="{7DD3208F-F3B5-4F3A-81D4-0A8234776D8D}">
      <dgm:prSet/>
      <dgm:spPr/>
      <dgm:t>
        <a:bodyPr/>
        <a:lstStyle/>
        <a:p>
          <a:pPr>
            <a:lnSpc>
              <a:spcPct val="100000"/>
            </a:lnSpc>
          </a:pPr>
          <a:endParaRPr lang="en-US"/>
        </a:p>
      </dgm:t>
    </dgm:pt>
    <dgm:pt modelId="{34FE072D-FF15-41F9-9F07-2F378E2D8D03}">
      <dgm:prSet/>
      <dgm:spPr/>
      <dgm:t>
        <a:bodyPr/>
        <a:lstStyle/>
        <a:p>
          <a:pPr algn="just">
            <a:lnSpc>
              <a:spcPct val="100000"/>
            </a:lnSpc>
          </a:pPr>
          <a:r>
            <a:rPr lang="en-US" dirty="0"/>
            <a:t>In 2024, the number of public charging installations increased by 38 percent (</a:t>
          </a:r>
          <a:r>
            <a:rPr lang="en-US" dirty="0" err="1"/>
            <a:t>Zapmap</a:t>
          </a:r>
          <a:r>
            <a:rPr lang="en-US" dirty="0"/>
            <a:t>, 2025)</a:t>
          </a:r>
        </a:p>
      </dgm:t>
    </dgm:pt>
    <dgm:pt modelId="{671A9E87-F064-4B1F-9CA5-89619E5A9DE6}" type="parTrans" cxnId="{65585C1E-4068-45AA-B0E3-3568C648A5AC}">
      <dgm:prSet/>
      <dgm:spPr/>
      <dgm:t>
        <a:bodyPr/>
        <a:lstStyle/>
        <a:p>
          <a:endParaRPr lang="en-US"/>
        </a:p>
      </dgm:t>
    </dgm:pt>
    <dgm:pt modelId="{29A62B9D-DAF0-47A6-818D-728EBD96A543}" type="sibTrans" cxnId="{65585C1E-4068-45AA-B0E3-3568C648A5AC}">
      <dgm:prSet/>
      <dgm:spPr/>
      <dgm:t>
        <a:bodyPr/>
        <a:lstStyle/>
        <a:p>
          <a:pPr>
            <a:lnSpc>
              <a:spcPct val="100000"/>
            </a:lnSpc>
          </a:pPr>
          <a:endParaRPr lang="en-US"/>
        </a:p>
      </dgm:t>
    </dgm:pt>
    <dgm:pt modelId="{343D38CF-2A31-4F24-BB59-2A25D6AC96AE}">
      <dgm:prSet/>
      <dgm:spPr/>
      <dgm:t>
        <a:bodyPr/>
        <a:lstStyle/>
        <a:p>
          <a:pPr algn="just">
            <a:lnSpc>
              <a:spcPct val="100000"/>
            </a:lnSpc>
          </a:pPr>
          <a:r>
            <a:rPr lang="en-US" dirty="0"/>
            <a:t>Growing demand of workplace and destination charge (RAC, 2024)</a:t>
          </a:r>
        </a:p>
      </dgm:t>
    </dgm:pt>
    <dgm:pt modelId="{C8CADAB3-DF9D-4C48-B58A-BB264BE3906D}" type="parTrans" cxnId="{7E47190A-CED9-4EF7-A980-253BC3D0C96A}">
      <dgm:prSet/>
      <dgm:spPr/>
      <dgm:t>
        <a:bodyPr/>
        <a:lstStyle/>
        <a:p>
          <a:endParaRPr lang="en-US"/>
        </a:p>
      </dgm:t>
    </dgm:pt>
    <dgm:pt modelId="{81443A29-93FC-49A1-8B71-0AE81B8BBD41}" type="sibTrans" cxnId="{7E47190A-CED9-4EF7-A980-253BC3D0C96A}">
      <dgm:prSet/>
      <dgm:spPr/>
      <dgm:t>
        <a:bodyPr/>
        <a:lstStyle/>
        <a:p>
          <a:endParaRPr lang="en-US"/>
        </a:p>
      </dgm:t>
    </dgm:pt>
    <dgm:pt modelId="{977F3A58-A403-40F8-A91E-26A12216EA0C}" type="pres">
      <dgm:prSet presAssocID="{E36F71D7-CF49-4AB0-85DC-D44FC3EB11E1}" presName="root" presStyleCnt="0">
        <dgm:presLayoutVars>
          <dgm:dir/>
          <dgm:resizeHandles val="exact"/>
        </dgm:presLayoutVars>
      </dgm:prSet>
      <dgm:spPr/>
    </dgm:pt>
    <dgm:pt modelId="{4021E905-A545-4D57-A1B7-B145C53CB055}" type="pres">
      <dgm:prSet presAssocID="{E36F71D7-CF49-4AB0-85DC-D44FC3EB11E1}" presName="container" presStyleCnt="0">
        <dgm:presLayoutVars>
          <dgm:dir/>
          <dgm:resizeHandles val="exact"/>
        </dgm:presLayoutVars>
      </dgm:prSet>
      <dgm:spPr/>
    </dgm:pt>
    <dgm:pt modelId="{F99FFF90-920B-4B17-A3CB-643E51E55383}" type="pres">
      <dgm:prSet presAssocID="{61C88FAD-B989-4EEB-ADAF-CBD21AC293FC}" presName="compNode" presStyleCnt="0"/>
      <dgm:spPr/>
    </dgm:pt>
    <dgm:pt modelId="{ADD9D5B5-CB2A-46BA-83A3-C0B61194E16C}" type="pres">
      <dgm:prSet presAssocID="{61C88FAD-B989-4EEB-ADAF-CBD21AC293FC}" presName="iconBgRect" presStyleLbl="bgShp" presStyleIdx="0" presStyleCnt="4"/>
      <dgm:spPr/>
    </dgm:pt>
    <dgm:pt modelId="{A8B84D0F-0123-429B-8410-A4B41AD6B2AB}" type="pres">
      <dgm:prSet presAssocID="{61C88FAD-B989-4EEB-ADAF-CBD21AC293F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lectric Car"/>
        </a:ext>
      </dgm:extLst>
    </dgm:pt>
    <dgm:pt modelId="{4CE466EF-16E9-456C-8E42-10EEC26DB6C5}" type="pres">
      <dgm:prSet presAssocID="{61C88FAD-B989-4EEB-ADAF-CBD21AC293FC}" presName="spaceRect" presStyleCnt="0"/>
      <dgm:spPr/>
    </dgm:pt>
    <dgm:pt modelId="{30A6369D-8FBE-4236-B619-8EB45562B9CA}" type="pres">
      <dgm:prSet presAssocID="{61C88FAD-B989-4EEB-ADAF-CBD21AC293FC}" presName="textRect" presStyleLbl="revTx" presStyleIdx="0" presStyleCnt="4">
        <dgm:presLayoutVars>
          <dgm:chMax val="1"/>
          <dgm:chPref val="1"/>
        </dgm:presLayoutVars>
      </dgm:prSet>
      <dgm:spPr/>
    </dgm:pt>
    <dgm:pt modelId="{632020FB-BE57-4589-A573-4990CA33B5AA}" type="pres">
      <dgm:prSet presAssocID="{2212D013-1D06-4246-9648-6DF9B514D0CA}" presName="sibTrans" presStyleLbl="sibTrans2D1" presStyleIdx="0" presStyleCnt="0"/>
      <dgm:spPr/>
    </dgm:pt>
    <dgm:pt modelId="{8B95FFF9-FB25-43C4-834E-90FBB000616A}" type="pres">
      <dgm:prSet presAssocID="{4370D294-FD44-4453-8A84-FA369CE02EF7}" presName="compNode" presStyleCnt="0"/>
      <dgm:spPr/>
    </dgm:pt>
    <dgm:pt modelId="{2A149E0E-B7A8-4B05-B09D-BC1716321CE9}" type="pres">
      <dgm:prSet presAssocID="{4370D294-FD44-4453-8A84-FA369CE02EF7}" presName="iconBgRect" presStyleLbl="bgShp" presStyleIdx="1" presStyleCnt="4"/>
      <dgm:spPr/>
    </dgm:pt>
    <dgm:pt modelId="{EDE36341-CFA4-4319-8683-4AB148BA6AD9}" type="pres">
      <dgm:prSet presAssocID="{4370D294-FD44-4453-8A84-FA369CE02EF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ar"/>
        </a:ext>
      </dgm:extLst>
    </dgm:pt>
    <dgm:pt modelId="{1FC31331-56B0-4F30-A5AB-42080EB1EDB3}" type="pres">
      <dgm:prSet presAssocID="{4370D294-FD44-4453-8A84-FA369CE02EF7}" presName="spaceRect" presStyleCnt="0"/>
      <dgm:spPr/>
    </dgm:pt>
    <dgm:pt modelId="{E5D28981-E250-469B-AB88-EC2150780746}" type="pres">
      <dgm:prSet presAssocID="{4370D294-FD44-4453-8A84-FA369CE02EF7}" presName="textRect" presStyleLbl="revTx" presStyleIdx="1" presStyleCnt="4">
        <dgm:presLayoutVars>
          <dgm:chMax val="1"/>
          <dgm:chPref val="1"/>
        </dgm:presLayoutVars>
      </dgm:prSet>
      <dgm:spPr/>
    </dgm:pt>
    <dgm:pt modelId="{02D4544C-F366-4583-94E6-985F440F361F}" type="pres">
      <dgm:prSet presAssocID="{FE40B767-EBB3-4F88-BA0B-EE25C84E31C7}" presName="sibTrans" presStyleLbl="sibTrans2D1" presStyleIdx="0" presStyleCnt="0"/>
      <dgm:spPr/>
    </dgm:pt>
    <dgm:pt modelId="{7B814157-875A-48CC-9355-6776880A33E4}" type="pres">
      <dgm:prSet presAssocID="{34FE072D-FF15-41F9-9F07-2F378E2D8D03}" presName="compNode" presStyleCnt="0"/>
      <dgm:spPr/>
    </dgm:pt>
    <dgm:pt modelId="{48B13D72-9DA2-42C0-8E31-8CE300386690}" type="pres">
      <dgm:prSet presAssocID="{34FE072D-FF15-41F9-9F07-2F378E2D8D03}" presName="iconBgRect" presStyleLbl="bgShp" presStyleIdx="2" presStyleCnt="4"/>
      <dgm:spPr/>
    </dgm:pt>
    <dgm:pt modelId="{C91D6B99-3BB4-4E88-9320-64003CAFF423}" type="pres">
      <dgm:prSet presAssocID="{34FE072D-FF15-41F9-9F07-2F378E2D8D0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ttery Charging"/>
        </a:ext>
      </dgm:extLst>
    </dgm:pt>
    <dgm:pt modelId="{3CD53AFB-D4A2-44EF-AFE9-289C6F89DFB9}" type="pres">
      <dgm:prSet presAssocID="{34FE072D-FF15-41F9-9F07-2F378E2D8D03}" presName="spaceRect" presStyleCnt="0"/>
      <dgm:spPr/>
    </dgm:pt>
    <dgm:pt modelId="{1B9F33CC-757D-4F22-8A52-D18A70362146}" type="pres">
      <dgm:prSet presAssocID="{34FE072D-FF15-41F9-9F07-2F378E2D8D03}" presName="textRect" presStyleLbl="revTx" presStyleIdx="2" presStyleCnt="4">
        <dgm:presLayoutVars>
          <dgm:chMax val="1"/>
          <dgm:chPref val="1"/>
        </dgm:presLayoutVars>
      </dgm:prSet>
      <dgm:spPr/>
    </dgm:pt>
    <dgm:pt modelId="{89578EBA-FA76-477C-9955-6A51E15DFE92}" type="pres">
      <dgm:prSet presAssocID="{29A62B9D-DAF0-47A6-818D-728EBD96A543}" presName="sibTrans" presStyleLbl="sibTrans2D1" presStyleIdx="0" presStyleCnt="0"/>
      <dgm:spPr/>
    </dgm:pt>
    <dgm:pt modelId="{07671F7D-3027-4B73-89D8-7B79EDEC1CA8}" type="pres">
      <dgm:prSet presAssocID="{343D38CF-2A31-4F24-BB59-2A25D6AC96AE}" presName="compNode" presStyleCnt="0"/>
      <dgm:spPr/>
    </dgm:pt>
    <dgm:pt modelId="{82B43E66-320D-4BB8-AFA6-379B6E9F6951}" type="pres">
      <dgm:prSet presAssocID="{343D38CF-2A31-4F24-BB59-2A25D6AC96AE}" presName="iconBgRect" presStyleLbl="bgShp" presStyleIdx="3" presStyleCnt="4"/>
      <dgm:spPr/>
    </dgm:pt>
    <dgm:pt modelId="{C27B7371-96FB-4495-A125-D9803ACD1279}" type="pres">
      <dgm:prSet presAssocID="{343D38CF-2A31-4F24-BB59-2A25D6AC96A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t Air Balloon"/>
        </a:ext>
      </dgm:extLst>
    </dgm:pt>
    <dgm:pt modelId="{AEC79B01-3740-4E37-9888-A2103D9DD521}" type="pres">
      <dgm:prSet presAssocID="{343D38CF-2A31-4F24-BB59-2A25D6AC96AE}" presName="spaceRect" presStyleCnt="0"/>
      <dgm:spPr/>
    </dgm:pt>
    <dgm:pt modelId="{47D63B3A-D622-46DA-A8FD-93FC8F94937A}" type="pres">
      <dgm:prSet presAssocID="{343D38CF-2A31-4F24-BB59-2A25D6AC96AE}" presName="textRect" presStyleLbl="revTx" presStyleIdx="3" presStyleCnt="4">
        <dgm:presLayoutVars>
          <dgm:chMax val="1"/>
          <dgm:chPref val="1"/>
        </dgm:presLayoutVars>
      </dgm:prSet>
      <dgm:spPr/>
    </dgm:pt>
  </dgm:ptLst>
  <dgm:cxnLst>
    <dgm:cxn modelId="{19AF7B09-3CCE-485B-B9B2-C002C33816AD}" type="presOf" srcId="{FE40B767-EBB3-4F88-BA0B-EE25C84E31C7}" destId="{02D4544C-F366-4583-94E6-985F440F361F}" srcOrd="0" destOrd="0" presId="urn:microsoft.com/office/officeart/2018/2/layout/IconCircleList"/>
    <dgm:cxn modelId="{7E47190A-CED9-4EF7-A980-253BC3D0C96A}" srcId="{E36F71D7-CF49-4AB0-85DC-D44FC3EB11E1}" destId="{343D38CF-2A31-4F24-BB59-2A25D6AC96AE}" srcOrd="3" destOrd="0" parTransId="{C8CADAB3-DF9D-4C48-B58A-BB264BE3906D}" sibTransId="{81443A29-93FC-49A1-8B71-0AE81B8BBD41}"/>
    <dgm:cxn modelId="{158D4318-FA06-4C1A-B2B4-9DE74E2CD81A}" type="presOf" srcId="{2212D013-1D06-4246-9648-6DF9B514D0CA}" destId="{632020FB-BE57-4589-A573-4990CA33B5AA}" srcOrd="0" destOrd="0" presId="urn:microsoft.com/office/officeart/2018/2/layout/IconCircleList"/>
    <dgm:cxn modelId="{65585C1E-4068-45AA-B0E3-3568C648A5AC}" srcId="{E36F71D7-CF49-4AB0-85DC-D44FC3EB11E1}" destId="{34FE072D-FF15-41F9-9F07-2F378E2D8D03}" srcOrd="2" destOrd="0" parTransId="{671A9E87-F064-4B1F-9CA5-89619E5A9DE6}" sibTransId="{29A62B9D-DAF0-47A6-818D-728EBD96A543}"/>
    <dgm:cxn modelId="{05751127-4DD6-40DA-9B43-D10F896634B1}" type="presOf" srcId="{34FE072D-FF15-41F9-9F07-2F378E2D8D03}" destId="{1B9F33CC-757D-4F22-8A52-D18A70362146}" srcOrd="0" destOrd="0" presId="urn:microsoft.com/office/officeart/2018/2/layout/IconCircleList"/>
    <dgm:cxn modelId="{2031F954-6A5E-4DF9-99AB-50A2A27936C3}" type="presOf" srcId="{E36F71D7-CF49-4AB0-85DC-D44FC3EB11E1}" destId="{977F3A58-A403-40F8-A91E-26A12216EA0C}" srcOrd="0" destOrd="0" presId="urn:microsoft.com/office/officeart/2018/2/layout/IconCircleList"/>
    <dgm:cxn modelId="{3CF6E67F-DA30-4A12-A50F-4C20C890F7B1}" type="presOf" srcId="{4370D294-FD44-4453-8A84-FA369CE02EF7}" destId="{E5D28981-E250-469B-AB88-EC2150780746}" srcOrd="0" destOrd="0" presId="urn:microsoft.com/office/officeart/2018/2/layout/IconCircleList"/>
    <dgm:cxn modelId="{7BFF6785-0657-4FC5-A003-640569A9F893}" srcId="{E36F71D7-CF49-4AB0-85DC-D44FC3EB11E1}" destId="{61C88FAD-B989-4EEB-ADAF-CBD21AC293FC}" srcOrd="0" destOrd="0" parTransId="{EB6A61EC-451E-44F2-9D6D-6C647BC4729E}" sibTransId="{2212D013-1D06-4246-9648-6DF9B514D0CA}"/>
    <dgm:cxn modelId="{7DD3208F-F3B5-4F3A-81D4-0A8234776D8D}" srcId="{E36F71D7-CF49-4AB0-85DC-D44FC3EB11E1}" destId="{4370D294-FD44-4453-8A84-FA369CE02EF7}" srcOrd="1" destOrd="0" parTransId="{D228647F-1476-4850-89B0-D4098D7DA50C}" sibTransId="{FE40B767-EBB3-4F88-BA0B-EE25C84E31C7}"/>
    <dgm:cxn modelId="{4E612F9D-BE02-4251-BF6B-8D449E2AEDC0}" type="presOf" srcId="{343D38CF-2A31-4F24-BB59-2A25D6AC96AE}" destId="{47D63B3A-D622-46DA-A8FD-93FC8F94937A}" srcOrd="0" destOrd="0" presId="urn:microsoft.com/office/officeart/2018/2/layout/IconCircleList"/>
    <dgm:cxn modelId="{62AA42D9-8246-4FE4-B5DC-BDBBE50AE696}" type="presOf" srcId="{29A62B9D-DAF0-47A6-818D-728EBD96A543}" destId="{89578EBA-FA76-477C-9955-6A51E15DFE92}" srcOrd="0" destOrd="0" presId="urn:microsoft.com/office/officeart/2018/2/layout/IconCircleList"/>
    <dgm:cxn modelId="{3789ADFC-8236-4B05-A22C-0B35DD7063C4}" type="presOf" srcId="{61C88FAD-B989-4EEB-ADAF-CBD21AC293FC}" destId="{30A6369D-8FBE-4236-B619-8EB45562B9CA}" srcOrd="0" destOrd="0" presId="urn:microsoft.com/office/officeart/2018/2/layout/IconCircleList"/>
    <dgm:cxn modelId="{F9BDB0DC-A7C3-439E-AD5E-61106B9FAFB1}" type="presParOf" srcId="{977F3A58-A403-40F8-A91E-26A12216EA0C}" destId="{4021E905-A545-4D57-A1B7-B145C53CB055}" srcOrd="0" destOrd="0" presId="urn:microsoft.com/office/officeart/2018/2/layout/IconCircleList"/>
    <dgm:cxn modelId="{5F93CB14-E534-4741-A87D-F26FFCC3451A}" type="presParOf" srcId="{4021E905-A545-4D57-A1B7-B145C53CB055}" destId="{F99FFF90-920B-4B17-A3CB-643E51E55383}" srcOrd="0" destOrd="0" presId="urn:microsoft.com/office/officeart/2018/2/layout/IconCircleList"/>
    <dgm:cxn modelId="{080B56D6-835D-4995-A7F3-0F5BE00EA3DD}" type="presParOf" srcId="{F99FFF90-920B-4B17-A3CB-643E51E55383}" destId="{ADD9D5B5-CB2A-46BA-83A3-C0B61194E16C}" srcOrd="0" destOrd="0" presId="urn:microsoft.com/office/officeart/2018/2/layout/IconCircleList"/>
    <dgm:cxn modelId="{9306B622-16B4-4F21-AF87-68CB929E5B63}" type="presParOf" srcId="{F99FFF90-920B-4B17-A3CB-643E51E55383}" destId="{A8B84D0F-0123-429B-8410-A4B41AD6B2AB}" srcOrd="1" destOrd="0" presId="urn:microsoft.com/office/officeart/2018/2/layout/IconCircleList"/>
    <dgm:cxn modelId="{BA77B603-C5BF-4C59-BF3E-EA5BE7318A1E}" type="presParOf" srcId="{F99FFF90-920B-4B17-A3CB-643E51E55383}" destId="{4CE466EF-16E9-456C-8E42-10EEC26DB6C5}" srcOrd="2" destOrd="0" presId="urn:microsoft.com/office/officeart/2018/2/layout/IconCircleList"/>
    <dgm:cxn modelId="{46CFF68F-071F-42F7-8307-69D1FD55C179}" type="presParOf" srcId="{F99FFF90-920B-4B17-A3CB-643E51E55383}" destId="{30A6369D-8FBE-4236-B619-8EB45562B9CA}" srcOrd="3" destOrd="0" presId="urn:microsoft.com/office/officeart/2018/2/layout/IconCircleList"/>
    <dgm:cxn modelId="{9EDF9FAE-2D20-4417-BFCD-294ADBF6EF56}" type="presParOf" srcId="{4021E905-A545-4D57-A1B7-B145C53CB055}" destId="{632020FB-BE57-4589-A573-4990CA33B5AA}" srcOrd="1" destOrd="0" presId="urn:microsoft.com/office/officeart/2018/2/layout/IconCircleList"/>
    <dgm:cxn modelId="{B09E6143-7DAA-443C-ACA1-E365D6C61F8C}" type="presParOf" srcId="{4021E905-A545-4D57-A1B7-B145C53CB055}" destId="{8B95FFF9-FB25-43C4-834E-90FBB000616A}" srcOrd="2" destOrd="0" presId="urn:microsoft.com/office/officeart/2018/2/layout/IconCircleList"/>
    <dgm:cxn modelId="{DACAB18E-71E5-46B3-BF3A-8320EF4899ED}" type="presParOf" srcId="{8B95FFF9-FB25-43C4-834E-90FBB000616A}" destId="{2A149E0E-B7A8-4B05-B09D-BC1716321CE9}" srcOrd="0" destOrd="0" presId="urn:microsoft.com/office/officeart/2018/2/layout/IconCircleList"/>
    <dgm:cxn modelId="{28ACC323-9810-4588-AA41-DFF26A772505}" type="presParOf" srcId="{8B95FFF9-FB25-43C4-834E-90FBB000616A}" destId="{EDE36341-CFA4-4319-8683-4AB148BA6AD9}" srcOrd="1" destOrd="0" presId="urn:microsoft.com/office/officeart/2018/2/layout/IconCircleList"/>
    <dgm:cxn modelId="{CC0F60B8-9563-4892-B052-FC208989BEB4}" type="presParOf" srcId="{8B95FFF9-FB25-43C4-834E-90FBB000616A}" destId="{1FC31331-56B0-4F30-A5AB-42080EB1EDB3}" srcOrd="2" destOrd="0" presId="urn:microsoft.com/office/officeart/2018/2/layout/IconCircleList"/>
    <dgm:cxn modelId="{3EEC1795-5DAF-4651-9183-0ED11A766CA2}" type="presParOf" srcId="{8B95FFF9-FB25-43C4-834E-90FBB000616A}" destId="{E5D28981-E250-469B-AB88-EC2150780746}" srcOrd="3" destOrd="0" presId="urn:microsoft.com/office/officeart/2018/2/layout/IconCircleList"/>
    <dgm:cxn modelId="{2776D566-3F4E-4A4B-9ACA-30D7499DFC63}" type="presParOf" srcId="{4021E905-A545-4D57-A1B7-B145C53CB055}" destId="{02D4544C-F366-4583-94E6-985F440F361F}" srcOrd="3" destOrd="0" presId="urn:microsoft.com/office/officeart/2018/2/layout/IconCircleList"/>
    <dgm:cxn modelId="{14BCD914-2C7C-4385-B188-E05E72810417}" type="presParOf" srcId="{4021E905-A545-4D57-A1B7-B145C53CB055}" destId="{7B814157-875A-48CC-9355-6776880A33E4}" srcOrd="4" destOrd="0" presId="urn:microsoft.com/office/officeart/2018/2/layout/IconCircleList"/>
    <dgm:cxn modelId="{17CA8181-1A4E-4597-A75D-EDAEB54B47FE}" type="presParOf" srcId="{7B814157-875A-48CC-9355-6776880A33E4}" destId="{48B13D72-9DA2-42C0-8E31-8CE300386690}" srcOrd="0" destOrd="0" presId="urn:microsoft.com/office/officeart/2018/2/layout/IconCircleList"/>
    <dgm:cxn modelId="{587AE412-2C48-4502-9F6B-8460640D03F8}" type="presParOf" srcId="{7B814157-875A-48CC-9355-6776880A33E4}" destId="{C91D6B99-3BB4-4E88-9320-64003CAFF423}" srcOrd="1" destOrd="0" presId="urn:microsoft.com/office/officeart/2018/2/layout/IconCircleList"/>
    <dgm:cxn modelId="{90CCCFE8-FC6C-4644-887B-209C87A9963C}" type="presParOf" srcId="{7B814157-875A-48CC-9355-6776880A33E4}" destId="{3CD53AFB-D4A2-44EF-AFE9-289C6F89DFB9}" srcOrd="2" destOrd="0" presId="urn:microsoft.com/office/officeart/2018/2/layout/IconCircleList"/>
    <dgm:cxn modelId="{887BBA92-7FF4-474C-9C34-03F96906AAD5}" type="presParOf" srcId="{7B814157-875A-48CC-9355-6776880A33E4}" destId="{1B9F33CC-757D-4F22-8A52-D18A70362146}" srcOrd="3" destOrd="0" presId="urn:microsoft.com/office/officeart/2018/2/layout/IconCircleList"/>
    <dgm:cxn modelId="{E831DC1B-F024-48B1-8700-9D7AC7A9ADD3}" type="presParOf" srcId="{4021E905-A545-4D57-A1B7-B145C53CB055}" destId="{89578EBA-FA76-477C-9955-6A51E15DFE92}" srcOrd="5" destOrd="0" presId="urn:microsoft.com/office/officeart/2018/2/layout/IconCircleList"/>
    <dgm:cxn modelId="{A0B03E51-C682-4FE2-A8F3-FA209C1433F6}" type="presParOf" srcId="{4021E905-A545-4D57-A1B7-B145C53CB055}" destId="{07671F7D-3027-4B73-89D8-7B79EDEC1CA8}" srcOrd="6" destOrd="0" presId="urn:microsoft.com/office/officeart/2018/2/layout/IconCircleList"/>
    <dgm:cxn modelId="{C4F900A3-4F25-4BC5-A68D-84861AEF9D3F}" type="presParOf" srcId="{07671F7D-3027-4B73-89D8-7B79EDEC1CA8}" destId="{82B43E66-320D-4BB8-AFA6-379B6E9F6951}" srcOrd="0" destOrd="0" presId="urn:microsoft.com/office/officeart/2018/2/layout/IconCircleList"/>
    <dgm:cxn modelId="{0CE90233-26C8-4E5B-B2D7-9CF8954EDD7F}" type="presParOf" srcId="{07671F7D-3027-4B73-89D8-7B79EDEC1CA8}" destId="{C27B7371-96FB-4495-A125-D9803ACD1279}" srcOrd="1" destOrd="0" presId="urn:microsoft.com/office/officeart/2018/2/layout/IconCircleList"/>
    <dgm:cxn modelId="{5DB5EDBB-5472-4318-8D72-9A1D75F26ECF}" type="presParOf" srcId="{07671F7D-3027-4B73-89D8-7B79EDEC1CA8}" destId="{AEC79B01-3740-4E37-9888-A2103D9DD521}" srcOrd="2" destOrd="0" presId="urn:microsoft.com/office/officeart/2018/2/layout/IconCircleList"/>
    <dgm:cxn modelId="{179DB99E-C350-44A1-AD89-9909DED74F5C}" type="presParOf" srcId="{07671F7D-3027-4B73-89D8-7B79EDEC1CA8}" destId="{47D63B3A-D622-46DA-A8FD-93FC8F94937A}"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924A919-7534-4BF7-91F9-6CF6C340D85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BF5EA8B-F244-49BC-B1B6-84F0A548CCE4}">
      <dgm:prSet/>
      <dgm:spPr/>
      <dgm:t>
        <a:bodyPr/>
        <a:lstStyle/>
        <a:p>
          <a:pPr>
            <a:lnSpc>
              <a:spcPct val="100000"/>
            </a:lnSpc>
          </a:pPr>
          <a:r>
            <a:rPr lang="en-US" b="1" dirty="0"/>
            <a:t>Total start-up: </a:t>
          </a:r>
          <a:r>
            <a:rPr lang="en-US" dirty="0"/>
            <a:t>£1 million</a:t>
          </a:r>
        </a:p>
      </dgm:t>
    </dgm:pt>
    <dgm:pt modelId="{0BC2F730-1F80-4A41-8718-60ECC7EE7216}" type="parTrans" cxnId="{D6A24BAE-308C-43FC-8F1E-DAF42BD474EE}">
      <dgm:prSet/>
      <dgm:spPr/>
      <dgm:t>
        <a:bodyPr/>
        <a:lstStyle/>
        <a:p>
          <a:endParaRPr lang="en-US"/>
        </a:p>
      </dgm:t>
    </dgm:pt>
    <dgm:pt modelId="{C671EE77-A9EB-463D-ACDA-DECD4AD721D1}" type="sibTrans" cxnId="{D6A24BAE-308C-43FC-8F1E-DAF42BD474EE}">
      <dgm:prSet/>
      <dgm:spPr/>
      <dgm:t>
        <a:bodyPr/>
        <a:lstStyle/>
        <a:p>
          <a:endParaRPr lang="en-US"/>
        </a:p>
      </dgm:t>
    </dgm:pt>
    <dgm:pt modelId="{527C0474-3396-4901-B2EB-FA98465ED0BA}">
      <dgm:prSet/>
      <dgm:spPr/>
      <dgm:t>
        <a:bodyPr/>
        <a:lstStyle/>
        <a:p>
          <a:pPr>
            <a:lnSpc>
              <a:spcPct val="100000"/>
            </a:lnSpc>
          </a:pPr>
          <a:r>
            <a:rPr lang="en-US" b="1" dirty="0"/>
            <a:t>Funding</a:t>
          </a:r>
          <a:r>
            <a:rPr lang="en-US" dirty="0"/>
            <a:t>: Equity £600k | Grants £200k | Loan £150k | Founder £50k</a:t>
          </a:r>
        </a:p>
      </dgm:t>
    </dgm:pt>
    <dgm:pt modelId="{647BD664-0B8F-4D5F-ADE7-C2FE22DDCF26}" type="parTrans" cxnId="{6CEC9696-72D3-4A02-B046-2E745843582E}">
      <dgm:prSet/>
      <dgm:spPr/>
      <dgm:t>
        <a:bodyPr/>
        <a:lstStyle/>
        <a:p>
          <a:endParaRPr lang="en-US"/>
        </a:p>
      </dgm:t>
    </dgm:pt>
    <dgm:pt modelId="{DCE6B69C-C3BA-4415-A91A-3A19E1F04BC1}" type="sibTrans" cxnId="{6CEC9696-72D3-4A02-B046-2E745843582E}">
      <dgm:prSet/>
      <dgm:spPr/>
      <dgm:t>
        <a:bodyPr/>
        <a:lstStyle/>
        <a:p>
          <a:endParaRPr lang="en-US"/>
        </a:p>
      </dgm:t>
    </dgm:pt>
    <dgm:pt modelId="{0E4A9D74-4A2A-46AD-9AF1-56F42B975B9C}">
      <dgm:prSet/>
      <dgm:spPr/>
      <dgm:t>
        <a:bodyPr/>
        <a:lstStyle/>
        <a:p>
          <a:pPr>
            <a:lnSpc>
              <a:spcPct val="100000"/>
            </a:lnSpc>
          </a:pPr>
          <a:r>
            <a:rPr lang="en-US" dirty="0"/>
            <a:t>Temporary cash deficit by Month 8 → £350k overdraft required</a:t>
          </a:r>
        </a:p>
      </dgm:t>
    </dgm:pt>
    <dgm:pt modelId="{631DC8C6-C90E-40E6-BCB9-0D7653074DEB}" type="parTrans" cxnId="{7560AE6A-D766-4221-9147-47244C231A11}">
      <dgm:prSet/>
      <dgm:spPr/>
      <dgm:t>
        <a:bodyPr/>
        <a:lstStyle/>
        <a:p>
          <a:endParaRPr lang="en-US"/>
        </a:p>
      </dgm:t>
    </dgm:pt>
    <dgm:pt modelId="{B4818F18-0DA8-4806-BD75-DFDDACBE6C23}" type="sibTrans" cxnId="{7560AE6A-D766-4221-9147-47244C231A11}">
      <dgm:prSet/>
      <dgm:spPr/>
      <dgm:t>
        <a:bodyPr/>
        <a:lstStyle/>
        <a:p>
          <a:endParaRPr lang="en-US"/>
        </a:p>
      </dgm:t>
    </dgm:pt>
    <dgm:pt modelId="{390A8DB4-4128-4D7A-BC67-0C1B4A8D01D9}" type="pres">
      <dgm:prSet presAssocID="{8924A919-7534-4BF7-91F9-6CF6C340D852}" presName="root" presStyleCnt="0">
        <dgm:presLayoutVars>
          <dgm:dir/>
          <dgm:resizeHandles val="exact"/>
        </dgm:presLayoutVars>
      </dgm:prSet>
      <dgm:spPr/>
    </dgm:pt>
    <dgm:pt modelId="{E2A3FCE0-5C62-467D-B5C4-340665CD45A2}" type="pres">
      <dgm:prSet presAssocID="{0BF5EA8B-F244-49BC-B1B6-84F0A548CCE4}" presName="compNode" presStyleCnt="0"/>
      <dgm:spPr/>
    </dgm:pt>
    <dgm:pt modelId="{29ABC8B1-9E75-4987-9CAB-3B2EAD1B2F57}" type="pres">
      <dgm:prSet presAssocID="{0BF5EA8B-F244-49BC-B1B6-84F0A548CCE4}" presName="bgRect" presStyleLbl="bgShp" presStyleIdx="0" presStyleCnt="3"/>
      <dgm:spPr/>
    </dgm:pt>
    <dgm:pt modelId="{C6C27333-3B89-45EF-A7FE-FEC473A275A3}" type="pres">
      <dgm:prSet presAssocID="{0BF5EA8B-F244-49BC-B1B6-84F0A548CCE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tep"/>
        </a:ext>
      </dgm:extLst>
    </dgm:pt>
    <dgm:pt modelId="{DBC76F41-B8AA-4634-BD08-DEBF86776794}" type="pres">
      <dgm:prSet presAssocID="{0BF5EA8B-F244-49BC-B1B6-84F0A548CCE4}" presName="spaceRect" presStyleCnt="0"/>
      <dgm:spPr/>
    </dgm:pt>
    <dgm:pt modelId="{CC00C3BD-8F66-4D2D-A7C7-A8634D0E3B7E}" type="pres">
      <dgm:prSet presAssocID="{0BF5EA8B-F244-49BC-B1B6-84F0A548CCE4}" presName="parTx" presStyleLbl="revTx" presStyleIdx="0" presStyleCnt="3">
        <dgm:presLayoutVars>
          <dgm:chMax val="0"/>
          <dgm:chPref val="0"/>
        </dgm:presLayoutVars>
      </dgm:prSet>
      <dgm:spPr/>
    </dgm:pt>
    <dgm:pt modelId="{9B3A5A13-67C7-41AA-A0C1-EDF41E6088F9}" type="pres">
      <dgm:prSet presAssocID="{C671EE77-A9EB-463D-ACDA-DECD4AD721D1}" presName="sibTrans" presStyleCnt="0"/>
      <dgm:spPr/>
    </dgm:pt>
    <dgm:pt modelId="{6CB41F42-BD0D-4D3D-9E94-7AC26237AF49}" type="pres">
      <dgm:prSet presAssocID="{527C0474-3396-4901-B2EB-FA98465ED0BA}" presName="compNode" presStyleCnt="0"/>
      <dgm:spPr/>
    </dgm:pt>
    <dgm:pt modelId="{107935C6-152F-4DF0-AD44-E9C7B495DD4F}" type="pres">
      <dgm:prSet presAssocID="{527C0474-3396-4901-B2EB-FA98465ED0BA}" presName="bgRect" presStyleLbl="bgShp" presStyleIdx="1" presStyleCnt="3"/>
      <dgm:spPr/>
    </dgm:pt>
    <dgm:pt modelId="{8034189E-7C96-45B2-BC98-87F8E1AC4073}" type="pres">
      <dgm:prSet presAssocID="{527C0474-3396-4901-B2EB-FA98465ED0B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ommitments"/>
        </a:ext>
      </dgm:extLst>
    </dgm:pt>
    <dgm:pt modelId="{4BE8DB70-C14C-47BB-ACA2-CEDAB0C87558}" type="pres">
      <dgm:prSet presAssocID="{527C0474-3396-4901-B2EB-FA98465ED0BA}" presName="spaceRect" presStyleCnt="0"/>
      <dgm:spPr/>
    </dgm:pt>
    <dgm:pt modelId="{5A881643-08EF-4C26-80B5-F9FBBE51EA98}" type="pres">
      <dgm:prSet presAssocID="{527C0474-3396-4901-B2EB-FA98465ED0BA}" presName="parTx" presStyleLbl="revTx" presStyleIdx="1" presStyleCnt="3">
        <dgm:presLayoutVars>
          <dgm:chMax val="0"/>
          <dgm:chPref val="0"/>
        </dgm:presLayoutVars>
      </dgm:prSet>
      <dgm:spPr/>
    </dgm:pt>
    <dgm:pt modelId="{1D870AE9-8D8B-49CD-8CF2-AB7FF10800A4}" type="pres">
      <dgm:prSet presAssocID="{DCE6B69C-C3BA-4415-A91A-3A19E1F04BC1}" presName="sibTrans" presStyleCnt="0"/>
      <dgm:spPr/>
    </dgm:pt>
    <dgm:pt modelId="{25DF7FD8-FE49-4927-A4EC-EB224691A273}" type="pres">
      <dgm:prSet presAssocID="{0E4A9D74-4A2A-46AD-9AF1-56F42B975B9C}" presName="compNode" presStyleCnt="0"/>
      <dgm:spPr/>
    </dgm:pt>
    <dgm:pt modelId="{C0776AED-A288-40C6-BB3E-7E0B7A8B08B8}" type="pres">
      <dgm:prSet presAssocID="{0E4A9D74-4A2A-46AD-9AF1-56F42B975B9C}" presName="bgRect" presStyleLbl="bgShp" presStyleIdx="2" presStyleCnt="3"/>
      <dgm:spPr/>
    </dgm:pt>
    <dgm:pt modelId="{5D441BA5-E245-49FF-A4D0-2E8E530686FC}" type="pres">
      <dgm:prSet presAssocID="{0E4A9D74-4A2A-46AD-9AF1-56F42B975B9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ank"/>
        </a:ext>
      </dgm:extLst>
    </dgm:pt>
    <dgm:pt modelId="{9181E9A3-A93E-4E3F-8EDF-3ACA80D95DDF}" type="pres">
      <dgm:prSet presAssocID="{0E4A9D74-4A2A-46AD-9AF1-56F42B975B9C}" presName="spaceRect" presStyleCnt="0"/>
      <dgm:spPr/>
    </dgm:pt>
    <dgm:pt modelId="{6F6D3E24-1C21-4F20-9451-352572B39CBC}" type="pres">
      <dgm:prSet presAssocID="{0E4A9D74-4A2A-46AD-9AF1-56F42B975B9C}" presName="parTx" presStyleLbl="revTx" presStyleIdx="2" presStyleCnt="3">
        <dgm:presLayoutVars>
          <dgm:chMax val="0"/>
          <dgm:chPref val="0"/>
        </dgm:presLayoutVars>
      </dgm:prSet>
      <dgm:spPr/>
    </dgm:pt>
  </dgm:ptLst>
  <dgm:cxnLst>
    <dgm:cxn modelId="{1A30F80F-C6B2-4EBA-86F5-1B92AB1FF21D}" type="presOf" srcId="{8924A919-7534-4BF7-91F9-6CF6C340D852}" destId="{390A8DB4-4128-4D7A-BC67-0C1B4A8D01D9}" srcOrd="0" destOrd="0" presId="urn:microsoft.com/office/officeart/2018/2/layout/IconVerticalSolidList"/>
    <dgm:cxn modelId="{C56F3D2F-AF3F-4DD0-A5BA-BDECF8B2B999}" type="presOf" srcId="{527C0474-3396-4901-B2EB-FA98465ED0BA}" destId="{5A881643-08EF-4C26-80B5-F9FBBE51EA98}" srcOrd="0" destOrd="0" presId="urn:microsoft.com/office/officeart/2018/2/layout/IconVerticalSolidList"/>
    <dgm:cxn modelId="{7560AE6A-D766-4221-9147-47244C231A11}" srcId="{8924A919-7534-4BF7-91F9-6CF6C340D852}" destId="{0E4A9D74-4A2A-46AD-9AF1-56F42B975B9C}" srcOrd="2" destOrd="0" parTransId="{631DC8C6-C90E-40E6-BCB9-0D7653074DEB}" sibTransId="{B4818F18-0DA8-4806-BD75-DFDDACBE6C23}"/>
    <dgm:cxn modelId="{6CEC9696-72D3-4A02-B046-2E745843582E}" srcId="{8924A919-7534-4BF7-91F9-6CF6C340D852}" destId="{527C0474-3396-4901-B2EB-FA98465ED0BA}" srcOrd="1" destOrd="0" parTransId="{647BD664-0B8F-4D5F-ADE7-C2FE22DDCF26}" sibTransId="{DCE6B69C-C3BA-4415-A91A-3A19E1F04BC1}"/>
    <dgm:cxn modelId="{D6A24BAE-308C-43FC-8F1E-DAF42BD474EE}" srcId="{8924A919-7534-4BF7-91F9-6CF6C340D852}" destId="{0BF5EA8B-F244-49BC-B1B6-84F0A548CCE4}" srcOrd="0" destOrd="0" parTransId="{0BC2F730-1F80-4A41-8718-60ECC7EE7216}" sibTransId="{C671EE77-A9EB-463D-ACDA-DECD4AD721D1}"/>
    <dgm:cxn modelId="{B3D233AF-E6AE-4144-A0E5-0C4655601F4C}" type="presOf" srcId="{0BF5EA8B-F244-49BC-B1B6-84F0A548CCE4}" destId="{CC00C3BD-8F66-4D2D-A7C7-A8634D0E3B7E}" srcOrd="0" destOrd="0" presId="urn:microsoft.com/office/officeart/2018/2/layout/IconVerticalSolidList"/>
    <dgm:cxn modelId="{C675C2E4-3F78-49F6-A37F-5C1BFFAA857E}" type="presOf" srcId="{0E4A9D74-4A2A-46AD-9AF1-56F42B975B9C}" destId="{6F6D3E24-1C21-4F20-9451-352572B39CBC}" srcOrd="0" destOrd="0" presId="urn:microsoft.com/office/officeart/2018/2/layout/IconVerticalSolidList"/>
    <dgm:cxn modelId="{509CEDC5-4466-4C1F-8368-230C3ECD9D5E}" type="presParOf" srcId="{390A8DB4-4128-4D7A-BC67-0C1B4A8D01D9}" destId="{E2A3FCE0-5C62-467D-B5C4-340665CD45A2}" srcOrd="0" destOrd="0" presId="urn:microsoft.com/office/officeart/2018/2/layout/IconVerticalSolidList"/>
    <dgm:cxn modelId="{03D55BA8-A7FB-4714-91A6-91B15096A650}" type="presParOf" srcId="{E2A3FCE0-5C62-467D-B5C4-340665CD45A2}" destId="{29ABC8B1-9E75-4987-9CAB-3B2EAD1B2F57}" srcOrd="0" destOrd="0" presId="urn:microsoft.com/office/officeart/2018/2/layout/IconVerticalSolidList"/>
    <dgm:cxn modelId="{AF901935-5704-4DC4-BD89-44137C6A370D}" type="presParOf" srcId="{E2A3FCE0-5C62-467D-B5C4-340665CD45A2}" destId="{C6C27333-3B89-45EF-A7FE-FEC473A275A3}" srcOrd="1" destOrd="0" presId="urn:microsoft.com/office/officeart/2018/2/layout/IconVerticalSolidList"/>
    <dgm:cxn modelId="{91C9005B-C2D1-4447-A953-715A2E01E420}" type="presParOf" srcId="{E2A3FCE0-5C62-467D-B5C4-340665CD45A2}" destId="{DBC76F41-B8AA-4634-BD08-DEBF86776794}" srcOrd="2" destOrd="0" presId="urn:microsoft.com/office/officeart/2018/2/layout/IconVerticalSolidList"/>
    <dgm:cxn modelId="{AFA6F1E3-8CD8-4C00-85C6-A278158A7B86}" type="presParOf" srcId="{E2A3FCE0-5C62-467D-B5C4-340665CD45A2}" destId="{CC00C3BD-8F66-4D2D-A7C7-A8634D0E3B7E}" srcOrd="3" destOrd="0" presId="urn:microsoft.com/office/officeart/2018/2/layout/IconVerticalSolidList"/>
    <dgm:cxn modelId="{6ABB3491-EE94-4B4A-AC90-19E10646FAB1}" type="presParOf" srcId="{390A8DB4-4128-4D7A-BC67-0C1B4A8D01D9}" destId="{9B3A5A13-67C7-41AA-A0C1-EDF41E6088F9}" srcOrd="1" destOrd="0" presId="urn:microsoft.com/office/officeart/2018/2/layout/IconVerticalSolidList"/>
    <dgm:cxn modelId="{82B27DCF-1AA5-499D-88AE-47B1E484FF91}" type="presParOf" srcId="{390A8DB4-4128-4D7A-BC67-0C1B4A8D01D9}" destId="{6CB41F42-BD0D-4D3D-9E94-7AC26237AF49}" srcOrd="2" destOrd="0" presId="urn:microsoft.com/office/officeart/2018/2/layout/IconVerticalSolidList"/>
    <dgm:cxn modelId="{343D1358-B812-412B-B5B5-CAC9A86E08FF}" type="presParOf" srcId="{6CB41F42-BD0D-4D3D-9E94-7AC26237AF49}" destId="{107935C6-152F-4DF0-AD44-E9C7B495DD4F}" srcOrd="0" destOrd="0" presId="urn:microsoft.com/office/officeart/2018/2/layout/IconVerticalSolidList"/>
    <dgm:cxn modelId="{CE598200-AD5F-4EF4-8C9F-9B4B52D6FECA}" type="presParOf" srcId="{6CB41F42-BD0D-4D3D-9E94-7AC26237AF49}" destId="{8034189E-7C96-45B2-BC98-87F8E1AC4073}" srcOrd="1" destOrd="0" presId="urn:microsoft.com/office/officeart/2018/2/layout/IconVerticalSolidList"/>
    <dgm:cxn modelId="{0167DC9B-6C75-4700-903E-CCEC80ECC03F}" type="presParOf" srcId="{6CB41F42-BD0D-4D3D-9E94-7AC26237AF49}" destId="{4BE8DB70-C14C-47BB-ACA2-CEDAB0C87558}" srcOrd="2" destOrd="0" presId="urn:microsoft.com/office/officeart/2018/2/layout/IconVerticalSolidList"/>
    <dgm:cxn modelId="{07C8DB56-EAFE-4BF6-951A-274A5CBA57B3}" type="presParOf" srcId="{6CB41F42-BD0D-4D3D-9E94-7AC26237AF49}" destId="{5A881643-08EF-4C26-80B5-F9FBBE51EA98}" srcOrd="3" destOrd="0" presId="urn:microsoft.com/office/officeart/2018/2/layout/IconVerticalSolidList"/>
    <dgm:cxn modelId="{754E59AE-DB04-4186-BDEA-392A2C678D12}" type="presParOf" srcId="{390A8DB4-4128-4D7A-BC67-0C1B4A8D01D9}" destId="{1D870AE9-8D8B-49CD-8CF2-AB7FF10800A4}" srcOrd="3" destOrd="0" presId="urn:microsoft.com/office/officeart/2018/2/layout/IconVerticalSolidList"/>
    <dgm:cxn modelId="{9EEDB3BF-4CCD-4369-B210-25793937AEEC}" type="presParOf" srcId="{390A8DB4-4128-4D7A-BC67-0C1B4A8D01D9}" destId="{25DF7FD8-FE49-4927-A4EC-EB224691A273}" srcOrd="4" destOrd="0" presId="urn:microsoft.com/office/officeart/2018/2/layout/IconVerticalSolidList"/>
    <dgm:cxn modelId="{C51C1597-1783-4193-A796-7C1EE3BB6F81}" type="presParOf" srcId="{25DF7FD8-FE49-4927-A4EC-EB224691A273}" destId="{C0776AED-A288-40C6-BB3E-7E0B7A8B08B8}" srcOrd="0" destOrd="0" presId="urn:microsoft.com/office/officeart/2018/2/layout/IconVerticalSolidList"/>
    <dgm:cxn modelId="{03394AEC-758D-44D3-A5E2-2398914815A9}" type="presParOf" srcId="{25DF7FD8-FE49-4927-A4EC-EB224691A273}" destId="{5D441BA5-E245-49FF-A4D0-2E8E530686FC}" srcOrd="1" destOrd="0" presId="urn:microsoft.com/office/officeart/2018/2/layout/IconVerticalSolidList"/>
    <dgm:cxn modelId="{AA3B0D60-D566-4F2A-922C-7E64A05CDACC}" type="presParOf" srcId="{25DF7FD8-FE49-4927-A4EC-EB224691A273}" destId="{9181E9A3-A93E-4E3F-8EDF-3ACA80D95DDF}" srcOrd="2" destOrd="0" presId="urn:microsoft.com/office/officeart/2018/2/layout/IconVerticalSolidList"/>
    <dgm:cxn modelId="{C62E84E4-0DF5-4001-B296-62B7EAE77D26}" type="presParOf" srcId="{25DF7FD8-FE49-4927-A4EC-EB224691A273}" destId="{6F6D3E24-1C21-4F20-9451-352572B39CB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A98FF3-F981-49CB-8E18-603F61F0ABB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33241FCB-74AB-4E00-83DA-EEDAF883FA2F}">
      <dgm:prSet/>
      <dgm:spPr/>
      <dgm:t>
        <a:bodyPr/>
        <a:lstStyle/>
        <a:p>
          <a:r>
            <a:rPr lang="en-US"/>
            <a:t>Zero-emission, 100% solar-powered network</a:t>
          </a:r>
        </a:p>
      </dgm:t>
    </dgm:pt>
    <dgm:pt modelId="{6E02BFAD-089D-42D3-9E61-798F8DBCE37D}" type="parTrans" cxnId="{227B2D6B-0663-46B3-9417-8D52B930692C}">
      <dgm:prSet/>
      <dgm:spPr/>
      <dgm:t>
        <a:bodyPr/>
        <a:lstStyle/>
        <a:p>
          <a:endParaRPr lang="en-US"/>
        </a:p>
      </dgm:t>
    </dgm:pt>
    <dgm:pt modelId="{DC480791-FDB7-4B4D-A925-EE9DA97CA26D}" type="sibTrans" cxnId="{227B2D6B-0663-46B3-9417-8D52B930692C}">
      <dgm:prSet/>
      <dgm:spPr/>
      <dgm:t>
        <a:bodyPr/>
        <a:lstStyle/>
        <a:p>
          <a:endParaRPr lang="en-US"/>
        </a:p>
      </dgm:t>
    </dgm:pt>
    <dgm:pt modelId="{87F21195-6BB2-45A1-899C-F80BB17CC091}">
      <dgm:prSet/>
      <dgm:spPr/>
      <dgm:t>
        <a:bodyPr/>
        <a:lstStyle/>
        <a:p>
          <a:r>
            <a:rPr lang="en-US"/>
            <a:t>Reduced grid dependence</a:t>
          </a:r>
        </a:p>
      </dgm:t>
    </dgm:pt>
    <dgm:pt modelId="{62A20C64-912C-46A1-9611-7B2E25CBBB4B}" type="parTrans" cxnId="{CD15E5D3-54CD-4EE3-B395-B75B70C44C3F}">
      <dgm:prSet/>
      <dgm:spPr/>
      <dgm:t>
        <a:bodyPr/>
        <a:lstStyle/>
        <a:p>
          <a:endParaRPr lang="en-US"/>
        </a:p>
      </dgm:t>
    </dgm:pt>
    <dgm:pt modelId="{6ED44EF0-C9D3-47CF-A3F6-ABDA738E308A}" type="sibTrans" cxnId="{CD15E5D3-54CD-4EE3-B395-B75B70C44C3F}">
      <dgm:prSet/>
      <dgm:spPr/>
      <dgm:t>
        <a:bodyPr/>
        <a:lstStyle/>
        <a:p>
          <a:endParaRPr lang="en-US"/>
        </a:p>
      </dgm:t>
    </dgm:pt>
    <dgm:pt modelId="{76A45F34-2055-4254-9290-96DA0147E9C6}">
      <dgm:prSet/>
      <dgm:spPr/>
      <dgm:t>
        <a:bodyPr/>
        <a:lstStyle/>
        <a:p>
          <a:r>
            <a:rPr lang="en-US"/>
            <a:t>Contribution to UK’s net-zero 2050 target</a:t>
          </a:r>
        </a:p>
      </dgm:t>
    </dgm:pt>
    <dgm:pt modelId="{D403632B-BDD1-4582-8645-5D5DBF9A0E3D}" type="parTrans" cxnId="{A003000E-CBEE-49BF-9477-3EC173BC42EC}">
      <dgm:prSet/>
      <dgm:spPr/>
      <dgm:t>
        <a:bodyPr/>
        <a:lstStyle/>
        <a:p>
          <a:endParaRPr lang="en-US"/>
        </a:p>
      </dgm:t>
    </dgm:pt>
    <dgm:pt modelId="{065FA4AB-40C2-4D0E-ABBC-473B4525B543}" type="sibTrans" cxnId="{A003000E-CBEE-49BF-9477-3EC173BC42EC}">
      <dgm:prSet/>
      <dgm:spPr/>
      <dgm:t>
        <a:bodyPr/>
        <a:lstStyle/>
        <a:p>
          <a:endParaRPr lang="en-US"/>
        </a:p>
      </dgm:t>
    </dgm:pt>
    <dgm:pt modelId="{4FCA7A3D-D5E5-40A1-B43D-E717613F6C85}" type="pres">
      <dgm:prSet presAssocID="{77A98FF3-F981-49CB-8E18-603F61F0ABB7}" presName="root" presStyleCnt="0">
        <dgm:presLayoutVars>
          <dgm:dir/>
          <dgm:resizeHandles val="exact"/>
        </dgm:presLayoutVars>
      </dgm:prSet>
      <dgm:spPr/>
    </dgm:pt>
    <dgm:pt modelId="{79395B10-B7DC-4588-816A-D99403986438}" type="pres">
      <dgm:prSet presAssocID="{33241FCB-74AB-4E00-83DA-EEDAF883FA2F}" presName="compNode" presStyleCnt="0"/>
      <dgm:spPr/>
    </dgm:pt>
    <dgm:pt modelId="{DA03CEAD-A2BD-4E86-AB37-62B56CBAB54B}" type="pres">
      <dgm:prSet presAssocID="{33241FCB-74AB-4E00-83DA-EEDAF883FA2F}" presName="bgRect" presStyleLbl="bgShp" presStyleIdx="0" presStyleCnt="3"/>
      <dgm:spPr/>
    </dgm:pt>
    <dgm:pt modelId="{7A201880-A871-4186-87DE-2F11F4188E8F}" type="pres">
      <dgm:prSet presAssocID="{33241FCB-74AB-4E00-83DA-EEDAF883FA2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un"/>
        </a:ext>
      </dgm:extLst>
    </dgm:pt>
    <dgm:pt modelId="{D1390247-086B-4030-8612-C19E70E6C861}" type="pres">
      <dgm:prSet presAssocID="{33241FCB-74AB-4E00-83DA-EEDAF883FA2F}" presName="spaceRect" presStyleCnt="0"/>
      <dgm:spPr/>
    </dgm:pt>
    <dgm:pt modelId="{E93D2603-2C7B-45E2-A7D8-42CBA3F8045B}" type="pres">
      <dgm:prSet presAssocID="{33241FCB-74AB-4E00-83DA-EEDAF883FA2F}" presName="parTx" presStyleLbl="revTx" presStyleIdx="0" presStyleCnt="3">
        <dgm:presLayoutVars>
          <dgm:chMax val="0"/>
          <dgm:chPref val="0"/>
        </dgm:presLayoutVars>
      </dgm:prSet>
      <dgm:spPr/>
    </dgm:pt>
    <dgm:pt modelId="{AFD89546-14EA-459B-9CB8-6B2AACD1CD71}" type="pres">
      <dgm:prSet presAssocID="{DC480791-FDB7-4B4D-A925-EE9DA97CA26D}" presName="sibTrans" presStyleCnt="0"/>
      <dgm:spPr/>
    </dgm:pt>
    <dgm:pt modelId="{54AC76C5-E684-4E80-804B-F9866D0CE694}" type="pres">
      <dgm:prSet presAssocID="{87F21195-6BB2-45A1-899C-F80BB17CC091}" presName="compNode" presStyleCnt="0"/>
      <dgm:spPr/>
    </dgm:pt>
    <dgm:pt modelId="{4CFE1221-3477-4029-8177-6B9416CEDDA6}" type="pres">
      <dgm:prSet presAssocID="{87F21195-6BB2-45A1-899C-F80BB17CC091}" presName="bgRect" presStyleLbl="bgShp" presStyleIdx="1" presStyleCnt="3"/>
      <dgm:spPr/>
    </dgm:pt>
    <dgm:pt modelId="{ACC9A76F-6DD6-475A-9B1A-702139BCAF23}" type="pres">
      <dgm:prSet presAssocID="{87F21195-6BB2-45A1-899C-F80BB17CC09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wnward trend"/>
        </a:ext>
      </dgm:extLst>
    </dgm:pt>
    <dgm:pt modelId="{E339FD54-D26E-4FBC-8374-2CC495F9AF81}" type="pres">
      <dgm:prSet presAssocID="{87F21195-6BB2-45A1-899C-F80BB17CC091}" presName="spaceRect" presStyleCnt="0"/>
      <dgm:spPr/>
    </dgm:pt>
    <dgm:pt modelId="{E34B9DCD-A7EC-41D7-A8E2-1DCBF541C691}" type="pres">
      <dgm:prSet presAssocID="{87F21195-6BB2-45A1-899C-F80BB17CC091}" presName="parTx" presStyleLbl="revTx" presStyleIdx="1" presStyleCnt="3">
        <dgm:presLayoutVars>
          <dgm:chMax val="0"/>
          <dgm:chPref val="0"/>
        </dgm:presLayoutVars>
      </dgm:prSet>
      <dgm:spPr/>
    </dgm:pt>
    <dgm:pt modelId="{C738ACC5-67D0-440E-BDBB-6DD6B457121F}" type="pres">
      <dgm:prSet presAssocID="{6ED44EF0-C9D3-47CF-A3F6-ABDA738E308A}" presName="sibTrans" presStyleCnt="0"/>
      <dgm:spPr/>
    </dgm:pt>
    <dgm:pt modelId="{CEA500F2-36E6-488D-B634-27DC9E1A9E55}" type="pres">
      <dgm:prSet presAssocID="{76A45F34-2055-4254-9290-96DA0147E9C6}" presName="compNode" presStyleCnt="0"/>
      <dgm:spPr/>
    </dgm:pt>
    <dgm:pt modelId="{05236E9F-360F-4115-B747-410A73283041}" type="pres">
      <dgm:prSet presAssocID="{76A45F34-2055-4254-9290-96DA0147E9C6}" presName="bgRect" presStyleLbl="bgShp" presStyleIdx="2" presStyleCnt="3"/>
      <dgm:spPr/>
    </dgm:pt>
    <dgm:pt modelId="{40455A0F-3DA8-4CE0-980F-E1647F9EA453}" type="pres">
      <dgm:prSet presAssocID="{76A45F34-2055-4254-9290-96DA0147E9C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lectric Car"/>
        </a:ext>
      </dgm:extLst>
    </dgm:pt>
    <dgm:pt modelId="{6D934036-B652-4C3C-A118-456AA8B5E280}" type="pres">
      <dgm:prSet presAssocID="{76A45F34-2055-4254-9290-96DA0147E9C6}" presName="spaceRect" presStyleCnt="0"/>
      <dgm:spPr/>
    </dgm:pt>
    <dgm:pt modelId="{8921148C-2B2F-42BA-92BF-44B3C32D63A2}" type="pres">
      <dgm:prSet presAssocID="{76A45F34-2055-4254-9290-96DA0147E9C6}" presName="parTx" presStyleLbl="revTx" presStyleIdx="2" presStyleCnt="3">
        <dgm:presLayoutVars>
          <dgm:chMax val="0"/>
          <dgm:chPref val="0"/>
        </dgm:presLayoutVars>
      </dgm:prSet>
      <dgm:spPr/>
    </dgm:pt>
  </dgm:ptLst>
  <dgm:cxnLst>
    <dgm:cxn modelId="{A003000E-CBEE-49BF-9477-3EC173BC42EC}" srcId="{77A98FF3-F981-49CB-8E18-603F61F0ABB7}" destId="{76A45F34-2055-4254-9290-96DA0147E9C6}" srcOrd="2" destOrd="0" parTransId="{D403632B-BDD1-4582-8645-5D5DBF9A0E3D}" sibTransId="{065FA4AB-40C2-4D0E-ABBC-473B4525B543}"/>
    <dgm:cxn modelId="{7DD9D110-5702-44F8-9E16-C2F4B5C47CDE}" type="presOf" srcId="{76A45F34-2055-4254-9290-96DA0147E9C6}" destId="{8921148C-2B2F-42BA-92BF-44B3C32D63A2}" srcOrd="0" destOrd="0" presId="urn:microsoft.com/office/officeart/2018/2/layout/IconVerticalSolidList"/>
    <dgm:cxn modelId="{382E9015-F6EF-4200-9D7A-E84114618729}" type="presOf" srcId="{87F21195-6BB2-45A1-899C-F80BB17CC091}" destId="{E34B9DCD-A7EC-41D7-A8E2-1DCBF541C691}" srcOrd="0" destOrd="0" presId="urn:microsoft.com/office/officeart/2018/2/layout/IconVerticalSolidList"/>
    <dgm:cxn modelId="{227B2D6B-0663-46B3-9417-8D52B930692C}" srcId="{77A98FF3-F981-49CB-8E18-603F61F0ABB7}" destId="{33241FCB-74AB-4E00-83DA-EEDAF883FA2F}" srcOrd="0" destOrd="0" parTransId="{6E02BFAD-089D-42D3-9E61-798F8DBCE37D}" sibTransId="{DC480791-FDB7-4B4D-A925-EE9DA97CA26D}"/>
    <dgm:cxn modelId="{B77253AC-3A9B-44D7-8E01-2B01888E0E04}" type="presOf" srcId="{33241FCB-74AB-4E00-83DA-EEDAF883FA2F}" destId="{E93D2603-2C7B-45E2-A7D8-42CBA3F8045B}" srcOrd="0" destOrd="0" presId="urn:microsoft.com/office/officeart/2018/2/layout/IconVerticalSolidList"/>
    <dgm:cxn modelId="{071407BA-0B44-474C-ADFE-B0C64EC9178E}" type="presOf" srcId="{77A98FF3-F981-49CB-8E18-603F61F0ABB7}" destId="{4FCA7A3D-D5E5-40A1-B43D-E717613F6C85}" srcOrd="0" destOrd="0" presId="urn:microsoft.com/office/officeart/2018/2/layout/IconVerticalSolidList"/>
    <dgm:cxn modelId="{CD15E5D3-54CD-4EE3-B395-B75B70C44C3F}" srcId="{77A98FF3-F981-49CB-8E18-603F61F0ABB7}" destId="{87F21195-6BB2-45A1-899C-F80BB17CC091}" srcOrd="1" destOrd="0" parTransId="{62A20C64-912C-46A1-9611-7B2E25CBBB4B}" sibTransId="{6ED44EF0-C9D3-47CF-A3F6-ABDA738E308A}"/>
    <dgm:cxn modelId="{F63B8346-E996-4637-9D6E-1CF80CB140C2}" type="presParOf" srcId="{4FCA7A3D-D5E5-40A1-B43D-E717613F6C85}" destId="{79395B10-B7DC-4588-816A-D99403986438}" srcOrd="0" destOrd="0" presId="urn:microsoft.com/office/officeart/2018/2/layout/IconVerticalSolidList"/>
    <dgm:cxn modelId="{14A76814-085F-45BC-A63C-025F7AEFC261}" type="presParOf" srcId="{79395B10-B7DC-4588-816A-D99403986438}" destId="{DA03CEAD-A2BD-4E86-AB37-62B56CBAB54B}" srcOrd="0" destOrd="0" presId="urn:microsoft.com/office/officeart/2018/2/layout/IconVerticalSolidList"/>
    <dgm:cxn modelId="{B65F7720-294B-4F9C-A173-954CC5F619BB}" type="presParOf" srcId="{79395B10-B7DC-4588-816A-D99403986438}" destId="{7A201880-A871-4186-87DE-2F11F4188E8F}" srcOrd="1" destOrd="0" presId="urn:microsoft.com/office/officeart/2018/2/layout/IconVerticalSolidList"/>
    <dgm:cxn modelId="{A77EDF9F-E0A9-456E-9D51-A8FCCC2F636D}" type="presParOf" srcId="{79395B10-B7DC-4588-816A-D99403986438}" destId="{D1390247-086B-4030-8612-C19E70E6C861}" srcOrd="2" destOrd="0" presId="urn:microsoft.com/office/officeart/2018/2/layout/IconVerticalSolidList"/>
    <dgm:cxn modelId="{0FE1CA01-4473-46A5-83DB-54CBCDE5B6EB}" type="presParOf" srcId="{79395B10-B7DC-4588-816A-D99403986438}" destId="{E93D2603-2C7B-45E2-A7D8-42CBA3F8045B}" srcOrd="3" destOrd="0" presId="urn:microsoft.com/office/officeart/2018/2/layout/IconVerticalSolidList"/>
    <dgm:cxn modelId="{348DFF04-C6D2-469A-B3C7-D1EC5C81D0A5}" type="presParOf" srcId="{4FCA7A3D-D5E5-40A1-B43D-E717613F6C85}" destId="{AFD89546-14EA-459B-9CB8-6B2AACD1CD71}" srcOrd="1" destOrd="0" presId="urn:microsoft.com/office/officeart/2018/2/layout/IconVerticalSolidList"/>
    <dgm:cxn modelId="{8327A815-B2D5-4A11-A0AF-1C41194B2D2C}" type="presParOf" srcId="{4FCA7A3D-D5E5-40A1-B43D-E717613F6C85}" destId="{54AC76C5-E684-4E80-804B-F9866D0CE694}" srcOrd="2" destOrd="0" presId="urn:microsoft.com/office/officeart/2018/2/layout/IconVerticalSolidList"/>
    <dgm:cxn modelId="{BA72752F-4324-45D1-B0E5-D456C533FB7D}" type="presParOf" srcId="{54AC76C5-E684-4E80-804B-F9866D0CE694}" destId="{4CFE1221-3477-4029-8177-6B9416CEDDA6}" srcOrd="0" destOrd="0" presId="urn:microsoft.com/office/officeart/2018/2/layout/IconVerticalSolidList"/>
    <dgm:cxn modelId="{6997BEA4-8256-4BD4-B8C7-465B7AE2F115}" type="presParOf" srcId="{54AC76C5-E684-4E80-804B-F9866D0CE694}" destId="{ACC9A76F-6DD6-475A-9B1A-702139BCAF23}" srcOrd="1" destOrd="0" presId="urn:microsoft.com/office/officeart/2018/2/layout/IconVerticalSolidList"/>
    <dgm:cxn modelId="{6A3FFAED-DF87-46E8-BE6B-BFBC595683F9}" type="presParOf" srcId="{54AC76C5-E684-4E80-804B-F9866D0CE694}" destId="{E339FD54-D26E-4FBC-8374-2CC495F9AF81}" srcOrd="2" destOrd="0" presId="urn:microsoft.com/office/officeart/2018/2/layout/IconVerticalSolidList"/>
    <dgm:cxn modelId="{17C2E3D1-33B1-4209-94C1-EEE0A4A6A829}" type="presParOf" srcId="{54AC76C5-E684-4E80-804B-F9866D0CE694}" destId="{E34B9DCD-A7EC-41D7-A8E2-1DCBF541C691}" srcOrd="3" destOrd="0" presId="urn:microsoft.com/office/officeart/2018/2/layout/IconVerticalSolidList"/>
    <dgm:cxn modelId="{007F4C61-611D-489F-AABC-B0B0C92E2106}" type="presParOf" srcId="{4FCA7A3D-D5E5-40A1-B43D-E717613F6C85}" destId="{C738ACC5-67D0-440E-BDBB-6DD6B457121F}" srcOrd="3" destOrd="0" presId="urn:microsoft.com/office/officeart/2018/2/layout/IconVerticalSolidList"/>
    <dgm:cxn modelId="{425D7F20-768F-4D7F-B231-77459C219848}" type="presParOf" srcId="{4FCA7A3D-D5E5-40A1-B43D-E717613F6C85}" destId="{CEA500F2-36E6-488D-B634-27DC9E1A9E55}" srcOrd="4" destOrd="0" presId="urn:microsoft.com/office/officeart/2018/2/layout/IconVerticalSolidList"/>
    <dgm:cxn modelId="{EB91DEFE-57C0-489E-871A-5F5A956C342E}" type="presParOf" srcId="{CEA500F2-36E6-488D-B634-27DC9E1A9E55}" destId="{05236E9F-360F-4115-B747-410A73283041}" srcOrd="0" destOrd="0" presId="urn:microsoft.com/office/officeart/2018/2/layout/IconVerticalSolidList"/>
    <dgm:cxn modelId="{9B80C42C-5B30-4F67-BFA0-9EC7C3DB27B2}" type="presParOf" srcId="{CEA500F2-36E6-488D-B634-27DC9E1A9E55}" destId="{40455A0F-3DA8-4CE0-980F-E1647F9EA453}" srcOrd="1" destOrd="0" presId="urn:microsoft.com/office/officeart/2018/2/layout/IconVerticalSolidList"/>
    <dgm:cxn modelId="{6DB15E66-042E-49B4-AA5A-3F766B0670DC}" type="presParOf" srcId="{CEA500F2-36E6-488D-B634-27DC9E1A9E55}" destId="{6D934036-B652-4C3C-A118-456AA8B5E280}" srcOrd="2" destOrd="0" presId="urn:microsoft.com/office/officeart/2018/2/layout/IconVerticalSolidList"/>
    <dgm:cxn modelId="{AE6BAB2A-5E02-4EE9-91DE-AD5F25AAB357}" type="presParOf" srcId="{CEA500F2-36E6-488D-B634-27DC9E1A9E55}" destId="{8921148C-2B2F-42BA-92BF-44B3C32D63A2}"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778B5EB-746B-4E6D-8C99-2689928BD67A}"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BE3B07F0-3E49-40D8-9ED1-B6EF275925AE}">
      <dgm:prSet/>
      <dgm:spPr/>
      <dgm:t>
        <a:bodyPr/>
        <a:lstStyle/>
        <a:p>
          <a:r>
            <a:rPr lang="en-US"/>
            <a:t>Expansion to 150+ sites</a:t>
          </a:r>
        </a:p>
      </dgm:t>
    </dgm:pt>
    <dgm:pt modelId="{27AEF5B0-2F9D-446C-8892-ADAEC421D16D}" type="parTrans" cxnId="{B7CAA78C-56A5-4E07-ADCF-0D1EA03D34E1}">
      <dgm:prSet/>
      <dgm:spPr/>
      <dgm:t>
        <a:bodyPr/>
        <a:lstStyle/>
        <a:p>
          <a:endParaRPr lang="en-US"/>
        </a:p>
      </dgm:t>
    </dgm:pt>
    <dgm:pt modelId="{73D913CE-4CE1-43A2-8689-6C13F8DFF882}" type="sibTrans" cxnId="{B7CAA78C-56A5-4E07-ADCF-0D1EA03D34E1}">
      <dgm:prSet/>
      <dgm:spPr/>
      <dgm:t>
        <a:bodyPr/>
        <a:lstStyle/>
        <a:p>
          <a:endParaRPr lang="en-US"/>
        </a:p>
      </dgm:t>
    </dgm:pt>
    <dgm:pt modelId="{5E3C0DC1-DCD0-4E6C-911B-498480BAE6B9}">
      <dgm:prSet/>
      <dgm:spPr/>
      <dgm:t>
        <a:bodyPr/>
        <a:lstStyle/>
        <a:p>
          <a:r>
            <a:rPr lang="en-US"/>
            <a:t>Introduce V2G (Vehicle-to-Grid) technology</a:t>
          </a:r>
        </a:p>
      </dgm:t>
    </dgm:pt>
    <dgm:pt modelId="{BECDA432-51AA-4BC3-BA9D-EA46F831C8A3}" type="parTrans" cxnId="{01C7BE56-A8BA-49C3-A27B-1ED469237E22}">
      <dgm:prSet/>
      <dgm:spPr/>
      <dgm:t>
        <a:bodyPr/>
        <a:lstStyle/>
        <a:p>
          <a:endParaRPr lang="en-US"/>
        </a:p>
      </dgm:t>
    </dgm:pt>
    <dgm:pt modelId="{D575A365-0992-4F31-941C-792A6CB19054}" type="sibTrans" cxnId="{01C7BE56-A8BA-49C3-A27B-1ED469237E22}">
      <dgm:prSet/>
      <dgm:spPr/>
      <dgm:t>
        <a:bodyPr/>
        <a:lstStyle/>
        <a:p>
          <a:endParaRPr lang="en-US"/>
        </a:p>
      </dgm:t>
    </dgm:pt>
    <dgm:pt modelId="{A8017776-363B-4052-9135-B23FFC8F1908}">
      <dgm:prSet/>
      <dgm:spPr/>
      <dgm:t>
        <a:bodyPr/>
        <a:lstStyle/>
        <a:p>
          <a:r>
            <a:rPr lang="en-US"/>
            <a:t>Explore franchising &amp; strategic alliances</a:t>
          </a:r>
        </a:p>
      </dgm:t>
    </dgm:pt>
    <dgm:pt modelId="{F9CC19E8-BFDD-4B3D-99BA-7B1647D7A95D}" type="parTrans" cxnId="{4F87ADE2-45E5-48BC-9A73-1045BA684AF8}">
      <dgm:prSet/>
      <dgm:spPr/>
      <dgm:t>
        <a:bodyPr/>
        <a:lstStyle/>
        <a:p>
          <a:endParaRPr lang="en-US"/>
        </a:p>
      </dgm:t>
    </dgm:pt>
    <dgm:pt modelId="{75613D33-A5C1-4408-BE4B-D7979D73BB1D}" type="sibTrans" cxnId="{4F87ADE2-45E5-48BC-9A73-1045BA684AF8}">
      <dgm:prSet/>
      <dgm:spPr/>
      <dgm:t>
        <a:bodyPr/>
        <a:lstStyle/>
        <a:p>
          <a:endParaRPr lang="en-US"/>
        </a:p>
      </dgm:t>
    </dgm:pt>
    <dgm:pt modelId="{92AEA90E-4614-483E-B722-C6F9C7C4B7E1}" type="pres">
      <dgm:prSet presAssocID="{4778B5EB-746B-4E6D-8C99-2689928BD67A}" presName="root" presStyleCnt="0">
        <dgm:presLayoutVars>
          <dgm:dir/>
          <dgm:resizeHandles val="exact"/>
        </dgm:presLayoutVars>
      </dgm:prSet>
      <dgm:spPr/>
    </dgm:pt>
    <dgm:pt modelId="{82C7C61F-2595-4889-A67A-6C885D89DFD8}" type="pres">
      <dgm:prSet presAssocID="{BE3B07F0-3E49-40D8-9ED1-B6EF275925AE}" presName="compNode" presStyleCnt="0"/>
      <dgm:spPr/>
    </dgm:pt>
    <dgm:pt modelId="{21E378B2-3766-4440-8335-E69D024E7E22}" type="pres">
      <dgm:prSet presAssocID="{BE3B07F0-3E49-40D8-9ED1-B6EF275925AE}"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F27D8C83-F0E1-4E18-992D-0652E17DA4A3}" type="pres">
      <dgm:prSet presAssocID="{BE3B07F0-3E49-40D8-9ED1-B6EF275925AE}" presName="spaceRect" presStyleCnt="0"/>
      <dgm:spPr/>
    </dgm:pt>
    <dgm:pt modelId="{69F4A12A-1CF2-40B2-B36E-FAC3622CBEC1}" type="pres">
      <dgm:prSet presAssocID="{BE3B07F0-3E49-40D8-9ED1-B6EF275925AE}" presName="textRect" presStyleLbl="revTx" presStyleIdx="0" presStyleCnt="3">
        <dgm:presLayoutVars>
          <dgm:chMax val="1"/>
          <dgm:chPref val="1"/>
        </dgm:presLayoutVars>
      </dgm:prSet>
      <dgm:spPr/>
    </dgm:pt>
    <dgm:pt modelId="{0B033755-87D5-43D1-A3F1-8CAEA4D84B28}" type="pres">
      <dgm:prSet presAssocID="{73D913CE-4CE1-43A2-8689-6C13F8DFF882}" presName="sibTrans" presStyleCnt="0"/>
      <dgm:spPr/>
    </dgm:pt>
    <dgm:pt modelId="{E7E5B8E2-4030-4DEB-9916-B0C358B246F8}" type="pres">
      <dgm:prSet presAssocID="{5E3C0DC1-DCD0-4E6C-911B-498480BAE6B9}" presName="compNode" presStyleCnt="0"/>
      <dgm:spPr/>
    </dgm:pt>
    <dgm:pt modelId="{D78DA72F-ABD8-4B84-BAF5-BB4CB562061D}" type="pres">
      <dgm:prSet presAssocID="{5E3C0DC1-DCD0-4E6C-911B-498480BAE6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lectric Car"/>
        </a:ext>
      </dgm:extLst>
    </dgm:pt>
    <dgm:pt modelId="{34D0F25C-EFB6-4A5C-8045-47FAD7AAD051}" type="pres">
      <dgm:prSet presAssocID="{5E3C0DC1-DCD0-4E6C-911B-498480BAE6B9}" presName="spaceRect" presStyleCnt="0"/>
      <dgm:spPr/>
    </dgm:pt>
    <dgm:pt modelId="{77F0BC88-382B-41D6-93DB-3C8E4B8272E1}" type="pres">
      <dgm:prSet presAssocID="{5E3C0DC1-DCD0-4E6C-911B-498480BAE6B9}" presName="textRect" presStyleLbl="revTx" presStyleIdx="1" presStyleCnt="3">
        <dgm:presLayoutVars>
          <dgm:chMax val="1"/>
          <dgm:chPref val="1"/>
        </dgm:presLayoutVars>
      </dgm:prSet>
      <dgm:spPr/>
    </dgm:pt>
    <dgm:pt modelId="{3A7EAF33-190B-4512-85F1-E4CEA5C790B7}" type="pres">
      <dgm:prSet presAssocID="{D575A365-0992-4F31-941C-792A6CB19054}" presName="sibTrans" presStyleCnt="0"/>
      <dgm:spPr/>
    </dgm:pt>
    <dgm:pt modelId="{531D1913-2C35-4426-BB95-0F23A7F9A1B9}" type="pres">
      <dgm:prSet presAssocID="{A8017776-363B-4052-9135-B23FFC8F1908}" presName="compNode" presStyleCnt="0"/>
      <dgm:spPr/>
    </dgm:pt>
    <dgm:pt modelId="{B8E9E522-29DD-492A-9652-6182B8CC764C}" type="pres">
      <dgm:prSet presAssocID="{A8017776-363B-4052-9135-B23FFC8F19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Kiosk"/>
        </a:ext>
      </dgm:extLst>
    </dgm:pt>
    <dgm:pt modelId="{49AC3B4E-C92F-4BF4-8E68-BADD5B1D81F7}" type="pres">
      <dgm:prSet presAssocID="{A8017776-363B-4052-9135-B23FFC8F1908}" presName="spaceRect" presStyleCnt="0"/>
      <dgm:spPr/>
    </dgm:pt>
    <dgm:pt modelId="{B9440AE4-9B21-4CD7-AA6E-0ADF127C660A}" type="pres">
      <dgm:prSet presAssocID="{A8017776-363B-4052-9135-B23FFC8F1908}" presName="textRect" presStyleLbl="revTx" presStyleIdx="2" presStyleCnt="3">
        <dgm:presLayoutVars>
          <dgm:chMax val="1"/>
          <dgm:chPref val="1"/>
        </dgm:presLayoutVars>
      </dgm:prSet>
      <dgm:spPr/>
    </dgm:pt>
  </dgm:ptLst>
  <dgm:cxnLst>
    <dgm:cxn modelId="{DAF9D02B-07B1-489F-958F-B76AD1A0000A}" type="presOf" srcId="{5E3C0DC1-DCD0-4E6C-911B-498480BAE6B9}" destId="{77F0BC88-382B-41D6-93DB-3C8E4B8272E1}" srcOrd="0" destOrd="0" presId="urn:microsoft.com/office/officeart/2018/2/layout/IconLabelList"/>
    <dgm:cxn modelId="{28798054-6D5B-4C6F-A091-B2D2E3DAEF41}" type="presOf" srcId="{A8017776-363B-4052-9135-B23FFC8F1908}" destId="{B9440AE4-9B21-4CD7-AA6E-0ADF127C660A}" srcOrd="0" destOrd="0" presId="urn:microsoft.com/office/officeart/2018/2/layout/IconLabelList"/>
    <dgm:cxn modelId="{01C7BE56-A8BA-49C3-A27B-1ED469237E22}" srcId="{4778B5EB-746B-4E6D-8C99-2689928BD67A}" destId="{5E3C0DC1-DCD0-4E6C-911B-498480BAE6B9}" srcOrd="1" destOrd="0" parTransId="{BECDA432-51AA-4BC3-BA9D-EA46F831C8A3}" sibTransId="{D575A365-0992-4F31-941C-792A6CB19054}"/>
    <dgm:cxn modelId="{B7CAA78C-56A5-4E07-ADCF-0D1EA03D34E1}" srcId="{4778B5EB-746B-4E6D-8C99-2689928BD67A}" destId="{BE3B07F0-3E49-40D8-9ED1-B6EF275925AE}" srcOrd="0" destOrd="0" parTransId="{27AEF5B0-2F9D-446C-8892-ADAEC421D16D}" sibTransId="{73D913CE-4CE1-43A2-8689-6C13F8DFF882}"/>
    <dgm:cxn modelId="{4F87ADE2-45E5-48BC-9A73-1045BA684AF8}" srcId="{4778B5EB-746B-4E6D-8C99-2689928BD67A}" destId="{A8017776-363B-4052-9135-B23FFC8F1908}" srcOrd="2" destOrd="0" parTransId="{F9CC19E8-BFDD-4B3D-99BA-7B1647D7A95D}" sibTransId="{75613D33-A5C1-4408-BE4B-D7979D73BB1D}"/>
    <dgm:cxn modelId="{5DAEA8E5-1EDD-477D-8AC2-9525F70A8C27}" type="presOf" srcId="{4778B5EB-746B-4E6D-8C99-2689928BD67A}" destId="{92AEA90E-4614-483E-B722-C6F9C7C4B7E1}" srcOrd="0" destOrd="0" presId="urn:microsoft.com/office/officeart/2018/2/layout/IconLabelList"/>
    <dgm:cxn modelId="{78A8AEFA-3485-4C31-A557-9B83D0FF0E86}" type="presOf" srcId="{BE3B07F0-3E49-40D8-9ED1-B6EF275925AE}" destId="{69F4A12A-1CF2-40B2-B36E-FAC3622CBEC1}" srcOrd="0" destOrd="0" presId="urn:microsoft.com/office/officeart/2018/2/layout/IconLabelList"/>
    <dgm:cxn modelId="{597D2755-AC4F-4195-B52B-57D02EB678E6}" type="presParOf" srcId="{92AEA90E-4614-483E-B722-C6F9C7C4B7E1}" destId="{82C7C61F-2595-4889-A67A-6C885D89DFD8}" srcOrd="0" destOrd="0" presId="urn:microsoft.com/office/officeart/2018/2/layout/IconLabelList"/>
    <dgm:cxn modelId="{01758A20-A939-48C7-8FAD-017FD8753ABA}" type="presParOf" srcId="{82C7C61F-2595-4889-A67A-6C885D89DFD8}" destId="{21E378B2-3766-4440-8335-E69D024E7E22}" srcOrd="0" destOrd="0" presId="urn:microsoft.com/office/officeart/2018/2/layout/IconLabelList"/>
    <dgm:cxn modelId="{5919ED3E-4B46-4297-BE2C-4D8527E34642}" type="presParOf" srcId="{82C7C61F-2595-4889-A67A-6C885D89DFD8}" destId="{F27D8C83-F0E1-4E18-992D-0652E17DA4A3}" srcOrd="1" destOrd="0" presId="urn:microsoft.com/office/officeart/2018/2/layout/IconLabelList"/>
    <dgm:cxn modelId="{8EF88CDB-EEDB-4483-A82A-D1EBE6239FC6}" type="presParOf" srcId="{82C7C61F-2595-4889-A67A-6C885D89DFD8}" destId="{69F4A12A-1CF2-40B2-B36E-FAC3622CBEC1}" srcOrd="2" destOrd="0" presId="urn:microsoft.com/office/officeart/2018/2/layout/IconLabelList"/>
    <dgm:cxn modelId="{C4FB7413-EB61-45B3-953F-6DE5D2F387E3}" type="presParOf" srcId="{92AEA90E-4614-483E-B722-C6F9C7C4B7E1}" destId="{0B033755-87D5-43D1-A3F1-8CAEA4D84B28}" srcOrd="1" destOrd="0" presId="urn:microsoft.com/office/officeart/2018/2/layout/IconLabelList"/>
    <dgm:cxn modelId="{AE85B813-B21E-493D-AD74-C17B72B3B51B}" type="presParOf" srcId="{92AEA90E-4614-483E-B722-C6F9C7C4B7E1}" destId="{E7E5B8E2-4030-4DEB-9916-B0C358B246F8}" srcOrd="2" destOrd="0" presId="urn:microsoft.com/office/officeart/2018/2/layout/IconLabelList"/>
    <dgm:cxn modelId="{929E6D96-5759-4E57-B724-C9DB0ED920B3}" type="presParOf" srcId="{E7E5B8E2-4030-4DEB-9916-B0C358B246F8}" destId="{D78DA72F-ABD8-4B84-BAF5-BB4CB562061D}" srcOrd="0" destOrd="0" presId="urn:microsoft.com/office/officeart/2018/2/layout/IconLabelList"/>
    <dgm:cxn modelId="{4F1832E6-3E75-4379-911A-6F7F33C31E66}" type="presParOf" srcId="{E7E5B8E2-4030-4DEB-9916-B0C358B246F8}" destId="{34D0F25C-EFB6-4A5C-8045-47FAD7AAD051}" srcOrd="1" destOrd="0" presId="urn:microsoft.com/office/officeart/2018/2/layout/IconLabelList"/>
    <dgm:cxn modelId="{9FA82BAE-4698-4CA3-ADD1-BC7BE09B7455}" type="presParOf" srcId="{E7E5B8E2-4030-4DEB-9916-B0C358B246F8}" destId="{77F0BC88-382B-41D6-93DB-3C8E4B8272E1}" srcOrd="2" destOrd="0" presId="urn:microsoft.com/office/officeart/2018/2/layout/IconLabelList"/>
    <dgm:cxn modelId="{CC8B0DEC-04E3-4C4A-B6F9-9F989B1C0CD5}" type="presParOf" srcId="{92AEA90E-4614-483E-B722-C6F9C7C4B7E1}" destId="{3A7EAF33-190B-4512-85F1-E4CEA5C790B7}" srcOrd="3" destOrd="0" presId="urn:microsoft.com/office/officeart/2018/2/layout/IconLabelList"/>
    <dgm:cxn modelId="{123B5B9A-1768-4EEA-8692-0634035D2E3D}" type="presParOf" srcId="{92AEA90E-4614-483E-B722-C6F9C7C4B7E1}" destId="{531D1913-2C35-4426-BB95-0F23A7F9A1B9}" srcOrd="4" destOrd="0" presId="urn:microsoft.com/office/officeart/2018/2/layout/IconLabelList"/>
    <dgm:cxn modelId="{7F989CDB-9EF5-4D88-9B3C-3195FEC7DD4D}" type="presParOf" srcId="{531D1913-2C35-4426-BB95-0F23A7F9A1B9}" destId="{B8E9E522-29DD-492A-9652-6182B8CC764C}" srcOrd="0" destOrd="0" presId="urn:microsoft.com/office/officeart/2018/2/layout/IconLabelList"/>
    <dgm:cxn modelId="{C021680E-EAA4-4C74-B1AA-5AA6C5530BF5}" type="presParOf" srcId="{531D1913-2C35-4426-BB95-0F23A7F9A1B9}" destId="{49AC3B4E-C92F-4BF4-8E68-BADD5B1D81F7}" srcOrd="1" destOrd="0" presId="urn:microsoft.com/office/officeart/2018/2/layout/IconLabelList"/>
    <dgm:cxn modelId="{B8018502-DB68-46B0-A4BE-E782B2FAFEEF}" type="presParOf" srcId="{531D1913-2C35-4426-BB95-0F23A7F9A1B9}" destId="{B9440AE4-9B21-4CD7-AA6E-0ADF127C660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50F0595-16D4-4707-AA0D-FF7D61C78456}" type="doc">
      <dgm:prSet loTypeId="urn:microsoft.com/office/officeart/2005/8/layout/vProcess5" loCatId="process" qsTypeId="urn:microsoft.com/office/officeart/2005/8/quickstyle/simple4" qsCatId="simple" csTypeId="urn:microsoft.com/office/officeart/2005/8/colors/accent1_5" csCatId="accent1"/>
      <dgm:spPr/>
      <dgm:t>
        <a:bodyPr/>
        <a:lstStyle/>
        <a:p>
          <a:endParaRPr lang="en-US"/>
        </a:p>
      </dgm:t>
    </dgm:pt>
    <dgm:pt modelId="{441D8C4E-2855-483D-9183-59E6DA8E21A3}">
      <dgm:prSet/>
      <dgm:spPr/>
      <dgm:t>
        <a:bodyPr/>
        <a:lstStyle/>
        <a:p>
          <a:r>
            <a:rPr lang="en-US"/>
            <a:t>EcoCharge: Sustainable, Smart, Scalable</a:t>
          </a:r>
        </a:p>
      </dgm:t>
    </dgm:pt>
    <dgm:pt modelId="{AD3EA28F-F1A8-41D0-B5F4-F5FCACB3682C}" type="parTrans" cxnId="{A4260320-28F6-4A64-82DD-DB757DD98777}">
      <dgm:prSet/>
      <dgm:spPr/>
      <dgm:t>
        <a:bodyPr/>
        <a:lstStyle/>
        <a:p>
          <a:endParaRPr lang="en-US"/>
        </a:p>
      </dgm:t>
    </dgm:pt>
    <dgm:pt modelId="{3EE8F22A-BB87-4A8E-B0AA-EDE0A21A7EDF}" type="sibTrans" cxnId="{A4260320-28F6-4A64-82DD-DB757DD98777}">
      <dgm:prSet/>
      <dgm:spPr/>
      <dgm:t>
        <a:bodyPr/>
        <a:lstStyle/>
        <a:p>
          <a:endParaRPr lang="en-US"/>
        </a:p>
      </dgm:t>
    </dgm:pt>
    <dgm:pt modelId="{BB14C607-55FD-42F0-B0E2-8402D7B42145}">
      <dgm:prSet/>
      <dgm:spPr/>
      <dgm:t>
        <a:bodyPr/>
        <a:lstStyle/>
        <a:p>
          <a:r>
            <a:rPr lang="en-US"/>
            <a:t>Fills UK’s charging infrastructure gap</a:t>
          </a:r>
        </a:p>
      </dgm:t>
    </dgm:pt>
    <dgm:pt modelId="{CE445E0E-1888-4277-80D7-99A330AE9CE2}" type="parTrans" cxnId="{FC20813C-DE80-490F-8482-0BB49B281700}">
      <dgm:prSet/>
      <dgm:spPr/>
      <dgm:t>
        <a:bodyPr/>
        <a:lstStyle/>
        <a:p>
          <a:endParaRPr lang="en-US"/>
        </a:p>
      </dgm:t>
    </dgm:pt>
    <dgm:pt modelId="{638C9A8A-6515-4F03-A66E-15CBDD5A95B8}" type="sibTrans" cxnId="{FC20813C-DE80-490F-8482-0BB49B281700}">
      <dgm:prSet/>
      <dgm:spPr/>
      <dgm:t>
        <a:bodyPr/>
        <a:lstStyle/>
        <a:p>
          <a:endParaRPr lang="en-US"/>
        </a:p>
      </dgm:t>
    </dgm:pt>
    <dgm:pt modelId="{EB8BAFE2-C186-45C9-9A89-245FEDF2FFD3}">
      <dgm:prSet/>
      <dgm:spPr/>
      <dgm:t>
        <a:bodyPr/>
        <a:lstStyle/>
        <a:p>
          <a:r>
            <a:rPr lang="en-US"/>
            <a:t>Drives the transition to clean mobility</a:t>
          </a:r>
        </a:p>
      </dgm:t>
    </dgm:pt>
    <dgm:pt modelId="{823887C7-FA55-42C6-83A9-A7B681A847F2}" type="parTrans" cxnId="{0339561E-D55D-4CD2-9C0C-3704E03C5835}">
      <dgm:prSet/>
      <dgm:spPr/>
      <dgm:t>
        <a:bodyPr/>
        <a:lstStyle/>
        <a:p>
          <a:endParaRPr lang="en-US"/>
        </a:p>
      </dgm:t>
    </dgm:pt>
    <dgm:pt modelId="{D677A6FC-EB81-4619-A3F1-FA7FE340C703}" type="sibTrans" cxnId="{0339561E-D55D-4CD2-9C0C-3704E03C5835}">
      <dgm:prSet/>
      <dgm:spPr/>
      <dgm:t>
        <a:bodyPr/>
        <a:lstStyle/>
        <a:p>
          <a:endParaRPr lang="en-US"/>
        </a:p>
      </dgm:t>
    </dgm:pt>
    <dgm:pt modelId="{DECC8F4A-68EC-4B33-8A58-AAE9279C8CAF}" type="pres">
      <dgm:prSet presAssocID="{A50F0595-16D4-4707-AA0D-FF7D61C78456}" presName="outerComposite" presStyleCnt="0">
        <dgm:presLayoutVars>
          <dgm:chMax val="5"/>
          <dgm:dir/>
          <dgm:resizeHandles val="exact"/>
        </dgm:presLayoutVars>
      </dgm:prSet>
      <dgm:spPr/>
    </dgm:pt>
    <dgm:pt modelId="{23E31FA3-E227-4AF3-8EF7-F7D98BD46221}" type="pres">
      <dgm:prSet presAssocID="{A50F0595-16D4-4707-AA0D-FF7D61C78456}" presName="dummyMaxCanvas" presStyleCnt="0">
        <dgm:presLayoutVars/>
      </dgm:prSet>
      <dgm:spPr/>
    </dgm:pt>
    <dgm:pt modelId="{5DDE34CB-546D-4808-8276-71473914D188}" type="pres">
      <dgm:prSet presAssocID="{A50F0595-16D4-4707-AA0D-FF7D61C78456}" presName="ThreeNodes_1" presStyleLbl="node1" presStyleIdx="0" presStyleCnt="3">
        <dgm:presLayoutVars>
          <dgm:bulletEnabled val="1"/>
        </dgm:presLayoutVars>
      </dgm:prSet>
      <dgm:spPr/>
    </dgm:pt>
    <dgm:pt modelId="{2C9D8147-351D-4AFC-940D-3EA80B35D5C7}" type="pres">
      <dgm:prSet presAssocID="{A50F0595-16D4-4707-AA0D-FF7D61C78456}" presName="ThreeNodes_2" presStyleLbl="node1" presStyleIdx="1" presStyleCnt="3">
        <dgm:presLayoutVars>
          <dgm:bulletEnabled val="1"/>
        </dgm:presLayoutVars>
      </dgm:prSet>
      <dgm:spPr/>
    </dgm:pt>
    <dgm:pt modelId="{28AC8F37-034F-4B10-996F-625B730C293C}" type="pres">
      <dgm:prSet presAssocID="{A50F0595-16D4-4707-AA0D-FF7D61C78456}" presName="ThreeNodes_3" presStyleLbl="node1" presStyleIdx="2" presStyleCnt="3">
        <dgm:presLayoutVars>
          <dgm:bulletEnabled val="1"/>
        </dgm:presLayoutVars>
      </dgm:prSet>
      <dgm:spPr/>
    </dgm:pt>
    <dgm:pt modelId="{7666D9CD-2FE1-4714-8ECB-C9A3EAE71475}" type="pres">
      <dgm:prSet presAssocID="{A50F0595-16D4-4707-AA0D-FF7D61C78456}" presName="ThreeConn_1-2" presStyleLbl="fgAccFollowNode1" presStyleIdx="0" presStyleCnt="2">
        <dgm:presLayoutVars>
          <dgm:bulletEnabled val="1"/>
        </dgm:presLayoutVars>
      </dgm:prSet>
      <dgm:spPr/>
    </dgm:pt>
    <dgm:pt modelId="{BDDBE4CB-3A59-4B6F-89FD-056DC4E32140}" type="pres">
      <dgm:prSet presAssocID="{A50F0595-16D4-4707-AA0D-FF7D61C78456}" presName="ThreeConn_2-3" presStyleLbl="fgAccFollowNode1" presStyleIdx="1" presStyleCnt="2">
        <dgm:presLayoutVars>
          <dgm:bulletEnabled val="1"/>
        </dgm:presLayoutVars>
      </dgm:prSet>
      <dgm:spPr/>
    </dgm:pt>
    <dgm:pt modelId="{34B8654B-4A29-4936-A2A7-92B231C23997}" type="pres">
      <dgm:prSet presAssocID="{A50F0595-16D4-4707-AA0D-FF7D61C78456}" presName="ThreeNodes_1_text" presStyleLbl="node1" presStyleIdx="2" presStyleCnt="3">
        <dgm:presLayoutVars>
          <dgm:bulletEnabled val="1"/>
        </dgm:presLayoutVars>
      </dgm:prSet>
      <dgm:spPr/>
    </dgm:pt>
    <dgm:pt modelId="{A7F068E0-8A71-4065-B7D8-163B9AB22ACC}" type="pres">
      <dgm:prSet presAssocID="{A50F0595-16D4-4707-AA0D-FF7D61C78456}" presName="ThreeNodes_2_text" presStyleLbl="node1" presStyleIdx="2" presStyleCnt="3">
        <dgm:presLayoutVars>
          <dgm:bulletEnabled val="1"/>
        </dgm:presLayoutVars>
      </dgm:prSet>
      <dgm:spPr/>
    </dgm:pt>
    <dgm:pt modelId="{E90C8022-19BD-4C24-B6ED-9286712882A3}" type="pres">
      <dgm:prSet presAssocID="{A50F0595-16D4-4707-AA0D-FF7D61C78456}" presName="ThreeNodes_3_text" presStyleLbl="node1" presStyleIdx="2" presStyleCnt="3">
        <dgm:presLayoutVars>
          <dgm:bulletEnabled val="1"/>
        </dgm:presLayoutVars>
      </dgm:prSet>
      <dgm:spPr/>
    </dgm:pt>
  </dgm:ptLst>
  <dgm:cxnLst>
    <dgm:cxn modelId="{F310070C-E841-4F90-BB88-217B216CAAEE}" type="presOf" srcId="{3EE8F22A-BB87-4A8E-B0AA-EDE0A21A7EDF}" destId="{7666D9CD-2FE1-4714-8ECB-C9A3EAE71475}" srcOrd="0" destOrd="0" presId="urn:microsoft.com/office/officeart/2005/8/layout/vProcess5"/>
    <dgm:cxn modelId="{5DEB1119-E3D8-4E00-9D42-8ED004447233}" type="presOf" srcId="{BB14C607-55FD-42F0-B0E2-8402D7B42145}" destId="{A7F068E0-8A71-4065-B7D8-163B9AB22ACC}" srcOrd="1" destOrd="0" presId="urn:microsoft.com/office/officeart/2005/8/layout/vProcess5"/>
    <dgm:cxn modelId="{0339561E-D55D-4CD2-9C0C-3704E03C5835}" srcId="{A50F0595-16D4-4707-AA0D-FF7D61C78456}" destId="{EB8BAFE2-C186-45C9-9A89-245FEDF2FFD3}" srcOrd="2" destOrd="0" parTransId="{823887C7-FA55-42C6-83A9-A7B681A847F2}" sibTransId="{D677A6FC-EB81-4619-A3F1-FA7FE340C703}"/>
    <dgm:cxn modelId="{A4260320-28F6-4A64-82DD-DB757DD98777}" srcId="{A50F0595-16D4-4707-AA0D-FF7D61C78456}" destId="{441D8C4E-2855-483D-9183-59E6DA8E21A3}" srcOrd="0" destOrd="0" parTransId="{AD3EA28F-F1A8-41D0-B5F4-F5FCACB3682C}" sibTransId="{3EE8F22A-BB87-4A8E-B0AA-EDE0A21A7EDF}"/>
    <dgm:cxn modelId="{E10FC423-5884-43BB-A802-1AA22032AC27}" type="presOf" srcId="{441D8C4E-2855-483D-9183-59E6DA8E21A3}" destId="{34B8654B-4A29-4936-A2A7-92B231C23997}" srcOrd="1" destOrd="0" presId="urn:microsoft.com/office/officeart/2005/8/layout/vProcess5"/>
    <dgm:cxn modelId="{81806226-728F-4B9C-A478-D0BF4C61D837}" type="presOf" srcId="{638C9A8A-6515-4F03-A66E-15CBDD5A95B8}" destId="{BDDBE4CB-3A59-4B6F-89FD-056DC4E32140}" srcOrd="0" destOrd="0" presId="urn:microsoft.com/office/officeart/2005/8/layout/vProcess5"/>
    <dgm:cxn modelId="{E86D8C36-EB0C-481B-8485-1B365BD3975E}" type="presOf" srcId="{EB8BAFE2-C186-45C9-9A89-245FEDF2FFD3}" destId="{28AC8F37-034F-4B10-996F-625B730C293C}" srcOrd="0" destOrd="0" presId="urn:microsoft.com/office/officeart/2005/8/layout/vProcess5"/>
    <dgm:cxn modelId="{FC20813C-DE80-490F-8482-0BB49B281700}" srcId="{A50F0595-16D4-4707-AA0D-FF7D61C78456}" destId="{BB14C607-55FD-42F0-B0E2-8402D7B42145}" srcOrd="1" destOrd="0" parTransId="{CE445E0E-1888-4277-80D7-99A330AE9CE2}" sibTransId="{638C9A8A-6515-4F03-A66E-15CBDD5A95B8}"/>
    <dgm:cxn modelId="{EEEC3861-CB20-4336-9089-1E670EEA1FC2}" type="presOf" srcId="{EB8BAFE2-C186-45C9-9A89-245FEDF2FFD3}" destId="{E90C8022-19BD-4C24-B6ED-9286712882A3}" srcOrd="1" destOrd="0" presId="urn:microsoft.com/office/officeart/2005/8/layout/vProcess5"/>
    <dgm:cxn modelId="{0501E879-97D4-4BBF-8D9C-2765C388624D}" type="presOf" srcId="{A50F0595-16D4-4707-AA0D-FF7D61C78456}" destId="{DECC8F4A-68EC-4B33-8A58-AAE9279C8CAF}" srcOrd="0" destOrd="0" presId="urn:microsoft.com/office/officeart/2005/8/layout/vProcess5"/>
    <dgm:cxn modelId="{F96F49F1-07B4-489A-A828-8387275B7A53}" type="presOf" srcId="{BB14C607-55FD-42F0-B0E2-8402D7B42145}" destId="{2C9D8147-351D-4AFC-940D-3EA80B35D5C7}" srcOrd="0" destOrd="0" presId="urn:microsoft.com/office/officeart/2005/8/layout/vProcess5"/>
    <dgm:cxn modelId="{7274F1FC-E315-4C95-B56C-758A3F2DA51A}" type="presOf" srcId="{441D8C4E-2855-483D-9183-59E6DA8E21A3}" destId="{5DDE34CB-546D-4808-8276-71473914D188}" srcOrd="0" destOrd="0" presId="urn:microsoft.com/office/officeart/2005/8/layout/vProcess5"/>
    <dgm:cxn modelId="{E8E905D3-91D2-4250-ACA8-6E065155AF09}" type="presParOf" srcId="{DECC8F4A-68EC-4B33-8A58-AAE9279C8CAF}" destId="{23E31FA3-E227-4AF3-8EF7-F7D98BD46221}" srcOrd="0" destOrd="0" presId="urn:microsoft.com/office/officeart/2005/8/layout/vProcess5"/>
    <dgm:cxn modelId="{3FF874D8-FE71-4D3B-8FEF-BAD85DEA9BB9}" type="presParOf" srcId="{DECC8F4A-68EC-4B33-8A58-AAE9279C8CAF}" destId="{5DDE34CB-546D-4808-8276-71473914D188}" srcOrd="1" destOrd="0" presId="urn:microsoft.com/office/officeart/2005/8/layout/vProcess5"/>
    <dgm:cxn modelId="{EEF7507F-FC8A-430E-88D6-B444F63F4919}" type="presParOf" srcId="{DECC8F4A-68EC-4B33-8A58-AAE9279C8CAF}" destId="{2C9D8147-351D-4AFC-940D-3EA80B35D5C7}" srcOrd="2" destOrd="0" presId="urn:microsoft.com/office/officeart/2005/8/layout/vProcess5"/>
    <dgm:cxn modelId="{D8BC09E5-42F3-4400-B389-AC35025DCAA2}" type="presParOf" srcId="{DECC8F4A-68EC-4B33-8A58-AAE9279C8CAF}" destId="{28AC8F37-034F-4B10-996F-625B730C293C}" srcOrd="3" destOrd="0" presId="urn:microsoft.com/office/officeart/2005/8/layout/vProcess5"/>
    <dgm:cxn modelId="{5C0AE2D5-3E5C-423D-9376-5D9C9DFCA1CB}" type="presParOf" srcId="{DECC8F4A-68EC-4B33-8A58-AAE9279C8CAF}" destId="{7666D9CD-2FE1-4714-8ECB-C9A3EAE71475}" srcOrd="4" destOrd="0" presId="urn:microsoft.com/office/officeart/2005/8/layout/vProcess5"/>
    <dgm:cxn modelId="{C41975C4-2BB7-443C-8D46-89C0586B8291}" type="presParOf" srcId="{DECC8F4A-68EC-4B33-8A58-AAE9279C8CAF}" destId="{BDDBE4CB-3A59-4B6F-89FD-056DC4E32140}" srcOrd="5" destOrd="0" presId="urn:microsoft.com/office/officeart/2005/8/layout/vProcess5"/>
    <dgm:cxn modelId="{D34951CE-4696-4614-B916-1415DAD19776}" type="presParOf" srcId="{DECC8F4A-68EC-4B33-8A58-AAE9279C8CAF}" destId="{34B8654B-4A29-4936-A2A7-92B231C23997}" srcOrd="6" destOrd="0" presId="urn:microsoft.com/office/officeart/2005/8/layout/vProcess5"/>
    <dgm:cxn modelId="{1C7C5CC5-F8F6-40E0-B853-B5A3559B04A1}" type="presParOf" srcId="{DECC8F4A-68EC-4B33-8A58-AAE9279C8CAF}" destId="{A7F068E0-8A71-4065-B7D8-163B9AB22ACC}" srcOrd="7" destOrd="0" presId="urn:microsoft.com/office/officeart/2005/8/layout/vProcess5"/>
    <dgm:cxn modelId="{5457D62F-774C-49CB-A4BD-9EEFA2AF80C7}" type="presParOf" srcId="{DECC8F4A-68EC-4B33-8A58-AAE9279C8CAF}" destId="{E90C8022-19BD-4C24-B6ED-9286712882A3}"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D9D5B5-CB2A-46BA-83A3-C0B61194E16C}">
      <dsp:nvSpPr>
        <dsp:cNvPr id="0" name=""/>
        <dsp:cNvSpPr/>
      </dsp:nvSpPr>
      <dsp:spPr>
        <a:xfrm>
          <a:off x="134825" y="373784"/>
          <a:ext cx="1295909" cy="129590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B84D0F-0123-429B-8410-A4B41AD6B2AB}">
      <dsp:nvSpPr>
        <dsp:cNvPr id="0" name=""/>
        <dsp:cNvSpPr/>
      </dsp:nvSpPr>
      <dsp:spPr>
        <a:xfrm>
          <a:off x="406966" y="645925"/>
          <a:ext cx="751627" cy="75162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A6369D-8FBE-4236-B619-8EB45562B9CA}">
      <dsp:nvSpPr>
        <dsp:cNvPr id="0" name=""/>
        <dsp:cNvSpPr/>
      </dsp:nvSpPr>
      <dsp:spPr>
        <a:xfrm>
          <a:off x="1708430" y="373784"/>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US" sz="1600" kern="1200" dirty="0"/>
            <a:t>By 2025, there will be 87,000+ public charging devices (</a:t>
          </a:r>
          <a:r>
            <a:rPr lang="en-US" sz="1600" kern="1200" dirty="0" err="1"/>
            <a:t>Zapmap</a:t>
          </a:r>
          <a:r>
            <a:rPr lang="en-US" sz="1600" kern="1200" dirty="0"/>
            <a:t>, 2025)</a:t>
          </a:r>
        </a:p>
      </dsp:txBody>
      <dsp:txXfrm>
        <a:off x="1708430" y="373784"/>
        <a:ext cx="3054644" cy="1295909"/>
      </dsp:txXfrm>
    </dsp:sp>
    <dsp:sp modelId="{2A149E0E-B7A8-4B05-B09D-BC1716321CE9}">
      <dsp:nvSpPr>
        <dsp:cNvPr id="0" name=""/>
        <dsp:cNvSpPr/>
      </dsp:nvSpPr>
      <dsp:spPr>
        <a:xfrm>
          <a:off x="5295324" y="373784"/>
          <a:ext cx="1295909" cy="129590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36341-CFA4-4319-8683-4AB148BA6AD9}">
      <dsp:nvSpPr>
        <dsp:cNvPr id="0" name=""/>
        <dsp:cNvSpPr/>
      </dsp:nvSpPr>
      <dsp:spPr>
        <a:xfrm>
          <a:off x="5567465" y="645925"/>
          <a:ext cx="751627" cy="75162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D28981-E250-469B-AB88-EC2150780746}">
      <dsp:nvSpPr>
        <dsp:cNvPr id="0" name=""/>
        <dsp:cNvSpPr/>
      </dsp:nvSpPr>
      <dsp:spPr>
        <a:xfrm>
          <a:off x="6868929" y="373784"/>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US" sz="1600" kern="1200" dirty="0"/>
            <a:t>EV drivers also have home chargers (79 percent), but 51 percent charge their vehicles at public chargers monthly (</a:t>
          </a:r>
          <a:r>
            <a:rPr lang="en-US" sz="1600" kern="1200" dirty="0" err="1"/>
            <a:t>Zapmap</a:t>
          </a:r>
          <a:r>
            <a:rPr lang="en-US" sz="1600" kern="1200" dirty="0"/>
            <a:t> Survey, 2024)</a:t>
          </a:r>
        </a:p>
      </dsp:txBody>
      <dsp:txXfrm>
        <a:off x="6868929" y="373784"/>
        <a:ext cx="3054644" cy="1295909"/>
      </dsp:txXfrm>
    </dsp:sp>
    <dsp:sp modelId="{48B13D72-9DA2-42C0-8E31-8CE300386690}">
      <dsp:nvSpPr>
        <dsp:cNvPr id="0" name=""/>
        <dsp:cNvSpPr/>
      </dsp:nvSpPr>
      <dsp:spPr>
        <a:xfrm>
          <a:off x="134825" y="2353665"/>
          <a:ext cx="1295909" cy="129590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1D6B99-3BB4-4E88-9320-64003CAFF423}">
      <dsp:nvSpPr>
        <dsp:cNvPr id="0" name=""/>
        <dsp:cNvSpPr/>
      </dsp:nvSpPr>
      <dsp:spPr>
        <a:xfrm>
          <a:off x="406966" y="2625806"/>
          <a:ext cx="751627" cy="75162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9F33CC-757D-4F22-8A52-D18A70362146}">
      <dsp:nvSpPr>
        <dsp:cNvPr id="0" name=""/>
        <dsp:cNvSpPr/>
      </dsp:nvSpPr>
      <dsp:spPr>
        <a:xfrm>
          <a:off x="1708430" y="2353665"/>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US" sz="1600" kern="1200" dirty="0"/>
            <a:t>In 2024, the number of public charging installations increased by 38 percent (</a:t>
          </a:r>
          <a:r>
            <a:rPr lang="en-US" sz="1600" kern="1200" dirty="0" err="1"/>
            <a:t>Zapmap</a:t>
          </a:r>
          <a:r>
            <a:rPr lang="en-US" sz="1600" kern="1200" dirty="0"/>
            <a:t>, 2025)</a:t>
          </a:r>
        </a:p>
      </dsp:txBody>
      <dsp:txXfrm>
        <a:off x="1708430" y="2353665"/>
        <a:ext cx="3054644" cy="1295909"/>
      </dsp:txXfrm>
    </dsp:sp>
    <dsp:sp modelId="{82B43E66-320D-4BB8-AFA6-379B6E9F6951}">
      <dsp:nvSpPr>
        <dsp:cNvPr id="0" name=""/>
        <dsp:cNvSpPr/>
      </dsp:nvSpPr>
      <dsp:spPr>
        <a:xfrm>
          <a:off x="5295324" y="2353665"/>
          <a:ext cx="1295909" cy="1295909"/>
        </a:xfrm>
        <a:prstGeom prst="ellipse">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7B7371-96FB-4495-A125-D9803ACD1279}">
      <dsp:nvSpPr>
        <dsp:cNvPr id="0" name=""/>
        <dsp:cNvSpPr/>
      </dsp:nvSpPr>
      <dsp:spPr>
        <a:xfrm>
          <a:off x="5567465" y="2625806"/>
          <a:ext cx="751627" cy="75162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D63B3A-D622-46DA-A8FD-93FC8F94937A}">
      <dsp:nvSpPr>
        <dsp:cNvPr id="0" name=""/>
        <dsp:cNvSpPr/>
      </dsp:nvSpPr>
      <dsp:spPr>
        <a:xfrm>
          <a:off x="6868929" y="2353665"/>
          <a:ext cx="3054644" cy="12959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just" defTabSz="711200">
            <a:lnSpc>
              <a:spcPct val="100000"/>
            </a:lnSpc>
            <a:spcBef>
              <a:spcPct val="0"/>
            </a:spcBef>
            <a:spcAft>
              <a:spcPct val="35000"/>
            </a:spcAft>
            <a:buNone/>
          </a:pPr>
          <a:r>
            <a:rPr lang="en-US" sz="1600" kern="1200" dirty="0"/>
            <a:t>Growing demand of workplace and destination charge (RAC, 2024)</a:t>
          </a:r>
        </a:p>
      </dsp:txBody>
      <dsp:txXfrm>
        <a:off x="6868929" y="2353665"/>
        <a:ext cx="3054644" cy="129590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ABC8B1-9E75-4987-9CAB-3B2EAD1B2F57}">
      <dsp:nvSpPr>
        <dsp:cNvPr id="0" name=""/>
        <dsp:cNvSpPr/>
      </dsp:nvSpPr>
      <dsp:spPr>
        <a:xfrm>
          <a:off x="0" y="491"/>
          <a:ext cx="10058399" cy="1149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C27333-3B89-45EF-A7FE-FEC473A275A3}">
      <dsp:nvSpPr>
        <dsp:cNvPr id="0" name=""/>
        <dsp:cNvSpPr/>
      </dsp:nvSpPr>
      <dsp:spPr>
        <a:xfrm>
          <a:off x="347648" y="259072"/>
          <a:ext cx="632087" cy="6320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C00C3BD-8F66-4D2D-A7C7-A8634D0E3B7E}">
      <dsp:nvSpPr>
        <dsp:cNvPr id="0" name=""/>
        <dsp:cNvSpPr/>
      </dsp:nvSpPr>
      <dsp:spPr>
        <a:xfrm>
          <a:off x="1327384" y="491"/>
          <a:ext cx="8731015" cy="114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29" tIns="121629" rIns="121629" bIns="121629" numCol="1" spcCol="1270" anchor="ctr" anchorCtr="0">
          <a:noAutofit/>
        </a:bodyPr>
        <a:lstStyle/>
        <a:p>
          <a:pPr marL="0" lvl="0" indent="0" algn="l" defTabSz="1111250">
            <a:lnSpc>
              <a:spcPct val="100000"/>
            </a:lnSpc>
            <a:spcBef>
              <a:spcPct val="0"/>
            </a:spcBef>
            <a:spcAft>
              <a:spcPct val="35000"/>
            </a:spcAft>
            <a:buNone/>
          </a:pPr>
          <a:r>
            <a:rPr lang="en-US" sz="2500" b="1" kern="1200" dirty="0"/>
            <a:t>Total start-up: </a:t>
          </a:r>
          <a:r>
            <a:rPr lang="en-US" sz="2500" kern="1200" dirty="0"/>
            <a:t>£1 million</a:t>
          </a:r>
        </a:p>
      </dsp:txBody>
      <dsp:txXfrm>
        <a:off x="1327384" y="491"/>
        <a:ext cx="8731015" cy="1149250"/>
      </dsp:txXfrm>
    </dsp:sp>
    <dsp:sp modelId="{107935C6-152F-4DF0-AD44-E9C7B495DD4F}">
      <dsp:nvSpPr>
        <dsp:cNvPr id="0" name=""/>
        <dsp:cNvSpPr/>
      </dsp:nvSpPr>
      <dsp:spPr>
        <a:xfrm>
          <a:off x="0" y="1437054"/>
          <a:ext cx="10058399" cy="1149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34189E-7C96-45B2-BC98-87F8E1AC4073}">
      <dsp:nvSpPr>
        <dsp:cNvPr id="0" name=""/>
        <dsp:cNvSpPr/>
      </dsp:nvSpPr>
      <dsp:spPr>
        <a:xfrm>
          <a:off x="347648" y="1695636"/>
          <a:ext cx="632087" cy="6320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881643-08EF-4C26-80B5-F9FBBE51EA98}">
      <dsp:nvSpPr>
        <dsp:cNvPr id="0" name=""/>
        <dsp:cNvSpPr/>
      </dsp:nvSpPr>
      <dsp:spPr>
        <a:xfrm>
          <a:off x="1327384" y="1437054"/>
          <a:ext cx="8731015" cy="114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29" tIns="121629" rIns="121629" bIns="121629" numCol="1" spcCol="1270" anchor="ctr" anchorCtr="0">
          <a:noAutofit/>
        </a:bodyPr>
        <a:lstStyle/>
        <a:p>
          <a:pPr marL="0" lvl="0" indent="0" algn="l" defTabSz="1111250">
            <a:lnSpc>
              <a:spcPct val="100000"/>
            </a:lnSpc>
            <a:spcBef>
              <a:spcPct val="0"/>
            </a:spcBef>
            <a:spcAft>
              <a:spcPct val="35000"/>
            </a:spcAft>
            <a:buNone/>
          </a:pPr>
          <a:r>
            <a:rPr lang="en-US" sz="2500" b="1" kern="1200" dirty="0"/>
            <a:t>Funding</a:t>
          </a:r>
          <a:r>
            <a:rPr lang="en-US" sz="2500" kern="1200" dirty="0"/>
            <a:t>: Equity £600k | Grants £200k | Loan £150k | Founder £50k</a:t>
          </a:r>
        </a:p>
      </dsp:txBody>
      <dsp:txXfrm>
        <a:off x="1327384" y="1437054"/>
        <a:ext cx="8731015" cy="1149250"/>
      </dsp:txXfrm>
    </dsp:sp>
    <dsp:sp modelId="{C0776AED-A288-40C6-BB3E-7E0B7A8B08B8}">
      <dsp:nvSpPr>
        <dsp:cNvPr id="0" name=""/>
        <dsp:cNvSpPr/>
      </dsp:nvSpPr>
      <dsp:spPr>
        <a:xfrm>
          <a:off x="0" y="2873618"/>
          <a:ext cx="10058399" cy="1149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441BA5-E245-49FF-A4D0-2E8E530686FC}">
      <dsp:nvSpPr>
        <dsp:cNvPr id="0" name=""/>
        <dsp:cNvSpPr/>
      </dsp:nvSpPr>
      <dsp:spPr>
        <a:xfrm>
          <a:off x="347648" y="3132199"/>
          <a:ext cx="632087" cy="6320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6D3E24-1C21-4F20-9451-352572B39CBC}">
      <dsp:nvSpPr>
        <dsp:cNvPr id="0" name=""/>
        <dsp:cNvSpPr/>
      </dsp:nvSpPr>
      <dsp:spPr>
        <a:xfrm>
          <a:off x="1327384" y="2873618"/>
          <a:ext cx="8731015" cy="114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629" tIns="121629" rIns="121629" bIns="121629" numCol="1" spcCol="1270" anchor="ctr" anchorCtr="0">
          <a:noAutofit/>
        </a:bodyPr>
        <a:lstStyle/>
        <a:p>
          <a:pPr marL="0" lvl="0" indent="0" algn="l" defTabSz="1111250">
            <a:lnSpc>
              <a:spcPct val="100000"/>
            </a:lnSpc>
            <a:spcBef>
              <a:spcPct val="0"/>
            </a:spcBef>
            <a:spcAft>
              <a:spcPct val="35000"/>
            </a:spcAft>
            <a:buNone/>
          </a:pPr>
          <a:r>
            <a:rPr lang="en-US" sz="2500" kern="1200" dirty="0"/>
            <a:t>Temporary cash deficit by Month 8 → £350k overdraft required</a:t>
          </a:r>
        </a:p>
      </dsp:txBody>
      <dsp:txXfrm>
        <a:off x="1327384" y="2873618"/>
        <a:ext cx="8731015" cy="11492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03CEAD-A2BD-4E86-AB37-62B56CBAB54B}">
      <dsp:nvSpPr>
        <dsp:cNvPr id="0" name=""/>
        <dsp:cNvSpPr/>
      </dsp:nvSpPr>
      <dsp:spPr>
        <a:xfrm>
          <a:off x="0" y="689"/>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201880-A871-4186-87DE-2F11F4188E8F}">
      <dsp:nvSpPr>
        <dsp:cNvPr id="0" name=""/>
        <dsp:cNvSpPr/>
      </dsp:nvSpPr>
      <dsp:spPr>
        <a:xfrm>
          <a:off x="488194" y="363809"/>
          <a:ext cx="887626" cy="8876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93D2603-2C7B-45E2-A7D8-42CBA3F8045B}">
      <dsp:nvSpPr>
        <dsp:cNvPr id="0" name=""/>
        <dsp:cNvSpPr/>
      </dsp:nvSpPr>
      <dsp:spPr>
        <a:xfrm>
          <a:off x="1864015" y="689"/>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US" sz="2500" kern="1200"/>
            <a:t>Zero-emission, 100% solar-powered network</a:t>
          </a:r>
        </a:p>
      </dsp:txBody>
      <dsp:txXfrm>
        <a:off x="1864015" y="689"/>
        <a:ext cx="4933659" cy="1613866"/>
      </dsp:txXfrm>
    </dsp:sp>
    <dsp:sp modelId="{4CFE1221-3477-4029-8177-6B9416CEDDA6}">
      <dsp:nvSpPr>
        <dsp:cNvPr id="0" name=""/>
        <dsp:cNvSpPr/>
      </dsp:nvSpPr>
      <dsp:spPr>
        <a:xfrm>
          <a:off x="0" y="2018022"/>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9A76F-6DD6-475A-9B1A-702139BCAF23}">
      <dsp:nvSpPr>
        <dsp:cNvPr id="0" name=""/>
        <dsp:cNvSpPr/>
      </dsp:nvSpPr>
      <dsp:spPr>
        <a:xfrm>
          <a:off x="488194" y="2381142"/>
          <a:ext cx="887626" cy="8876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4B9DCD-A7EC-41D7-A8E2-1DCBF541C691}">
      <dsp:nvSpPr>
        <dsp:cNvPr id="0" name=""/>
        <dsp:cNvSpPr/>
      </dsp:nvSpPr>
      <dsp:spPr>
        <a:xfrm>
          <a:off x="1864015" y="2018022"/>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US" sz="2500" kern="1200"/>
            <a:t>Reduced grid dependence</a:t>
          </a:r>
        </a:p>
      </dsp:txBody>
      <dsp:txXfrm>
        <a:off x="1864015" y="2018022"/>
        <a:ext cx="4933659" cy="1613866"/>
      </dsp:txXfrm>
    </dsp:sp>
    <dsp:sp modelId="{05236E9F-360F-4115-B747-410A73283041}">
      <dsp:nvSpPr>
        <dsp:cNvPr id="0" name=""/>
        <dsp:cNvSpPr/>
      </dsp:nvSpPr>
      <dsp:spPr>
        <a:xfrm>
          <a:off x="0" y="4035355"/>
          <a:ext cx="6797675" cy="16138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455A0F-3DA8-4CE0-980F-E1647F9EA453}">
      <dsp:nvSpPr>
        <dsp:cNvPr id="0" name=""/>
        <dsp:cNvSpPr/>
      </dsp:nvSpPr>
      <dsp:spPr>
        <a:xfrm>
          <a:off x="488194" y="4398475"/>
          <a:ext cx="887626" cy="8876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921148C-2B2F-42BA-92BF-44B3C32D63A2}">
      <dsp:nvSpPr>
        <dsp:cNvPr id="0" name=""/>
        <dsp:cNvSpPr/>
      </dsp:nvSpPr>
      <dsp:spPr>
        <a:xfrm>
          <a:off x="1864015" y="4035355"/>
          <a:ext cx="4933659" cy="16138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0801" tIns="170801" rIns="170801" bIns="170801" numCol="1" spcCol="1270" anchor="ctr" anchorCtr="0">
          <a:noAutofit/>
        </a:bodyPr>
        <a:lstStyle/>
        <a:p>
          <a:pPr marL="0" lvl="0" indent="0" algn="l" defTabSz="1111250">
            <a:lnSpc>
              <a:spcPct val="90000"/>
            </a:lnSpc>
            <a:spcBef>
              <a:spcPct val="0"/>
            </a:spcBef>
            <a:spcAft>
              <a:spcPct val="35000"/>
            </a:spcAft>
            <a:buNone/>
          </a:pPr>
          <a:r>
            <a:rPr lang="en-US" sz="2500" kern="1200"/>
            <a:t>Contribution to UK’s net-zero 2050 target</a:t>
          </a:r>
        </a:p>
      </dsp:txBody>
      <dsp:txXfrm>
        <a:off x="1864015" y="4035355"/>
        <a:ext cx="4933659" cy="16138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378B2-3766-4440-8335-E69D024E7E22}">
      <dsp:nvSpPr>
        <dsp:cNvPr id="0" name=""/>
        <dsp:cNvSpPr/>
      </dsp:nvSpPr>
      <dsp:spPr>
        <a:xfrm>
          <a:off x="1063980" y="719741"/>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9F4A12A-1CF2-40B2-B36E-FAC3622CBEC1}">
      <dsp:nvSpPr>
        <dsp:cNvPr id="0" name=""/>
        <dsp:cNvSpPr/>
      </dsp:nvSpPr>
      <dsp:spPr>
        <a:xfrm>
          <a:off x="285097"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US" sz="2300" kern="1200"/>
            <a:t>Expansion to 150+ sites</a:t>
          </a:r>
        </a:p>
      </dsp:txBody>
      <dsp:txXfrm>
        <a:off x="285097" y="2346338"/>
        <a:ext cx="2832300" cy="720000"/>
      </dsp:txXfrm>
    </dsp:sp>
    <dsp:sp modelId="{D78DA72F-ABD8-4B84-BAF5-BB4CB562061D}">
      <dsp:nvSpPr>
        <dsp:cNvPr id="0" name=""/>
        <dsp:cNvSpPr/>
      </dsp:nvSpPr>
      <dsp:spPr>
        <a:xfrm>
          <a:off x="4391932" y="719741"/>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7F0BC88-382B-41D6-93DB-3C8E4B8272E1}">
      <dsp:nvSpPr>
        <dsp:cNvPr id="0" name=""/>
        <dsp:cNvSpPr/>
      </dsp:nvSpPr>
      <dsp:spPr>
        <a:xfrm>
          <a:off x="3613050"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US" sz="2300" kern="1200"/>
            <a:t>Introduce V2G (Vehicle-to-Grid) technology</a:t>
          </a:r>
        </a:p>
      </dsp:txBody>
      <dsp:txXfrm>
        <a:off x="3613050" y="2346338"/>
        <a:ext cx="2832300" cy="720000"/>
      </dsp:txXfrm>
    </dsp:sp>
    <dsp:sp modelId="{B8E9E522-29DD-492A-9652-6182B8CC764C}">
      <dsp:nvSpPr>
        <dsp:cNvPr id="0" name=""/>
        <dsp:cNvSpPr/>
      </dsp:nvSpPr>
      <dsp:spPr>
        <a:xfrm>
          <a:off x="7719885" y="719741"/>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9440AE4-9B21-4CD7-AA6E-0ADF127C660A}">
      <dsp:nvSpPr>
        <dsp:cNvPr id="0" name=""/>
        <dsp:cNvSpPr/>
      </dsp:nvSpPr>
      <dsp:spPr>
        <a:xfrm>
          <a:off x="6941002"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US" sz="2300" kern="1200"/>
            <a:t>Explore franchising &amp; strategic alliances</a:t>
          </a:r>
        </a:p>
      </dsp:txBody>
      <dsp:txXfrm>
        <a:off x="6941002" y="2346338"/>
        <a:ext cx="2832300"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DE34CB-546D-4808-8276-71473914D188}">
      <dsp:nvSpPr>
        <dsp:cNvPr id="0" name=""/>
        <dsp:cNvSpPr/>
      </dsp:nvSpPr>
      <dsp:spPr>
        <a:xfrm>
          <a:off x="0" y="0"/>
          <a:ext cx="5873828" cy="1515427"/>
        </a:xfrm>
        <a:prstGeom prst="roundRect">
          <a:avLst>
            <a:gd name="adj" fmla="val 10000"/>
          </a:avLst>
        </a:prstGeom>
        <a:gradFill rotWithShape="0">
          <a:gsLst>
            <a:gs pos="0">
              <a:schemeClr val="accent1">
                <a:alpha val="90000"/>
                <a:hueOff val="0"/>
                <a:satOff val="0"/>
                <a:lumOff val="0"/>
                <a:alphaOff val="0"/>
                <a:shade val="85000"/>
                <a:satMod val="130000"/>
              </a:schemeClr>
            </a:gs>
            <a:gs pos="34000">
              <a:schemeClr val="accent1">
                <a:alpha val="90000"/>
                <a:hueOff val="0"/>
                <a:satOff val="0"/>
                <a:lumOff val="0"/>
                <a:alphaOff val="0"/>
                <a:shade val="87000"/>
                <a:satMod val="125000"/>
              </a:schemeClr>
            </a:gs>
            <a:gs pos="70000">
              <a:schemeClr val="accent1">
                <a:alpha val="90000"/>
                <a:hueOff val="0"/>
                <a:satOff val="0"/>
                <a:lumOff val="0"/>
                <a:alphaOff val="0"/>
                <a:tint val="100000"/>
                <a:shade val="90000"/>
                <a:satMod val="130000"/>
              </a:schemeClr>
            </a:gs>
            <a:gs pos="100000">
              <a:schemeClr val="accent1">
                <a:alpha val="90000"/>
                <a:hueOff val="0"/>
                <a:satOff val="0"/>
                <a:lumOff val="0"/>
                <a:alphaOff val="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EcoCharge: Sustainable, Smart, Scalable</a:t>
          </a:r>
        </a:p>
      </dsp:txBody>
      <dsp:txXfrm>
        <a:off x="44385" y="44385"/>
        <a:ext cx="4238565" cy="1426657"/>
      </dsp:txXfrm>
    </dsp:sp>
    <dsp:sp modelId="{2C9D8147-351D-4AFC-940D-3EA80B35D5C7}">
      <dsp:nvSpPr>
        <dsp:cNvPr id="0" name=""/>
        <dsp:cNvSpPr/>
      </dsp:nvSpPr>
      <dsp:spPr>
        <a:xfrm>
          <a:off x="518279" y="1767998"/>
          <a:ext cx="5873828" cy="1515427"/>
        </a:xfrm>
        <a:prstGeom prst="roundRect">
          <a:avLst>
            <a:gd name="adj" fmla="val 10000"/>
          </a:avLst>
        </a:prstGeom>
        <a:gradFill rotWithShape="0">
          <a:gsLst>
            <a:gs pos="0">
              <a:schemeClr val="accent1">
                <a:alpha val="90000"/>
                <a:hueOff val="0"/>
                <a:satOff val="0"/>
                <a:lumOff val="0"/>
                <a:alphaOff val="-20000"/>
                <a:shade val="85000"/>
                <a:satMod val="130000"/>
              </a:schemeClr>
            </a:gs>
            <a:gs pos="34000">
              <a:schemeClr val="accent1">
                <a:alpha val="90000"/>
                <a:hueOff val="0"/>
                <a:satOff val="0"/>
                <a:lumOff val="0"/>
                <a:alphaOff val="-20000"/>
                <a:shade val="87000"/>
                <a:satMod val="125000"/>
              </a:schemeClr>
            </a:gs>
            <a:gs pos="70000">
              <a:schemeClr val="accent1">
                <a:alpha val="90000"/>
                <a:hueOff val="0"/>
                <a:satOff val="0"/>
                <a:lumOff val="0"/>
                <a:alphaOff val="-20000"/>
                <a:tint val="100000"/>
                <a:shade val="90000"/>
                <a:satMod val="130000"/>
              </a:schemeClr>
            </a:gs>
            <a:gs pos="100000">
              <a:schemeClr val="accent1">
                <a:alpha val="90000"/>
                <a:hueOff val="0"/>
                <a:satOff val="0"/>
                <a:lumOff val="0"/>
                <a:alphaOff val="-2000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Fills UK’s charging infrastructure gap</a:t>
          </a:r>
        </a:p>
      </dsp:txBody>
      <dsp:txXfrm>
        <a:off x="562664" y="1812383"/>
        <a:ext cx="4281752" cy="1426657"/>
      </dsp:txXfrm>
    </dsp:sp>
    <dsp:sp modelId="{28AC8F37-034F-4B10-996F-625B730C293C}">
      <dsp:nvSpPr>
        <dsp:cNvPr id="0" name=""/>
        <dsp:cNvSpPr/>
      </dsp:nvSpPr>
      <dsp:spPr>
        <a:xfrm>
          <a:off x="1036558" y="3535997"/>
          <a:ext cx="5873828" cy="1515427"/>
        </a:xfrm>
        <a:prstGeom prst="roundRect">
          <a:avLst>
            <a:gd name="adj" fmla="val 10000"/>
          </a:avLst>
        </a:prstGeom>
        <a:gradFill rotWithShape="0">
          <a:gsLst>
            <a:gs pos="0">
              <a:schemeClr val="accent1">
                <a:alpha val="90000"/>
                <a:hueOff val="0"/>
                <a:satOff val="0"/>
                <a:lumOff val="0"/>
                <a:alphaOff val="-40000"/>
                <a:shade val="85000"/>
                <a:satMod val="130000"/>
              </a:schemeClr>
            </a:gs>
            <a:gs pos="34000">
              <a:schemeClr val="accent1">
                <a:alpha val="90000"/>
                <a:hueOff val="0"/>
                <a:satOff val="0"/>
                <a:lumOff val="0"/>
                <a:alphaOff val="-40000"/>
                <a:shade val="87000"/>
                <a:satMod val="125000"/>
              </a:schemeClr>
            </a:gs>
            <a:gs pos="70000">
              <a:schemeClr val="accent1">
                <a:alpha val="90000"/>
                <a:hueOff val="0"/>
                <a:satOff val="0"/>
                <a:lumOff val="0"/>
                <a:alphaOff val="-40000"/>
                <a:tint val="100000"/>
                <a:shade val="90000"/>
                <a:satMod val="130000"/>
              </a:schemeClr>
            </a:gs>
            <a:gs pos="100000">
              <a:schemeClr val="accent1">
                <a:alpha val="90000"/>
                <a:hueOff val="0"/>
                <a:satOff val="0"/>
                <a:lumOff val="0"/>
                <a:alphaOff val="-40000"/>
                <a:tint val="100000"/>
                <a:shade val="100000"/>
                <a:satMod val="110000"/>
              </a:schemeClr>
            </a:gs>
          </a:gsLst>
          <a:path path="circle">
            <a:fillToRect l="100000" t="100000" r="100000" b="100000"/>
          </a:path>
        </a:gradFill>
        <a:ln>
          <a:noFill/>
        </a:ln>
        <a:effectLst>
          <a:outerShdw blurRad="38100" dist="25400" dir="2700000" algn="br" rotWithShape="0">
            <a:srgbClr val="000000">
              <a:alpha val="6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Drives the transition to clean mobility</a:t>
          </a:r>
        </a:p>
      </dsp:txBody>
      <dsp:txXfrm>
        <a:off x="1080943" y="3580382"/>
        <a:ext cx="4281752" cy="1426657"/>
      </dsp:txXfrm>
    </dsp:sp>
    <dsp:sp modelId="{7666D9CD-2FE1-4714-8ECB-C9A3EAE71475}">
      <dsp:nvSpPr>
        <dsp:cNvPr id="0" name=""/>
        <dsp:cNvSpPr/>
      </dsp:nvSpPr>
      <dsp:spPr>
        <a:xfrm>
          <a:off x="4888801" y="1149199"/>
          <a:ext cx="985027" cy="985027"/>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10432" y="1149199"/>
        <a:ext cx="541765" cy="741233"/>
      </dsp:txXfrm>
    </dsp:sp>
    <dsp:sp modelId="{BDDBE4CB-3A59-4B6F-89FD-056DC4E32140}">
      <dsp:nvSpPr>
        <dsp:cNvPr id="0" name=""/>
        <dsp:cNvSpPr/>
      </dsp:nvSpPr>
      <dsp:spPr>
        <a:xfrm>
          <a:off x="5407080" y="2907095"/>
          <a:ext cx="985027" cy="985027"/>
        </a:xfrm>
        <a:prstGeom prst="downArrow">
          <a:avLst>
            <a:gd name="adj1" fmla="val 55000"/>
            <a:gd name="adj2" fmla="val 45000"/>
          </a:avLst>
        </a:prstGeom>
        <a:solidFill>
          <a:schemeClr val="accent1">
            <a:alpha val="90000"/>
            <a:tint val="40000"/>
            <a:hueOff val="0"/>
            <a:satOff val="0"/>
            <a:lumOff val="0"/>
            <a:alphaOff val="-40000"/>
          </a:schemeClr>
        </a:solidFill>
        <a:ln w="12700"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28711" y="2907095"/>
        <a:ext cx="541765" cy="741233"/>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9A79F48-3688-41B1-B940-B6FD749364E5}" type="datetimeFigureOut">
              <a:rPr lang="en-US" smtClean="0"/>
              <a:t>12/8/2025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1408AD9-5AC4-4B68-A3B6-2FBC3355B95A}" type="slidenum">
              <a:rPr lang="en-US" smtClean="0"/>
              <a:t>‹#›</a:t>
            </a:fld>
            <a:endParaRPr lang="en-US"/>
          </a:p>
        </p:txBody>
      </p:sp>
    </p:spTree>
    <p:extLst>
      <p:ext uri="{BB962C8B-B14F-4D97-AF65-F5344CB8AC3E}">
        <p14:creationId xmlns:p14="http://schemas.microsoft.com/office/powerpoint/2010/main" val="37683293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day everyone. My name is Bushra Naila, and today I will be presenting my business project titled </a:t>
            </a:r>
            <a:r>
              <a:rPr lang="en-US" dirty="0" err="1"/>
              <a:t>EcoCharge</a:t>
            </a:r>
            <a:r>
              <a:rPr lang="en-US" dirty="0"/>
              <a:t> Solutions. This work is part of the Entrepreneurship module LCBB5013, under the guidance of our module leaders, Dr. Amer Kareem and Ms. Zainab </a:t>
            </a:r>
            <a:r>
              <a:rPr lang="en-US" dirty="0" err="1"/>
              <a:t>Atta.EcoCharge</a:t>
            </a:r>
            <a:r>
              <a:rPr lang="en-US" dirty="0"/>
              <a:t> Solutions is a business concept designed to support the growing electric vehicle ecosystem by offering convenient, reliable, and sustainable charging solutions. Throughout this presentation, I will walk you through the idea, its market potential, business structure, strategy, and the value it offers to both consumers and the environment.”</a:t>
            </a:r>
          </a:p>
        </p:txBody>
      </p:sp>
      <p:sp>
        <p:nvSpPr>
          <p:cNvPr id="4" name="Slide Number Placeholder 3"/>
          <p:cNvSpPr>
            <a:spLocks noGrp="1"/>
          </p:cNvSpPr>
          <p:nvPr>
            <p:ph type="sldNum" sz="quarter" idx="5"/>
          </p:nvPr>
        </p:nvSpPr>
        <p:spPr/>
        <p:txBody>
          <a:bodyPr/>
          <a:lstStyle/>
          <a:p>
            <a:fld id="{51408AD9-5AC4-4B68-A3B6-2FBC3355B95A}" type="slidenum">
              <a:rPr lang="en-US" smtClean="0"/>
              <a:t>1</a:t>
            </a:fld>
            <a:endParaRPr lang="en-US"/>
          </a:p>
        </p:txBody>
      </p:sp>
    </p:spTree>
    <p:extLst>
      <p:ext uri="{BB962C8B-B14F-4D97-AF65-F5344CB8AC3E}">
        <p14:creationId xmlns:p14="http://schemas.microsoft.com/office/powerpoint/2010/main" val="40526057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EcoCharge</a:t>
            </a:r>
            <a:r>
              <a:rPr lang="en-US" dirty="0"/>
              <a:t> Solutions will operate as a Private Limited Company, allowing us both flexibility and limited liability. The company begins as founder-led but is structured to accommodate future investors as we </a:t>
            </a:r>
            <a:r>
              <a:rPr lang="en-US" dirty="0" err="1"/>
              <a:t>scale.The</a:t>
            </a:r>
            <a:r>
              <a:rPr lang="en-US" dirty="0"/>
              <a:t> management team will consist of key roles, including a Managing Director, Operations Manager, Marketing and Sales Manager, Finance Manager, and a Technical Lead. This lean management structure ensures quick decision-making, reduced overhead, and efficient communication — a necessity in a fast-growing, technology-driven sector.</a:t>
            </a:r>
          </a:p>
        </p:txBody>
      </p:sp>
      <p:sp>
        <p:nvSpPr>
          <p:cNvPr id="4" name="Slide Number Placeholder 3"/>
          <p:cNvSpPr>
            <a:spLocks noGrp="1"/>
          </p:cNvSpPr>
          <p:nvPr>
            <p:ph type="sldNum" sz="quarter" idx="5"/>
          </p:nvPr>
        </p:nvSpPr>
        <p:spPr/>
        <p:txBody>
          <a:bodyPr/>
          <a:lstStyle/>
          <a:p>
            <a:fld id="{51408AD9-5AC4-4B68-A3B6-2FBC3355B95A}" type="slidenum">
              <a:rPr lang="en-US" smtClean="0"/>
              <a:t>2</a:t>
            </a:fld>
            <a:endParaRPr lang="en-US"/>
          </a:p>
        </p:txBody>
      </p:sp>
    </p:spTree>
    <p:extLst>
      <p:ext uri="{BB962C8B-B14F-4D97-AF65-F5344CB8AC3E}">
        <p14:creationId xmlns:p14="http://schemas.microsoft.com/office/powerpoint/2010/main" val="19539051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business idea centers on establishing a network of solar-powered EV charging stations under the brand </a:t>
            </a:r>
            <a:r>
              <a:rPr lang="en-US" dirty="0" err="1"/>
              <a:t>EcoCharge</a:t>
            </a:r>
            <a:r>
              <a:rPr lang="en-US" dirty="0"/>
              <a:t> Solutions. These chargers will be deployed across strategic high-demand areas such as retail parks, workplaces, urban hubs, and residential </a:t>
            </a:r>
            <a:r>
              <a:rPr lang="en-US" dirty="0" err="1"/>
              <a:t>neighborhoods.The</a:t>
            </a:r>
            <a:r>
              <a:rPr lang="en-US" dirty="0"/>
              <a:t> idea responds to a major market gap: a significant number of EV owners lack access to home chargers, especially those living in flats, rental units, or homes without driveways (</a:t>
            </a:r>
            <a:r>
              <a:rPr lang="en-US" dirty="0" err="1"/>
              <a:t>Zapmap</a:t>
            </a:r>
            <a:r>
              <a:rPr lang="en-US" dirty="0"/>
              <a:t>, 2024).Furthermore, as national policies continue pushing for cleaner transport and the expansion of EV charging infrastructure (GOV.UK, 2024), </a:t>
            </a:r>
            <a:r>
              <a:rPr lang="en-US" dirty="0" err="1"/>
              <a:t>EcoCharge</a:t>
            </a:r>
            <a:r>
              <a:rPr lang="en-US" dirty="0"/>
              <a:t> Solutions is well-positioned to contribute effectively to these long-term sustainability goals.</a:t>
            </a:r>
          </a:p>
        </p:txBody>
      </p:sp>
      <p:sp>
        <p:nvSpPr>
          <p:cNvPr id="4" name="Slide Number Placeholder 3"/>
          <p:cNvSpPr>
            <a:spLocks noGrp="1"/>
          </p:cNvSpPr>
          <p:nvPr>
            <p:ph type="sldNum" sz="quarter" idx="5"/>
          </p:nvPr>
        </p:nvSpPr>
        <p:spPr/>
        <p:txBody>
          <a:bodyPr/>
          <a:lstStyle/>
          <a:p>
            <a:fld id="{51408AD9-5AC4-4B68-A3B6-2FBC3355B95A}" type="slidenum">
              <a:rPr lang="en-US" smtClean="0"/>
              <a:t>3</a:t>
            </a:fld>
            <a:endParaRPr lang="en-US"/>
          </a:p>
        </p:txBody>
      </p:sp>
    </p:spTree>
    <p:extLst>
      <p:ext uri="{BB962C8B-B14F-4D97-AF65-F5344CB8AC3E}">
        <p14:creationId xmlns:p14="http://schemas.microsoft.com/office/powerpoint/2010/main" val="5940450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products and services include a range of EV chargers, solar-powered canopies, and battery storage systems. We will also offer a multifunctional mobile app that allows customers to book chargers, monitor usage, and make payments </a:t>
            </a:r>
            <a:r>
              <a:rPr lang="en-US" dirty="0" err="1"/>
              <a:t>easily.To</a:t>
            </a:r>
            <a:r>
              <a:rPr lang="en-US" dirty="0"/>
              <a:t> enhance customer engagement and retention, </a:t>
            </a:r>
            <a:r>
              <a:rPr lang="en-US" dirty="0" err="1"/>
              <a:t>EcoCharge</a:t>
            </a:r>
            <a:r>
              <a:rPr lang="en-US" dirty="0"/>
              <a:t> Solutions will provide subscription plans, loyalty programs, and corporate partnerships for workplaces and fleet </a:t>
            </a:r>
            <a:r>
              <a:rPr lang="en-US" dirty="0" err="1"/>
              <a:t>operators.Our</a:t>
            </a:r>
            <a:r>
              <a:rPr lang="en-US" dirty="0"/>
              <a:t> short-term objectives are to install 25 charging stations, onboard at least 2,000 active members, and secure five corporate clients. In the longer term, we aim to expand nationally to more than 150 stations and achieve approximately 8% of the UK public charging market share, a realistic target based on current network growth trends (</a:t>
            </a:r>
            <a:r>
              <a:rPr lang="en-US" dirty="0" err="1"/>
              <a:t>Zapmap</a:t>
            </a:r>
            <a:r>
              <a:rPr lang="en-US" dirty="0"/>
              <a:t>, 2025). The business is expected to reach profitability by the end of the third year.</a:t>
            </a:r>
          </a:p>
        </p:txBody>
      </p:sp>
      <p:sp>
        <p:nvSpPr>
          <p:cNvPr id="4" name="Slide Number Placeholder 3"/>
          <p:cNvSpPr>
            <a:spLocks noGrp="1"/>
          </p:cNvSpPr>
          <p:nvPr>
            <p:ph type="sldNum" sz="quarter" idx="5"/>
          </p:nvPr>
        </p:nvSpPr>
        <p:spPr/>
        <p:txBody>
          <a:bodyPr/>
          <a:lstStyle/>
          <a:p>
            <a:fld id="{51408AD9-5AC4-4B68-A3B6-2FBC3355B95A}" type="slidenum">
              <a:rPr lang="en-US" smtClean="0"/>
              <a:t>4</a:t>
            </a:fld>
            <a:endParaRPr lang="en-US"/>
          </a:p>
        </p:txBody>
      </p:sp>
    </p:spTree>
    <p:extLst>
      <p:ext uri="{BB962C8B-B14F-4D97-AF65-F5344CB8AC3E}">
        <p14:creationId xmlns:p14="http://schemas.microsoft.com/office/powerpoint/2010/main" val="858112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market segmentation focuses on groups most dependent on public EV charging infrastructure. These include urban residents without home chargers, commuters who need workplace or destination charging, and environmentally conscious consumers looking for green charging </a:t>
            </a:r>
            <a:r>
              <a:rPr lang="en-US" dirty="0" err="1"/>
              <a:t>options.Corporate</a:t>
            </a:r>
            <a:r>
              <a:rPr lang="en-US" dirty="0"/>
              <a:t> fleet managers also form a key segment as more companies shift toward electric fleets. Finally, early technology adopters will help us establish momentum and brand </a:t>
            </a:r>
            <a:r>
              <a:rPr lang="en-US" dirty="0" err="1"/>
              <a:t>recognition.According</a:t>
            </a:r>
            <a:r>
              <a:rPr lang="en-US" dirty="0"/>
              <a:t> to recent studies, a significant portion of EV owners rely on public charging, especially those without off-street parking — a number that continues to rise as EV adoption accelerates (</a:t>
            </a:r>
            <a:r>
              <a:rPr lang="en-US" dirty="0" err="1"/>
              <a:t>Zapmap</a:t>
            </a:r>
            <a:r>
              <a:rPr lang="en-US" dirty="0"/>
              <a:t>, 2024; RAC, 2024). This gives </a:t>
            </a:r>
            <a:r>
              <a:rPr lang="en-US" dirty="0" err="1"/>
              <a:t>EcoCharge</a:t>
            </a:r>
            <a:r>
              <a:rPr lang="en-US" dirty="0"/>
              <a:t> Solutions a strong and expanding customer base.</a:t>
            </a:r>
          </a:p>
        </p:txBody>
      </p:sp>
      <p:sp>
        <p:nvSpPr>
          <p:cNvPr id="4" name="Slide Number Placeholder 3"/>
          <p:cNvSpPr>
            <a:spLocks noGrp="1"/>
          </p:cNvSpPr>
          <p:nvPr>
            <p:ph type="sldNum" sz="quarter" idx="5"/>
          </p:nvPr>
        </p:nvSpPr>
        <p:spPr/>
        <p:txBody>
          <a:bodyPr/>
          <a:lstStyle/>
          <a:p>
            <a:fld id="{51408AD9-5AC4-4B68-A3B6-2FBC3355B95A}" type="slidenum">
              <a:rPr lang="en-US" smtClean="0"/>
              <a:t>5</a:t>
            </a:fld>
            <a:endParaRPr lang="en-US"/>
          </a:p>
        </p:txBody>
      </p:sp>
    </p:spTree>
    <p:extLst>
      <p:ext uri="{BB962C8B-B14F-4D97-AF65-F5344CB8AC3E}">
        <p14:creationId xmlns:p14="http://schemas.microsoft.com/office/powerpoint/2010/main" val="32244053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EcoCharge</a:t>
            </a:r>
            <a:r>
              <a:rPr lang="en-US" dirty="0"/>
              <a:t> Solutions uses a robust marketing </a:t>
            </a:r>
            <a:r>
              <a:rPr lang="en-US" dirty="0" err="1"/>
              <a:t>mix.Our</a:t>
            </a:r>
            <a:r>
              <a:rPr lang="en-US" dirty="0"/>
              <a:t> product is a clean-energy EV charging service supported by digital features, including an all-in-one </a:t>
            </a:r>
            <a:r>
              <a:rPr lang="en-US" dirty="0" err="1"/>
              <a:t>app.Our</a:t>
            </a:r>
            <a:r>
              <a:rPr lang="en-US" dirty="0"/>
              <a:t> pricing strategy balances affordability and value, combining pay-as-you-go rates with premium subscription </a:t>
            </a:r>
            <a:r>
              <a:rPr lang="en-US" dirty="0" err="1"/>
              <a:t>packages.Placement</a:t>
            </a:r>
            <a:r>
              <a:rPr lang="en-US" dirty="0"/>
              <a:t> focuses on high-demand areas backed by infrastructure growth reports from the UK government (GOV.UK, 2025).Our promotion strategy includes SEO, targeted online ads, partnerships, and influencer collaborations to reach EV </a:t>
            </a:r>
            <a:r>
              <a:rPr lang="en-US" dirty="0" err="1"/>
              <a:t>drivers.Our</a:t>
            </a:r>
            <a:r>
              <a:rPr lang="en-US" dirty="0"/>
              <a:t> internet marketing strategy will rely heavily on digital channels such as Google Ads, social media platforms, and EV community forums. We will also use automation tools to send reminders, promotions, and updates through the mobile app. </a:t>
            </a:r>
          </a:p>
        </p:txBody>
      </p:sp>
      <p:sp>
        <p:nvSpPr>
          <p:cNvPr id="4" name="Slide Number Placeholder 3"/>
          <p:cNvSpPr>
            <a:spLocks noGrp="1"/>
          </p:cNvSpPr>
          <p:nvPr>
            <p:ph type="sldNum" sz="quarter" idx="5"/>
          </p:nvPr>
        </p:nvSpPr>
        <p:spPr/>
        <p:txBody>
          <a:bodyPr/>
          <a:lstStyle/>
          <a:p>
            <a:fld id="{51408AD9-5AC4-4B68-A3B6-2FBC3355B95A}" type="slidenum">
              <a:rPr lang="en-US" smtClean="0"/>
              <a:t>6</a:t>
            </a:fld>
            <a:endParaRPr lang="en-US"/>
          </a:p>
        </p:txBody>
      </p:sp>
    </p:spTree>
    <p:extLst>
      <p:ext uri="{BB962C8B-B14F-4D97-AF65-F5344CB8AC3E}">
        <p14:creationId xmlns:p14="http://schemas.microsoft.com/office/powerpoint/2010/main" val="12835107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PESTLE analysis shows strong political and environmental support for EV adoption, reinforced by incentives and aggressive net-zero targets (GOV.UK, 2024). Social trends also favor green mobility, while rapid advancements in charging technology continue to improve efficiency (</a:t>
            </a:r>
            <a:r>
              <a:rPr lang="en-US" dirty="0" err="1"/>
              <a:t>Zapmap</a:t>
            </a:r>
            <a:r>
              <a:rPr lang="en-US" dirty="0"/>
              <a:t>, 2025).Economically, rising fuel costs and EV sales create a favorable commercial environment, although legal compliance and data protection remain essential </a:t>
            </a:r>
            <a:r>
              <a:rPr lang="en-US" dirty="0" err="1"/>
              <a:t>considerations.The</a:t>
            </a:r>
            <a:r>
              <a:rPr lang="en-US" dirty="0"/>
              <a:t> SWOT analysis highlights our strengths in renewable power and smart digital services. However, we must manage weaknesses such as high installation costs and potential grid-related delays. Growing EV demand and corporate fleet electrification present major opportunities (RAC, 2024). Threats include strong competitors, regulatory uncertainty, and the fast pace of technological change (The Guardian, 2024)</a:t>
            </a:r>
          </a:p>
        </p:txBody>
      </p:sp>
      <p:sp>
        <p:nvSpPr>
          <p:cNvPr id="4" name="Slide Number Placeholder 3"/>
          <p:cNvSpPr>
            <a:spLocks noGrp="1"/>
          </p:cNvSpPr>
          <p:nvPr>
            <p:ph type="sldNum" sz="quarter" idx="5"/>
          </p:nvPr>
        </p:nvSpPr>
        <p:spPr/>
        <p:txBody>
          <a:bodyPr/>
          <a:lstStyle/>
          <a:p>
            <a:fld id="{51408AD9-5AC4-4B68-A3B6-2FBC3355B95A}" type="slidenum">
              <a:rPr lang="en-US" smtClean="0"/>
              <a:t>7</a:t>
            </a:fld>
            <a:endParaRPr lang="en-US"/>
          </a:p>
        </p:txBody>
      </p:sp>
    </p:spTree>
    <p:extLst>
      <p:ext uri="{BB962C8B-B14F-4D97-AF65-F5344CB8AC3E}">
        <p14:creationId xmlns:p14="http://schemas.microsoft.com/office/powerpoint/2010/main" val="36664192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shows why public charging is essential. The UK now has more than 87,000 public chargers, an increase driven by strong growth in EV ownership (</a:t>
            </a:r>
            <a:r>
              <a:rPr lang="en-US" dirty="0" err="1"/>
              <a:t>Zapmap</a:t>
            </a:r>
            <a:r>
              <a:rPr lang="en-US" dirty="0"/>
              <a:t>, 2025).Despite 79% of EV drivers having access to home chargers, over half still use public charging every month, which shows that home charging alone is not enough to meet real-world demand (</a:t>
            </a:r>
            <a:r>
              <a:rPr lang="en-US" dirty="0" err="1"/>
              <a:t>Zapmap</a:t>
            </a:r>
            <a:r>
              <a:rPr lang="en-US" dirty="0"/>
              <a:t> Survey, 2024).The number of installed public chargers grew by 38% in 2024 — a clear indicator of market momentum. Furthermore, workplace and destination charging are becoming increasingly important as commuting patterns and lifestyles change (RAC, 2024).This data strongly validates the need for </a:t>
            </a:r>
            <a:r>
              <a:rPr lang="en-US" dirty="0" err="1"/>
              <a:t>EcoCharge</a:t>
            </a:r>
            <a:r>
              <a:rPr lang="en-US" dirty="0"/>
              <a:t> Solutions</a:t>
            </a:r>
          </a:p>
        </p:txBody>
      </p:sp>
      <p:sp>
        <p:nvSpPr>
          <p:cNvPr id="4" name="Slide Number Placeholder 3"/>
          <p:cNvSpPr>
            <a:spLocks noGrp="1"/>
          </p:cNvSpPr>
          <p:nvPr>
            <p:ph type="sldNum" sz="quarter" idx="5"/>
          </p:nvPr>
        </p:nvSpPr>
        <p:spPr/>
        <p:txBody>
          <a:bodyPr/>
          <a:lstStyle/>
          <a:p>
            <a:fld id="{51408AD9-5AC4-4B68-A3B6-2FBC3355B95A}" type="slidenum">
              <a:rPr lang="en-US" smtClean="0"/>
              <a:t>8</a:t>
            </a:fld>
            <a:endParaRPr lang="en-US"/>
          </a:p>
        </p:txBody>
      </p:sp>
    </p:spTree>
    <p:extLst>
      <p:ext uri="{BB962C8B-B14F-4D97-AF65-F5344CB8AC3E}">
        <p14:creationId xmlns:p14="http://schemas.microsoft.com/office/powerpoint/2010/main" val="4174265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total start-up requirement is </a:t>
            </a:r>
            <a:r>
              <a:rPr lang="en-US" b="1" dirty="0"/>
              <a:t>£1 million</a:t>
            </a:r>
            <a:r>
              <a:rPr lang="en-US" dirty="0"/>
              <a:t>, covering equipment, installation, app development, marketing, and working capital.</a:t>
            </a:r>
            <a:br>
              <a:rPr lang="en-US" dirty="0"/>
            </a:br>
            <a:endParaRPr lang="en-US" dirty="0"/>
          </a:p>
          <a:p>
            <a:r>
              <a:rPr lang="en-US" dirty="0"/>
              <a:t>Funding will come mainly from equity investment and government grants, with a small bank loan and founder contribution.</a:t>
            </a:r>
            <a:br>
              <a:rPr lang="en-US" dirty="0"/>
            </a:br>
            <a:endParaRPr lang="en-US" dirty="0"/>
          </a:p>
          <a:p>
            <a:r>
              <a:rPr lang="en-US" dirty="0"/>
              <a:t>The initial cash flow forecast shows a short-term deficit around month eight, due to front-loaded infrastructure costs. This will be managed through an overdraft facility and early B2B contracts to accelerate revenue.</a:t>
            </a:r>
          </a:p>
        </p:txBody>
      </p:sp>
      <p:sp>
        <p:nvSpPr>
          <p:cNvPr id="4" name="Slide Number Placeholder 3"/>
          <p:cNvSpPr>
            <a:spLocks noGrp="1"/>
          </p:cNvSpPr>
          <p:nvPr>
            <p:ph type="sldNum" sz="quarter" idx="5"/>
          </p:nvPr>
        </p:nvSpPr>
        <p:spPr/>
        <p:txBody>
          <a:bodyPr/>
          <a:lstStyle/>
          <a:p>
            <a:fld id="{51408AD9-5AC4-4B68-A3B6-2FBC3355B95A}" type="slidenum">
              <a:rPr lang="en-US" smtClean="0"/>
              <a:t>9</a:t>
            </a:fld>
            <a:endParaRPr lang="en-US"/>
          </a:p>
        </p:txBody>
      </p:sp>
    </p:spTree>
    <p:extLst>
      <p:ext uri="{BB962C8B-B14F-4D97-AF65-F5344CB8AC3E}">
        <p14:creationId xmlns:p14="http://schemas.microsoft.com/office/powerpoint/2010/main" val="10486083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Sustainability is at the heart of </a:t>
            </a:r>
            <a:r>
              <a:rPr lang="en-US" dirty="0" err="1"/>
              <a:t>EcoCharge</a:t>
            </a:r>
            <a:r>
              <a:rPr lang="en-US" dirty="0"/>
              <a:t>. By generating renewable energy on-site, we achieve </a:t>
            </a:r>
            <a:r>
              <a:rPr lang="en-US" b="1" dirty="0"/>
              <a:t>true zero-emission charging</a:t>
            </a:r>
            <a:r>
              <a:rPr lang="en-US" dirty="0"/>
              <a:t> and reduce demand on the national grid.</a:t>
            </a:r>
            <a:br>
              <a:rPr lang="en-US" dirty="0"/>
            </a:br>
            <a:endParaRPr lang="en-US" dirty="0"/>
          </a:p>
          <a:p>
            <a:r>
              <a:rPr lang="en-US" dirty="0"/>
              <a:t>Our business not only supports EV adoption but also aligns perfectly with the UK’s 2050 net-zero roadmap. The long-term environmental impact extends beyond profits — it’s about empowering communities to drive greener.</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1408AD9-5AC4-4B68-A3B6-2FBC3355B95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9309693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future, </a:t>
            </a:r>
            <a:r>
              <a:rPr lang="en-US" dirty="0" err="1"/>
              <a:t>EcoCharge</a:t>
            </a:r>
            <a:r>
              <a:rPr lang="en-US" dirty="0"/>
              <a:t> will expand nationally with over 150 charging points. We aim to integrate </a:t>
            </a:r>
            <a:r>
              <a:rPr lang="en-US" b="1" dirty="0"/>
              <a:t>Vehicle-to-Grid technology</a:t>
            </a:r>
            <a:r>
              <a:rPr lang="en-US" dirty="0"/>
              <a:t>, allowing cars to return excess power to the grid — creating a circular, energy-efficient system.</a:t>
            </a:r>
            <a:br>
              <a:rPr lang="en-US" dirty="0"/>
            </a:br>
            <a:endParaRPr lang="en-US" dirty="0"/>
          </a:p>
          <a:p>
            <a:r>
              <a:rPr lang="en-US" dirty="0"/>
              <a:t>Strategic partnerships with automakers, real estate groups, and renewable energy firms will further accelerate growth. The franchise model is another avenue to ensure rapid scalability while maintaining brand standards.</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1408AD9-5AC4-4B68-A3B6-2FBC3355B95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219820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To conclude, </a:t>
            </a:r>
            <a:r>
              <a:rPr lang="en-US" i="1" dirty="0" err="1"/>
              <a:t>EcoCharge</a:t>
            </a:r>
            <a:r>
              <a:rPr lang="en-US" i="1" dirty="0"/>
              <a:t> Solutions</a:t>
            </a:r>
            <a:r>
              <a:rPr lang="en-US" dirty="0"/>
              <a:t> represents a timely, forward-thinking solution to one of the UK’s biggest sustainability challenges.</a:t>
            </a:r>
            <a:br>
              <a:rPr lang="en-US" dirty="0"/>
            </a:br>
            <a:endParaRPr lang="en-US" dirty="0"/>
          </a:p>
          <a:p>
            <a:r>
              <a:rPr lang="en-US" dirty="0"/>
              <a:t>By blending solar innovation, smart technology, and customer-first services, </a:t>
            </a:r>
            <a:r>
              <a:rPr lang="en-US" dirty="0" err="1"/>
              <a:t>EcoCharge</a:t>
            </a:r>
            <a:r>
              <a:rPr lang="en-US" dirty="0"/>
              <a:t> bridges the gap between environmental responsibility and everyday convenience.</a:t>
            </a:r>
            <a:br>
              <a:rPr lang="en-US" dirty="0"/>
            </a:br>
            <a:endParaRPr lang="en-US" dirty="0"/>
          </a:p>
          <a:p>
            <a:r>
              <a:rPr lang="en-US" dirty="0"/>
              <a:t>We’re not just building charging stations — we’re building the foundation for a cleaner, smarter, and more sustainable future. Thank you.</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51408AD9-5AC4-4B68-A3B6-2FBC3355B95A}"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3018780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8943E69-03FE-4F49-BE88-728F77BE583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567B13-489E-4723-94B8-92F5EBAE5AB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996427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43E69-03FE-4F49-BE88-728F77BE583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567B13-489E-4723-94B8-92F5EBAE5AB1}" type="slidenum">
              <a:rPr lang="en-US" smtClean="0"/>
              <a:t>‹#›</a:t>
            </a:fld>
            <a:endParaRPr lang="en-US"/>
          </a:p>
        </p:txBody>
      </p:sp>
    </p:spTree>
    <p:extLst>
      <p:ext uri="{BB962C8B-B14F-4D97-AF65-F5344CB8AC3E}">
        <p14:creationId xmlns:p14="http://schemas.microsoft.com/office/powerpoint/2010/main" val="8266333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8943E69-03FE-4F49-BE88-728F77BE583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567B13-489E-4723-94B8-92F5EBAE5AB1}"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93932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8943E69-03FE-4F49-BE88-728F77BE5830}"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567B13-489E-4723-94B8-92F5EBAE5AB1}" type="slidenum">
              <a:rPr lang="en-US" smtClean="0"/>
              <a:t>‹#›</a:t>
            </a:fld>
            <a:endParaRPr lang="en-US"/>
          </a:p>
        </p:txBody>
      </p:sp>
    </p:spTree>
    <p:extLst>
      <p:ext uri="{BB962C8B-B14F-4D97-AF65-F5344CB8AC3E}">
        <p14:creationId xmlns:p14="http://schemas.microsoft.com/office/powerpoint/2010/main" val="431980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8943E69-03FE-4F49-BE88-728F77BE5830}" type="datetimeFigureOut">
              <a:rPr lang="en-US" smtClean="0"/>
              <a:t>12/8/2025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567B13-489E-4723-94B8-92F5EBAE5AB1}" type="slidenum">
              <a:rPr lang="en-US" smtClean="0"/>
              <a:t>‹#›</a:t>
            </a:fld>
            <a:endParaRPr lang="en-US"/>
          </a:p>
        </p:txBody>
      </p:sp>
    </p:spTree>
    <p:extLst>
      <p:ext uri="{BB962C8B-B14F-4D97-AF65-F5344CB8AC3E}">
        <p14:creationId xmlns:p14="http://schemas.microsoft.com/office/powerpoint/2010/main" val="2098915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8943E69-03FE-4F49-BE88-728F77BE5830}" type="datetimeFigureOut">
              <a:rPr lang="en-US" smtClean="0"/>
              <a:t>12/8/2025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567B13-489E-4723-94B8-92F5EBAE5AB1}" type="slidenum">
              <a:rPr lang="en-US" smtClean="0"/>
              <a:t>‹#›</a:t>
            </a:fld>
            <a:endParaRPr lang="en-US"/>
          </a:p>
        </p:txBody>
      </p:sp>
    </p:spTree>
    <p:extLst>
      <p:ext uri="{BB962C8B-B14F-4D97-AF65-F5344CB8AC3E}">
        <p14:creationId xmlns:p14="http://schemas.microsoft.com/office/powerpoint/2010/main" val="4010306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F8943E69-03FE-4F49-BE88-728F77BE5830}" type="datetimeFigureOut">
              <a:rPr lang="en-US" smtClean="0"/>
              <a:t>12/8/2025</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07567B13-489E-4723-94B8-92F5EBAE5AB1}" type="slidenum">
              <a:rPr lang="en-US" smtClean="0"/>
              <a:t>‹#›</a:t>
            </a:fld>
            <a:endParaRPr lang="en-US"/>
          </a:p>
        </p:txBody>
      </p:sp>
    </p:spTree>
    <p:extLst>
      <p:ext uri="{BB962C8B-B14F-4D97-AF65-F5344CB8AC3E}">
        <p14:creationId xmlns:p14="http://schemas.microsoft.com/office/powerpoint/2010/main" val="42223658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F8943E69-03FE-4F49-BE88-728F77BE5830}" type="datetimeFigureOut">
              <a:rPr lang="en-US" smtClean="0"/>
              <a:t>12/8/2025</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7567B13-489E-4723-94B8-92F5EBAE5AB1}" type="slidenum">
              <a:rPr lang="en-US" smtClean="0"/>
              <a:t>‹#›</a:t>
            </a:fld>
            <a:endParaRPr lang="en-US"/>
          </a:p>
        </p:txBody>
      </p:sp>
    </p:spTree>
    <p:extLst>
      <p:ext uri="{BB962C8B-B14F-4D97-AF65-F5344CB8AC3E}">
        <p14:creationId xmlns:p14="http://schemas.microsoft.com/office/powerpoint/2010/main" val="1981721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8943E69-03FE-4F49-BE88-728F77BE5830}" type="datetimeFigureOut">
              <a:rPr lang="en-US" smtClean="0"/>
              <a:t>12/8/2025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567B13-489E-4723-94B8-92F5EBAE5AB1}" type="slidenum">
              <a:rPr lang="en-US" smtClean="0"/>
              <a:t>‹#›</a:t>
            </a:fld>
            <a:endParaRPr lang="en-US"/>
          </a:p>
        </p:txBody>
      </p:sp>
    </p:spTree>
    <p:extLst>
      <p:ext uri="{BB962C8B-B14F-4D97-AF65-F5344CB8AC3E}">
        <p14:creationId xmlns:p14="http://schemas.microsoft.com/office/powerpoint/2010/main" val="3027083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43E69-03FE-4F49-BE88-728F77BE583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567B13-489E-4723-94B8-92F5EBAE5AB1}" type="slidenum">
              <a:rPr lang="en-US" smtClean="0"/>
              <a:t>‹#›</a:t>
            </a:fld>
            <a:endParaRPr lang="en-US"/>
          </a:p>
        </p:txBody>
      </p:sp>
    </p:spTree>
    <p:extLst>
      <p:ext uri="{BB962C8B-B14F-4D97-AF65-F5344CB8AC3E}">
        <p14:creationId xmlns:p14="http://schemas.microsoft.com/office/powerpoint/2010/main" val="1282848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8943E69-03FE-4F49-BE88-728F77BE5830}" type="datetimeFigureOut">
              <a:rPr lang="en-US" smtClean="0"/>
              <a:t>12/8/2025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567B13-489E-4723-94B8-92F5EBAE5AB1}" type="slidenum">
              <a:rPr lang="en-US" smtClean="0"/>
              <a:t>‹#›</a:t>
            </a:fld>
            <a:endParaRPr lang="en-US"/>
          </a:p>
        </p:txBody>
      </p:sp>
    </p:spTree>
    <p:extLst>
      <p:ext uri="{BB962C8B-B14F-4D97-AF65-F5344CB8AC3E}">
        <p14:creationId xmlns:p14="http://schemas.microsoft.com/office/powerpoint/2010/main" val="10756520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F8943E69-03FE-4F49-BE88-728F77BE5830}" type="datetimeFigureOut">
              <a:rPr lang="en-US" smtClean="0"/>
              <a:t>12/8/2025</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7567B13-489E-4723-94B8-92F5EBAE5AB1}"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79486968"/>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news/electric-boost-ev-chargepoints-in-the-uk-grow-by-27-in-a-year" TargetMode="External"/><Relationship Id="rId7" Type="http://schemas.openxmlformats.org/officeDocument/2006/relationships/hyperlink" Target="https://www.zapmap.com/ev-stats/how-many-charging-points" TargetMode="External"/><Relationship Id="rId2" Type="http://schemas.openxmlformats.org/officeDocument/2006/relationships/hyperlink" Target="https://www.gov.uk/government/collections/electric-vehicle-charging-infrastructure-statistics" TargetMode="External"/><Relationship Id="rId1" Type="http://schemas.openxmlformats.org/officeDocument/2006/relationships/slideLayout" Target="../slideLayouts/slideLayout2.xml"/><Relationship Id="rId6" Type="http://schemas.openxmlformats.org/officeDocument/2006/relationships/hyperlink" Target="https://www.zapmap.com/sites/default/files/2025-03/Zapmap%20reveals%20findings%20of%20latest%20EV%20driver%20survey%20highlighting%20ownership%20trends%20and%20charging%20preferences.pdf" TargetMode="External"/><Relationship Id="rId5" Type="http://schemas.openxmlformats.org/officeDocument/2006/relationships/hyperlink" Target="https://www.theguardian.com/business/article/2024/aug/26/ev-electric-cars-vehicles-public-charger-deserts-great-britain" TargetMode="External"/><Relationship Id="rId4" Type="http://schemas.openxmlformats.org/officeDocument/2006/relationships/hyperlink" Target="https://www.rac.co.uk/drive/electric-cars/choosing/road-to-electr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047D60-6C60-1D2C-4691-3B0249963AB8}"/>
              </a:ext>
            </a:extLst>
          </p:cNvPr>
          <p:cNvSpPr>
            <a:spLocks noGrp="1"/>
          </p:cNvSpPr>
          <p:nvPr>
            <p:ph type="ctrTitle"/>
          </p:nvPr>
        </p:nvSpPr>
        <p:spPr>
          <a:xfrm>
            <a:off x="1097280" y="758952"/>
            <a:ext cx="10058400" cy="3979304"/>
          </a:xfrm>
        </p:spPr>
        <p:txBody>
          <a:bodyPr>
            <a:normAutofit fontScale="90000"/>
          </a:bodyPr>
          <a:lstStyle/>
          <a:p>
            <a:pPr lvl="0" eaLnBrk="0" fontAlgn="base" hangingPunct="0">
              <a:lnSpc>
                <a:spcPct val="100000"/>
              </a:lnSpc>
              <a:spcAft>
                <a:spcPct val="0"/>
              </a:spcAft>
            </a:pPr>
            <a:r>
              <a:rPr lang="en-US" altLang="en-US" sz="3200" b="1" dirty="0">
                <a:solidFill>
                  <a:srgbClr val="000000"/>
                </a:solidFill>
                <a:latin typeface="Arial" panose="020B0604020202020204" pitchFamily="34" charset="0"/>
                <a:ea typeface="Aptos" panose="020B0004020202020204" pitchFamily="34" charset="0"/>
                <a:cs typeface="Arial" panose="020B0604020202020204" pitchFamily="34" charset="0"/>
              </a:rPr>
              <a:t>Entrepreneurship </a:t>
            </a:r>
            <a:br>
              <a:rPr lang="en-GB" altLang="en-US" sz="3200" dirty="0">
                <a:solidFill>
                  <a:schemeClr val="tx1"/>
                </a:solidFill>
              </a:rPr>
            </a:br>
            <a:r>
              <a:rPr lang="en-US" altLang="en-US" sz="3200" b="1" dirty="0">
                <a:solidFill>
                  <a:srgbClr val="000000"/>
                </a:solidFill>
                <a:latin typeface="Arial" panose="020B0604020202020204" pitchFamily="34" charset="0"/>
                <a:ea typeface="Aptos" panose="020B0004020202020204" pitchFamily="34" charset="0"/>
                <a:cs typeface="Arial" panose="020B0604020202020204" pitchFamily="34" charset="0"/>
              </a:rPr>
              <a:t>LCBB5013</a:t>
            </a:r>
            <a:br>
              <a:rPr lang="en-GB" altLang="en-US" sz="3200" dirty="0">
                <a:solidFill>
                  <a:schemeClr val="tx1"/>
                </a:solidFill>
              </a:rPr>
            </a:br>
            <a:r>
              <a:rPr lang="en-US" altLang="en-US" sz="3200" b="1" dirty="0">
                <a:solidFill>
                  <a:srgbClr val="000000"/>
                </a:solidFill>
                <a:latin typeface="Arial" panose="020B0604020202020204" pitchFamily="34" charset="0"/>
                <a:ea typeface="Aptos" panose="020B0004020202020204" pitchFamily="34" charset="0"/>
                <a:cs typeface="Arial" panose="020B0604020202020204" pitchFamily="34" charset="0"/>
              </a:rPr>
              <a:t>Name: Bushra Naila</a:t>
            </a:r>
            <a:br>
              <a:rPr lang="en-GB" altLang="en-US" sz="3200" dirty="0">
                <a:solidFill>
                  <a:schemeClr val="tx1"/>
                </a:solidFill>
              </a:rPr>
            </a:br>
            <a:r>
              <a:rPr lang="en-US" altLang="en-US" sz="3200" b="1" dirty="0">
                <a:solidFill>
                  <a:srgbClr val="000000"/>
                </a:solidFill>
                <a:latin typeface="Arial" panose="020B0604020202020204" pitchFamily="34" charset="0"/>
                <a:ea typeface="Aptos" panose="020B0004020202020204" pitchFamily="34" charset="0"/>
                <a:cs typeface="Arial" panose="020B0604020202020204" pitchFamily="34" charset="0"/>
              </a:rPr>
              <a:t>Student ID: 2337327</a:t>
            </a:r>
            <a:br>
              <a:rPr lang="en-GB" altLang="en-US" sz="3200" dirty="0">
                <a:solidFill>
                  <a:schemeClr val="tx1"/>
                </a:solidFill>
              </a:rPr>
            </a:br>
            <a:r>
              <a:rPr lang="en-US" altLang="en-US" sz="3200" b="1" dirty="0">
                <a:solidFill>
                  <a:srgbClr val="000000"/>
                </a:solidFill>
                <a:latin typeface="Arial" panose="020B0604020202020204" pitchFamily="34" charset="0"/>
                <a:ea typeface="Aptos" panose="020B0004020202020204" pitchFamily="34" charset="0"/>
                <a:cs typeface="Arial" panose="020B0604020202020204" pitchFamily="34" charset="0"/>
              </a:rPr>
              <a:t>Module leader: Dr Amer Kareem</a:t>
            </a:r>
            <a:br>
              <a:rPr lang="en-US" altLang="en-US" sz="3200" b="1" dirty="0">
                <a:solidFill>
                  <a:srgbClr val="000000"/>
                </a:solidFill>
                <a:latin typeface="Arial" panose="020B0604020202020204" pitchFamily="34" charset="0"/>
                <a:ea typeface="Aptos" panose="020B0004020202020204" pitchFamily="34" charset="0"/>
                <a:cs typeface="Arial" panose="020B0604020202020204" pitchFamily="34" charset="0"/>
              </a:rPr>
            </a:br>
            <a:r>
              <a:rPr lang="en-US" altLang="en-US" sz="3200" b="1" dirty="0">
                <a:solidFill>
                  <a:srgbClr val="000000"/>
                </a:solidFill>
                <a:latin typeface="Arial" panose="020B0604020202020204" pitchFamily="34" charset="0"/>
                <a:ea typeface="Aptos" panose="020B0004020202020204" pitchFamily="34" charset="0"/>
                <a:cs typeface="Arial" panose="020B0604020202020204" pitchFamily="34" charset="0"/>
              </a:rPr>
              <a:t>                           Zainab Atta</a:t>
            </a:r>
            <a:r>
              <a:rPr lang="en-GB" altLang="en-US" sz="3200" dirty="0">
                <a:solidFill>
                  <a:schemeClr val="tx1"/>
                </a:solidFill>
              </a:rPr>
              <a:t> </a:t>
            </a:r>
            <a:br>
              <a:rPr lang="en-GB" altLang="en-US" sz="3200" dirty="0">
                <a:solidFill>
                  <a:schemeClr val="tx1"/>
                </a:solidFill>
              </a:rPr>
            </a:br>
            <a:br>
              <a:rPr lang="en-GB" altLang="en-US" sz="3200" dirty="0">
                <a:solidFill>
                  <a:schemeClr val="tx1"/>
                </a:solidFill>
              </a:rPr>
            </a:br>
            <a:r>
              <a:rPr lang="en-GB" altLang="en-US" sz="3200" dirty="0">
                <a:solidFill>
                  <a:schemeClr val="tx1"/>
                </a:solidFill>
              </a:rPr>
              <a:t>                                       </a:t>
            </a:r>
            <a:r>
              <a:rPr lang="en-GB" altLang="en-US" sz="3200" b="1" dirty="0">
                <a:solidFill>
                  <a:schemeClr val="accent2">
                    <a:lumMod val="75000"/>
                  </a:schemeClr>
                </a:solidFill>
                <a:latin typeface="Arial" panose="020B0604020202020204" pitchFamily="34" charset="0"/>
                <a:cs typeface="Arial" panose="020B0604020202020204" pitchFamily="34" charset="0"/>
              </a:rPr>
              <a:t>ECO CHARGE SOLUTIONS</a:t>
            </a:r>
            <a:br>
              <a:rPr lang="en-GB" altLang="en-US" sz="3200" b="1" dirty="0">
                <a:solidFill>
                  <a:schemeClr val="tx1"/>
                </a:solidFill>
                <a:latin typeface="Arial" panose="020B0604020202020204" pitchFamily="34" charset="0"/>
              </a:rPr>
            </a:br>
            <a:endParaRPr lang="en-GB" sz="3200" b="1" dirty="0"/>
          </a:p>
        </p:txBody>
      </p:sp>
    </p:spTree>
    <p:extLst>
      <p:ext uri="{BB962C8B-B14F-4D97-AF65-F5344CB8AC3E}">
        <p14:creationId xmlns:p14="http://schemas.microsoft.com/office/powerpoint/2010/main" val="38515962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CD59F-89CC-BD48-C7DC-E3D95E16D428}"/>
              </a:ext>
            </a:extLst>
          </p:cNvPr>
          <p:cNvSpPr>
            <a:spLocks noGrp="1"/>
          </p:cNvSpPr>
          <p:nvPr>
            <p:ph type="title"/>
          </p:nvPr>
        </p:nvSpPr>
        <p:spPr>
          <a:xfrm>
            <a:off x="7540067" y="263527"/>
            <a:ext cx="3690257" cy="1450757"/>
          </a:xfrm>
        </p:spPr>
        <p:txBody>
          <a:bodyPr>
            <a:normAutofit/>
          </a:bodyPr>
          <a:lstStyle/>
          <a:p>
            <a:r>
              <a:rPr lang="en-US" sz="3200" b="1" dirty="0"/>
              <a:t>Legal &amp; Management Structure</a:t>
            </a:r>
          </a:p>
        </p:txBody>
      </p:sp>
      <p:sp>
        <p:nvSpPr>
          <p:cNvPr id="3" name="Content Placeholder 2">
            <a:extLst>
              <a:ext uri="{FF2B5EF4-FFF2-40B4-BE49-F238E27FC236}">
                <a16:creationId xmlns:a16="http://schemas.microsoft.com/office/drawing/2014/main" id="{4C0794FA-F7A9-B1D6-67D5-DEF7BFFBB065}"/>
              </a:ext>
            </a:extLst>
          </p:cNvPr>
          <p:cNvSpPr>
            <a:spLocks noGrp="1"/>
          </p:cNvSpPr>
          <p:nvPr>
            <p:ph idx="1"/>
          </p:nvPr>
        </p:nvSpPr>
        <p:spPr>
          <a:xfrm>
            <a:off x="7859485" y="2198914"/>
            <a:ext cx="3690257" cy="3670180"/>
          </a:xfrm>
        </p:spPr>
        <p:txBody>
          <a:bodyPr>
            <a:normAutofit/>
          </a:bodyPr>
          <a:lstStyle/>
          <a:p>
            <a:pPr>
              <a:buFont typeface="Wingdings" panose="05000000000000000000" pitchFamily="2" charset="2"/>
              <a:buChar char="v"/>
            </a:pPr>
            <a:r>
              <a:rPr lang="en-US" sz="2400" dirty="0"/>
              <a:t>Private Limited Company (Ltd)</a:t>
            </a:r>
          </a:p>
          <a:p>
            <a:pPr>
              <a:buFont typeface="Wingdings" panose="05000000000000000000" pitchFamily="2" charset="2"/>
              <a:buChar char="v"/>
            </a:pPr>
            <a:r>
              <a:rPr lang="en-US" sz="2400" dirty="0"/>
              <a:t>Roles: Managing Director, Operations, Marketing/Sales, Finance</a:t>
            </a:r>
          </a:p>
          <a:p>
            <a:pPr>
              <a:buFont typeface="Wingdings" panose="05000000000000000000" pitchFamily="2" charset="2"/>
              <a:buChar char="v"/>
            </a:pPr>
            <a:r>
              <a:rPr lang="en-US" sz="2400" dirty="0"/>
              <a:t>Lean management approach</a:t>
            </a:r>
          </a:p>
        </p:txBody>
      </p:sp>
      <p:pic>
        <p:nvPicPr>
          <p:cNvPr id="5" name="Picture 4" descr="A diagram of a company&#10;&#10;AI-generated content may be incorrect.">
            <a:extLst>
              <a:ext uri="{FF2B5EF4-FFF2-40B4-BE49-F238E27FC236}">
                <a16:creationId xmlns:a16="http://schemas.microsoft.com/office/drawing/2014/main" id="{E472FD79-3316-E635-F300-AB9A3F6877B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9418" y="1360324"/>
            <a:ext cx="7220649" cy="2947952"/>
          </a:xfrm>
          <a:prstGeom prst="rect">
            <a:avLst/>
          </a:prstGeom>
        </p:spPr>
      </p:pic>
    </p:spTree>
    <p:extLst>
      <p:ext uri="{BB962C8B-B14F-4D97-AF65-F5344CB8AC3E}">
        <p14:creationId xmlns:p14="http://schemas.microsoft.com/office/powerpoint/2010/main" val="19659263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80045BC-58DB-469C-8997-6C0C16B173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8C9D1B-03CA-F7AD-404F-CCBAC07CDC20}"/>
              </a:ext>
            </a:extLst>
          </p:cNvPr>
          <p:cNvSpPr>
            <a:spLocks noGrp="1"/>
          </p:cNvSpPr>
          <p:nvPr>
            <p:ph type="title"/>
          </p:nvPr>
        </p:nvSpPr>
        <p:spPr>
          <a:xfrm>
            <a:off x="7859485" y="634946"/>
            <a:ext cx="3690257" cy="1450757"/>
          </a:xfrm>
        </p:spPr>
        <p:txBody>
          <a:bodyPr>
            <a:normAutofit/>
          </a:bodyPr>
          <a:lstStyle/>
          <a:p>
            <a:r>
              <a:rPr lang="en-US" sz="3400" b="1" dirty="0"/>
              <a:t>Business Idea &amp; </a:t>
            </a:r>
            <a:r>
              <a:rPr lang="en-US" sz="3400" b="1" dirty="0" err="1"/>
              <a:t>EcoCharge</a:t>
            </a:r>
            <a:r>
              <a:rPr lang="en-US" sz="3400" b="1" dirty="0"/>
              <a:t> Solutions</a:t>
            </a:r>
          </a:p>
        </p:txBody>
      </p:sp>
      <p:pic>
        <p:nvPicPr>
          <p:cNvPr id="4" name="Picture 3" descr="A green car next to a charging station&#10;&#10;AI-generated content may be incorrect.">
            <a:extLst>
              <a:ext uri="{FF2B5EF4-FFF2-40B4-BE49-F238E27FC236}">
                <a16:creationId xmlns:a16="http://schemas.microsoft.com/office/drawing/2014/main" id="{F3124A11-A500-0A57-1D4F-88FCACD10552}"/>
              </a:ext>
            </a:extLst>
          </p:cNvPr>
          <p:cNvPicPr>
            <a:picLocks noChangeAspect="1"/>
          </p:cNvPicPr>
          <p:nvPr/>
        </p:nvPicPr>
        <p:blipFill>
          <a:blip r:embed="rId3"/>
          <a:srcRect r="3" b="118"/>
          <a:stretch>
            <a:fillRect/>
          </a:stretch>
        </p:blipFill>
        <p:spPr>
          <a:xfrm>
            <a:off x="633999" y="640081"/>
            <a:ext cx="6909801" cy="5314406"/>
          </a:xfrm>
          <a:prstGeom prst="rect">
            <a:avLst/>
          </a:prstGeom>
        </p:spPr>
      </p:pic>
      <p:cxnSp>
        <p:nvCxnSpPr>
          <p:cNvPr id="11" name="Straight Connector 10">
            <a:extLst>
              <a:ext uri="{FF2B5EF4-FFF2-40B4-BE49-F238E27FC236}">
                <a16:creationId xmlns:a16="http://schemas.microsoft.com/office/drawing/2014/main" id="{83EF6BB5-A95D-4C59-808C-3B64F444F2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92143" y="2085703"/>
            <a:ext cx="356616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CA48720-4D85-AFC2-4FAD-1C9B43A462A5}"/>
              </a:ext>
            </a:extLst>
          </p:cNvPr>
          <p:cNvSpPr>
            <a:spLocks noGrp="1"/>
          </p:cNvSpPr>
          <p:nvPr>
            <p:ph idx="1"/>
          </p:nvPr>
        </p:nvSpPr>
        <p:spPr>
          <a:xfrm>
            <a:off x="7859485" y="2198914"/>
            <a:ext cx="3690257" cy="3670180"/>
          </a:xfrm>
        </p:spPr>
        <p:txBody>
          <a:bodyPr>
            <a:normAutofit/>
          </a:bodyPr>
          <a:lstStyle/>
          <a:p>
            <a:pPr>
              <a:buFont typeface="Wingdings" panose="05000000000000000000" pitchFamily="2" charset="2"/>
              <a:buChar char="v"/>
            </a:pPr>
            <a:r>
              <a:rPr lang="en-US" dirty="0"/>
              <a:t>EV charging network based on solar power.</a:t>
            </a:r>
          </a:p>
          <a:p>
            <a:pPr>
              <a:buFont typeface="Wingdings" panose="05000000000000000000" pitchFamily="2" charset="2"/>
              <a:buChar char="v"/>
            </a:pPr>
            <a:r>
              <a:rPr lang="en-US" dirty="0"/>
              <a:t>Focusing on retail parks, workplaces, cities and residential neighborhoods.</a:t>
            </a:r>
          </a:p>
          <a:p>
            <a:pPr>
              <a:buFont typeface="Wingdings" panose="05000000000000000000" pitchFamily="2" charset="2"/>
              <a:buChar char="v"/>
            </a:pPr>
            <a:r>
              <a:rPr lang="en-US" dirty="0"/>
              <a:t>Favors domestic clean energy targets.</a:t>
            </a:r>
          </a:p>
          <a:p>
            <a:pPr>
              <a:buFont typeface="Wingdings" panose="05000000000000000000" pitchFamily="2" charset="2"/>
              <a:buChar char="v"/>
            </a:pPr>
            <a:r>
              <a:rPr lang="en-US" dirty="0"/>
              <a:t>Provides solution to lack of access to home charging (</a:t>
            </a:r>
            <a:r>
              <a:rPr lang="en-US" dirty="0" err="1"/>
              <a:t>Zapmap</a:t>
            </a:r>
            <a:r>
              <a:rPr lang="en-US" dirty="0"/>
              <a:t>, 2024; GOV.UK, 2024)</a:t>
            </a:r>
          </a:p>
        </p:txBody>
      </p:sp>
      <p:sp>
        <p:nvSpPr>
          <p:cNvPr id="13" name="Rectangle 12">
            <a:extLst>
              <a:ext uri="{FF2B5EF4-FFF2-40B4-BE49-F238E27FC236}">
                <a16:creationId xmlns:a16="http://schemas.microsoft.com/office/drawing/2014/main" id="{150BDA68-EBDD-443C-9B6B-03CA14AFF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5" name="Rectangle 14">
            <a:extLst>
              <a:ext uri="{FF2B5EF4-FFF2-40B4-BE49-F238E27FC236}">
                <a16:creationId xmlns:a16="http://schemas.microsoft.com/office/drawing/2014/main" id="{00C07DB3-666C-4A9D-81CE-83B435F95B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0234327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91FDFCBD-EB69-9317-DBD9-B2A6D31A5EB2}"/>
              </a:ext>
            </a:extLst>
          </p:cNvPr>
          <p:cNvSpPr>
            <a:spLocks noGrp="1"/>
          </p:cNvSpPr>
          <p:nvPr>
            <p:ph type="title"/>
          </p:nvPr>
        </p:nvSpPr>
        <p:spPr>
          <a:xfrm>
            <a:off x="492370" y="605896"/>
            <a:ext cx="3084844" cy="5646208"/>
          </a:xfrm>
        </p:spPr>
        <p:txBody>
          <a:bodyPr anchor="ctr">
            <a:normAutofit/>
          </a:bodyPr>
          <a:lstStyle/>
          <a:p>
            <a:r>
              <a:rPr lang="en-US" sz="3600" b="1" dirty="0">
                <a:solidFill>
                  <a:srgbClr val="FFFFFF"/>
                </a:solidFill>
              </a:rPr>
              <a:t>Products &amp; Services + Business Objectives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23F6665B-DA7D-3DBB-3C94-E1CF8508B0C1}"/>
              </a:ext>
            </a:extLst>
          </p:cNvPr>
          <p:cNvSpPr>
            <a:spLocks noGrp="1"/>
          </p:cNvSpPr>
          <p:nvPr>
            <p:ph idx="1"/>
          </p:nvPr>
        </p:nvSpPr>
        <p:spPr>
          <a:xfrm>
            <a:off x="4742016" y="290286"/>
            <a:ext cx="6413663" cy="6313714"/>
          </a:xfrm>
        </p:spPr>
        <p:txBody>
          <a:bodyPr anchor="ctr">
            <a:normAutofit/>
          </a:bodyPr>
          <a:lstStyle/>
          <a:p>
            <a:pPr marL="0" indent="0">
              <a:buNone/>
            </a:pPr>
            <a:r>
              <a:rPr lang="en-US" sz="1600" b="1" dirty="0"/>
              <a:t>Products &amp; Services</a:t>
            </a:r>
          </a:p>
          <a:p>
            <a:pPr>
              <a:buFont typeface="Wingdings" panose="05000000000000000000" pitchFamily="2" charset="2"/>
              <a:buChar char="q"/>
            </a:pPr>
            <a:r>
              <a:rPr lang="en-US" sz="1600" dirty="0"/>
              <a:t>Fast &amp; rapid EV chargers (7kW -150kW)</a:t>
            </a:r>
          </a:p>
          <a:p>
            <a:pPr>
              <a:buFont typeface="Wingdings" panose="05000000000000000000" pitchFamily="2" charset="2"/>
              <a:buChar char="q"/>
            </a:pPr>
            <a:r>
              <a:rPr lang="en-US" sz="1600" dirty="0"/>
              <a:t>Solar canopies and battery storage.</a:t>
            </a:r>
          </a:p>
          <a:p>
            <a:pPr>
              <a:buFont typeface="Wingdings" panose="05000000000000000000" pitchFamily="2" charset="2"/>
              <a:buChar char="q"/>
            </a:pPr>
            <a:r>
              <a:rPr lang="en-US" sz="1600" dirty="0"/>
              <a:t>Mobile application (booking, payments, live status).</a:t>
            </a:r>
          </a:p>
          <a:p>
            <a:pPr>
              <a:buFont typeface="Wingdings" panose="05000000000000000000" pitchFamily="2" charset="2"/>
              <a:buChar char="q"/>
            </a:pPr>
            <a:r>
              <a:rPr lang="en-US" sz="1600" dirty="0"/>
              <a:t>Corporate package plans and membership.</a:t>
            </a:r>
          </a:p>
          <a:p>
            <a:endParaRPr lang="en-US" sz="1600" dirty="0"/>
          </a:p>
          <a:p>
            <a:pPr marL="0" indent="0">
              <a:buNone/>
            </a:pPr>
            <a:r>
              <a:rPr lang="en-US" sz="1600" b="1" dirty="0"/>
              <a:t>Business Objectives</a:t>
            </a:r>
          </a:p>
          <a:p>
            <a:pPr marL="0" indent="0">
              <a:buNone/>
            </a:pPr>
            <a:r>
              <a:rPr lang="en-US" sz="1600" b="1" dirty="0"/>
              <a:t>Short-term (Years 1-2):</a:t>
            </a:r>
          </a:p>
          <a:p>
            <a:pPr>
              <a:buFont typeface="Wingdings" panose="05000000000000000000" pitchFamily="2" charset="2"/>
              <a:buChar char="Ø"/>
            </a:pPr>
            <a:r>
              <a:rPr lang="en-US" sz="1600" dirty="0"/>
              <a:t>Install 25 stations</a:t>
            </a:r>
          </a:p>
          <a:p>
            <a:pPr>
              <a:buFont typeface="Wingdings" panose="05000000000000000000" pitchFamily="2" charset="2"/>
              <a:buChar char="Ø"/>
            </a:pPr>
            <a:r>
              <a:rPr lang="en-US" sz="1600" dirty="0"/>
              <a:t>Acquire 2,000 members</a:t>
            </a:r>
          </a:p>
          <a:p>
            <a:pPr>
              <a:buFont typeface="Wingdings" panose="05000000000000000000" pitchFamily="2" charset="2"/>
              <a:buChar char="Ø"/>
            </a:pPr>
            <a:r>
              <a:rPr lang="en-US" sz="1600" dirty="0"/>
              <a:t>Cultivate 5 company partnerships.</a:t>
            </a:r>
          </a:p>
          <a:p>
            <a:endParaRPr lang="en-US" sz="1600" dirty="0"/>
          </a:p>
          <a:p>
            <a:pPr marL="0" indent="0">
              <a:buNone/>
            </a:pPr>
            <a:r>
              <a:rPr lang="en-US" sz="1600" b="1" dirty="0"/>
              <a:t>Long-term (Years 3-5):</a:t>
            </a:r>
          </a:p>
          <a:p>
            <a:pPr>
              <a:buFont typeface="Wingdings" panose="05000000000000000000" pitchFamily="2" charset="2"/>
              <a:buChar char="Ø"/>
              <a:tabLst>
                <a:tab pos="2060575" algn="l"/>
              </a:tabLst>
            </a:pPr>
            <a:r>
              <a:rPr lang="en-US" sz="1600" dirty="0"/>
              <a:t>Expand to 150+ stations</a:t>
            </a:r>
          </a:p>
          <a:p>
            <a:pPr>
              <a:buFont typeface="Wingdings" panose="05000000000000000000" pitchFamily="2" charset="2"/>
              <a:buChar char="Ø"/>
              <a:tabLst>
                <a:tab pos="2060575" algn="l"/>
              </a:tabLst>
            </a:pPr>
            <a:r>
              <a:rPr lang="en-US" sz="1600" dirty="0"/>
              <a:t>Attain 8% market share of the public charging (</a:t>
            </a:r>
            <a:r>
              <a:rPr lang="en-US" sz="1600" dirty="0" err="1"/>
              <a:t>Zapmap</a:t>
            </a:r>
            <a:r>
              <a:rPr lang="en-US" sz="1600" dirty="0"/>
              <a:t>, 2025)</a:t>
            </a:r>
          </a:p>
          <a:p>
            <a:pPr>
              <a:buFont typeface="Wingdings" panose="05000000000000000000" pitchFamily="2" charset="2"/>
              <a:buChar char="Ø"/>
              <a:tabLst>
                <a:tab pos="2060575" algn="l"/>
              </a:tabLst>
            </a:pPr>
            <a:r>
              <a:rPr lang="en-US" sz="1600" dirty="0"/>
              <a:t>Profitability by Year 3</a:t>
            </a:r>
          </a:p>
        </p:txBody>
      </p:sp>
    </p:spTree>
    <p:extLst>
      <p:ext uri="{BB962C8B-B14F-4D97-AF65-F5344CB8AC3E}">
        <p14:creationId xmlns:p14="http://schemas.microsoft.com/office/powerpoint/2010/main" val="12211302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5" name="Picture 4" descr="Close-up of several computer hard drives&#10;&#10;AI-generated content may be incorrect.">
            <a:extLst>
              <a:ext uri="{FF2B5EF4-FFF2-40B4-BE49-F238E27FC236}">
                <a16:creationId xmlns:a16="http://schemas.microsoft.com/office/drawing/2014/main" id="{0EA35D53-1EE7-43C8-F4CA-A8F53650635F}"/>
              </a:ext>
            </a:extLst>
          </p:cNvPr>
          <p:cNvPicPr>
            <a:picLocks noChangeAspect="1"/>
          </p:cNvPicPr>
          <p:nvPr/>
        </p:nvPicPr>
        <p:blipFill>
          <a:blip r:embed="rId3">
            <a:duotone>
              <a:prstClr val="black"/>
              <a:schemeClr val="tx2">
                <a:tint val="45000"/>
                <a:satMod val="400000"/>
              </a:schemeClr>
            </a:duotone>
            <a:alphaModFix amt="15000"/>
          </a:blip>
          <a:srcRect/>
          <a:stretch>
            <a:fillRect/>
          </a:stretch>
        </p:blipFill>
        <p:spPr>
          <a:xfrm>
            <a:off x="1" y="10"/>
            <a:ext cx="12192000" cy="6857991"/>
          </a:xfrm>
          <a:prstGeom prst="rect">
            <a:avLst/>
          </a:prstGeom>
        </p:spPr>
      </p:pic>
      <p:cxnSp>
        <p:nvCxnSpPr>
          <p:cNvPr id="9" name="Straight Connector 8">
            <a:extLst>
              <a:ext uri="{FF2B5EF4-FFF2-40B4-BE49-F238E27FC236}">
                <a16:creationId xmlns:a16="http://schemas.microsoft.com/office/drawing/2014/main" id="{C8718278-1EF1-4B6F-8AF2-349D45340DE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737845"/>
            <a:ext cx="9966960" cy="0"/>
          </a:xfrm>
          <a:prstGeom prst="line">
            <a:avLst/>
          </a:prstGeom>
          <a:ln w="6350">
            <a:solidFill>
              <a:schemeClr val="tx2">
                <a:alpha val="80000"/>
              </a:schemeClr>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D1BB31C-DAB3-3894-8FE1-6843384BB5FD}"/>
              </a:ext>
            </a:extLst>
          </p:cNvPr>
          <p:cNvSpPr>
            <a:spLocks noGrp="1"/>
          </p:cNvSpPr>
          <p:nvPr>
            <p:ph type="title"/>
          </p:nvPr>
        </p:nvSpPr>
        <p:spPr>
          <a:xfrm>
            <a:off x="1097280" y="286603"/>
            <a:ext cx="10058400" cy="1450757"/>
          </a:xfrm>
        </p:spPr>
        <p:txBody>
          <a:bodyPr>
            <a:normAutofit/>
          </a:bodyPr>
          <a:lstStyle/>
          <a:p>
            <a:r>
              <a:rPr lang="en-US" b="1" dirty="0"/>
              <a:t>Market Segmentation &amp; Target Audience</a:t>
            </a:r>
          </a:p>
        </p:txBody>
      </p:sp>
      <p:sp>
        <p:nvSpPr>
          <p:cNvPr id="3" name="Content Placeholder 2">
            <a:extLst>
              <a:ext uri="{FF2B5EF4-FFF2-40B4-BE49-F238E27FC236}">
                <a16:creationId xmlns:a16="http://schemas.microsoft.com/office/drawing/2014/main" id="{18B64C62-73CD-342A-C18F-A0B12E109665}"/>
              </a:ext>
            </a:extLst>
          </p:cNvPr>
          <p:cNvSpPr>
            <a:spLocks noGrp="1"/>
          </p:cNvSpPr>
          <p:nvPr>
            <p:ph idx="1"/>
          </p:nvPr>
        </p:nvSpPr>
        <p:spPr>
          <a:xfrm>
            <a:off x="1097280" y="1845733"/>
            <a:ext cx="10058400" cy="4322835"/>
          </a:xfrm>
        </p:spPr>
        <p:txBody>
          <a:bodyPr>
            <a:normAutofit/>
          </a:bodyPr>
          <a:lstStyle/>
          <a:p>
            <a:r>
              <a:rPr lang="en-US" b="1" dirty="0"/>
              <a:t>Key Segments:</a:t>
            </a:r>
          </a:p>
          <a:p>
            <a:pPr>
              <a:buFont typeface="Wingdings" panose="05000000000000000000" pitchFamily="2" charset="2"/>
              <a:buChar char="Ø"/>
            </a:pPr>
            <a:r>
              <a:rPr lang="en-US" dirty="0"/>
              <a:t>No home charging, Urban EV owners.</a:t>
            </a:r>
          </a:p>
          <a:p>
            <a:pPr>
              <a:buFont typeface="Wingdings" panose="05000000000000000000" pitchFamily="2" charset="2"/>
              <a:buChar char="Ø"/>
            </a:pPr>
            <a:r>
              <a:rPr lang="en-US" dirty="0"/>
              <a:t>Professionals who require charging to work or get to their destinations.</a:t>
            </a:r>
          </a:p>
          <a:p>
            <a:pPr>
              <a:buFont typeface="Wingdings" panose="05000000000000000000" pitchFamily="2" charset="2"/>
              <a:buChar char="Ø"/>
            </a:pPr>
            <a:r>
              <a:rPr lang="en-US" dirty="0"/>
              <a:t>Corporate fleet managers</a:t>
            </a:r>
          </a:p>
          <a:p>
            <a:pPr>
              <a:buFont typeface="Wingdings" panose="05000000000000000000" pitchFamily="2" charset="2"/>
              <a:buChar char="Ø"/>
            </a:pPr>
            <a:r>
              <a:rPr lang="en-US" dirty="0"/>
              <a:t>Eco-friendly customers.</a:t>
            </a:r>
          </a:p>
          <a:p>
            <a:pPr>
              <a:buFont typeface="Wingdings" panose="05000000000000000000" pitchFamily="2" charset="2"/>
              <a:buChar char="Ø"/>
            </a:pPr>
            <a:r>
              <a:rPr lang="en-US" dirty="0"/>
              <a:t>Early tech adopters</a:t>
            </a:r>
          </a:p>
          <a:p>
            <a:pPr marL="0" indent="0">
              <a:buNone/>
            </a:pPr>
            <a:endParaRPr lang="en-US" b="1" dirty="0"/>
          </a:p>
          <a:p>
            <a:pPr marL="0" indent="0">
              <a:buNone/>
            </a:pPr>
            <a:r>
              <a:rPr lang="en-US" b="1" dirty="0"/>
              <a:t>Context:</a:t>
            </a:r>
          </a:p>
          <a:p>
            <a:pPr marL="0" indent="0">
              <a:buNone/>
            </a:pPr>
            <a:r>
              <a:rPr lang="en-US" dirty="0"/>
              <a:t>The available charging demand is growing because of the growing number of EVs and the inability to obtain a personal parking space (</a:t>
            </a:r>
            <a:r>
              <a:rPr lang="en-US" dirty="0" err="1"/>
              <a:t>Zapmap</a:t>
            </a:r>
            <a:r>
              <a:rPr lang="en-US" dirty="0"/>
              <a:t>, 2024; RAC, 2024).</a:t>
            </a:r>
          </a:p>
        </p:txBody>
      </p:sp>
      <p:sp>
        <p:nvSpPr>
          <p:cNvPr id="11" name="Rectangle 10">
            <a:extLst>
              <a:ext uri="{FF2B5EF4-FFF2-40B4-BE49-F238E27FC236}">
                <a16:creationId xmlns:a16="http://schemas.microsoft.com/office/drawing/2014/main" id="{A15EA98E-85BF-4FFF-997C-A191798B24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3" name="Rectangle 12">
            <a:extLst>
              <a:ext uri="{FF2B5EF4-FFF2-40B4-BE49-F238E27FC236}">
                <a16:creationId xmlns:a16="http://schemas.microsoft.com/office/drawing/2014/main" id="{34FB023B-B8E5-4EFF-AC8E-79058F44AC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263385647"/>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6FD361-06A7-C1F2-2054-88F13D874963}"/>
              </a:ext>
            </a:extLst>
          </p:cNvPr>
          <p:cNvSpPr>
            <a:spLocks noGrp="1"/>
          </p:cNvSpPr>
          <p:nvPr>
            <p:ph type="title"/>
          </p:nvPr>
        </p:nvSpPr>
        <p:spPr>
          <a:xfrm>
            <a:off x="949047" y="643466"/>
            <a:ext cx="2771273" cy="5225627"/>
          </a:xfrm>
        </p:spPr>
        <p:txBody>
          <a:bodyPr anchor="ctr">
            <a:normAutofit/>
          </a:bodyPr>
          <a:lstStyle/>
          <a:p>
            <a:r>
              <a:rPr lang="en-US" sz="3600" b="1" dirty="0"/>
              <a:t>Marketing Mix (4Ps) &amp; Internet Marketing Strategy</a:t>
            </a:r>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3" y="1570271"/>
            <a:ext cx="0" cy="3200400"/>
          </a:xfrm>
          <a:prstGeom prst="line">
            <a:avLst/>
          </a:prstGeom>
          <a:ln w="31750">
            <a:solidFill>
              <a:schemeClr val="accent2"/>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2880BA-4881-38EC-2B80-1B79644AA373}"/>
              </a:ext>
            </a:extLst>
          </p:cNvPr>
          <p:cNvSpPr>
            <a:spLocks noGrp="1"/>
          </p:cNvSpPr>
          <p:nvPr>
            <p:ph idx="1"/>
          </p:nvPr>
        </p:nvSpPr>
        <p:spPr>
          <a:xfrm>
            <a:off x="4351019" y="391886"/>
            <a:ext cx="6895973" cy="5689600"/>
          </a:xfrm>
        </p:spPr>
        <p:txBody>
          <a:bodyPr anchor="ctr">
            <a:normAutofit/>
          </a:bodyPr>
          <a:lstStyle/>
          <a:p>
            <a:pPr marL="0" indent="0">
              <a:buNone/>
            </a:pPr>
            <a:r>
              <a:rPr lang="en-US" sz="1600" b="1" dirty="0"/>
              <a:t>Product:</a:t>
            </a:r>
          </a:p>
          <a:p>
            <a:pPr>
              <a:buFont typeface="Wingdings" panose="05000000000000000000" pitchFamily="2" charset="2"/>
              <a:buChar char="Ø"/>
            </a:pPr>
            <a:r>
              <a:rPr lang="en-US" sz="1600" dirty="0"/>
              <a:t>Solar powered chargers, application, loyalty points.</a:t>
            </a:r>
          </a:p>
          <a:p>
            <a:pPr marL="0" indent="0">
              <a:buNone/>
            </a:pPr>
            <a:r>
              <a:rPr lang="en-US" sz="1600" b="1" dirty="0"/>
              <a:t>Price:</a:t>
            </a:r>
          </a:p>
          <a:p>
            <a:pPr>
              <a:buFont typeface="Wingdings" panose="05000000000000000000" pitchFamily="2" charset="2"/>
              <a:buChar char="Ø"/>
            </a:pPr>
            <a:r>
              <a:rPr lang="en-US" sz="1600" dirty="0"/>
              <a:t>PS12.99/month + premiums /pay-as-you-go competitive.</a:t>
            </a:r>
          </a:p>
          <a:p>
            <a:pPr marL="0" indent="0">
              <a:buNone/>
            </a:pPr>
            <a:r>
              <a:rPr lang="en-US" sz="1600" b="1" dirty="0"/>
              <a:t>Place:</a:t>
            </a:r>
          </a:p>
          <a:p>
            <a:pPr>
              <a:buFont typeface="Wingdings" panose="05000000000000000000" pitchFamily="2" charset="2"/>
              <a:buChar char="Ø"/>
            </a:pPr>
            <a:r>
              <a:rPr lang="en-US" sz="1600" dirty="0"/>
              <a:t>Shopping centers, offices, suburban centers, residential areas (GOV.UK, 2025)</a:t>
            </a:r>
          </a:p>
          <a:p>
            <a:pPr marL="0" indent="0">
              <a:buNone/>
            </a:pPr>
            <a:r>
              <a:rPr lang="en-US" sz="1600" b="1" dirty="0"/>
              <a:t>Promotion:</a:t>
            </a:r>
          </a:p>
          <a:p>
            <a:pPr>
              <a:buFont typeface="Wingdings" panose="05000000000000000000" pitchFamily="2" charset="2"/>
              <a:buChar char="Ø"/>
            </a:pPr>
            <a:r>
              <a:rPr lang="en-US" sz="1600" dirty="0"/>
              <a:t>SEO, PPC advertisements, social media, influencer programs.</a:t>
            </a:r>
          </a:p>
          <a:p>
            <a:pPr marL="0" indent="0">
              <a:buNone/>
            </a:pPr>
            <a:endParaRPr lang="en-US" sz="1600" dirty="0"/>
          </a:p>
          <a:p>
            <a:pPr marL="0" indent="0">
              <a:buNone/>
            </a:pPr>
            <a:r>
              <a:rPr lang="en-US" sz="1600" b="1" dirty="0"/>
              <a:t>Internet Marketing Strategy:</a:t>
            </a:r>
          </a:p>
          <a:p>
            <a:pPr>
              <a:buFont typeface="Wingdings" panose="05000000000000000000" pitchFamily="2" charset="2"/>
              <a:buChar char="v"/>
            </a:pPr>
            <a:r>
              <a:rPr lang="en-US" sz="1600" dirty="0"/>
              <a:t>SEO &amp; content marketing</a:t>
            </a:r>
          </a:p>
          <a:p>
            <a:pPr>
              <a:buFont typeface="Wingdings" panose="05000000000000000000" pitchFamily="2" charset="2"/>
              <a:buChar char="v"/>
            </a:pPr>
            <a:r>
              <a:rPr lang="en-US" sz="1600" dirty="0"/>
              <a:t>Google Ads to EV owners</a:t>
            </a:r>
          </a:p>
          <a:p>
            <a:pPr>
              <a:buFont typeface="Wingdings" panose="05000000000000000000" pitchFamily="2" charset="2"/>
              <a:buChar char="v"/>
            </a:pPr>
            <a:r>
              <a:rPr lang="en-US" sz="1600" dirty="0"/>
              <a:t>Email automation and applications</a:t>
            </a:r>
          </a:p>
          <a:p>
            <a:pPr>
              <a:buFont typeface="Wingdings" panose="05000000000000000000" pitchFamily="2" charset="2"/>
              <a:buChar char="v"/>
            </a:pPr>
            <a:r>
              <a:rPr lang="en-US" sz="1600" dirty="0"/>
              <a:t>Community participation in EV forums.</a:t>
            </a:r>
          </a:p>
        </p:txBody>
      </p:sp>
      <p:sp>
        <p:nvSpPr>
          <p:cNvPr id="12" name="Rectangle 11">
            <a:extLst>
              <a:ext uri="{FF2B5EF4-FFF2-40B4-BE49-F238E27FC236}">
                <a16:creationId xmlns:a16="http://schemas.microsoft.com/office/drawing/2014/main" id="{4C15B19B-E7BB-4060-B12F-3CDA8EF16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336792"/>
            <a:ext cx="12188825" cy="521208"/>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44367709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0000"/>
            <a:shade val="97000"/>
            <a:satMod val="130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54CE3AD-C754-4F1E-A76F-1EDDF7179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57897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6B0529-EAB9-2910-9E2D-D93BD89E2969}"/>
              </a:ext>
            </a:extLst>
          </p:cNvPr>
          <p:cNvSpPr>
            <a:spLocks noGrp="1"/>
          </p:cNvSpPr>
          <p:nvPr>
            <p:ph type="title"/>
          </p:nvPr>
        </p:nvSpPr>
        <p:spPr>
          <a:xfrm>
            <a:off x="781877" y="643467"/>
            <a:ext cx="3467569" cy="5571066"/>
          </a:xfrm>
        </p:spPr>
        <p:txBody>
          <a:bodyPr anchor="ctr">
            <a:normAutofit/>
          </a:bodyPr>
          <a:lstStyle/>
          <a:p>
            <a:r>
              <a:rPr lang="en-US" sz="4000" b="1" dirty="0">
                <a:solidFill>
                  <a:srgbClr val="FFFFFF"/>
                </a:solidFill>
              </a:rPr>
              <a:t>PESTLE Analysis + SWOT Summary</a:t>
            </a:r>
          </a:p>
        </p:txBody>
      </p:sp>
      <p:sp>
        <p:nvSpPr>
          <p:cNvPr id="10" name="Rectangle 9">
            <a:extLst>
              <a:ext uri="{FF2B5EF4-FFF2-40B4-BE49-F238E27FC236}">
                <a16:creationId xmlns:a16="http://schemas.microsoft.com/office/drawing/2014/main" id="{D238B743-4443-4735-BFC2-B514F6409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4578973" y="0"/>
            <a:ext cx="7613027"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4C9D417E-CBBF-11F7-386A-CF2AFE97CD19}"/>
              </a:ext>
            </a:extLst>
          </p:cNvPr>
          <p:cNvSpPr>
            <a:spLocks noGrp="1"/>
          </p:cNvSpPr>
          <p:nvPr>
            <p:ph idx="1"/>
          </p:nvPr>
        </p:nvSpPr>
        <p:spPr>
          <a:xfrm>
            <a:off x="5124205" y="190005"/>
            <a:ext cx="6715493" cy="6412676"/>
          </a:xfrm>
        </p:spPr>
        <p:txBody>
          <a:bodyPr anchor="ctr">
            <a:normAutofit lnSpcReduction="10000"/>
          </a:bodyPr>
          <a:lstStyle/>
          <a:p>
            <a:pPr marL="0" indent="0" algn="just">
              <a:buNone/>
            </a:pPr>
            <a:r>
              <a:rPr lang="en-US" b="1" dirty="0">
                <a:solidFill>
                  <a:srgbClr val="FFFFFF"/>
                </a:solidFill>
              </a:rPr>
              <a:t>PESTLE Insights:</a:t>
            </a:r>
          </a:p>
          <a:p>
            <a:pPr algn="just">
              <a:buFont typeface="Wingdings" panose="05000000000000000000" pitchFamily="2" charset="2"/>
              <a:buChar char="Ø"/>
            </a:pPr>
            <a:r>
              <a:rPr lang="en-US" b="1" dirty="0">
                <a:solidFill>
                  <a:srgbClr val="FFFFFF"/>
                </a:solidFill>
              </a:rPr>
              <a:t>Political: </a:t>
            </a:r>
            <a:r>
              <a:rPr lang="en-US" dirty="0">
                <a:solidFill>
                  <a:srgbClr val="FFFFFF"/>
                </a:solidFill>
              </a:rPr>
              <a:t>Good EV incentives (GOV.UK, 2024)</a:t>
            </a:r>
          </a:p>
          <a:p>
            <a:pPr algn="just">
              <a:buFont typeface="Wingdings" panose="05000000000000000000" pitchFamily="2" charset="2"/>
              <a:buChar char="Ø"/>
            </a:pPr>
            <a:r>
              <a:rPr lang="en-US" b="1" dirty="0">
                <a:solidFill>
                  <a:srgbClr val="FFFFFF"/>
                </a:solidFill>
              </a:rPr>
              <a:t>Economic: </a:t>
            </a:r>
            <a:r>
              <a:rPr lang="en-US" dirty="0">
                <a:solidFill>
                  <a:srgbClr val="FFFFFF"/>
                </a:solidFill>
              </a:rPr>
              <a:t>Gasoline prices and the increase in the sales of EV.</a:t>
            </a:r>
          </a:p>
          <a:p>
            <a:pPr algn="just">
              <a:buFont typeface="Wingdings" panose="05000000000000000000" pitchFamily="2" charset="2"/>
              <a:buChar char="Ø"/>
            </a:pPr>
            <a:r>
              <a:rPr lang="en-US" b="1" dirty="0">
                <a:solidFill>
                  <a:srgbClr val="FFFFFF"/>
                </a:solidFill>
              </a:rPr>
              <a:t>Social: </a:t>
            </a:r>
            <a:r>
              <a:rPr lang="en-US" dirty="0">
                <a:solidFill>
                  <a:srgbClr val="FFFFFF"/>
                </a:solidFill>
              </a:rPr>
              <a:t>The increasing environmental consciousness</a:t>
            </a:r>
          </a:p>
          <a:p>
            <a:pPr algn="just">
              <a:buFont typeface="Wingdings" panose="05000000000000000000" pitchFamily="2" charset="2"/>
              <a:buChar char="Ø"/>
            </a:pPr>
            <a:r>
              <a:rPr lang="en-US" b="1" dirty="0">
                <a:solidFill>
                  <a:srgbClr val="FFFFFF"/>
                </a:solidFill>
              </a:rPr>
              <a:t>Technological: </a:t>
            </a:r>
            <a:r>
              <a:rPr lang="en-US" dirty="0">
                <a:solidFill>
                  <a:srgbClr val="FFFFFF"/>
                </a:solidFill>
              </a:rPr>
              <a:t>innovation of rapid charger (</a:t>
            </a:r>
            <a:r>
              <a:rPr lang="en-US" dirty="0" err="1">
                <a:solidFill>
                  <a:srgbClr val="FFFFFF"/>
                </a:solidFill>
              </a:rPr>
              <a:t>Zapmap</a:t>
            </a:r>
            <a:r>
              <a:rPr lang="en-US" dirty="0">
                <a:solidFill>
                  <a:srgbClr val="FFFFFF"/>
                </a:solidFill>
              </a:rPr>
              <a:t>, 2025)</a:t>
            </a:r>
          </a:p>
          <a:p>
            <a:pPr algn="just">
              <a:buFont typeface="Wingdings" panose="05000000000000000000" pitchFamily="2" charset="2"/>
              <a:buChar char="Ø"/>
            </a:pPr>
            <a:r>
              <a:rPr lang="en-US" b="1" dirty="0">
                <a:solidFill>
                  <a:srgbClr val="FFFFFF"/>
                </a:solidFill>
              </a:rPr>
              <a:t>Legal: </a:t>
            </a:r>
            <a:r>
              <a:rPr lang="en-US" dirty="0">
                <a:solidFill>
                  <a:srgbClr val="FFFFFF"/>
                </a:solidFill>
              </a:rPr>
              <a:t>Safety and data compliance</a:t>
            </a:r>
          </a:p>
          <a:p>
            <a:pPr algn="just">
              <a:buFont typeface="Wingdings" panose="05000000000000000000" pitchFamily="2" charset="2"/>
              <a:buChar char="Ø"/>
            </a:pPr>
            <a:r>
              <a:rPr lang="en-US" b="1" dirty="0">
                <a:solidFill>
                  <a:srgbClr val="FFFFFF"/>
                </a:solidFill>
              </a:rPr>
              <a:t>Environmental: </a:t>
            </a:r>
            <a:r>
              <a:rPr lang="en-US" dirty="0">
                <a:solidFill>
                  <a:srgbClr val="FFFFFF"/>
                </a:solidFill>
              </a:rPr>
              <a:t>Net-zero plans</a:t>
            </a:r>
          </a:p>
          <a:p>
            <a:pPr algn="just"/>
            <a:endParaRPr lang="en-US" dirty="0">
              <a:solidFill>
                <a:srgbClr val="FFFFFF"/>
              </a:solidFill>
            </a:endParaRPr>
          </a:p>
          <a:p>
            <a:pPr marL="0" indent="0" algn="just">
              <a:buNone/>
            </a:pPr>
            <a:r>
              <a:rPr lang="en-US" b="1" dirty="0">
                <a:solidFill>
                  <a:srgbClr val="FFFFFF"/>
                </a:solidFill>
              </a:rPr>
              <a:t>SWOT Summary:</a:t>
            </a:r>
          </a:p>
          <a:p>
            <a:pPr algn="just">
              <a:buFont typeface="Wingdings" panose="05000000000000000000" pitchFamily="2" charset="2"/>
              <a:buChar char="Ø"/>
            </a:pPr>
            <a:r>
              <a:rPr lang="en-US" b="1" dirty="0">
                <a:solidFill>
                  <a:srgbClr val="FFFFFF"/>
                </a:solidFill>
              </a:rPr>
              <a:t>Strengths</a:t>
            </a:r>
            <a:r>
              <a:rPr lang="en-US" dirty="0">
                <a:solidFill>
                  <a:srgbClr val="FFFFFF"/>
                </a:solidFill>
              </a:rPr>
              <a:t>: Green energy; intelligent technology; model to scale</a:t>
            </a:r>
          </a:p>
          <a:p>
            <a:pPr algn="just">
              <a:buFont typeface="Wingdings" panose="05000000000000000000" pitchFamily="2" charset="2"/>
              <a:buChar char="Ø"/>
            </a:pPr>
            <a:r>
              <a:rPr lang="en-US" b="1" dirty="0">
                <a:solidFill>
                  <a:srgbClr val="FFFFFF"/>
                </a:solidFill>
              </a:rPr>
              <a:t>Weaknesses</a:t>
            </a:r>
            <a:r>
              <a:rPr lang="en-US" dirty="0">
                <a:solidFill>
                  <a:srgbClr val="FFFFFF"/>
                </a:solidFill>
              </a:rPr>
              <a:t>: high cost of capital; delays in connection to grid</a:t>
            </a:r>
          </a:p>
          <a:p>
            <a:pPr algn="just">
              <a:buFont typeface="Wingdings" panose="05000000000000000000" pitchFamily="2" charset="2"/>
              <a:buChar char="Ø"/>
            </a:pPr>
            <a:r>
              <a:rPr lang="en-US" b="1" dirty="0">
                <a:solidFill>
                  <a:srgbClr val="FFFFFF"/>
                </a:solidFill>
              </a:rPr>
              <a:t>Opportunities</a:t>
            </a:r>
            <a:r>
              <a:rPr lang="en-US" dirty="0">
                <a:solidFill>
                  <a:srgbClr val="FFFFFF"/>
                </a:solidFill>
              </a:rPr>
              <a:t>: The rise of EV adoption; charging at the workplace; government goals (RAC, 2024)</a:t>
            </a:r>
          </a:p>
          <a:p>
            <a:pPr algn="just">
              <a:buFont typeface="Wingdings" panose="05000000000000000000" pitchFamily="2" charset="2"/>
              <a:buChar char="Ø"/>
            </a:pPr>
            <a:r>
              <a:rPr lang="en-US" b="1" dirty="0">
                <a:solidFill>
                  <a:srgbClr val="FFFFFF"/>
                </a:solidFill>
              </a:rPr>
              <a:t>Threats</a:t>
            </a:r>
            <a:r>
              <a:rPr lang="en-US" dirty="0">
                <a:solidFill>
                  <a:srgbClr val="FFFFFF"/>
                </a:solidFill>
              </a:rPr>
              <a:t>: Competitors; regulatory changes; technological changes (The Guardian, 2024)</a:t>
            </a:r>
          </a:p>
        </p:txBody>
      </p:sp>
    </p:spTree>
    <p:extLst>
      <p:ext uri="{BB962C8B-B14F-4D97-AF65-F5344CB8AC3E}">
        <p14:creationId xmlns:p14="http://schemas.microsoft.com/office/powerpoint/2010/main" val="2690078831"/>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25EEC-A868-17F9-56F9-002D64C69D56}"/>
              </a:ext>
            </a:extLst>
          </p:cNvPr>
          <p:cNvSpPr>
            <a:spLocks noGrp="1"/>
          </p:cNvSpPr>
          <p:nvPr>
            <p:ph type="title"/>
          </p:nvPr>
        </p:nvSpPr>
        <p:spPr/>
        <p:txBody>
          <a:bodyPr/>
          <a:lstStyle/>
          <a:p>
            <a:r>
              <a:rPr lang="en-US" b="1" dirty="0"/>
              <a:t>EV Charging in the UK: Consumer </a:t>
            </a:r>
            <a:r>
              <a:rPr lang="en-US" b="1" dirty="0" err="1"/>
              <a:t>Behaviour</a:t>
            </a:r>
            <a:r>
              <a:rPr lang="en-US" b="1" dirty="0"/>
              <a:t> &amp; Data</a:t>
            </a:r>
          </a:p>
        </p:txBody>
      </p:sp>
      <p:graphicFrame>
        <p:nvGraphicFramePr>
          <p:cNvPr id="5" name="Content Placeholder 2">
            <a:extLst>
              <a:ext uri="{FF2B5EF4-FFF2-40B4-BE49-F238E27FC236}">
                <a16:creationId xmlns:a16="http://schemas.microsoft.com/office/drawing/2014/main" id="{260C5140-A5FF-8B7F-2A25-3F1259E99773}"/>
              </a:ext>
            </a:extLst>
          </p:cNvPr>
          <p:cNvGraphicFramePr>
            <a:graphicFrameLocks noGrp="1"/>
          </p:cNvGraphicFramePr>
          <p:nvPr>
            <p:ph idx="1"/>
            <p:extLst>
              <p:ext uri="{D42A27DB-BD31-4B8C-83A1-F6EECF244321}">
                <p14:modId xmlns:p14="http://schemas.microsoft.com/office/powerpoint/2010/main" val="2716406847"/>
              </p:ext>
            </p:extLst>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13637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6219DD-520E-6AE9-EE53-47CF52817773}"/>
              </a:ext>
            </a:extLst>
          </p:cNvPr>
          <p:cNvSpPr>
            <a:spLocks noGrp="1"/>
          </p:cNvSpPr>
          <p:nvPr>
            <p:ph type="title"/>
          </p:nvPr>
        </p:nvSpPr>
        <p:spPr/>
        <p:txBody>
          <a:bodyPr/>
          <a:lstStyle/>
          <a:p>
            <a:pPr algn="ctr"/>
            <a:r>
              <a:rPr lang="en-US" b="1" dirty="0"/>
              <a:t>Financial Overview</a:t>
            </a:r>
          </a:p>
        </p:txBody>
      </p:sp>
      <p:graphicFrame>
        <p:nvGraphicFramePr>
          <p:cNvPr id="7" name="Content Placeholder 2">
            <a:extLst>
              <a:ext uri="{FF2B5EF4-FFF2-40B4-BE49-F238E27FC236}">
                <a16:creationId xmlns:a16="http://schemas.microsoft.com/office/drawing/2014/main" id="{5D8C5DE5-026D-91D5-67F1-78A73A226334}"/>
              </a:ext>
            </a:extLst>
          </p:cNvPr>
          <p:cNvGraphicFramePr>
            <a:graphicFrameLocks noGrp="1"/>
          </p:cNvGraphicFramePr>
          <p:nvPr>
            <p:ph idx="1"/>
          </p:nvPr>
        </p:nvGraphicFramePr>
        <p:xfrm>
          <a:off x="1097280" y="1845734"/>
          <a:ext cx="10058400" cy="40233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85743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5E263C-FB7E-4A3E-AD04-5140CD3D1D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9E65ED8C-90F7-4EB0-ACCB-64AEF411E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6651434-45EC-1D7B-65D3-A1FBE4AD1269}"/>
              </a:ext>
            </a:extLst>
          </p:cNvPr>
          <p:cNvSpPr>
            <a:spLocks noGrp="1"/>
          </p:cNvSpPr>
          <p:nvPr>
            <p:ph type="title"/>
          </p:nvPr>
        </p:nvSpPr>
        <p:spPr>
          <a:xfrm>
            <a:off x="492370" y="516835"/>
            <a:ext cx="3084844" cy="5772840"/>
          </a:xfrm>
        </p:spPr>
        <p:txBody>
          <a:bodyPr anchor="ctr">
            <a:normAutofit/>
          </a:bodyPr>
          <a:lstStyle/>
          <a:p>
            <a:pPr algn="ctr"/>
            <a:r>
              <a:rPr lang="en-US" sz="3600" b="1" dirty="0">
                <a:solidFill>
                  <a:srgbClr val="FFFFFF"/>
                </a:solidFill>
              </a:rPr>
              <a:t>Sustainability &amp; Impact</a:t>
            </a:r>
          </a:p>
        </p:txBody>
      </p:sp>
      <p:sp>
        <p:nvSpPr>
          <p:cNvPr id="13" name="Rectangle 12">
            <a:extLst>
              <a:ext uri="{FF2B5EF4-FFF2-40B4-BE49-F238E27FC236}">
                <a16:creationId xmlns:a16="http://schemas.microsoft.com/office/drawing/2014/main" id="{6604E3BF-88F7-4D19-BEC9-8486966EA4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B1A4DEF8-AB21-861C-28B0-2071A9F975E2}"/>
              </a:ext>
            </a:extLst>
          </p:cNvPr>
          <p:cNvGraphicFramePr>
            <a:graphicFrameLocks noGrp="1"/>
          </p:cNvGraphicFramePr>
          <p:nvPr>
            <p:ph idx="1"/>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89720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6FB9F-4CBF-8219-FB3C-445F15F19DC8}"/>
              </a:ext>
            </a:extLst>
          </p:cNvPr>
          <p:cNvSpPr>
            <a:spLocks noGrp="1"/>
          </p:cNvSpPr>
          <p:nvPr>
            <p:ph type="title"/>
          </p:nvPr>
        </p:nvSpPr>
        <p:spPr>
          <a:xfrm>
            <a:off x="1097280" y="286603"/>
            <a:ext cx="10058400" cy="1450757"/>
          </a:xfrm>
        </p:spPr>
        <p:txBody>
          <a:bodyPr>
            <a:normAutofit/>
          </a:bodyPr>
          <a:lstStyle/>
          <a:p>
            <a:pPr algn="ctr"/>
            <a:r>
              <a:rPr lang="en-US" b="1" dirty="0"/>
              <a:t>Future Outlook</a:t>
            </a:r>
          </a:p>
        </p:txBody>
      </p:sp>
      <p:graphicFrame>
        <p:nvGraphicFramePr>
          <p:cNvPr id="5" name="Content Placeholder 2">
            <a:extLst>
              <a:ext uri="{FF2B5EF4-FFF2-40B4-BE49-F238E27FC236}">
                <a16:creationId xmlns:a16="http://schemas.microsoft.com/office/drawing/2014/main" id="{1D21E702-652A-DD15-1DE7-B4CF05F70D5D}"/>
              </a:ext>
            </a:extLst>
          </p:cNvPr>
          <p:cNvGraphicFramePr>
            <a:graphicFrameLocks noGrp="1"/>
          </p:cNvGraphicFramePr>
          <p:nvPr>
            <p:ph idx="1"/>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0822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16F6D6D-68C7-4DE7-BCC8-49EDF0B35F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1B1930C-94BA-1C2E-4F4B-AD62E92ECBCA}"/>
              </a:ext>
            </a:extLst>
          </p:cNvPr>
          <p:cNvSpPr>
            <a:spLocks noGrp="1"/>
          </p:cNvSpPr>
          <p:nvPr>
            <p:ph type="title"/>
          </p:nvPr>
        </p:nvSpPr>
        <p:spPr>
          <a:xfrm>
            <a:off x="8177212" y="634946"/>
            <a:ext cx="3372529" cy="5055904"/>
          </a:xfrm>
        </p:spPr>
        <p:txBody>
          <a:bodyPr anchor="ctr">
            <a:normAutofit/>
          </a:bodyPr>
          <a:lstStyle/>
          <a:p>
            <a:r>
              <a:rPr lang="en-US" b="1" dirty="0"/>
              <a:t>Conclusion</a:t>
            </a:r>
          </a:p>
        </p:txBody>
      </p:sp>
      <p:cxnSp>
        <p:nvCxnSpPr>
          <p:cNvPr id="11" name="Straight Connector 10">
            <a:extLst>
              <a:ext uri="{FF2B5EF4-FFF2-40B4-BE49-F238E27FC236}">
                <a16:creationId xmlns:a16="http://schemas.microsoft.com/office/drawing/2014/main" id="{ED2ABB72-FC8B-4840-AD94-0699193233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EDB0E252-C782-4F12-9522-B29D4B7D4B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83A9B9E4-D842-4215-A86C-FA3FE90EFD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6926BC60-E2B1-FF9D-C12D-5D9B7E937014}"/>
              </a:ext>
            </a:extLst>
          </p:cNvPr>
          <p:cNvGraphicFramePr>
            <a:graphicFrameLocks noGrp="1"/>
          </p:cNvGraphicFramePr>
          <p:nvPr>
            <p:ph idx="1"/>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2620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99000"/>
                <a:satMod val="140000"/>
              </a:schemeClr>
            </a:gs>
            <a:gs pos="65000">
              <a:schemeClr val="bg2">
                <a:tint val="100000"/>
                <a:shade val="80000"/>
                <a:satMod val="130000"/>
              </a:schemeClr>
            </a:gs>
            <a:gs pos="100000">
              <a:schemeClr val="bg2">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F3985C0-E548-44D2-B30E-F3E42DADE1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88952" cy="4970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A590C22-4E9A-222A-1C16-45CCCD18369A}"/>
              </a:ext>
            </a:extLst>
          </p:cNvPr>
          <p:cNvSpPr>
            <a:spLocks noGrp="1"/>
          </p:cNvSpPr>
          <p:nvPr>
            <p:ph type="ctrTitle"/>
          </p:nvPr>
        </p:nvSpPr>
        <p:spPr>
          <a:xfrm>
            <a:off x="1097280" y="758952"/>
            <a:ext cx="10058400" cy="3892168"/>
          </a:xfrm>
        </p:spPr>
        <p:txBody>
          <a:bodyPr>
            <a:normAutofit/>
          </a:bodyPr>
          <a:lstStyle/>
          <a:p>
            <a:pPr algn="ctr"/>
            <a:r>
              <a:rPr lang="en-US" b="1" dirty="0">
                <a:solidFill>
                  <a:srgbClr val="FFFFFF"/>
                </a:solidFill>
              </a:rPr>
              <a:t>Thank You!</a:t>
            </a:r>
          </a:p>
        </p:txBody>
      </p:sp>
    </p:spTree>
    <p:extLst>
      <p:ext uri="{BB962C8B-B14F-4D97-AF65-F5344CB8AC3E}">
        <p14:creationId xmlns:p14="http://schemas.microsoft.com/office/powerpoint/2010/main" val="21972606"/>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E33C4-093D-B9D6-6918-E89424B40AA1}"/>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A956AFCE-0B97-9886-C002-4C0CD9E79BA5}"/>
              </a:ext>
            </a:extLst>
          </p:cNvPr>
          <p:cNvSpPr>
            <a:spLocks noGrp="1"/>
          </p:cNvSpPr>
          <p:nvPr>
            <p:ph idx="1"/>
          </p:nvPr>
        </p:nvSpPr>
        <p:spPr/>
        <p:txBody>
          <a:bodyPr>
            <a:normAutofit fontScale="85000" lnSpcReduction="20000"/>
          </a:bodyPr>
          <a:lstStyle/>
          <a:p>
            <a:pPr>
              <a:buFont typeface="Wingdings" panose="05000000000000000000" pitchFamily="2" charset="2"/>
              <a:buChar char="Ø"/>
            </a:pPr>
            <a:r>
              <a:rPr lang="en-US" dirty="0"/>
              <a:t>GOV.UK (2024). EV Charging Infrastructure Report. Available Online. Retrieved from: </a:t>
            </a:r>
            <a:r>
              <a:rPr lang="en-US" u="sng" dirty="0">
                <a:hlinkClick r:id="rId2"/>
              </a:rPr>
              <a:t>https://www.gov.uk/government/collections/electric-vehicle-charging-infrastructure-statistics</a:t>
            </a:r>
            <a:r>
              <a:rPr lang="en-US" dirty="0"/>
              <a:t> </a:t>
            </a:r>
          </a:p>
          <a:p>
            <a:pPr>
              <a:buFont typeface="Wingdings" panose="05000000000000000000" pitchFamily="2" charset="2"/>
              <a:buChar char="Ø"/>
            </a:pPr>
            <a:r>
              <a:rPr lang="en-US" dirty="0"/>
              <a:t>GOV.UK (2025). Electric boost: EV </a:t>
            </a:r>
            <a:r>
              <a:rPr lang="en-US" dirty="0" err="1"/>
              <a:t>chargepoints</a:t>
            </a:r>
            <a:r>
              <a:rPr lang="en-US" dirty="0"/>
              <a:t> in the UK grow by 27% in a year. Available Online. Retrieved from: </a:t>
            </a:r>
            <a:r>
              <a:rPr lang="en-US" u="sng" dirty="0">
                <a:hlinkClick r:id="rId3"/>
              </a:rPr>
              <a:t>https://www.gov.uk/government/news/electric-boost-ev-chargepoints-in-the-uk-grow-by-27-in-a-year</a:t>
            </a:r>
            <a:r>
              <a:rPr lang="en-US" dirty="0"/>
              <a:t> </a:t>
            </a:r>
          </a:p>
          <a:p>
            <a:pPr>
              <a:buFont typeface="Wingdings" panose="05000000000000000000" pitchFamily="2" charset="2"/>
              <a:buChar char="Ø"/>
            </a:pPr>
            <a:r>
              <a:rPr lang="en-US" dirty="0"/>
              <a:t>RAC (2024). EV Market &amp; Charging Trends Report. Available Online. Retrieved from: </a:t>
            </a:r>
            <a:r>
              <a:rPr lang="en-US" u="sng" dirty="0">
                <a:hlinkClick r:id="rId4"/>
              </a:rPr>
              <a:t>https://www.rac.co.uk/drive/electric-cars/choosing/road-to-electric/</a:t>
            </a:r>
            <a:r>
              <a:rPr lang="en-US" dirty="0"/>
              <a:t> </a:t>
            </a:r>
          </a:p>
          <a:p>
            <a:pPr>
              <a:buFont typeface="Wingdings" panose="05000000000000000000" pitchFamily="2" charset="2"/>
              <a:buChar char="Ø"/>
            </a:pPr>
            <a:r>
              <a:rPr lang="en-US" dirty="0"/>
              <a:t>The Guardian (2024). Electric vehicle public charging ‘deserts’ revealed across Great Britain. Available Online. Retrieved from: </a:t>
            </a:r>
            <a:r>
              <a:rPr lang="en-US" u="sng" dirty="0">
                <a:hlinkClick r:id="rId5"/>
              </a:rPr>
              <a:t>https://www.theguardian.com/business/article/2024/aug/26/ev-electric-cars-vehicles-public-charger-deserts-great-britain</a:t>
            </a:r>
            <a:r>
              <a:rPr lang="en-US" dirty="0"/>
              <a:t> </a:t>
            </a:r>
          </a:p>
          <a:p>
            <a:pPr>
              <a:buFont typeface="Wingdings" panose="05000000000000000000" pitchFamily="2" charset="2"/>
              <a:buChar char="Ø"/>
            </a:pPr>
            <a:r>
              <a:rPr lang="en-US" dirty="0" err="1"/>
              <a:t>Zapmap</a:t>
            </a:r>
            <a:r>
              <a:rPr lang="en-US" dirty="0"/>
              <a:t> (2024). EV Driver Survey Results. Available Online. Retrieved from: </a:t>
            </a:r>
            <a:r>
              <a:rPr lang="en-US" u="sng" dirty="0">
                <a:hlinkClick r:id="rId6"/>
              </a:rPr>
              <a:t>https://www.zapmap.com/sites/default/files/2025-03/Zapmap%20reveals%20findings%20of%20latest%20EV%20driver%20survey%20highlighting%20ownership%20trends%20and%20charging%20preferences.pdf</a:t>
            </a:r>
            <a:r>
              <a:rPr lang="en-US" dirty="0"/>
              <a:t> </a:t>
            </a:r>
          </a:p>
          <a:p>
            <a:pPr>
              <a:buFont typeface="Wingdings" panose="05000000000000000000" pitchFamily="2" charset="2"/>
              <a:buChar char="Ø"/>
            </a:pPr>
            <a:r>
              <a:rPr lang="en-US" dirty="0" err="1"/>
              <a:t>Zapmap</a:t>
            </a:r>
            <a:r>
              <a:rPr lang="en-US" dirty="0"/>
              <a:t> (2025). EV Charging Statistics 2025. Available Online. Retrieved from: </a:t>
            </a:r>
            <a:r>
              <a:rPr lang="en-US" u="sng" dirty="0">
                <a:hlinkClick r:id="rId7"/>
              </a:rPr>
              <a:t>https://www.zapmap.com/ev-stats/how-many-charging-points</a:t>
            </a:r>
            <a:r>
              <a:rPr lang="en-US" dirty="0"/>
              <a:t> </a:t>
            </a:r>
          </a:p>
        </p:txBody>
      </p:sp>
    </p:spTree>
    <p:extLst>
      <p:ext uri="{BB962C8B-B14F-4D97-AF65-F5344CB8AC3E}">
        <p14:creationId xmlns:p14="http://schemas.microsoft.com/office/powerpoint/2010/main" val="4122561872"/>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Retrospect</Template>
  <TotalTime>136</TotalTime>
  <Words>2151</Words>
  <Application>Microsoft Office PowerPoint</Application>
  <PresentationFormat>Widescreen</PresentationFormat>
  <Paragraphs>125</Paragraphs>
  <Slides>14</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Arial</vt:lpstr>
      <vt:lpstr>Calibri</vt:lpstr>
      <vt:lpstr>Calibri Light</vt:lpstr>
      <vt:lpstr>Wingdings</vt:lpstr>
      <vt:lpstr>Retrospect</vt:lpstr>
      <vt:lpstr>Entrepreneurship  LCBB5013 Name: Bushra Naila Student ID: 2337327 Module leader: Dr Amer Kareem                            Zainab Atta                                          ECO CHARGE SOLUTIONS </vt:lpstr>
      <vt:lpstr>Legal &amp; Management Structure</vt:lpstr>
      <vt:lpstr>Business Idea &amp; EcoCharge Solutions</vt:lpstr>
      <vt:lpstr>Products &amp; Services + Business Objectives</vt:lpstr>
      <vt:lpstr>Market Segmentation &amp; Target Audience</vt:lpstr>
      <vt:lpstr>Marketing Mix (4Ps) &amp; Internet Marketing Strategy</vt:lpstr>
      <vt:lpstr>PESTLE Analysis + SWOT Summary</vt:lpstr>
      <vt:lpstr>EV Charging in the UK: Consumer Behaviour &amp; Data</vt:lpstr>
      <vt:lpstr>Financial Overview</vt:lpstr>
      <vt:lpstr>Sustainability &amp; Impact</vt:lpstr>
      <vt:lpstr>Future Outlook</vt:lpstr>
      <vt:lpstr>Conclusion</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PC</dc:creator>
  <dcterms:created xsi:type="dcterms:W3CDTF">2025-11-13T00:18:27Z</dcterms:created>
  <dcterms:modified xsi:type="dcterms:W3CDTF">2025-12-08T18:31:19Z</dcterms:modified>
</cp:coreProperties>
</file>