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notesMasterIdLst>
    <p:notesMasterId r:id="rId17"/>
  </p:notesMasterIdLst>
  <p:sldIdLst>
    <p:sldId id="256" r:id="rId2"/>
    <p:sldId id="270" r:id="rId3"/>
    <p:sldId id="257" r:id="rId4"/>
    <p:sldId id="258" r:id="rId5"/>
    <p:sldId id="259" r:id="rId6"/>
    <p:sldId id="260" r:id="rId7"/>
    <p:sldId id="261" r:id="rId8"/>
    <p:sldId id="263" r:id="rId9"/>
    <p:sldId id="264" r:id="rId10"/>
    <p:sldId id="265" r:id="rId11"/>
    <p:sldId id="267" r:id="rId12"/>
    <p:sldId id="273" r:id="rId13"/>
    <p:sldId id="271" r:id="rId14"/>
    <p:sldId id="268"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48"/>
    <p:restoredTop sz="94674"/>
  </p:normalViewPr>
  <p:slideViewPr>
    <p:cSldViewPr snapToGrid="0" snapToObjects="1">
      <p:cViewPr varScale="1">
        <p:scale>
          <a:sx n="109" d="100"/>
          <a:sy n="109" d="100"/>
        </p:scale>
        <p:origin x="426"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FAF874-0242-4522-B65C-561390BF4705}" type="datetimeFigureOut">
              <a:rPr lang="en-GB" smtClean="0"/>
              <a:t>29/11/2019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DCED97-48B4-4FC1-A7B1-37344F19C3EE}" type="slidenum">
              <a:rPr lang="en-GB" smtClean="0"/>
              <a:t>‹#›</a:t>
            </a:fld>
            <a:endParaRPr lang="en-GB"/>
          </a:p>
        </p:txBody>
      </p:sp>
    </p:spTree>
    <p:extLst>
      <p:ext uri="{BB962C8B-B14F-4D97-AF65-F5344CB8AC3E}">
        <p14:creationId xmlns:p14="http://schemas.microsoft.com/office/powerpoint/2010/main" val="15485697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LGBTQ (questioning or queer) I (intersex)</a:t>
            </a:r>
            <a:endParaRPr lang="en-GB" dirty="0"/>
          </a:p>
        </p:txBody>
      </p:sp>
      <p:sp>
        <p:nvSpPr>
          <p:cNvPr id="4" name="Slide Number Placeholder 3"/>
          <p:cNvSpPr>
            <a:spLocks noGrp="1"/>
          </p:cNvSpPr>
          <p:nvPr>
            <p:ph type="sldNum" sz="quarter" idx="10"/>
          </p:nvPr>
        </p:nvSpPr>
        <p:spPr/>
        <p:txBody>
          <a:bodyPr/>
          <a:lstStyle/>
          <a:p>
            <a:fld id="{98DCED97-48B4-4FC1-A7B1-37344F19C3EE}" type="slidenum">
              <a:rPr lang="en-GB" smtClean="0"/>
              <a:t>8</a:t>
            </a:fld>
            <a:endParaRPr lang="en-GB"/>
          </a:p>
        </p:txBody>
      </p:sp>
    </p:spTree>
    <p:extLst>
      <p:ext uri="{BB962C8B-B14F-4D97-AF65-F5344CB8AC3E}">
        <p14:creationId xmlns:p14="http://schemas.microsoft.com/office/powerpoint/2010/main" val="552490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“examine how well the lesbian and gay movements have done so by studying the intersection between the assimilationist and liberationist strategies over time.  We will see that social-movement politics are conflictual, messy, and complicated; they defy easy generalization and often even explanations for various behaviours.”</a:t>
            </a:r>
          </a:p>
          <a:p>
            <a:endParaRPr lang="en-GB" dirty="0"/>
          </a:p>
        </p:txBody>
      </p:sp>
      <p:sp>
        <p:nvSpPr>
          <p:cNvPr id="4" name="Slide Number Placeholder 3"/>
          <p:cNvSpPr>
            <a:spLocks noGrp="1"/>
          </p:cNvSpPr>
          <p:nvPr>
            <p:ph type="sldNum" sz="quarter" idx="10"/>
          </p:nvPr>
        </p:nvSpPr>
        <p:spPr/>
        <p:txBody>
          <a:bodyPr/>
          <a:lstStyle/>
          <a:p>
            <a:fld id="{98DCED97-48B4-4FC1-A7B1-37344F19C3EE}" type="slidenum">
              <a:rPr lang="en-GB" smtClean="0"/>
              <a:t>11</a:t>
            </a:fld>
            <a:endParaRPr lang="en-GB"/>
          </a:p>
        </p:txBody>
      </p:sp>
    </p:spTree>
    <p:extLst>
      <p:ext uri="{BB962C8B-B14F-4D97-AF65-F5344CB8AC3E}">
        <p14:creationId xmlns:p14="http://schemas.microsoft.com/office/powerpoint/2010/main" val="80145818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83284890-85D2-4D7B-8EF5-15A9C1DB8F42}" type="datetimeFigureOut">
              <a:rPr lang="en-US" smtClean="0"/>
              <a:t>11/29/2019</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4FAB73BC-B049-4115-A692-8D63A059BFB8}" type="slidenum">
              <a:rPr lang="en-US" smtClean="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371581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11/29/2019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0014825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6F822A4-8DA6-4447-9B1F-C5DB58435268}" type="datetimeFigureOut">
              <a:rPr lang="en-US" smtClean="0"/>
              <a:t>11/29/2019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397982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11/29/2019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5226446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smtClean="0"/>
              <a:t>11/29/2019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08222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smtClean="0"/>
              <a:t>11/29/2019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05753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11/29/2019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5593864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A16AA21-1863-4931-97CB-99D0A168701B}" type="datetimeFigureOut">
              <a:rPr lang="en-US" smtClean="0"/>
              <a:t>11/29/2019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73556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11/29/2019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7357496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664C608-40B1-4030-A28D-5B74BC98ADCE}" type="datetimeFigureOut">
              <a:rPr lang="en-US" smtClean="0"/>
              <a:t>11/29/2019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60322481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664C608-40B1-4030-A28D-5B74BC98ADCE}" type="datetimeFigureOut">
              <a:rPr lang="en-US" smtClean="0"/>
              <a:t>11/29/2019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7215445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664C608-40B1-4030-A28D-5B74BC98ADCE}" type="datetimeFigureOut">
              <a:rPr lang="en-US" smtClean="0"/>
              <a:t>11/29/2019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2538182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664C608-40B1-4030-A28D-5B74BC98ADCE}" type="datetimeFigureOut">
              <a:rPr lang="en-US" smtClean="0"/>
              <a:t>11/29/2019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34801858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664C608-40B1-4030-A28D-5B74BC98ADCE}" type="datetimeFigureOut">
              <a:rPr lang="en-US" smtClean="0"/>
              <a:t>11/29/2019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7767752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664C608-40B1-4030-A28D-5B74BC98ADCE}" type="datetimeFigureOut">
              <a:rPr lang="en-US" smtClean="0"/>
              <a:t>11/29/2019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5567380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smtClean="0"/>
              <a:t>11/29/2019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72341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t>11/29/2019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125041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664C608-40B1-4030-A28D-5B74BC98ADCE}" type="datetimeFigureOut">
              <a:rPr lang="en-US" smtClean="0"/>
              <a:t>11/29/2019</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727457089"/>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 id="2147483864" r:id="rId12"/>
    <p:sldLayoutId id="2147483865" r:id="rId13"/>
    <p:sldLayoutId id="2147483866" r:id="rId14"/>
    <p:sldLayoutId id="2147483867" r:id="rId15"/>
    <p:sldLayoutId id="2147483868" r:id="rId16"/>
    <p:sldLayoutId id="2147483869" r:id="rId17"/>
  </p:sldLayoutIdLst>
  <p:hf sldNum="0" hdr="0" ftr="0" dt="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independent.co.uk/news/world/americas/pride-2019-stonewall-riots-history-lgbt-rights-a8942956.html"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7ZUMBkllWl4" TargetMode="External"/><Relationship Id="rId2" Type="http://schemas.openxmlformats.org/officeDocument/2006/relationships/hyperlink" Target="https://www.youtube.com/watch?v=kasiov0ytEc" TargetMode="External"/><Relationship Id="rId1" Type="http://schemas.openxmlformats.org/officeDocument/2006/relationships/slideLayout" Target="../slideLayouts/slideLayout2.xml"/><Relationship Id="rId5" Type="http://schemas.openxmlformats.org/officeDocument/2006/relationships/hyperlink" Target="https://medium.com/@GappyTales/a-womans-place-is-speaking-out-60e0bdede52f" TargetMode="External"/><Relationship Id="rId4" Type="http://schemas.openxmlformats.org/officeDocument/2006/relationships/hyperlink" Target="https://www.youtube.com/watch?v=mFujpMxmUME"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hyperlink" Target="http://www.temple.edu/tempress/chapters_1100/1351_ch1.pdf" TargetMode="External"/><Relationship Id="rId2" Type="http://schemas.openxmlformats.org/officeDocument/2006/relationships/hyperlink" Target="http://eprints.gla.ac.uk/44250/1/44250.pdf"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LGBT+</a:t>
            </a:r>
            <a:br>
              <a:rPr lang="en-GB" dirty="0" smtClean="0"/>
            </a:br>
            <a:r>
              <a:rPr lang="en-GB" dirty="0" smtClean="0"/>
              <a:t>Social Movements</a:t>
            </a:r>
            <a:endParaRPr lang="en-GB" dirty="0"/>
          </a:p>
        </p:txBody>
      </p:sp>
      <p:sp>
        <p:nvSpPr>
          <p:cNvPr id="3" name="Subtitle 2"/>
          <p:cNvSpPr>
            <a:spLocks noGrp="1"/>
          </p:cNvSpPr>
          <p:nvPr>
            <p:ph type="subTitle" idx="1"/>
          </p:nvPr>
        </p:nvSpPr>
        <p:spPr/>
        <p:txBody>
          <a:bodyPr/>
          <a:lstStyle/>
          <a:p>
            <a:r>
              <a:rPr lang="en-GB" dirty="0" smtClean="0"/>
              <a:t>1969 - present</a:t>
            </a:r>
            <a:endParaRPr lang="en-GB" dirty="0"/>
          </a:p>
        </p:txBody>
      </p:sp>
    </p:spTree>
    <p:extLst>
      <p:ext uri="{BB962C8B-B14F-4D97-AF65-F5344CB8AC3E}">
        <p14:creationId xmlns:p14="http://schemas.microsoft.com/office/powerpoint/2010/main" val="18299388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362807" y="1125414"/>
            <a:ext cx="9917723" cy="2954655"/>
          </a:xfrm>
          <a:prstGeom prst="rect">
            <a:avLst/>
          </a:prstGeom>
          <a:noFill/>
        </p:spPr>
        <p:txBody>
          <a:bodyPr wrap="square" rtlCol="0">
            <a:spAutoFit/>
          </a:bodyPr>
          <a:lstStyle/>
          <a:p>
            <a:r>
              <a:rPr lang="en-GB" sz="2400" dirty="0" smtClean="0"/>
              <a:t>If we are to transform our state of virtual equality, evident in pervasive discrimination, ambivalent public opinion, and the persistence of the closet, we must begin with ourselves – both individually and as a movement. Coming out is the one step each gay, lesbian or bisexual person can take to shatter virtual equality and move closer to genuine equality with heterosexuals that is our </a:t>
            </a:r>
            <a:r>
              <a:rPr lang="en-GB" sz="2400" dirty="0" err="1" smtClean="0"/>
              <a:t>birthright</a:t>
            </a:r>
            <a:r>
              <a:rPr lang="en-GB" sz="2400" dirty="0" smtClean="0"/>
              <a:t> as moral human beings. Our challenge as a movement requires an examination of the strategies that have brought us to this troubling juncture’</a:t>
            </a:r>
            <a:r>
              <a:rPr lang="en-GB" dirty="0" smtClean="0"/>
              <a:t> (Urvashi </a:t>
            </a:r>
            <a:r>
              <a:rPr lang="en-GB" dirty="0" err="1" smtClean="0"/>
              <a:t>Vaid</a:t>
            </a:r>
            <a:r>
              <a:rPr lang="en-GB" dirty="0" smtClean="0"/>
              <a:t>, in Rimmerman, 2015, p. 1). </a:t>
            </a:r>
            <a:endParaRPr lang="en-GB" dirty="0"/>
          </a:p>
        </p:txBody>
      </p:sp>
    </p:spTree>
    <p:extLst>
      <p:ext uri="{BB962C8B-B14F-4D97-AF65-F5344CB8AC3E}">
        <p14:creationId xmlns:p14="http://schemas.microsoft.com/office/powerpoint/2010/main" val="502042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normAutofit fontScale="92500"/>
          </a:bodyPr>
          <a:lstStyle/>
          <a:p>
            <a:pPr marL="0" indent="0">
              <a:buNone/>
            </a:pPr>
            <a:r>
              <a:rPr lang="en-GB" dirty="0" smtClean="0"/>
              <a:t>Does policy and cultural change reflect a top-down model, or is it inspired by organic grassroots organizing in local communities …?</a:t>
            </a:r>
          </a:p>
          <a:p>
            <a:pPr marL="0" indent="0">
              <a:buNone/>
            </a:pPr>
            <a:r>
              <a:rPr lang="en-GB" dirty="0" smtClean="0"/>
              <a:t>Two possible outcomes are implicated in the answer, according </a:t>
            </a:r>
            <a:r>
              <a:rPr lang="en-GB" smtClean="0"/>
              <a:t>to Rimmerman (2008/2015):</a:t>
            </a:r>
            <a:endParaRPr lang="en-GB" dirty="0" smtClean="0"/>
          </a:p>
          <a:p>
            <a:r>
              <a:rPr lang="en-GB" dirty="0" smtClean="0"/>
              <a:t>Assimilationist: Should the goal be a more assimilationist, rights-based approach to political and social change?</a:t>
            </a:r>
          </a:p>
          <a:p>
            <a:r>
              <a:rPr lang="en-GB" dirty="0" smtClean="0"/>
              <a:t>Liberationist: Should movement activists embrace a more liberationist, revolutionary model, one that might embrace a full range of progressive causes?</a:t>
            </a:r>
            <a:endParaRPr lang="en-GB" dirty="0"/>
          </a:p>
        </p:txBody>
      </p:sp>
    </p:spTree>
    <p:extLst>
      <p:ext uri="{BB962C8B-B14F-4D97-AF65-F5344CB8AC3E}">
        <p14:creationId xmlns:p14="http://schemas.microsoft.com/office/powerpoint/2010/main" val="1092407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Assimilationist Approach.</a:t>
            </a:r>
            <a:endParaRPr lang="en-GB" dirty="0"/>
          </a:p>
        </p:txBody>
      </p:sp>
      <p:sp>
        <p:nvSpPr>
          <p:cNvPr id="3" name="Content Placeholder 2"/>
          <p:cNvSpPr>
            <a:spLocks noGrp="1"/>
          </p:cNvSpPr>
          <p:nvPr>
            <p:ph idx="1"/>
          </p:nvPr>
        </p:nvSpPr>
        <p:spPr/>
        <p:txBody>
          <a:bodyPr>
            <a:normAutofit fontScale="92500" lnSpcReduction="20000"/>
          </a:bodyPr>
          <a:lstStyle/>
          <a:p>
            <a:r>
              <a:rPr lang="en-GB" smtClean="0"/>
              <a:t>A rights-based perspective</a:t>
            </a:r>
          </a:p>
          <a:p>
            <a:endParaRPr lang="en-GB" smtClean="0"/>
          </a:p>
          <a:p>
            <a:r>
              <a:rPr lang="en-GB" smtClean="0"/>
              <a:t>Within a pluralist democracy, within classical liberalism</a:t>
            </a:r>
          </a:p>
          <a:p>
            <a:endParaRPr lang="en-GB" smtClean="0"/>
          </a:p>
          <a:p>
            <a:r>
              <a:rPr lang="en-GB" smtClean="0"/>
              <a:t>Works within the system to affect change – an insider approach</a:t>
            </a:r>
          </a:p>
          <a:p>
            <a:endParaRPr lang="en-GB" smtClean="0"/>
          </a:p>
          <a:p>
            <a:r>
              <a:rPr lang="en-GB" smtClean="0"/>
              <a:t>Change slow and incremental, gradual process of changing government policy and state laws, and ultimately social structures</a:t>
            </a:r>
          </a:p>
          <a:p>
            <a:endParaRPr lang="en-GB" smtClean="0"/>
          </a:p>
          <a:p>
            <a:endParaRPr lang="en-GB" dirty="0"/>
          </a:p>
        </p:txBody>
      </p:sp>
    </p:spTree>
    <p:extLst>
      <p:ext uri="{BB962C8B-B14F-4D97-AF65-F5344CB8AC3E}">
        <p14:creationId xmlns:p14="http://schemas.microsoft.com/office/powerpoint/2010/main" val="9638765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Liberationist Perspective</a:t>
            </a:r>
            <a:endParaRPr lang="en-GB" dirty="0"/>
          </a:p>
        </p:txBody>
      </p:sp>
      <p:sp>
        <p:nvSpPr>
          <p:cNvPr id="3" name="Content Placeholder 2"/>
          <p:cNvSpPr>
            <a:spLocks noGrp="1"/>
          </p:cNvSpPr>
          <p:nvPr>
            <p:ph idx="1"/>
          </p:nvPr>
        </p:nvSpPr>
        <p:spPr/>
        <p:txBody>
          <a:bodyPr>
            <a:normAutofit fontScale="92500" lnSpcReduction="20000"/>
          </a:bodyPr>
          <a:lstStyle/>
          <a:p>
            <a:r>
              <a:rPr lang="en-GB" smtClean="0"/>
              <a:t>Works for more radical social change</a:t>
            </a:r>
          </a:p>
          <a:p>
            <a:endParaRPr lang="en-GB" smtClean="0"/>
          </a:p>
          <a:p>
            <a:r>
              <a:rPr lang="en-GB" smtClean="0"/>
              <a:t>Is transformative in nature</a:t>
            </a:r>
          </a:p>
          <a:p>
            <a:endParaRPr lang="en-GB" smtClean="0"/>
          </a:p>
          <a:p>
            <a:r>
              <a:rPr lang="en-GB" smtClean="0"/>
              <a:t>Rises outside the formal structures of power</a:t>
            </a:r>
          </a:p>
          <a:p>
            <a:endParaRPr lang="en-GB" smtClean="0"/>
          </a:p>
          <a:p>
            <a:r>
              <a:rPr lang="en-GB" smtClean="0"/>
              <a:t>Seek structural and political change but not from an insider position - outsider political strategies.</a:t>
            </a:r>
            <a:endParaRPr lang="en-GB" dirty="0"/>
          </a:p>
        </p:txBody>
      </p:sp>
    </p:spTree>
    <p:extLst>
      <p:ext uri="{BB962C8B-B14F-4D97-AF65-F5344CB8AC3E}">
        <p14:creationId xmlns:p14="http://schemas.microsoft.com/office/powerpoint/2010/main" val="20348320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Liberationalists</a:t>
            </a:r>
            <a:endParaRPr lang="en-GB" dirty="0"/>
          </a:p>
        </p:txBody>
      </p:sp>
      <p:sp>
        <p:nvSpPr>
          <p:cNvPr id="3" name="Content Placeholder 2"/>
          <p:cNvSpPr>
            <a:spLocks noGrp="1"/>
          </p:cNvSpPr>
          <p:nvPr>
            <p:ph idx="1"/>
          </p:nvPr>
        </p:nvSpPr>
        <p:spPr/>
        <p:txBody>
          <a:bodyPr/>
          <a:lstStyle/>
          <a:p>
            <a:r>
              <a:rPr lang="en-GB" dirty="0" smtClean="0"/>
              <a:t>‘…attempt to subvert the hierarchies of the hegemonic order, pointing out the gaps and contradictions in that order … (Shane Phelan, 2001, p.32 in Rimmerman, 2008, p.5)</a:t>
            </a:r>
          </a:p>
          <a:p>
            <a:endParaRPr lang="en-GB" dirty="0"/>
          </a:p>
        </p:txBody>
      </p:sp>
    </p:spTree>
    <p:extLst>
      <p:ext uri="{BB962C8B-B14F-4D97-AF65-F5344CB8AC3E}">
        <p14:creationId xmlns:p14="http://schemas.microsoft.com/office/powerpoint/2010/main" val="2138143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movement</a:t>
            </a:r>
            <a:endParaRPr lang="en-GB" dirty="0"/>
          </a:p>
        </p:txBody>
      </p:sp>
      <p:sp>
        <p:nvSpPr>
          <p:cNvPr id="3" name="Content Placeholder 2"/>
          <p:cNvSpPr>
            <a:spLocks noGrp="1"/>
          </p:cNvSpPr>
          <p:nvPr>
            <p:ph idx="1"/>
          </p:nvPr>
        </p:nvSpPr>
        <p:spPr>
          <a:xfrm>
            <a:off x="1295401" y="2556932"/>
            <a:ext cx="10037884" cy="3650437"/>
          </a:xfrm>
        </p:spPr>
        <p:txBody>
          <a:bodyPr>
            <a:noAutofit/>
          </a:bodyPr>
          <a:lstStyle/>
          <a:p>
            <a:pPr marL="0" indent="0">
              <a:buNone/>
            </a:pPr>
            <a:r>
              <a:rPr lang="en-GB" sz="2000" dirty="0" smtClean="0"/>
              <a:t>Rimmerman  argues that the ‘gay’ movement is a social movement rather than a political party, interest group or protest group.</a:t>
            </a:r>
          </a:p>
          <a:p>
            <a:pPr marL="0" indent="0">
              <a:buNone/>
            </a:pPr>
            <a:r>
              <a:rPr lang="en-GB" sz="2000" dirty="0" smtClean="0"/>
              <a:t>Characteristics of social movements, according </a:t>
            </a:r>
            <a:r>
              <a:rPr lang="en-GB" sz="2000" dirty="0"/>
              <a:t>to </a:t>
            </a:r>
            <a:r>
              <a:rPr lang="en-GB" sz="1800" dirty="0" smtClean="0"/>
              <a:t>Wald (2000, cited in Rimmerman, 2008, </a:t>
            </a:r>
            <a:r>
              <a:rPr lang="en-GB" sz="1800" dirty="0"/>
              <a:t>p.6</a:t>
            </a:r>
            <a:r>
              <a:rPr lang="en-GB" sz="1800" dirty="0" smtClean="0"/>
              <a:t>)</a:t>
            </a:r>
            <a:endParaRPr lang="en-GB" sz="2000" dirty="0" smtClean="0"/>
          </a:p>
          <a:p>
            <a:pPr marL="0" indent="0">
              <a:buNone/>
            </a:pPr>
            <a:r>
              <a:rPr lang="en-GB" sz="2000" dirty="0" smtClean="0"/>
              <a:t>1. They grow out of a mass base of individuals, groups, and organisations, linked by social interaction</a:t>
            </a:r>
          </a:p>
          <a:p>
            <a:pPr marL="0" indent="0">
              <a:buNone/>
            </a:pPr>
            <a:r>
              <a:rPr lang="en-GB" sz="2000" dirty="0" smtClean="0"/>
              <a:t>2. They grow out of a mix of political and cultural goals </a:t>
            </a:r>
          </a:p>
          <a:p>
            <a:pPr marL="0" indent="0">
              <a:buNone/>
            </a:pPr>
            <a:r>
              <a:rPr lang="en-GB" sz="2000" dirty="0" smtClean="0"/>
              <a:t>3. They rely on a shared collective identity that is the basis of mobilization and </a:t>
            </a:r>
            <a:r>
              <a:rPr lang="en-GB" sz="2000" dirty="0"/>
              <a:t>participation </a:t>
            </a:r>
            <a:endParaRPr lang="en-GB" sz="2000" dirty="0" smtClean="0"/>
          </a:p>
          <a:p>
            <a:pPr marL="0" indent="0">
              <a:buNone/>
            </a:pPr>
            <a:r>
              <a:rPr lang="en-GB" sz="2000" dirty="0" smtClean="0"/>
              <a:t>Decentralized </a:t>
            </a:r>
            <a:r>
              <a:rPr lang="en-GB" sz="2000" dirty="0"/>
              <a:t>and comprise an array of </a:t>
            </a:r>
            <a:r>
              <a:rPr lang="en-GB" sz="2000" dirty="0" smtClean="0"/>
              <a:t>organisations; not necessarily a political movement</a:t>
            </a:r>
            <a:endParaRPr lang="en-GB" sz="2000" dirty="0"/>
          </a:p>
          <a:p>
            <a:endParaRPr lang="en-GB" sz="2000" dirty="0"/>
          </a:p>
        </p:txBody>
      </p:sp>
    </p:spTree>
    <p:extLst>
      <p:ext uri="{BB962C8B-B14F-4D97-AF65-F5344CB8AC3E}">
        <p14:creationId xmlns:p14="http://schemas.microsoft.com/office/powerpoint/2010/main" val="14107977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dirty="0" smtClean="0"/>
              <a:t>LGBTQ+ groups: at the margins of society?</a:t>
            </a:r>
            <a:endParaRPr lang="en-GB" dirty="0"/>
          </a:p>
        </p:txBody>
      </p:sp>
      <p:sp>
        <p:nvSpPr>
          <p:cNvPr id="8" name="Content Placeholder 7"/>
          <p:cNvSpPr>
            <a:spLocks noGrp="1"/>
          </p:cNvSpPr>
          <p:nvPr>
            <p:ph idx="1"/>
          </p:nvPr>
        </p:nvSpPr>
        <p:spPr/>
        <p:txBody>
          <a:bodyPr>
            <a:normAutofit fontScale="92500"/>
          </a:bodyPr>
          <a:lstStyle/>
          <a:p>
            <a:r>
              <a:rPr lang="en-GB" dirty="0" smtClean="0"/>
              <a:t>‘At their core, social movements inspire participatory democracy’ (p.6)</a:t>
            </a:r>
          </a:p>
          <a:p>
            <a:r>
              <a:rPr lang="en-GB" dirty="0" smtClean="0"/>
              <a:t>In response to marginalization, social movements identify strategies that will meet their needs – whilst challenging structures that constrain their life choices.</a:t>
            </a:r>
          </a:p>
          <a:p>
            <a:pPr marL="0" indent="0">
              <a:buNone/>
            </a:pPr>
            <a:r>
              <a:rPr lang="en-GB" dirty="0" smtClean="0"/>
              <a:t>Will include:</a:t>
            </a:r>
          </a:p>
          <a:p>
            <a:r>
              <a:rPr lang="en-GB" dirty="0" smtClean="0"/>
              <a:t>Developing alternative resources</a:t>
            </a:r>
          </a:p>
          <a:p>
            <a:r>
              <a:rPr lang="en-GB" dirty="0" smtClean="0"/>
              <a:t>Constructing different ideological frameworks</a:t>
            </a:r>
          </a:p>
          <a:p>
            <a:r>
              <a:rPr lang="en-GB" dirty="0" smtClean="0"/>
              <a:t>Creating oppositional organizations and institutions</a:t>
            </a:r>
          </a:p>
          <a:p>
            <a:endParaRPr lang="en-GB" dirty="0"/>
          </a:p>
        </p:txBody>
      </p:sp>
    </p:spTree>
    <p:extLst>
      <p:ext uri="{BB962C8B-B14F-4D97-AF65-F5344CB8AC3E}">
        <p14:creationId xmlns:p14="http://schemas.microsoft.com/office/powerpoint/2010/main" val="8131334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Rimmerman p.7</a:t>
            </a:r>
            <a:endParaRPr lang="en-GB" dirty="0"/>
          </a:p>
        </p:txBody>
      </p:sp>
      <p:sp>
        <p:nvSpPr>
          <p:cNvPr id="3" name="Content Placeholder 2"/>
          <p:cNvSpPr>
            <a:spLocks noGrp="1"/>
          </p:cNvSpPr>
          <p:nvPr>
            <p:ph idx="1"/>
          </p:nvPr>
        </p:nvSpPr>
        <p:spPr/>
        <p:txBody>
          <a:bodyPr/>
          <a:lstStyle/>
          <a:p>
            <a:r>
              <a:rPr lang="en-GB" dirty="0" smtClean="0"/>
              <a:t>‘Such structures are most often “grounded in the indigenous or communal relationships of marginal groups”. This is especially true for the lesbian and gay movements' (Cohen, 1999, p.48).</a:t>
            </a:r>
          </a:p>
          <a:p>
            <a:endParaRPr lang="en-GB" dirty="0"/>
          </a:p>
          <a:p>
            <a:endParaRPr lang="en-GB" dirty="0" smtClean="0"/>
          </a:p>
        </p:txBody>
      </p:sp>
      <p:sp>
        <p:nvSpPr>
          <p:cNvPr id="4" name="Rectangle 3"/>
          <p:cNvSpPr/>
          <p:nvPr/>
        </p:nvSpPr>
        <p:spPr>
          <a:xfrm>
            <a:off x="3048000" y="4723619"/>
            <a:ext cx="6096000" cy="646331"/>
          </a:xfrm>
          <a:prstGeom prst="rect">
            <a:avLst/>
          </a:prstGeom>
        </p:spPr>
        <p:txBody>
          <a:bodyPr>
            <a:spAutoFit/>
          </a:bodyPr>
          <a:lstStyle/>
          <a:p>
            <a:r>
              <a:rPr lang="en-GB">
                <a:hlinkClick r:id="rId2"/>
              </a:rPr>
              <a:t>https://www.independent.co.uk/news/world/americas/pride-2019-stonewall-riots-history-lgbt-rights-a8942956.html</a:t>
            </a:r>
            <a:endParaRPr lang="en-GB"/>
          </a:p>
        </p:txBody>
      </p:sp>
    </p:spTree>
    <p:extLst>
      <p:ext uri="{BB962C8B-B14F-4D97-AF65-F5344CB8AC3E}">
        <p14:creationId xmlns:p14="http://schemas.microsoft.com/office/powerpoint/2010/main" val="334519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t>
            </a:r>
            <a:r>
              <a:rPr lang="en-GB" dirty="0" smtClean="0"/>
              <a:t>ocial movements</a:t>
            </a:r>
            <a:endParaRPr lang="en-GB" dirty="0"/>
          </a:p>
        </p:txBody>
      </p:sp>
      <p:sp>
        <p:nvSpPr>
          <p:cNvPr id="3" name="Content Placeholder 2"/>
          <p:cNvSpPr>
            <a:spLocks noGrp="1"/>
          </p:cNvSpPr>
          <p:nvPr>
            <p:ph idx="1"/>
          </p:nvPr>
        </p:nvSpPr>
        <p:spPr>
          <a:xfrm>
            <a:off x="1295400" y="2556931"/>
            <a:ext cx="9601197" cy="3421837"/>
          </a:xfrm>
        </p:spPr>
        <p:txBody>
          <a:bodyPr>
            <a:normAutofit/>
          </a:bodyPr>
          <a:lstStyle/>
          <a:p>
            <a:r>
              <a:rPr lang="en-GB" dirty="0" smtClean="0"/>
              <a:t>From a perspective of marginalized groups, social movements are potential arenas for organisation, education, and resistance.</a:t>
            </a:r>
          </a:p>
          <a:p>
            <a:r>
              <a:rPr lang="en-GB" dirty="0" smtClean="0"/>
              <a:t>The conditions for social movements: </a:t>
            </a:r>
          </a:p>
          <a:p>
            <a:pPr lvl="1">
              <a:buFont typeface="Wingdings" panose="05000000000000000000" pitchFamily="2" charset="2"/>
              <a:buChar char="ü"/>
            </a:pPr>
            <a:r>
              <a:rPr lang="en-GB" dirty="0" smtClean="0"/>
              <a:t>‘political opportunities that give rise to new waves of movements and shape their unfolding’;</a:t>
            </a:r>
            <a:endParaRPr lang="en-GB" dirty="0"/>
          </a:p>
          <a:p>
            <a:pPr lvl="1">
              <a:buFont typeface="Wingdings" panose="05000000000000000000" pitchFamily="2" charset="2"/>
              <a:buChar char="ü"/>
            </a:pPr>
            <a:r>
              <a:rPr lang="en-GB" dirty="0" smtClean="0"/>
              <a:t>‘political opportunities’ are seized upon and expanded, ‘thus turning them into collective action.’ </a:t>
            </a:r>
          </a:p>
          <a:p>
            <a:pPr marL="457200" lvl="1" indent="0">
              <a:buNone/>
            </a:pPr>
            <a:r>
              <a:rPr lang="en-GB" dirty="0" smtClean="0"/>
              <a:t>(</a:t>
            </a:r>
            <a:r>
              <a:rPr lang="en-GB" dirty="0" err="1" smtClean="0"/>
              <a:t>Tarrow</a:t>
            </a:r>
            <a:r>
              <a:rPr lang="en-GB" dirty="0" smtClean="0"/>
              <a:t>, 1994, in Rimmerman, 2008, p.7).</a:t>
            </a:r>
          </a:p>
        </p:txBody>
      </p:sp>
    </p:spTree>
    <p:extLst>
      <p:ext uri="{BB962C8B-B14F-4D97-AF65-F5344CB8AC3E}">
        <p14:creationId xmlns:p14="http://schemas.microsoft.com/office/powerpoint/2010/main" val="20857880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380393" y="993531"/>
            <a:ext cx="9970476" cy="5134707"/>
          </a:xfrm>
        </p:spPr>
        <p:txBody>
          <a:bodyPr>
            <a:normAutofit lnSpcReduction="10000"/>
          </a:bodyPr>
          <a:lstStyle/>
          <a:p>
            <a:pPr marL="0" indent="0">
              <a:buNone/>
            </a:pPr>
            <a:r>
              <a:rPr lang="en-GB" dirty="0" smtClean="0"/>
              <a:t>1. Places development of the lesbian and gay movements within their proper historical context and how assimilation /liberation developed over the last 60 years.</a:t>
            </a:r>
          </a:p>
          <a:p>
            <a:pPr marL="0" indent="0">
              <a:buNone/>
            </a:pPr>
            <a:r>
              <a:rPr lang="en-GB" dirty="0" smtClean="0"/>
              <a:t>2. Tensions between ass/lib/insider/outsider Act Up, Queer Nation, Lesbian Avengers from AIDS crisis v Treatment Action Group.</a:t>
            </a:r>
          </a:p>
          <a:p>
            <a:pPr marL="0" indent="0">
              <a:buNone/>
            </a:pPr>
            <a:r>
              <a:rPr lang="en-GB" dirty="0" smtClean="0"/>
              <a:t>3. Gays in the military</a:t>
            </a:r>
          </a:p>
          <a:p>
            <a:pPr marL="0" indent="0">
              <a:buNone/>
            </a:pPr>
            <a:r>
              <a:rPr lang="en-GB" dirty="0" smtClean="0"/>
              <a:t>4. Gay marriage</a:t>
            </a:r>
          </a:p>
          <a:p>
            <a:pPr marL="0" indent="0">
              <a:buNone/>
            </a:pPr>
            <a:r>
              <a:rPr lang="en-GB" dirty="0" smtClean="0"/>
              <a:t>5. Future of the social movement </a:t>
            </a:r>
          </a:p>
          <a:p>
            <a:pPr marL="0" indent="0">
              <a:buNone/>
            </a:pPr>
            <a:r>
              <a:rPr lang="en-GB" dirty="0" smtClean="0"/>
              <a:t>6. Rimmerman asserts: “A narrow </a:t>
            </a:r>
            <a:r>
              <a:rPr lang="en-GB" dirty="0" smtClean="0"/>
              <a:t>rights-based  </a:t>
            </a:r>
            <a:r>
              <a:rPr lang="en-GB" dirty="0" smtClean="0"/>
              <a:t>perspective, rooted in identity politics, is largely unquestioned and unchallenged by mainstream contemporary lesbian and gay movements, especially those that dominate politics and public policy at the national level. It has led to heightened cultural visibility but also to what Urvashi </a:t>
            </a:r>
            <a:r>
              <a:rPr lang="en-GB" dirty="0" err="1" smtClean="0"/>
              <a:t>Vaid</a:t>
            </a:r>
            <a:r>
              <a:rPr lang="en-GB" dirty="0" smtClean="0"/>
              <a:t> calls “virtual equality” (Rimmerman, </a:t>
            </a:r>
            <a:r>
              <a:rPr lang="en-GB" dirty="0" smtClean="0"/>
              <a:t>2008, </a:t>
            </a:r>
            <a:r>
              <a:rPr lang="en-GB" dirty="0" smtClean="0"/>
              <a:t>p.10)</a:t>
            </a:r>
            <a:endParaRPr lang="en-GB" dirty="0"/>
          </a:p>
        </p:txBody>
      </p:sp>
    </p:spTree>
    <p:extLst>
      <p:ext uri="{BB962C8B-B14F-4D97-AF65-F5344CB8AC3E}">
        <p14:creationId xmlns:p14="http://schemas.microsoft.com/office/powerpoint/2010/main" val="11224482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Whose rights? </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Concerns about gender recognition act – controversial? </a:t>
            </a:r>
            <a:endParaRPr lang="en-GB" dirty="0" smtClean="0"/>
          </a:p>
          <a:p>
            <a:pPr marL="0" indent="0">
              <a:buNone/>
            </a:pPr>
            <a:r>
              <a:rPr lang="en-GB" dirty="0" err="1" smtClean="0"/>
              <a:t>Transactivism</a:t>
            </a:r>
            <a:r>
              <a:rPr lang="en-GB" dirty="0" smtClean="0"/>
              <a:t> v. feminism?</a:t>
            </a:r>
          </a:p>
          <a:p>
            <a:r>
              <a:rPr lang="en-GB" dirty="0">
                <a:hlinkClick r:id="rId2"/>
              </a:rPr>
              <a:t>https://www.youtube.com/watch?v=kasiov0ytEc</a:t>
            </a:r>
            <a:endParaRPr lang="en-GB" dirty="0" smtClean="0"/>
          </a:p>
          <a:p>
            <a:r>
              <a:rPr lang="en-GB" dirty="0">
                <a:hlinkClick r:id="rId3"/>
              </a:rPr>
              <a:t>https://</a:t>
            </a:r>
            <a:r>
              <a:rPr lang="en-GB" dirty="0" smtClean="0">
                <a:hlinkClick r:id="rId3"/>
              </a:rPr>
              <a:t>www.youtube.com/watch?v=7ZUMBkllWl4</a:t>
            </a:r>
            <a:endParaRPr lang="en-GB" dirty="0" smtClean="0"/>
          </a:p>
          <a:p>
            <a:r>
              <a:rPr lang="en-GB" dirty="0">
                <a:hlinkClick r:id="rId4"/>
              </a:rPr>
              <a:t>https://www.youtube.com/watch?v=mFujpMxmUME</a:t>
            </a:r>
            <a:endParaRPr lang="en-GB" dirty="0"/>
          </a:p>
          <a:p>
            <a:r>
              <a:rPr lang="en-GB" dirty="0">
                <a:hlinkClick r:id="rId5"/>
              </a:rPr>
              <a:t>https://medium.com/@GappyTales/a-womans-place-is-speaking-out-60e0bdede52f</a:t>
            </a:r>
            <a:endParaRPr lang="en-GB" dirty="0"/>
          </a:p>
        </p:txBody>
      </p:sp>
    </p:spTree>
    <p:extLst>
      <p:ext uri="{BB962C8B-B14F-4D97-AF65-F5344CB8AC3E}">
        <p14:creationId xmlns:p14="http://schemas.microsoft.com/office/powerpoint/2010/main" val="14681222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0" y="2551837"/>
            <a:ext cx="6096000" cy="1754326"/>
          </a:xfrm>
          <a:prstGeom prst="rect">
            <a:avLst/>
          </a:prstGeom>
        </p:spPr>
        <p:txBody>
          <a:bodyPr>
            <a:spAutoFit/>
          </a:bodyPr>
          <a:lstStyle/>
          <a:p>
            <a:r>
              <a:rPr lang="en-GB" dirty="0"/>
              <a:t>Rimmerman, C. A. (2008) The Lesbian and Gay Movements: Assimilation or Liberation (Dilemmas in American Politics). Westview Press.</a:t>
            </a:r>
          </a:p>
          <a:p>
            <a:r>
              <a:rPr lang="en-GB" dirty="0"/>
              <a:t>Rimmerman, C. A. (2015) The Lesbian and Gay Movements: Assimilation or Liberation (Dilemmas in American Politics), 2</a:t>
            </a:r>
            <a:r>
              <a:rPr lang="en-GB" baseline="30000" dirty="0"/>
              <a:t>nd</a:t>
            </a:r>
            <a:r>
              <a:rPr lang="en-GB" dirty="0"/>
              <a:t> edition. Westview Press. </a:t>
            </a:r>
          </a:p>
        </p:txBody>
      </p:sp>
      <p:sp>
        <p:nvSpPr>
          <p:cNvPr id="3" name="Title 2"/>
          <p:cNvSpPr>
            <a:spLocks noGrp="1"/>
          </p:cNvSpPr>
          <p:nvPr>
            <p:ph type="title"/>
          </p:nvPr>
        </p:nvSpPr>
        <p:spPr/>
        <p:txBody>
          <a:bodyPr/>
          <a:lstStyle/>
          <a:p>
            <a:r>
              <a:rPr lang="en-GB" dirty="0" smtClean="0"/>
              <a:t>References</a:t>
            </a:r>
            <a:endParaRPr lang="en-GB" dirty="0"/>
          </a:p>
        </p:txBody>
      </p:sp>
    </p:spTree>
    <p:extLst>
      <p:ext uri="{BB962C8B-B14F-4D97-AF65-F5344CB8AC3E}">
        <p14:creationId xmlns:p14="http://schemas.microsoft.com/office/powerpoint/2010/main" val="846084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Resources</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Conrad, R. (ed.)(2014) Against Equality: Queer Revolution, Not Mere Inclusion. Edinburgh: AK Press.</a:t>
            </a:r>
          </a:p>
          <a:p>
            <a:r>
              <a:rPr lang="en-GB" dirty="0" err="1" smtClean="0"/>
              <a:t>Kuhar</a:t>
            </a:r>
            <a:r>
              <a:rPr lang="en-GB" dirty="0" smtClean="0"/>
              <a:t>, R. &amp; </a:t>
            </a:r>
            <a:r>
              <a:rPr lang="en-GB" dirty="0" err="1" smtClean="0"/>
              <a:t>Paternotte</a:t>
            </a:r>
            <a:r>
              <a:rPr lang="en-GB" dirty="0" smtClean="0"/>
              <a:t>, D. (2017) Anti-Gender Campaigns in Europe: Mobilizing against Equality. London: </a:t>
            </a:r>
            <a:r>
              <a:rPr lang="en-GB" dirty="0" err="1" smtClean="0"/>
              <a:t>Rowman</a:t>
            </a:r>
            <a:r>
              <a:rPr lang="en-GB" dirty="0" smtClean="0"/>
              <a:t> and Littlefield. Chp.1</a:t>
            </a:r>
          </a:p>
          <a:p>
            <a:r>
              <a:rPr lang="en-GB" dirty="0" err="1" smtClean="0"/>
              <a:t>Kollman</a:t>
            </a:r>
            <a:r>
              <a:rPr lang="en-GB" dirty="0" smtClean="0"/>
              <a:t>, K., and </a:t>
            </a:r>
            <a:r>
              <a:rPr lang="en-GB" dirty="0" err="1" smtClean="0"/>
              <a:t>Waites</a:t>
            </a:r>
            <a:r>
              <a:rPr lang="en-GB" dirty="0" smtClean="0"/>
              <a:t>, M. (2011) United Kingdom: changing political opportunity structures, policy success and continuing challenges for lesbian, gay and bisexual movements. In: Tremblay, M., </a:t>
            </a:r>
            <a:r>
              <a:rPr lang="en-GB" dirty="0" err="1" smtClean="0"/>
              <a:t>Paternotte</a:t>
            </a:r>
            <a:r>
              <a:rPr lang="en-GB" dirty="0" smtClean="0"/>
              <a:t>, D. and Johnson, C. (eds.) The Lesbian and Gay Movement and the State: Comparative Insights into a Transformed Relationship. </a:t>
            </a:r>
            <a:r>
              <a:rPr lang="en-GB" dirty="0" err="1" smtClean="0"/>
              <a:t>Ashgate</a:t>
            </a:r>
            <a:r>
              <a:rPr lang="en-GB" dirty="0" smtClean="0"/>
              <a:t>, Farnham, pp. 181-196. PDF available from: </a:t>
            </a:r>
          </a:p>
          <a:p>
            <a:r>
              <a:rPr lang="mr-IN" dirty="0" smtClean="0">
                <a:hlinkClick r:id="rId2"/>
              </a:rPr>
              <a:t>http://eprints.gla.ac.uk/44250/1/44250.pdf</a:t>
            </a:r>
            <a:endParaRPr lang="en-GB" dirty="0" smtClean="0"/>
          </a:p>
          <a:p>
            <a:r>
              <a:rPr lang="en-GB" dirty="0" smtClean="0"/>
              <a:t>Rimmerman, C.R. (2002)From Identity to Politics: The lesbian and Gay Movements in the United States.  Philadelphia: Temple University Press. Chp1.PDF available from: </a:t>
            </a:r>
            <a:r>
              <a:rPr lang="en-GB" dirty="0" smtClean="0">
                <a:hlinkClick r:id="rId3"/>
              </a:rPr>
              <a:t>http://www.temple.edu/tempress/chapters_1100/1351_ch1.pdf</a:t>
            </a:r>
            <a:endParaRPr lang="en-GB" dirty="0" smtClean="0"/>
          </a:p>
          <a:p>
            <a:endParaRPr lang="en-GB" dirty="0" smtClean="0"/>
          </a:p>
          <a:p>
            <a:endParaRPr lang="en-GB" dirty="0"/>
          </a:p>
        </p:txBody>
      </p:sp>
    </p:spTree>
    <p:extLst>
      <p:ext uri="{BB962C8B-B14F-4D97-AF65-F5344CB8AC3E}">
        <p14:creationId xmlns:p14="http://schemas.microsoft.com/office/powerpoint/2010/main" val="16247814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More resources</a:t>
            </a:r>
            <a:endParaRPr lang="en-GB" dirty="0"/>
          </a:p>
        </p:txBody>
      </p:sp>
      <p:sp>
        <p:nvSpPr>
          <p:cNvPr id="3" name="Content Placeholder 2"/>
          <p:cNvSpPr>
            <a:spLocks noGrp="1"/>
          </p:cNvSpPr>
          <p:nvPr>
            <p:ph idx="1"/>
          </p:nvPr>
        </p:nvSpPr>
        <p:spPr/>
        <p:txBody>
          <a:bodyPr>
            <a:normAutofit fontScale="77500" lnSpcReduction="20000"/>
          </a:bodyPr>
          <a:lstStyle/>
          <a:p>
            <a:r>
              <a:rPr lang="en-GB" dirty="0"/>
              <a:t>Della Portia, D. and </a:t>
            </a:r>
            <a:r>
              <a:rPr lang="en-GB" dirty="0" err="1"/>
              <a:t>Diani</a:t>
            </a:r>
            <a:r>
              <a:rPr lang="en-GB" dirty="0"/>
              <a:t>, M. (2006) Social Movements: An Introduction. (2nd </a:t>
            </a:r>
            <a:r>
              <a:rPr lang="en-GB" dirty="0" err="1"/>
              <a:t>ed</a:t>
            </a:r>
            <a:r>
              <a:rPr lang="en-GB" dirty="0"/>
              <a:t>)  Oxford: Blackwell. </a:t>
            </a:r>
          </a:p>
          <a:p>
            <a:r>
              <a:rPr lang="en-GB" dirty="0"/>
              <a:t>Tremblay, M., </a:t>
            </a:r>
            <a:r>
              <a:rPr lang="en-GB" dirty="0" err="1"/>
              <a:t>Paternotte</a:t>
            </a:r>
            <a:r>
              <a:rPr lang="en-GB" dirty="0"/>
              <a:t>, D. and Johnson, C. (eds.) The Lesbian and Gay Movement and the State: Comparative Insights into a Transformed Relationship. </a:t>
            </a:r>
            <a:r>
              <a:rPr lang="en-GB" dirty="0" err="1"/>
              <a:t>Ashgate</a:t>
            </a:r>
            <a:r>
              <a:rPr lang="en-GB" dirty="0"/>
              <a:t>, Farnham. </a:t>
            </a:r>
          </a:p>
          <a:p>
            <a:r>
              <a:rPr lang="en-GB" dirty="0" err="1" smtClean="0"/>
              <a:t>Tarrow</a:t>
            </a:r>
            <a:r>
              <a:rPr lang="en-GB" dirty="0"/>
              <a:t>, S. (2011) Power in Movement: Social Movements and Contentious Politics (Cambridge Studies in Comparative Politics) (3rd ed.) New York: Cambridge University Press.</a:t>
            </a:r>
          </a:p>
          <a:p>
            <a:r>
              <a:rPr lang="en-GB" dirty="0"/>
              <a:t>Wolf, Sherry, (2009) Sexuality and Socialism: History, Politics, and Theory of LGBT Liberation. </a:t>
            </a:r>
            <a:endParaRPr lang="en-GB" dirty="0" smtClean="0"/>
          </a:p>
          <a:p>
            <a:r>
              <a:rPr lang="en-GB" dirty="0" smtClean="0"/>
              <a:t>Tremblay, M, </a:t>
            </a:r>
            <a:r>
              <a:rPr lang="en-GB" dirty="0" err="1" smtClean="0"/>
              <a:t>Patternote</a:t>
            </a:r>
            <a:r>
              <a:rPr lang="en-GB" dirty="0" smtClean="0"/>
              <a:t>, D. &amp; Johnson, C. (eds.)(2011) The Lesbian and Gay Movement and the State: Comparison Insights into a Transformed Relationship. London: Routledge. Chp.1</a:t>
            </a:r>
          </a:p>
          <a:p>
            <a:endParaRPr lang="en-GB" dirty="0"/>
          </a:p>
        </p:txBody>
      </p:sp>
    </p:spTree>
    <p:extLst>
      <p:ext uri="{BB962C8B-B14F-4D97-AF65-F5344CB8AC3E}">
        <p14:creationId xmlns:p14="http://schemas.microsoft.com/office/powerpoint/2010/main" val="65004861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971</TotalTime>
  <Words>1206</Words>
  <Application>Microsoft Office PowerPoint</Application>
  <PresentationFormat>Widescreen</PresentationFormat>
  <Paragraphs>81</Paragraphs>
  <Slides>15</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Garamond</vt:lpstr>
      <vt:lpstr>Mangal</vt:lpstr>
      <vt:lpstr>Wingdings</vt:lpstr>
      <vt:lpstr>Organic</vt:lpstr>
      <vt:lpstr>LGBT+ Social Movements</vt:lpstr>
      <vt:lpstr>PowerPoint Presentation</vt:lpstr>
      <vt:lpstr>Question</vt:lpstr>
      <vt:lpstr>Assimilationist Approach.</vt:lpstr>
      <vt:lpstr>Liberationist Perspective</vt:lpstr>
      <vt:lpstr>Liberationalists</vt:lpstr>
      <vt:lpstr>Social movement</vt:lpstr>
      <vt:lpstr>LGBTQ+ groups: at the margins of society?</vt:lpstr>
      <vt:lpstr>Rimmerman p.7</vt:lpstr>
      <vt:lpstr>Social movements</vt:lpstr>
      <vt:lpstr>PowerPoint Presentation</vt:lpstr>
      <vt:lpstr>Whose rights? </vt:lpstr>
      <vt:lpstr>References</vt:lpstr>
      <vt:lpstr>Resources</vt:lpstr>
      <vt:lpstr>More resources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lesbian and Gay Movements</dc:title>
  <dc:creator>Carol U Hughes</dc:creator>
  <cp:lastModifiedBy>Angela Rekers-Power (0001999)</cp:lastModifiedBy>
  <cp:revision>38</cp:revision>
  <dcterms:created xsi:type="dcterms:W3CDTF">2017-12-03T13:57:23Z</dcterms:created>
  <dcterms:modified xsi:type="dcterms:W3CDTF">2019-11-29T22:14:55Z</dcterms:modified>
</cp:coreProperties>
</file>