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8" r:id="rId1"/>
  </p:sldMasterIdLst>
  <p:notesMasterIdLst>
    <p:notesMasterId r:id="rId10"/>
  </p:notesMasterIdLst>
  <p:sldIdLst>
    <p:sldId id="273" r:id="rId2"/>
    <p:sldId id="259" r:id="rId3"/>
    <p:sldId id="260" r:id="rId4"/>
    <p:sldId id="261" r:id="rId5"/>
    <p:sldId id="262" r:id="rId6"/>
    <p:sldId id="263" r:id="rId7"/>
    <p:sldId id="264" r:id="rId8"/>
    <p:sldId id="27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DED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47" autoAdjust="0"/>
  </p:normalViewPr>
  <p:slideViewPr>
    <p:cSldViewPr>
      <p:cViewPr varScale="1">
        <p:scale>
          <a:sx n="104" d="100"/>
          <a:sy n="104" d="100"/>
        </p:scale>
        <p:origin x="1746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>
            <a:extLst>
              <a:ext uri="{FF2B5EF4-FFF2-40B4-BE49-F238E27FC236}">
                <a16:creationId xmlns:a16="http://schemas.microsoft.com/office/drawing/2014/main" id="{5F1A01C5-A8C3-4357-B8EA-2269EE337D4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683" name="Rectangle 3">
            <a:extLst>
              <a:ext uri="{FF2B5EF4-FFF2-40B4-BE49-F238E27FC236}">
                <a16:creationId xmlns:a16="http://schemas.microsoft.com/office/drawing/2014/main" id="{970C46CA-5716-45CC-B346-0240D4610256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484" name="Rectangle 4">
            <a:extLst>
              <a:ext uri="{FF2B5EF4-FFF2-40B4-BE49-F238E27FC236}">
                <a16:creationId xmlns:a16="http://schemas.microsoft.com/office/drawing/2014/main" id="{C2D4E00D-A17B-4159-A749-2E7937C79D44}"/>
              </a:ext>
            </a:extLst>
          </p:cNvPr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5" name="Rectangle 5">
            <a:extLst>
              <a:ext uri="{FF2B5EF4-FFF2-40B4-BE49-F238E27FC236}">
                <a16:creationId xmlns:a16="http://schemas.microsoft.com/office/drawing/2014/main" id="{BDC2B851-D0D1-4924-8906-74B288CB945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1686" name="Rectangle 6">
            <a:extLst>
              <a:ext uri="{FF2B5EF4-FFF2-40B4-BE49-F238E27FC236}">
                <a16:creationId xmlns:a16="http://schemas.microsoft.com/office/drawing/2014/main" id="{6FEF51D4-E347-428F-BA87-DBFEF470F9B9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687" name="Rectangle 7">
            <a:extLst>
              <a:ext uri="{FF2B5EF4-FFF2-40B4-BE49-F238E27FC236}">
                <a16:creationId xmlns:a16="http://schemas.microsoft.com/office/drawing/2014/main" id="{89CE9B8D-96AD-4C55-BA9E-F3A26B6B103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fld id="{DE999C1C-2D36-4741-BF33-124CB1181795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>
            <a:extLst>
              <a:ext uri="{FF2B5EF4-FFF2-40B4-BE49-F238E27FC236}">
                <a16:creationId xmlns:a16="http://schemas.microsoft.com/office/drawing/2014/main" id="{03D7F700-BE71-4148-888C-D4EA56DB770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7E06BDC-152A-4AD1-AF1B-54AFB6828D3A}" type="slidenum">
              <a:rPr lang="en-US" altLang="en-US">
                <a:latin typeface="Arial" panose="020B0604020202020204" pitchFamily="34" charset="0"/>
              </a:rPr>
              <a:pPr/>
              <a:t>7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E70CFFEA-8E55-4B07-9512-C2025ABD0453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1138AC46-3CFC-4F6D-8569-ED923A4E3C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/>
              <a:t>In practice, discrete variables taking </a:t>
            </a:r>
            <a:r>
              <a:rPr lang="en-US" altLang="en-US" i="1"/>
              <a:t>many</a:t>
            </a:r>
            <a:r>
              <a:rPr lang="en-US" altLang="en-US"/>
              <a:t> possible values (e.g., age) are treated as continuous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64042D41-B66A-4E22-AA26-7471CDF8561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72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257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08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827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241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308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515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169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186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895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920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42D41-B66A-4E22-AA26-7471CDF8561B}" type="datetimeFigureOut">
              <a:rPr lang="en-GB" smtClean="0"/>
              <a:t>10/06/2020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5E9FE70B-91C6-4B84-B3DB-C96B16ED8A79}"/>
              </a:ext>
            </a:extLst>
          </p:cNvPr>
          <p:cNvSpPr>
            <a:spLocks noChangeArrowheads="1"/>
          </p:cNvSpPr>
          <p:nvPr userDrawn="1"/>
        </p:nvSpPr>
        <p:spPr bwMode="gray">
          <a:xfrm>
            <a:off x="-14288" y="6686550"/>
            <a:ext cx="9158288" cy="176213"/>
          </a:xfrm>
          <a:prstGeom prst="rect">
            <a:avLst/>
          </a:prstGeom>
          <a:solidFill>
            <a:srgbClr val="9D1348"/>
          </a:solidFill>
          <a:ln w="9525" algn="ctr">
            <a:noFill/>
            <a:miter lim="800000"/>
            <a:headEnd/>
            <a:tailEnd/>
          </a:ln>
          <a:effectLst/>
        </p:spPr>
        <p:txBody>
          <a:bodyPr wrap="none" lIns="0" tIns="0" rIns="0" bIns="0" anchor="ctr"/>
          <a:lstStyle/>
          <a:p>
            <a:pPr algn="ctr" eaLnBrk="1" hangingPunct="1">
              <a:defRPr/>
            </a:pPr>
            <a:r>
              <a:rPr lang="en-US" sz="800">
                <a:solidFill>
                  <a:schemeClr val="bg1"/>
                </a:solidFill>
                <a:latin typeface="Arial" charset="0"/>
              </a:rPr>
              <a:t>Copyright ©2009 Pearson Education. Inc.</a:t>
            </a:r>
            <a:r>
              <a:rPr lang="en-US" sz="1200">
                <a:solidFill>
                  <a:schemeClr val="bg1"/>
                </a:solidFill>
                <a:latin typeface="Arial" charset="0"/>
              </a:rPr>
              <a:t> </a:t>
            </a:r>
          </a:p>
        </p:txBody>
      </p:sp>
      <p:pic>
        <p:nvPicPr>
          <p:cNvPr id="8" name="Picture 8" descr="Pearson_Bound_White">
            <a:extLst>
              <a:ext uri="{FF2B5EF4-FFF2-40B4-BE49-F238E27FC236}">
                <a16:creationId xmlns:a16="http://schemas.microsoft.com/office/drawing/2014/main" id="{E5687902-7844-4186-9D50-D822FBAE170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8600" y="6619875"/>
            <a:ext cx="1270000" cy="315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9" descr="Pearson_Strap_Bound_White">
            <a:extLst>
              <a:ext uri="{FF2B5EF4-FFF2-40B4-BE49-F238E27FC236}">
                <a16:creationId xmlns:a16="http://schemas.microsoft.com/office/drawing/2014/main" id="{095DD3FD-DA03-4AB6-8638-58C1C5DE0E6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6605588"/>
            <a:ext cx="1314450" cy="315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9870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E7263-0B6D-4E25-A5EF-F6BE8B39829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 b="1" dirty="0"/>
              <a:t>Measurement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82284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190F27FB-0E74-4039-8B50-2D0B7E33F69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 b="1" dirty="0"/>
              <a:t>Variable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5C8A126C-03B1-47B4-845A-754A213DB2D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2400" y="1600200"/>
            <a:ext cx="8839200" cy="4953000"/>
          </a:xfrm>
        </p:spPr>
        <p:txBody>
          <a:bodyPr/>
          <a:lstStyle/>
          <a:p>
            <a:pPr eaLnBrk="1" hangingPunct="1"/>
            <a:r>
              <a:rPr lang="en-US" altLang="en-US" sz="2800" i="1"/>
              <a:t>Variable</a:t>
            </a:r>
            <a:r>
              <a:rPr lang="en-US" altLang="en-US" sz="2800"/>
              <a:t> – a characteristic that can vary in value among subjects in a sample or a population.</a:t>
            </a:r>
          </a:p>
          <a:p>
            <a:pPr eaLnBrk="1" hangingPunct="1"/>
            <a:endParaRPr lang="en-US" altLang="en-US" sz="2800"/>
          </a:p>
          <a:p>
            <a:pPr eaLnBrk="1" hangingPunct="1">
              <a:buFontTx/>
              <a:buNone/>
            </a:pPr>
            <a:r>
              <a:rPr lang="en-US" altLang="en-US" sz="2800" b="1"/>
              <a:t>Types of variables</a:t>
            </a:r>
          </a:p>
          <a:p>
            <a:pPr eaLnBrk="1" hangingPunct="1"/>
            <a:r>
              <a:rPr lang="en-US" altLang="en-US" sz="2800" i="1"/>
              <a:t>Categorical </a:t>
            </a:r>
            <a:r>
              <a:rPr lang="en-US" altLang="en-US" sz="2800"/>
              <a:t>(also called </a:t>
            </a:r>
            <a:r>
              <a:rPr lang="en-US" altLang="en-US" sz="2800" i="1"/>
              <a:t>qualitative</a:t>
            </a:r>
            <a:r>
              <a:rPr lang="en-US" altLang="en-US" sz="2800"/>
              <a:t>)</a:t>
            </a:r>
          </a:p>
          <a:p>
            <a:pPr eaLnBrk="1" hangingPunct="1"/>
            <a:r>
              <a:rPr lang="en-US" altLang="en-US" sz="2800" i="1"/>
              <a:t>Quantitative </a:t>
            </a:r>
          </a:p>
          <a:p>
            <a:pPr eaLnBrk="1" hangingPunct="1">
              <a:buFontTx/>
              <a:buNone/>
            </a:pPr>
            <a:endParaRPr lang="en-US" altLang="en-US" sz="2800" i="1"/>
          </a:p>
          <a:p>
            <a:pPr eaLnBrk="1" hangingPunct="1">
              <a:buFontTx/>
              <a:buNone/>
            </a:pPr>
            <a:r>
              <a:rPr lang="en-US" altLang="en-US" sz="2800"/>
              <a:t>(There are different statistical methods for each type)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5">
            <a:extLst>
              <a:ext uri="{FF2B5EF4-FFF2-40B4-BE49-F238E27FC236}">
                <a16:creationId xmlns:a16="http://schemas.microsoft.com/office/drawing/2014/main" id="{B580E419-F296-4C41-8F4E-4CDA81B1BF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sz="4000" b="1"/>
              <a:t>Categorical variable</a:t>
            </a:r>
            <a:r>
              <a:rPr lang="en-US" altLang="en-US" sz="4000"/>
              <a:t> – scale for measurement is a set of categories</a:t>
            </a:r>
          </a:p>
        </p:txBody>
      </p:sp>
      <p:sp>
        <p:nvSpPr>
          <p:cNvPr id="14339" name="Rectangle 6">
            <a:extLst>
              <a:ext uri="{FF2B5EF4-FFF2-40B4-BE49-F238E27FC236}">
                <a16:creationId xmlns:a16="http://schemas.microsoft.com/office/drawing/2014/main" id="{60CBB88E-4EA9-4A9C-AC55-118B0383CC3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1600200"/>
            <a:ext cx="9144000" cy="5105400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US" altLang="en-US" sz="2800" b="1"/>
          </a:p>
          <a:p>
            <a:pPr eaLnBrk="1" hangingPunct="1">
              <a:buFontTx/>
              <a:buNone/>
            </a:pPr>
            <a:r>
              <a:rPr lang="en-US" altLang="en-US" sz="2800" b="1"/>
              <a:t>Examples</a:t>
            </a:r>
            <a:r>
              <a:rPr lang="en-US" altLang="en-US" sz="2800"/>
              <a:t>:</a:t>
            </a:r>
          </a:p>
          <a:p>
            <a:pPr eaLnBrk="1" hangingPunct="1">
              <a:buFontTx/>
              <a:buNone/>
            </a:pPr>
            <a:r>
              <a:rPr lang="en-US" altLang="en-US" sz="2800"/>
              <a:t>Racial-ethnic group (white, black, Hispanic)</a:t>
            </a:r>
          </a:p>
          <a:p>
            <a:pPr eaLnBrk="1" hangingPunct="1">
              <a:buFontTx/>
              <a:buNone/>
            </a:pPr>
            <a:r>
              <a:rPr lang="en-US" altLang="en-US" sz="2800"/>
              <a:t>Political party identification (Dem., Repub., Indep.)</a:t>
            </a:r>
          </a:p>
          <a:p>
            <a:pPr eaLnBrk="1" hangingPunct="1">
              <a:buFontTx/>
              <a:buNone/>
            </a:pPr>
            <a:r>
              <a:rPr lang="en-US" altLang="en-US" sz="2800"/>
              <a:t>Vegetarian? (yes, no)</a:t>
            </a:r>
          </a:p>
          <a:p>
            <a:pPr eaLnBrk="1" hangingPunct="1">
              <a:buFontTx/>
              <a:buNone/>
            </a:pPr>
            <a:r>
              <a:rPr lang="en-US" altLang="en-US" sz="2800"/>
              <a:t>Mental health evaluation (well, mild symptom formation, moderate symptom formation, impaired)</a:t>
            </a:r>
          </a:p>
          <a:p>
            <a:pPr eaLnBrk="1" hangingPunct="1">
              <a:buFontTx/>
              <a:buNone/>
            </a:pPr>
            <a:r>
              <a:rPr lang="en-US" altLang="en-US" sz="2800"/>
              <a:t>Happiness (very happy, pretty happy, not too happy)</a:t>
            </a:r>
          </a:p>
          <a:p>
            <a:pPr eaLnBrk="1" hangingPunct="1">
              <a:buFontTx/>
              <a:buNone/>
            </a:pPr>
            <a:r>
              <a:rPr lang="en-US" altLang="en-US" sz="2800"/>
              <a:t>Religious affiliation</a:t>
            </a:r>
          </a:p>
          <a:p>
            <a:pPr eaLnBrk="1" hangingPunct="1">
              <a:buFontTx/>
              <a:buNone/>
            </a:pPr>
            <a:r>
              <a:rPr lang="en-US" altLang="en-US" sz="2800"/>
              <a:t>Occupation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019C1A7F-D2A0-4A25-8A97-2BF9D0AB17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sz="4000" b="1"/>
              <a:t>Quantitative variable</a:t>
            </a:r>
            <a:r>
              <a:rPr lang="en-US" altLang="en-US" sz="4000"/>
              <a:t> – possible values differ in magnitude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9B0C091D-1ADD-4EB8-8430-694E88A505C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04800" y="1905000"/>
            <a:ext cx="8229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800" b="1"/>
              <a:t>Examples: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sz="280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800"/>
              <a:t>Age, height, weight, BMI = weight(kg)/[height(m)]</a:t>
            </a:r>
            <a:r>
              <a:rPr lang="en-US" altLang="en-US" sz="2800" baseline="30000"/>
              <a:t>2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800"/>
              <a:t>Annual income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800"/>
              <a:t>GDP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800"/>
              <a:t>Time spent studying for PhD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800"/>
              <a:t>Number of times you presented your paper in conferences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D426F835-B5E9-464D-9491-B4BFBBB463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915400" cy="1066800"/>
          </a:xfrm>
        </p:spPr>
        <p:txBody>
          <a:bodyPr/>
          <a:lstStyle/>
          <a:p>
            <a:pPr eaLnBrk="1" hangingPunct="1"/>
            <a:r>
              <a:rPr lang="en-US" altLang="en-US" sz="4000"/>
              <a:t>Scales of measurement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FDFA10BD-9C88-48A3-88C5-983B48F2C67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1371600"/>
            <a:ext cx="9144000" cy="52578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/>
              <a:t>For </a:t>
            </a:r>
            <a:r>
              <a:rPr lang="en-US" altLang="en-US" sz="2800" i="1"/>
              <a:t>categorical variables</a:t>
            </a:r>
            <a:r>
              <a:rPr lang="en-US" altLang="en-US" sz="2800"/>
              <a:t>, two types: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800"/>
          </a:p>
          <a:p>
            <a:pPr eaLnBrk="1" hangingPunct="1">
              <a:lnSpc>
                <a:spcPct val="80000"/>
              </a:lnSpc>
            </a:pPr>
            <a:r>
              <a:rPr lang="en-US" altLang="en-US" sz="2800" i="1"/>
              <a:t>Nominal scale</a:t>
            </a:r>
            <a:r>
              <a:rPr lang="en-US" altLang="en-US" sz="2800"/>
              <a:t> – unordered categories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/>
              <a:t>     Preference for President, Race, Gender,  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/>
              <a:t>     Religious affiliation, Opinion items (favor vs. oppose, yes vs. no)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800"/>
          </a:p>
          <a:p>
            <a:pPr eaLnBrk="1" hangingPunct="1">
              <a:lnSpc>
                <a:spcPct val="80000"/>
              </a:lnSpc>
            </a:pPr>
            <a:r>
              <a:rPr lang="en-US" altLang="en-US" sz="2800" i="1"/>
              <a:t>Ordinal scale</a:t>
            </a:r>
            <a:r>
              <a:rPr lang="en-US" altLang="en-US" sz="2800"/>
              <a:t> – ordered categories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/>
              <a:t>     Political ideology (very liberal, liberal,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/>
              <a:t>        moderate, conservative, very conservative)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/>
              <a:t>     Country income groups (high, middle, low)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/>
              <a:t>     Mental impairment (none, mild, moderate, severe)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/>
              <a:t>     Government spending on edu. (up, same, down)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>
            <a:extLst>
              <a:ext uri="{FF2B5EF4-FFF2-40B4-BE49-F238E27FC236}">
                <a16:creationId xmlns:a16="http://schemas.microsoft.com/office/drawing/2014/main" id="{417224E1-45D5-44FF-BA8E-F146DFF8BA2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1000" y="304800"/>
            <a:ext cx="8458200" cy="62484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80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80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/>
              <a:t>For </a:t>
            </a:r>
            <a:r>
              <a:rPr lang="en-US" altLang="en-US" sz="2800" i="1"/>
              <a:t>quantitative variables</a:t>
            </a:r>
            <a:r>
              <a:rPr lang="en-US" altLang="en-US" sz="2800"/>
              <a:t>, set of possible values is called an </a:t>
            </a:r>
            <a:r>
              <a:rPr lang="en-US" altLang="en-US" sz="2800" i="1"/>
              <a:t>interval scale</a:t>
            </a:r>
            <a:r>
              <a:rPr lang="en-US" altLang="en-US" sz="2800"/>
              <a:t>.  (i.e., numerical interval between each possible pair of values)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80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/>
              <a:t>Note: In practice, </a:t>
            </a:r>
            <a:r>
              <a:rPr lang="en-US" altLang="en-US" sz="2800" i="1"/>
              <a:t>ordinal </a:t>
            </a:r>
            <a:r>
              <a:rPr lang="en-US" altLang="en-US" sz="2800"/>
              <a:t>categorical variables often treated as </a:t>
            </a:r>
            <a:r>
              <a:rPr lang="en-US" altLang="en-US" sz="2800" i="1"/>
              <a:t>interval </a:t>
            </a:r>
            <a:r>
              <a:rPr lang="en-US" altLang="en-US" sz="2800"/>
              <a:t>by assigning scores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80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/>
              <a:t>(e.g., Grades A,B,C,D,E an ordinal scale, but treated as interval if assign scores 4,3,2,1,0 to construct a GPA)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8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6A6C7CB2-AFBC-4FC9-A4DB-1141C4772B29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4000"/>
              <a:t>Another classification: </a:t>
            </a:r>
            <a:r>
              <a:rPr lang="en-US" altLang="en-US" sz="4000" b="1"/>
              <a:t>Discrete/Continuous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F17AF124-F733-4533-A7FF-C39BAF4A71D8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914400" y="1600200"/>
            <a:ext cx="8229600" cy="498316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US" sz="2800" i="1" dirty="0"/>
              <a:t>Discrete</a:t>
            </a:r>
            <a:r>
              <a:rPr lang="en-US" sz="2800" dirty="0"/>
              <a:t> variable – possible values a set of separate numbers, such as 0, 1, 2, …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en-US" sz="2800" b="1" dirty="0"/>
              <a:t>Example</a:t>
            </a:r>
            <a:r>
              <a:rPr lang="en-US" sz="2800" dirty="0"/>
              <a:t>: Number of …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US" sz="2800" dirty="0"/>
              <a:t>   e-mail messages sent in previous day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US" sz="2800" dirty="0"/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US" sz="2800" i="1" dirty="0"/>
              <a:t>Continuous</a:t>
            </a:r>
            <a:r>
              <a:rPr lang="en-US" sz="2800" dirty="0"/>
              <a:t> variable – infinite continuum of possible values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US" sz="2800" b="1" dirty="0"/>
              <a:t>Example</a:t>
            </a:r>
            <a:r>
              <a:rPr lang="en-US" sz="2800" dirty="0"/>
              <a:t>: Amount of time spent on Internet in previous day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US" sz="2800" dirty="0"/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US" sz="2800" dirty="0"/>
              <a:t>(In practice, distinction often blurry - discrete variables taking </a:t>
            </a:r>
            <a:r>
              <a:rPr lang="en-US" sz="2800" i="1" dirty="0"/>
              <a:t>many</a:t>
            </a:r>
            <a:r>
              <a:rPr lang="en-US" sz="2800" dirty="0"/>
              <a:t> possible values (e.g., age) are treated as continuous)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B921D2E7-D023-4436-853C-9492594949D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828800"/>
          </a:xfrm>
        </p:spPr>
        <p:txBody>
          <a:bodyPr/>
          <a:lstStyle/>
          <a:p>
            <a:pPr eaLnBrk="1" hangingPunct="1"/>
            <a:r>
              <a:rPr lang="en-US" altLang="en-US" sz="3600"/>
              <a:t>What type of variable is</a:t>
            </a:r>
            <a:endParaRPr lang="en-US" altLang="en-US" sz="2800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A015CB0B-4483-44F4-A8F3-447CDC9F9BF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4618" y="4882428"/>
            <a:ext cx="8991601" cy="16764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altLang="en-US" sz="2400" dirty="0"/>
              <a:t>Quantitative or categorical? Nominal, ordinal, or interval scale?</a:t>
            </a:r>
          </a:p>
          <a:p>
            <a:pPr marL="0" indent="0" eaLnBrk="1" hangingPunct="1">
              <a:buNone/>
            </a:pPr>
            <a:r>
              <a:rPr lang="en-US" altLang="en-US" sz="2400" dirty="0"/>
              <a:t>Continuous or discrete?</a:t>
            </a:r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A29AC4F-B080-4151-B638-338B522017DB}"/>
              </a:ext>
            </a:extLst>
          </p:cNvPr>
          <p:cNvSpPr/>
          <p:nvPr/>
        </p:nvSpPr>
        <p:spPr>
          <a:xfrm>
            <a:off x="228600" y="1295400"/>
            <a:ext cx="8077200" cy="3970337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eaLnBrk="1" hangingPunct="1">
              <a:buFont typeface="+mj-lt"/>
              <a:buAutoNum type="arabicPeriod"/>
              <a:defRPr/>
            </a:pPr>
            <a:r>
              <a:rPr lang="en-US" sz="2800" dirty="0">
                <a:latin typeface="+mj-lt"/>
              </a:rPr>
              <a:t>No. of movies seen this summer</a:t>
            </a:r>
          </a:p>
          <a:p>
            <a:pPr marL="342900" indent="-342900" eaLnBrk="1" hangingPunct="1">
              <a:buFont typeface="+mj-lt"/>
              <a:buAutoNum type="arabicPeriod"/>
              <a:defRPr/>
            </a:pPr>
            <a:r>
              <a:rPr lang="en-US" sz="2800" dirty="0">
                <a:latin typeface="+mj-lt"/>
              </a:rPr>
              <a:t>Favorite music, type of</a:t>
            </a:r>
          </a:p>
          <a:p>
            <a:pPr marL="342900" indent="-342900" eaLnBrk="1" hangingPunct="1">
              <a:buFont typeface="+mj-lt"/>
              <a:buAutoNum type="arabicPeriod"/>
              <a:defRPr/>
            </a:pPr>
            <a:r>
              <a:rPr lang="en-US" sz="2800" dirty="0">
                <a:latin typeface="+mj-lt"/>
              </a:rPr>
              <a:t>Happiness</a:t>
            </a:r>
          </a:p>
          <a:p>
            <a:pPr marL="342900" indent="-342900" eaLnBrk="1" hangingPunct="1">
              <a:buFont typeface="+mj-lt"/>
              <a:buAutoNum type="arabicPeriod"/>
              <a:defRPr/>
            </a:pPr>
            <a:r>
              <a:rPr lang="en-US" sz="2800" dirty="0">
                <a:latin typeface="+mj-lt"/>
              </a:rPr>
              <a:t>Economic growth rate (in percentage)</a:t>
            </a:r>
            <a:endParaRPr lang="en-GB" sz="2800" dirty="0">
              <a:latin typeface="+mj-lt"/>
            </a:endParaRPr>
          </a:p>
          <a:p>
            <a:pPr marL="342900" indent="-342900" eaLnBrk="1" hangingPunct="1">
              <a:buFont typeface="+mj-lt"/>
              <a:buAutoNum type="arabicPeriod"/>
              <a:defRPr/>
            </a:pPr>
            <a:r>
              <a:rPr lang="en-GB" sz="2800" dirty="0">
                <a:latin typeface="+mj-lt"/>
              </a:rPr>
              <a:t>Job satisfaction</a:t>
            </a:r>
          </a:p>
          <a:p>
            <a:pPr marL="342900" indent="-342900" eaLnBrk="1" hangingPunct="1">
              <a:buFont typeface="+mj-lt"/>
              <a:buAutoNum type="arabicPeriod"/>
              <a:defRPr/>
            </a:pPr>
            <a:r>
              <a:rPr lang="en-GB" sz="2800" dirty="0">
                <a:latin typeface="+mj-lt"/>
              </a:rPr>
              <a:t>Salary</a:t>
            </a:r>
          </a:p>
          <a:p>
            <a:pPr marL="342900" indent="-342900" eaLnBrk="1" hangingPunct="1">
              <a:buFont typeface="+mj-lt"/>
              <a:buAutoNum type="arabicPeriod"/>
              <a:defRPr/>
            </a:pPr>
            <a:r>
              <a:rPr lang="en-GB" sz="2800" dirty="0">
                <a:latin typeface="+mj-lt"/>
              </a:rPr>
              <a:t>Highest degree attained</a:t>
            </a:r>
          </a:p>
          <a:p>
            <a:pPr marL="342900" indent="-342900" eaLnBrk="1" hangingPunct="1">
              <a:buFont typeface="+mj-lt"/>
              <a:buAutoNum type="arabicPeriod"/>
              <a:defRPr/>
            </a:pPr>
            <a:r>
              <a:rPr lang="en-GB" sz="2800" dirty="0">
                <a:latin typeface="+mj-lt"/>
              </a:rPr>
              <a:t>Student ID no.</a:t>
            </a:r>
          </a:p>
          <a:p>
            <a:pPr marL="342900" indent="-342900" eaLnBrk="1" hangingPunct="1">
              <a:buFont typeface="+mj-lt"/>
              <a:buAutoNum type="arabicPeriod"/>
              <a:defRPr/>
            </a:pPr>
            <a:endParaRPr lang="en-US" sz="2800" dirty="0">
              <a:latin typeface="+mj-l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F68BD9DF-98C4-4B26-A674-25D1625E1914}" vid="{12B51DF9-5321-4B99-9C9C-C06E838E7046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2912</TotalTime>
  <Words>483</Words>
  <Application>Microsoft Office PowerPoint</Application>
  <PresentationFormat>On-screen Show (4:3)</PresentationFormat>
  <Paragraphs>69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Times New Roman</vt:lpstr>
      <vt:lpstr>Arial</vt:lpstr>
      <vt:lpstr>20140311PresentationUWTSDTemplate</vt:lpstr>
      <vt:lpstr>Measurement</vt:lpstr>
      <vt:lpstr>Variable</vt:lpstr>
      <vt:lpstr>Categorical variable – scale for measurement is a set of categories</vt:lpstr>
      <vt:lpstr>Quantitative variable – possible values differ in magnitude</vt:lpstr>
      <vt:lpstr>Scales of measurement</vt:lpstr>
      <vt:lpstr>PowerPoint Presentation</vt:lpstr>
      <vt:lpstr>Another classification: Discrete/Continuous</vt:lpstr>
      <vt:lpstr>What type of variable is</vt:lpstr>
    </vt:vector>
  </TitlesOfParts>
  <Company>Copyright © 2009 Pearson Education. Inc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2</dc:title>
  <dc:subject>Sampling and Measurement</dc:subject>
  <dc:creator>Alan Agresti</dc:creator>
  <cp:lastModifiedBy>Ravshonbek Otojanov</cp:lastModifiedBy>
  <cp:revision>196</cp:revision>
  <dcterms:created xsi:type="dcterms:W3CDTF">2008-06-16T13:44:56Z</dcterms:created>
  <dcterms:modified xsi:type="dcterms:W3CDTF">2020-06-10T17:28:50Z</dcterms:modified>
</cp:coreProperties>
</file>