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59"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8" r:id="rId11"/>
    <p:sldId id="269" r:id="rId12"/>
    <p:sldId id="270" r:id="rId13"/>
  </p:sldIdLst>
  <p:sldSz cx="9144000" cy="5143500" type="screen16x9"/>
  <p:notesSz cx="6858000" cy="9144000"/>
  <p:embeddedFontLst>
    <p:embeddedFont>
      <p:font typeface="Amatic SC" pitchFamily="2" charset="-79"/>
      <p:regular r:id="rId15"/>
      <p:bold r:id="rId16"/>
    </p:embeddedFont>
    <p:embeddedFont>
      <p:font typeface="Lobster" pitchFamily="2" charset="77"/>
      <p:regular r:id="rId17"/>
    </p:embeddedFont>
    <p:embeddedFont>
      <p:font typeface="Source Code Pro" panose="020B0509030403020204" pitchFamily="49" charset="0"/>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50"/>
    <p:restoredTop sz="76673" autoAdjust="0"/>
  </p:normalViewPr>
  <p:slideViewPr>
    <p:cSldViewPr snapToGrid="0">
      <p:cViewPr>
        <p:scale>
          <a:sx n="142" d="100"/>
          <a:sy n="142" d="100"/>
        </p:scale>
        <p:origin x="512" y="-72"/>
      </p:cViewPr>
      <p:guideLst>
        <p:guide orient="horz" pos="162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
        <p:cNvGrpSpPr/>
        <p:nvPr/>
      </p:nvGrpSpPr>
      <p:grpSpPr>
        <a:xfrm>
          <a:off x="0" y="0"/>
          <a:ext cx="0" cy="0"/>
          <a:chOff x="0" y="0"/>
          <a:chExt cx="0" cy="0"/>
        </a:xfrm>
      </p:grpSpPr>
      <p:sp>
        <p:nvSpPr>
          <p:cNvPr id="53" name="Google Shape;5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 name="Google Shape;5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p:cNvGrpSpPr/>
        <p:nvPr/>
      </p:nvGrpSpPr>
      <p:grpSpPr>
        <a:xfrm>
          <a:off x="0" y="0"/>
          <a:ext cx="0" cy="0"/>
          <a:chOff x="0" y="0"/>
          <a:chExt cx="0" cy="0"/>
        </a:xfrm>
      </p:grpSpPr>
      <p:sp>
        <p:nvSpPr>
          <p:cNvPr id="59" name="Google Shape;59;g8d874167be_0_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 name="Google Shape;60;g8d874167be_0_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g8d874167be_0_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 name="Google Shape;66;g8d874167be_0_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en"/>
              <a:t>UK has faced various economic issues in recent years such as Brexit and COVID-19 pandemic being the most important issues. Brexit has impacted the economy of the UK drastically and negatively. The GDP for the country shrank and the UK failed to achieve an open investment and trading with the EU after Brexit. The country faced economic losses as the productivity levels suffered. The hospitality sector also suffered as it has employed more than 400,000 European migrant workers. Before Brexit, these workers did not require any visa or work permit to enter the country and get employment. The pound also depreciated which means the import costs rose and the tourism also suffered.</a:t>
            </a:r>
            <a:endParaRPr/>
          </a:p>
          <a:p>
            <a:pPr marL="0" lvl="0" indent="0" algn="l" rtl="0">
              <a:lnSpc>
                <a:spcPct val="115000"/>
              </a:lnSpc>
              <a:spcBef>
                <a:spcPts val="1200"/>
              </a:spcBef>
              <a:spcAft>
                <a:spcPts val="1200"/>
              </a:spcAft>
              <a:buNone/>
            </a:pPr>
            <a:r>
              <a:rPr lang="en"/>
              <a:t>Apart from this, the latest economic issue faced by the global world is COVID-19 pandemic. The hospitality industry is also affected due to the pandemic as travel was shut down and people stopped visiting hotels and restaurants. The UK employs a large part of the workforce in the hospitality sector and due to the shutdown, the businesses suffered greatly. This research will be undertaken to understand the impact of the economic issues on the hospitality industry and its sustainable development and the chosen organisation for this research is the Hilton Hotel, UK.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
        <p:cNvGrpSpPr/>
        <p:nvPr/>
      </p:nvGrpSpPr>
      <p:grpSpPr>
        <a:xfrm>
          <a:off x="0" y="0"/>
          <a:ext cx="0" cy="0"/>
          <a:chOff x="0" y="0"/>
          <a:chExt cx="0" cy="0"/>
        </a:xfrm>
      </p:grpSpPr>
      <p:sp>
        <p:nvSpPr>
          <p:cNvPr id="72" name="Google Shape;72;g8d874167be_0_6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 name="Google Shape;73;g8d874167be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None/>
            </a:pPr>
            <a:r>
              <a:rPr lang="en"/>
              <a:t>Hilton Worldwide Holdings Inc, formerly known as the Hilton Hotels Corporation is a global chain of hotels comprising of hotels and resorts. The hotel chain was established by Conrad Hilton in 1919 and is headquartered in Virginia, USA. As per the report in 2020, Hilton has around 977,000 rooms in 6110 properties and operates in 120 countries. Out of the total number of properties, 4847 are franchises and 689 are wholly owned (Hilton, 2020). It is one of the leading global hotel chains and has around 18 different brands. For this research, the Hilton hotel in the UK is selected and the study will be done as per the data available here.</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g8d874167be_0_7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 name="Google Shape;80;g8d874167be_0_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800"/>
              </a:spcBef>
              <a:spcAft>
                <a:spcPts val="0"/>
              </a:spcAft>
              <a:buNone/>
            </a:pPr>
            <a:r>
              <a:rPr lang="en" sz="1700" b="1"/>
              <a:t>Aim</a:t>
            </a:r>
            <a:endParaRPr sz="1700" b="1"/>
          </a:p>
          <a:p>
            <a:pPr marL="0" lvl="0" indent="0" algn="l" rtl="0">
              <a:lnSpc>
                <a:spcPct val="115000"/>
              </a:lnSpc>
              <a:spcBef>
                <a:spcPts val="1200"/>
              </a:spcBef>
              <a:spcAft>
                <a:spcPts val="0"/>
              </a:spcAft>
              <a:buNone/>
            </a:pPr>
            <a:r>
              <a:rPr lang="en"/>
              <a:t>To find out the impact of economic issues on the sustainable development of the hospitality sector with the case study of Hilton hotel, UK</a:t>
            </a:r>
            <a:endParaRPr/>
          </a:p>
          <a:p>
            <a:pPr marL="0" lvl="0" indent="0" algn="l" rtl="0">
              <a:lnSpc>
                <a:spcPct val="115000"/>
              </a:lnSpc>
              <a:spcBef>
                <a:spcPts val="1800"/>
              </a:spcBef>
              <a:spcAft>
                <a:spcPts val="0"/>
              </a:spcAft>
              <a:buNone/>
            </a:pPr>
            <a:r>
              <a:rPr lang="en" sz="1700" b="1"/>
              <a:t>Objectives</a:t>
            </a:r>
            <a:endParaRPr sz="1700" b="1"/>
          </a:p>
          <a:p>
            <a:pPr marL="0" lvl="0" indent="-228600" algn="l" rtl="0">
              <a:lnSpc>
                <a:spcPct val="115000"/>
              </a:lnSpc>
              <a:spcBef>
                <a:spcPts val="1200"/>
              </a:spcBef>
              <a:spcAft>
                <a:spcPts val="0"/>
              </a:spcAft>
              <a:buNone/>
            </a:pPr>
            <a:r>
              <a:rPr lang="en"/>
              <a:t>v</a:t>
            </a:r>
            <a:r>
              <a:rPr lang="en" sz="700">
                <a:latin typeface="Times New Roman"/>
                <a:ea typeface="Times New Roman"/>
                <a:cs typeface="Times New Roman"/>
                <a:sym typeface="Times New Roman"/>
              </a:rPr>
              <a:t> </a:t>
            </a:r>
            <a:r>
              <a:rPr lang="en"/>
              <a:t>To find out the economic issues faced by the hospitality industry in the UK</a:t>
            </a:r>
            <a:endParaRPr/>
          </a:p>
          <a:p>
            <a:pPr marL="0" lvl="0" indent="-228600" algn="l" rtl="0">
              <a:lnSpc>
                <a:spcPct val="115000"/>
              </a:lnSpc>
              <a:spcBef>
                <a:spcPts val="1200"/>
              </a:spcBef>
              <a:spcAft>
                <a:spcPts val="0"/>
              </a:spcAft>
              <a:buNone/>
            </a:pPr>
            <a:r>
              <a:rPr lang="en"/>
              <a:t>v</a:t>
            </a:r>
            <a:r>
              <a:rPr lang="en" sz="700">
                <a:latin typeface="Times New Roman"/>
                <a:ea typeface="Times New Roman"/>
                <a:cs typeface="Times New Roman"/>
                <a:sym typeface="Times New Roman"/>
              </a:rPr>
              <a:t> </a:t>
            </a:r>
            <a:r>
              <a:rPr lang="en"/>
              <a:t>To understand the impact of the economic issues in the hospitality industry in the UK</a:t>
            </a:r>
            <a:endParaRPr/>
          </a:p>
          <a:p>
            <a:pPr marL="0" lvl="0" indent="-228600" algn="l" rtl="0">
              <a:lnSpc>
                <a:spcPct val="115000"/>
              </a:lnSpc>
              <a:spcBef>
                <a:spcPts val="1200"/>
              </a:spcBef>
              <a:spcAft>
                <a:spcPts val="0"/>
              </a:spcAft>
              <a:buNone/>
            </a:pPr>
            <a:r>
              <a:rPr lang="en"/>
              <a:t>v</a:t>
            </a:r>
            <a:r>
              <a:rPr lang="en" sz="700">
                <a:latin typeface="Times New Roman"/>
                <a:ea typeface="Times New Roman"/>
                <a:cs typeface="Times New Roman"/>
                <a:sym typeface="Times New Roman"/>
              </a:rPr>
              <a:t> </a:t>
            </a:r>
            <a:r>
              <a:rPr lang="en"/>
              <a:t>To analyse the sustainable development in the hospitality industry in the UK</a:t>
            </a:r>
            <a:endParaRPr/>
          </a:p>
          <a:p>
            <a:pPr marL="0" lvl="0" indent="-228600" algn="l" rtl="0">
              <a:lnSpc>
                <a:spcPct val="115000"/>
              </a:lnSpc>
              <a:spcBef>
                <a:spcPts val="1200"/>
              </a:spcBef>
              <a:spcAft>
                <a:spcPts val="1200"/>
              </a:spcAft>
              <a:buNone/>
            </a:pPr>
            <a:r>
              <a:rPr lang="en"/>
              <a:t>v</a:t>
            </a:r>
            <a:r>
              <a:rPr lang="en" sz="700">
                <a:latin typeface="Times New Roman"/>
                <a:ea typeface="Times New Roman"/>
                <a:cs typeface="Times New Roman"/>
                <a:sym typeface="Times New Roman"/>
              </a:rPr>
              <a:t> </a:t>
            </a:r>
            <a:r>
              <a:rPr lang="en"/>
              <a:t>To perceive the impact of the economic issues on the sustainable development of the hospitality sector in the UK</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g8d874167be_0_8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 name="Google Shape;87;g8d874167be_0_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800"/>
              </a:spcBef>
              <a:spcAft>
                <a:spcPts val="0"/>
              </a:spcAft>
              <a:buNone/>
            </a:pPr>
            <a:r>
              <a:rPr lang="en" sz="1700" b="1"/>
              <a:t>Economic issues faced by the UK hospitality industry</a:t>
            </a:r>
            <a:endParaRPr sz="1700" b="1"/>
          </a:p>
          <a:p>
            <a:pPr marL="0" lvl="0" indent="0" algn="l" rtl="0">
              <a:lnSpc>
                <a:spcPct val="115000"/>
              </a:lnSpc>
              <a:spcBef>
                <a:spcPts val="1200"/>
              </a:spcBef>
              <a:spcAft>
                <a:spcPts val="1200"/>
              </a:spcAft>
              <a:buNone/>
            </a:pPr>
            <a:r>
              <a:rPr lang="en"/>
              <a:t>Brexit and COVID-19 have created various economic issues for the hospitality industry in the UK. The depreciation of the pound, rise in import costs, inflation rates and the nationwide shutdown has impacted the chosen industry negatively. In the words of </a:t>
            </a:r>
            <a:r>
              <a:rPr lang="en">
                <a:highlight>
                  <a:srgbClr val="FFFFFF"/>
                </a:highlight>
              </a:rPr>
              <a:t>Tetlow and Stojanovic (2018), </a:t>
            </a:r>
            <a:r>
              <a:rPr lang="en"/>
              <a:t>the weakening of the pound has led to losses for the hospitality industry as the import costs for goods has risen. The main economic concern is the availability of labour for the industry as most of the workforce was migrant labourers from the EU. Now the migrants must have a visa or work permit to work in England. According to </a:t>
            </a:r>
            <a:r>
              <a:rPr lang="en">
                <a:highlight>
                  <a:srgbClr val="FFFFFF"/>
                </a:highlight>
              </a:rPr>
              <a:t>Chang (2018), </a:t>
            </a:r>
            <a:r>
              <a:rPr lang="en"/>
              <a:t>the hospitality industry will also lose investors and this will affect the foreign direct investment in the sector as well as the country. Inflation is another economic issue faced by the industry as there will be a rise in food and beverage prices. Retaining the skilful and experienced staff members is another economic impact faced by the hospitality industry as most of the workers belong from the EU region and now the organisations have to pay huge sums of money to get their work permit and visa done (</a:t>
            </a:r>
            <a:r>
              <a:rPr lang="en">
                <a:highlight>
                  <a:srgbClr val="FFFFFF"/>
                </a:highlight>
              </a:rPr>
              <a:t>Filimonau and Mika, 2019).</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8d874167be_0_9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8d874167be_0_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None/>
            </a:pPr>
            <a:r>
              <a:rPr lang="en"/>
              <a:t>Another economic issue that has risen is due to the outbreak of the COVID-19 pandemic. The pandemic has led to the mass cancellation of many foreign and national tours, corporate and business events, social events, sports event and various others. There were bans on international travel along with strict lockdown measures and social distancing. The hospitality industry has been vastly impacted due to this. As per the data, the hospitality industry of the UK contributes around 5 per cent to the national GDP and a huge percentage of the workforce is employed in this sector (Hospitality Net, 2020). Nevertheless, the lockdown has stopped the travel for leisure and business thereby affecting the tourism in the UK. The UK is among the worst-affected areas by the COVID-19 outbreak and international travel will fully resume depending upon the condition of the pandemic and travel restrictions. The hospitality industry is facing losses in their business, they are unable to provide remuneration to their staff members properly, many employees are resigning from the jobs or they are being sacked (</a:t>
            </a:r>
            <a:r>
              <a:rPr lang="en">
                <a:highlight>
                  <a:srgbClr val="FFFFFF"/>
                </a:highlight>
              </a:rPr>
              <a:t>Gössling </a:t>
            </a:r>
            <a:r>
              <a:rPr lang="en" i="1">
                <a:highlight>
                  <a:srgbClr val="FFFFFF"/>
                </a:highlight>
              </a:rPr>
              <a:t>et al., </a:t>
            </a:r>
            <a:r>
              <a:rPr lang="en">
                <a:highlight>
                  <a:srgbClr val="FFFFFF"/>
                </a:highlight>
              </a:rPr>
              <a:t>2020).</a:t>
            </a:r>
            <a:r>
              <a:rPr lang="en"/>
              <a:t> Many small hotels and restaurants are shutting down permanently as they are unable to bear the losses and it will be difficult for them to recover after this period as well.</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8d874167be_0_1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8d874167be_0_1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800"/>
              </a:spcBef>
              <a:spcAft>
                <a:spcPts val="0"/>
              </a:spcAft>
              <a:buNone/>
            </a:pPr>
            <a:r>
              <a:rPr lang="en" sz="1700" b="1"/>
              <a:t>Impact of the economic issues on the sustainable development of the hospitality industry in the UK</a:t>
            </a:r>
            <a:endParaRPr sz="1700" b="1"/>
          </a:p>
          <a:p>
            <a:pPr marL="0" lvl="0" indent="0" algn="l" rtl="0">
              <a:lnSpc>
                <a:spcPct val="115000"/>
              </a:lnSpc>
              <a:spcBef>
                <a:spcPts val="1200"/>
              </a:spcBef>
              <a:spcAft>
                <a:spcPts val="0"/>
              </a:spcAft>
              <a:buNone/>
            </a:pPr>
            <a:r>
              <a:rPr lang="en"/>
              <a:t>In the words of </a:t>
            </a:r>
            <a:r>
              <a:rPr lang="en">
                <a:highlight>
                  <a:srgbClr val="FFFFFF"/>
                </a:highlight>
              </a:rPr>
              <a:t>Jones </a:t>
            </a:r>
            <a:r>
              <a:rPr lang="en" i="1">
                <a:highlight>
                  <a:srgbClr val="FFFFFF"/>
                </a:highlight>
              </a:rPr>
              <a:t>et al., </a:t>
            </a:r>
            <a:r>
              <a:rPr lang="en">
                <a:highlight>
                  <a:srgbClr val="FFFFFF"/>
                </a:highlight>
              </a:rPr>
              <a:t>(2017)</a:t>
            </a:r>
            <a:r>
              <a:rPr lang="en"/>
              <a:t>, economic sustainability </a:t>
            </a:r>
            <a:r>
              <a:rPr lang="en" i="1"/>
              <a:t>“refers to practices that support long-term economic growth without negatively impacting social, environmental and cultural aspects of the community.” </a:t>
            </a:r>
            <a:r>
              <a:rPr lang="en"/>
              <a:t>Sustainability is an important factor for the development of the hospitality industry as it will ensure that the hotel can gain profitability and increased revenue for the long-term. The economic issues discussed above such as Brexit and COVID-19 has an impact on the sustainable development of the hospitality sector. The rise in the import costs will reduce the cost efficiency for the hospitality industry as they will have to pay more for import. This will impact the efficiency of the process of the workplace. The increase in the inflation rates has increased the rates of all the products such as furnishing, lighting and others. The hospitality industry is trying to use renewable sources of energy for their operations. This has aided in the sustainable development for the industry.</a:t>
            </a:r>
            <a:endParaRPr/>
          </a:p>
          <a:p>
            <a:pPr marL="0" lvl="0" indent="0" algn="l" rtl="0">
              <a:lnSpc>
                <a:spcPct val="115000"/>
              </a:lnSpc>
              <a:spcBef>
                <a:spcPts val="1200"/>
              </a:spcBef>
              <a:spcAft>
                <a:spcPts val="0"/>
              </a:spcAft>
              <a:buNone/>
            </a:pPr>
            <a:r>
              <a:rPr lang="en"/>
              <a:t>On the contrary, as per the words of </a:t>
            </a:r>
            <a:r>
              <a:rPr lang="en">
                <a:highlight>
                  <a:srgbClr val="FFFFFF"/>
                </a:highlight>
              </a:rPr>
              <a:t>van Rheede and Dekker (2016), </a:t>
            </a:r>
            <a:r>
              <a:rPr lang="en"/>
              <a:t>the increase in the prices of the raw materials and sources of energy has increased the costs for using these resources and therefore the sustainable development is negatively affected. The generation of wastes and the carbon footprint of the hospitality industry are larger than in other industries.</a:t>
            </a:r>
            <a:endParaRPr/>
          </a:p>
          <a:p>
            <a:pPr marL="0" lvl="0" indent="0" algn="l" rtl="0">
              <a:lnSpc>
                <a:spcPct val="115000"/>
              </a:lnSpc>
              <a:spcBef>
                <a:spcPts val="1200"/>
              </a:spcBef>
              <a:spcAft>
                <a:spcPts val="1200"/>
              </a:spcAft>
              <a:buNone/>
            </a:pPr>
            <a:r>
              <a:rPr lang="en"/>
              <a:t>The labour costs issues also add up to the economic issues for the hospitality industry. The biggest expense for the hospitality industry is the cost of labour and the remuneration provided to them. This means that if the hotels are not able to manage this properly, they will face increased costs thus affecting the economic sustainability of the industry (</a:t>
            </a:r>
            <a:r>
              <a:rPr lang="en">
                <a:highlight>
                  <a:srgbClr val="FFFFFF"/>
                </a:highlight>
              </a:rPr>
              <a:t>Horng </a:t>
            </a:r>
            <a:r>
              <a:rPr lang="en" i="1">
                <a:highlight>
                  <a:srgbClr val="FFFFFF"/>
                </a:highlight>
              </a:rPr>
              <a:t>et al., </a:t>
            </a:r>
            <a:r>
              <a:rPr lang="en">
                <a:highlight>
                  <a:srgbClr val="FFFFFF"/>
                </a:highlight>
              </a:rPr>
              <a:t>2016).</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8d874167be_0_12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8d874167be_0_1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en"/>
              <a:t>This section will discuss the processes and methods through which the data will be collected to complete the research and gain significant outcomes. The first step is to determine the research philosophy. This will depend on the type of data that will be gathered and how it will be analysed. The philosophy for this research will be the positivism philosophy as it adheres to only “factual knowledge” that will be gained with the help of observation (</a:t>
            </a:r>
            <a:r>
              <a:rPr lang="en">
                <a:highlight>
                  <a:srgbClr val="FFFFFF"/>
                </a:highlight>
              </a:rPr>
              <a:t>Bryman, 2016)</a:t>
            </a:r>
            <a:r>
              <a:rPr lang="en"/>
              <a:t>. As per this philosophy, the data will be collected and analysed objectively. Along with this, the deductive approach will be utilised as it aids in developing a hypothesis and then the research is carried out to test the hypothesis. The data is measured quantitatively with the help of this approach. Between the two data collection methods, the researcher will be employing the primary data collection method to gather fresh data from the respondents (</a:t>
            </a:r>
            <a:r>
              <a:rPr lang="en">
                <a:highlight>
                  <a:srgbClr val="FFFFFF"/>
                </a:highlight>
              </a:rPr>
              <a:t>Bell </a:t>
            </a:r>
            <a:r>
              <a:rPr lang="en" i="1">
                <a:highlight>
                  <a:srgbClr val="FFFFFF"/>
                </a:highlight>
              </a:rPr>
              <a:t>et al., </a:t>
            </a:r>
            <a:r>
              <a:rPr lang="en">
                <a:highlight>
                  <a:srgbClr val="FFFFFF"/>
                </a:highlight>
              </a:rPr>
              <a:t>2018)</a:t>
            </a:r>
            <a:r>
              <a:rPr lang="en"/>
              <a:t>. The employees of Hilton Hotel in the UK will be surveyed through a questionnaire as the researcher believes that the employees get the maximum blow of any issues or changes within the organisation or the industry.</a:t>
            </a:r>
            <a:endParaRPr/>
          </a:p>
          <a:p>
            <a:pPr marL="0" lvl="0" indent="0" algn="l" rtl="0">
              <a:lnSpc>
                <a:spcPct val="115000"/>
              </a:lnSpc>
              <a:spcBef>
                <a:spcPts val="1200"/>
              </a:spcBef>
              <a:spcAft>
                <a:spcPts val="1200"/>
              </a:spcAft>
              <a:buNone/>
            </a:pPr>
            <a:r>
              <a:rPr lang="en"/>
              <a:t>The simple random probability method is selected for choosing the sample respondents. A total of 25 employees were selected and asked to participate in the research. The quantitative data collection method has been selected as the questionnaire contained close-ended questions. By analysing the data collected, the researcher will be able to gain significant results related to the topic of the research (</a:t>
            </a:r>
            <a:r>
              <a:rPr lang="en">
                <a:highlight>
                  <a:srgbClr val="FFFFFF"/>
                </a:highlight>
              </a:rPr>
              <a:t>Walliman, 2017).</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8d874167be_0_15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8d874167be_0_1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en"/>
              <a:t>From the above analysis, it can be said that the impact of economic issues has created a hindrance in the sustainable development of the hospitality industry and the Hilton hotel in the UK. Brexit and COVID-19 have led to certain economic issues for the hospitality industry as they are facing losses and a loss of guests. Organisations must develop strategies for sustainable development. </a:t>
            </a:r>
            <a:endParaRPr/>
          </a:p>
          <a:p>
            <a:pPr marL="0" lvl="0" indent="-228600" algn="l" rtl="0">
              <a:lnSpc>
                <a:spcPct val="115000"/>
              </a:lnSpc>
              <a:spcBef>
                <a:spcPts val="1200"/>
              </a:spcBef>
              <a:spcAft>
                <a:spcPts val="0"/>
              </a:spcAft>
              <a:buNone/>
            </a:pPr>
            <a:r>
              <a:rPr lang="en"/>
              <a:t>v</a:t>
            </a:r>
            <a:r>
              <a:rPr lang="en" sz="700">
                <a:latin typeface="Times New Roman"/>
                <a:ea typeface="Times New Roman"/>
                <a:cs typeface="Times New Roman"/>
                <a:sym typeface="Times New Roman"/>
              </a:rPr>
              <a:t> </a:t>
            </a:r>
            <a:r>
              <a:rPr lang="en"/>
              <a:t>Creating a paperless hotel will ensure the reduction in deforestation thus making way for sustainability. It will also reduce the contact between the individuals which will help in curbing the spread of the COVID-19 virus. All the operations can take place digitally</a:t>
            </a:r>
            <a:endParaRPr/>
          </a:p>
          <a:p>
            <a:pPr marL="0" lvl="0" indent="-228600" algn="l" rtl="0">
              <a:lnSpc>
                <a:spcPct val="115000"/>
              </a:lnSpc>
              <a:spcBef>
                <a:spcPts val="1200"/>
              </a:spcBef>
              <a:spcAft>
                <a:spcPts val="0"/>
              </a:spcAft>
              <a:buNone/>
            </a:pPr>
            <a:r>
              <a:rPr lang="en"/>
              <a:t>v</a:t>
            </a:r>
            <a:r>
              <a:rPr lang="en" sz="700">
                <a:latin typeface="Times New Roman"/>
                <a:ea typeface="Times New Roman"/>
                <a:cs typeface="Times New Roman"/>
                <a:sym typeface="Times New Roman"/>
              </a:rPr>
              <a:t> </a:t>
            </a:r>
            <a:r>
              <a:rPr lang="en"/>
              <a:t>Sustainability can also be incorporated into the development of new buildings for hotels. Using the “three zero concepts” approach will aid in cutting done the operating costs for the hotel (</a:t>
            </a:r>
            <a:r>
              <a:rPr lang="en">
                <a:highlight>
                  <a:srgbClr val="FFFFFF"/>
                </a:highlight>
              </a:rPr>
              <a:t>Stylos and Vassiliadis, 2015)</a:t>
            </a:r>
            <a:endParaRPr>
              <a:highlight>
                <a:srgbClr val="FFFFFF"/>
              </a:highlight>
            </a:endParaRPr>
          </a:p>
          <a:p>
            <a:pPr marL="0" lvl="0" indent="-228600" algn="l" rtl="0">
              <a:lnSpc>
                <a:spcPct val="115000"/>
              </a:lnSpc>
              <a:spcBef>
                <a:spcPts val="1200"/>
              </a:spcBef>
              <a:spcAft>
                <a:spcPts val="0"/>
              </a:spcAft>
              <a:buNone/>
            </a:pPr>
            <a:r>
              <a:rPr lang="en"/>
              <a:t>v</a:t>
            </a:r>
            <a:r>
              <a:rPr lang="en" sz="700">
                <a:latin typeface="Times New Roman"/>
                <a:ea typeface="Times New Roman"/>
                <a:cs typeface="Times New Roman"/>
                <a:sym typeface="Times New Roman"/>
              </a:rPr>
              <a:t> </a:t>
            </a:r>
            <a:r>
              <a:rPr lang="en"/>
              <a:t>The organisations can use local construction materials which will mean they do not have import raw materials</a:t>
            </a:r>
            <a:endParaRPr/>
          </a:p>
          <a:p>
            <a:pPr marL="0" lvl="0" indent="-228600" algn="l" rtl="0">
              <a:lnSpc>
                <a:spcPct val="115000"/>
              </a:lnSpc>
              <a:spcBef>
                <a:spcPts val="1200"/>
              </a:spcBef>
              <a:spcAft>
                <a:spcPts val="0"/>
              </a:spcAft>
              <a:buNone/>
            </a:pPr>
            <a:r>
              <a:rPr lang="en"/>
              <a:t>v</a:t>
            </a:r>
            <a:r>
              <a:rPr lang="en" sz="700">
                <a:latin typeface="Times New Roman"/>
                <a:ea typeface="Times New Roman"/>
                <a:cs typeface="Times New Roman"/>
                <a:sym typeface="Times New Roman"/>
              </a:rPr>
              <a:t> </a:t>
            </a:r>
            <a:r>
              <a:rPr lang="en"/>
              <a:t>Proper waste management and minimising the energy use will also lead to sustainable development for the organisation and the industry</a:t>
            </a:r>
            <a:endParaRPr/>
          </a:p>
          <a:p>
            <a:pPr marL="0" lvl="0" indent="-228600" algn="l" rtl="0">
              <a:lnSpc>
                <a:spcPct val="115000"/>
              </a:lnSpc>
              <a:spcBef>
                <a:spcPts val="1200"/>
              </a:spcBef>
              <a:spcAft>
                <a:spcPts val="0"/>
              </a:spcAft>
              <a:buNone/>
            </a:pPr>
            <a:r>
              <a:rPr lang="en"/>
              <a:t>v</a:t>
            </a:r>
            <a:r>
              <a:rPr lang="en" sz="700">
                <a:latin typeface="Times New Roman"/>
                <a:ea typeface="Times New Roman"/>
                <a:cs typeface="Times New Roman"/>
                <a:sym typeface="Times New Roman"/>
              </a:rPr>
              <a:t> </a:t>
            </a:r>
            <a:r>
              <a:rPr lang="en"/>
              <a:t>The menu can be modified in a way where only local and homegrown food items are served. The items can be sourced sustainably and it will also help the organisation to build better connections with their guests as they will be able to experience the local culture and cuisine (</a:t>
            </a:r>
            <a:r>
              <a:rPr lang="en">
                <a:highlight>
                  <a:srgbClr val="FFFFFF"/>
                </a:highlight>
              </a:rPr>
              <a:t>Wikhamn, 2019)</a:t>
            </a:r>
            <a:endParaRPr>
              <a:highlight>
                <a:srgbClr val="FFFFFF"/>
              </a:highlight>
            </a:endParaRPr>
          </a:p>
          <a:p>
            <a:pPr marL="0" lvl="0" indent="0" algn="l" rtl="0">
              <a:spcBef>
                <a:spcPts val="120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8d874167be_0_16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8d874167be_0_1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None/>
            </a:pPr>
            <a:r>
              <a:rPr lang="en"/>
              <a:t>The above research report evaluated the impact of economic issues on the sustainable development of the hospitality industry. A case study was done on the Hilton group of hotels in the UK. The literature review helped in understanding the background information required for this research and how the research will be carried out. The main causes for the economic issues were Brexit and the COVID-19 pandemic. The various economic issues were the depreciation of the pound, rise in the inflation rates and import duties and work permit for the migrant labours. The participants were the employees of the Hilton hotel were chosen through the simple random sampling method and there were 25 participants. The chosen organisation has undertaken different sustainability practices to ensure that the economic issues are tackled properly and ensure sustainable development for the organisation as well as the industry.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g8d874167be_0_1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 name="Google Shape;151;g8d874167be_0_1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sp>
        <p:nvSpPr>
          <p:cNvPr id="10" name="Google Shape;10;p2"/>
          <p:cNvSpPr/>
          <p:nvPr/>
        </p:nvSpPr>
        <p:spPr>
          <a:xfrm>
            <a:off x="0" y="0"/>
            <a:ext cx="9144000" cy="34290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txBox="1">
            <a:spLocks noGrp="1"/>
          </p:cNvSpPr>
          <p:nvPr>
            <p:ph type="ctrTitle"/>
          </p:nvPr>
        </p:nvSpPr>
        <p:spPr>
          <a:xfrm>
            <a:off x="311700" y="392150"/>
            <a:ext cx="8520600" cy="2690400"/>
          </a:xfrm>
          <a:prstGeom prst="rect">
            <a:avLst/>
          </a:prstGeom>
        </p:spPr>
        <p:txBody>
          <a:bodyPr spcFirstLastPara="1" wrap="square" lIns="91425" tIns="91425" rIns="91425" bIns="91425" anchor="ctr" anchorCtr="0">
            <a:noAutofit/>
          </a:bodyPr>
          <a:lstStyle>
            <a:lvl1pPr lvl="0" algn="ctr">
              <a:spcBef>
                <a:spcPts val="0"/>
              </a:spcBef>
              <a:spcAft>
                <a:spcPts val="0"/>
              </a:spcAft>
              <a:buSzPts val="8000"/>
              <a:buNone/>
              <a:defRPr sz="8000"/>
            </a:lvl1pPr>
            <a:lvl2pPr lvl="1" algn="ctr">
              <a:spcBef>
                <a:spcPts val="0"/>
              </a:spcBef>
              <a:spcAft>
                <a:spcPts val="0"/>
              </a:spcAft>
              <a:buSzPts val="8000"/>
              <a:buNone/>
              <a:defRPr sz="8000"/>
            </a:lvl2pPr>
            <a:lvl3pPr lvl="2" algn="ctr">
              <a:spcBef>
                <a:spcPts val="0"/>
              </a:spcBef>
              <a:spcAft>
                <a:spcPts val="0"/>
              </a:spcAft>
              <a:buSzPts val="8000"/>
              <a:buNone/>
              <a:defRPr sz="8000"/>
            </a:lvl3pPr>
            <a:lvl4pPr lvl="3" algn="ctr">
              <a:spcBef>
                <a:spcPts val="0"/>
              </a:spcBef>
              <a:spcAft>
                <a:spcPts val="0"/>
              </a:spcAft>
              <a:buSzPts val="8000"/>
              <a:buNone/>
              <a:defRPr sz="8000"/>
            </a:lvl4pPr>
            <a:lvl5pPr lvl="4" algn="ctr">
              <a:spcBef>
                <a:spcPts val="0"/>
              </a:spcBef>
              <a:spcAft>
                <a:spcPts val="0"/>
              </a:spcAft>
              <a:buSzPts val="8000"/>
              <a:buNone/>
              <a:defRPr sz="8000"/>
            </a:lvl5pPr>
            <a:lvl6pPr lvl="5" algn="ctr">
              <a:spcBef>
                <a:spcPts val="0"/>
              </a:spcBef>
              <a:spcAft>
                <a:spcPts val="0"/>
              </a:spcAft>
              <a:buSzPts val="8000"/>
              <a:buNone/>
              <a:defRPr sz="8000"/>
            </a:lvl6pPr>
            <a:lvl7pPr lvl="6" algn="ctr">
              <a:spcBef>
                <a:spcPts val="0"/>
              </a:spcBef>
              <a:spcAft>
                <a:spcPts val="0"/>
              </a:spcAft>
              <a:buSzPts val="8000"/>
              <a:buNone/>
              <a:defRPr sz="8000"/>
            </a:lvl7pPr>
            <a:lvl8pPr lvl="7" algn="ctr">
              <a:spcBef>
                <a:spcPts val="0"/>
              </a:spcBef>
              <a:spcAft>
                <a:spcPts val="0"/>
              </a:spcAft>
              <a:buSzPts val="8000"/>
              <a:buNone/>
              <a:defRPr sz="8000"/>
            </a:lvl8pPr>
            <a:lvl9pPr lvl="8" algn="ctr">
              <a:spcBef>
                <a:spcPts val="0"/>
              </a:spcBef>
              <a:spcAft>
                <a:spcPts val="0"/>
              </a:spcAft>
              <a:buSzPts val="8000"/>
              <a:buNone/>
              <a:defRPr sz="8000"/>
            </a:lvl9pPr>
          </a:lstStyle>
          <a:p>
            <a:endParaRPr/>
          </a:p>
        </p:txBody>
      </p:sp>
      <p:sp>
        <p:nvSpPr>
          <p:cNvPr id="12" name="Google Shape;12;p2"/>
          <p:cNvSpPr txBox="1">
            <a:spLocks noGrp="1"/>
          </p:cNvSpPr>
          <p:nvPr>
            <p:ph type="subTitle" idx="1"/>
          </p:nvPr>
        </p:nvSpPr>
        <p:spPr>
          <a:xfrm>
            <a:off x="311700" y="3890400"/>
            <a:ext cx="8520600" cy="7062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accent1"/>
              </a:buClr>
              <a:buSzPts val="2100"/>
              <a:buNone/>
              <a:defRPr sz="2100" b="1">
                <a:solidFill>
                  <a:schemeClr val="accent1"/>
                </a:solidFill>
              </a:defRPr>
            </a:lvl1pPr>
            <a:lvl2pPr lvl="1" algn="ctr">
              <a:lnSpc>
                <a:spcPct val="100000"/>
              </a:lnSpc>
              <a:spcBef>
                <a:spcPts val="0"/>
              </a:spcBef>
              <a:spcAft>
                <a:spcPts val="0"/>
              </a:spcAft>
              <a:buClr>
                <a:schemeClr val="accent1"/>
              </a:buClr>
              <a:buSzPts val="2100"/>
              <a:buNone/>
              <a:defRPr sz="2100" b="1">
                <a:solidFill>
                  <a:schemeClr val="accent1"/>
                </a:solidFill>
              </a:defRPr>
            </a:lvl2pPr>
            <a:lvl3pPr lvl="2" algn="ctr">
              <a:lnSpc>
                <a:spcPct val="100000"/>
              </a:lnSpc>
              <a:spcBef>
                <a:spcPts val="0"/>
              </a:spcBef>
              <a:spcAft>
                <a:spcPts val="0"/>
              </a:spcAft>
              <a:buClr>
                <a:schemeClr val="accent1"/>
              </a:buClr>
              <a:buSzPts val="2100"/>
              <a:buNone/>
              <a:defRPr sz="2100" b="1">
                <a:solidFill>
                  <a:schemeClr val="accent1"/>
                </a:solidFill>
              </a:defRPr>
            </a:lvl3pPr>
            <a:lvl4pPr lvl="3" algn="ctr">
              <a:lnSpc>
                <a:spcPct val="100000"/>
              </a:lnSpc>
              <a:spcBef>
                <a:spcPts val="0"/>
              </a:spcBef>
              <a:spcAft>
                <a:spcPts val="0"/>
              </a:spcAft>
              <a:buClr>
                <a:schemeClr val="accent1"/>
              </a:buClr>
              <a:buSzPts val="2100"/>
              <a:buNone/>
              <a:defRPr sz="2100" b="1">
                <a:solidFill>
                  <a:schemeClr val="accent1"/>
                </a:solidFill>
              </a:defRPr>
            </a:lvl4pPr>
            <a:lvl5pPr lvl="4" algn="ctr">
              <a:lnSpc>
                <a:spcPct val="100000"/>
              </a:lnSpc>
              <a:spcBef>
                <a:spcPts val="0"/>
              </a:spcBef>
              <a:spcAft>
                <a:spcPts val="0"/>
              </a:spcAft>
              <a:buClr>
                <a:schemeClr val="accent1"/>
              </a:buClr>
              <a:buSzPts val="2100"/>
              <a:buNone/>
              <a:defRPr sz="2100" b="1">
                <a:solidFill>
                  <a:schemeClr val="accent1"/>
                </a:solidFill>
              </a:defRPr>
            </a:lvl5pPr>
            <a:lvl6pPr lvl="5" algn="ctr">
              <a:lnSpc>
                <a:spcPct val="100000"/>
              </a:lnSpc>
              <a:spcBef>
                <a:spcPts val="0"/>
              </a:spcBef>
              <a:spcAft>
                <a:spcPts val="0"/>
              </a:spcAft>
              <a:buClr>
                <a:schemeClr val="accent1"/>
              </a:buClr>
              <a:buSzPts val="2100"/>
              <a:buNone/>
              <a:defRPr sz="2100" b="1">
                <a:solidFill>
                  <a:schemeClr val="accent1"/>
                </a:solidFill>
              </a:defRPr>
            </a:lvl6pPr>
            <a:lvl7pPr lvl="6" algn="ctr">
              <a:lnSpc>
                <a:spcPct val="100000"/>
              </a:lnSpc>
              <a:spcBef>
                <a:spcPts val="0"/>
              </a:spcBef>
              <a:spcAft>
                <a:spcPts val="0"/>
              </a:spcAft>
              <a:buClr>
                <a:schemeClr val="accent1"/>
              </a:buClr>
              <a:buSzPts val="2100"/>
              <a:buNone/>
              <a:defRPr sz="2100" b="1">
                <a:solidFill>
                  <a:schemeClr val="accent1"/>
                </a:solidFill>
              </a:defRPr>
            </a:lvl7pPr>
            <a:lvl8pPr lvl="7" algn="ctr">
              <a:lnSpc>
                <a:spcPct val="100000"/>
              </a:lnSpc>
              <a:spcBef>
                <a:spcPts val="0"/>
              </a:spcBef>
              <a:spcAft>
                <a:spcPts val="0"/>
              </a:spcAft>
              <a:buClr>
                <a:schemeClr val="accent1"/>
              </a:buClr>
              <a:buSzPts val="2100"/>
              <a:buNone/>
              <a:defRPr sz="2100" b="1">
                <a:solidFill>
                  <a:schemeClr val="accent1"/>
                </a:solidFill>
              </a:defRPr>
            </a:lvl8pPr>
            <a:lvl9pPr lvl="8" algn="ctr">
              <a:lnSpc>
                <a:spcPct val="100000"/>
              </a:lnSpc>
              <a:spcBef>
                <a:spcPts val="0"/>
              </a:spcBef>
              <a:spcAft>
                <a:spcPts val="0"/>
              </a:spcAft>
              <a:buClr>
                <a:schemeClr val="accent1"/>
              </a:buClr>
              <a:buSzPts val="2100"/>
              <a:buNone/>
              <a:defRPr sz="2100" b="1">
                <a:solidFill>
                  <a:schemeClr val="accent1"/>
                </a:solidFill>
              </a:defRPr>
            </a:lvl9pPr>
          </a:lstStyle>
          <a:p>
            <a:endParaRPr/>
          </a:p>
        </p:txBody>
      </p:sp>
      <p:sp>
        <p:nvSpPr>
          <p:cNvPr id="13" name="Google Shape;13;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4"/>
        <p:cNvGrpSpPr/>
        <p:nvPr/>
      </p:nvGrpSpPr>
      <p:grpSpPr>
        <a:xfrm>
          <a:off x="0" y="0"/>
          <a:ext cx="0" cy="0"/>
          <a:chOff x="0" y="0"/>
          <a:chExt cx="0" cy="0"/>
        </a:xfrm>
      </p:grpSpPr>
      <p:sp>
        <p:nvSpPr>
          <p:cNvPr id="15" name="Google Shape;15;p3"/>
          <p:cNvSpPr txBox="1">
            <a:spLocks noGrp="1"/>
          </p:cNvSpPr>
          <p:nvPr>
            <p:ph type="title"/>
          </p:nvPr>
        </p:nvSpPr>
        <p:spPr>
          <a:xfrm>
            <a:off x="2802750" y="802500"/>
            <a:ext cx="3538500" cy="3538500"/>
          </a:xfrm>
          <a:prstGeom prst="rect">
            <a:avLst/>
          </a:prstGeom>
          <a:solidFill>
            <a:srgbClr val="FFFFFF"/>
          </a:solidFill>
        </p:spPr>
        <p:txBody>
          <a:bodyPr spcFirstLastPara="1" wrap="square" lIns="91425" tIns="91425" rIns="91425" bIns="91425" anchor="ctr" anchorCtr="0">
            <a:no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
        <p:nvSpPr>
          <p:cNvPr id="16" name="Google Shape;16;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7"/>
        <p:cNvGrpSpPr/>
        <p:nvPr/>
      </p:nvGrpSpPr>
      <p:grpSpPr>
        <a:xfrm>
          <a:off x="0" y="0"/>
          <a:ext cx="0" cy="0"/>
          <a:chOff x="0" y="0"/>
          <a:chExt cx="0" cy="0"/>
        </a:xfrm>
      </p:grpSpPr>
      <p:sp>
        <p:nvSpPr>
          <p:cNvPr id="18" name="Google Shape;18;p4"/>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Autofit/>
          </a:bodyPr>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a:endParaRPr/>
          </a:p>
        </p:txBody>
      </p:sp>
      <p:sp>
        <p:nvSpPr>
          <p:cNvPr id="19" name="Google Shape;19;p4"/>
          <p:cNvSpPr txBox="1">
            <a:spLocks noGrp="1"/>
          </p:cNvSpPr>
          <p:nvPr>
            <p:ph type="body" idx="1"/>
          </p:nvPr>
        </p:nvSpPr>
        <p:spPr>
          <a:xfrm>
            <a:off x="311700" y="1228675"/>
            <a:ext cx="8520600" cy="3340200"/>
          </a:xfrm>
          <a:prstGeom prst="rect">
            <a:avLst/>
          </a:prstGeom>
        </p:spPr>
        <p:txBody>
          <a:bodyPr spcFirstLastPara="1" wrap="square" lIns="91425" tIns="91425" rIns="91425" bIns="91425" anchor="t"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20" name="Google Shape;20;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1"/>
        <p:cNvGrpSpPr/>
        <p:nvPr/>
      </p:nvGrpSpPr>
      <p:grpSpPr>
        <a:xfrm>
          <a:off x="0" y="0"/>
          <a:ext cx="0" cy="0"/>
          <a:chOff x="0" y="0"/>
          <a:chExt cx="0" cy="0"/>
        </a:xfrm>
      </p:grpSpPr>
      <p:sp>
        <p:nvSpPr>
          <p:cNvPr id="22" name="Google Shape;22;p5"/>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Autofit/>
          </a:bodyPr>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a:endParaRPr/>
          </a:p>
        </p:txBody>
      </p:sp>
      <p:sp>
        <p:nvSpPr>
          <p:cNvPr id="23" name="Google Shape;23;p5"/>
          <p:cNvSpPr txBox="1">
            <a:spLocks noGrp="1"/>
          </p:cNvSpPr>
          <p:nvPr>
            <p:ph type="body" idx="1"/>
          </p:nvPr>
        </p:nvSpPr>
        <p:spPr>
          <a:xfrm>
            <a:off x="311700" y="1228675"/>
            <a:ext cx="3999900" cy="33402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4" name="Google Shape;24;p5"/>
          <p:cNvSpPr txBox="1">
            <a:spLocks noGrp="1"/>
          </p:cNvSpPr>
          <p:nvPr>
            <p:ph type="body" idx="2"/>
          </p:nvPr>
        </p:nvSpPr>
        <p:spPr>
          <a:xfrm>
            <a:off x="4832400" y="1228675"/>
            <a:ext cx="3999900" cy="33402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5" name="Google Shape;2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6"/>
        <p:cNvGrpSpPr/>
        <p:nvPr/>
      </p:nvGrpSpPr>
      <p:grpSpPr>
        <a:xfrm>
          <a:off x="0" y="0"/>
          <a:ext cx="0" cy="0"/>
          <a:chOff x="0" y="0"/>
          <a:chExt cx="0" cy="0"/>
        </a:xfrm>
      </p:grpSpPr>
      <p:sp>
        <p:nvSpPr>
          <p:cNvPr id="27" name="Google Shape;27;p6"/>
          <p:cNvSpPr txBox="1">
            <a:spLocks noGrp="1"/>
          </p:cNvSpPr>
          <p:nvPr>
            <p:ph type="title"/>
          </p:nvPr>
        </p:nvSpPr>
        <p:spPr>
          <a:xfrm>
            <a:off x="304800" y="309350"/>
            <a:ext cx="8537700" cy="748200"/>
          </a:xfrm>
          <a:prstGeom prst="rect">
            <a:avLst/>
          </a:prstGeom>
        </p:spPr>
        <p:txBody>
          <a:bodyPr spcFirstLastPara="1" wrap="square" lIns="91425" tIns="91425" rIns="91425" bIns="91425" anchor="t" anchorCtr="0">
            <a:no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a:endParaRPr/>
          </a:p>
        </p:txBody>
      </p:sp>
      <p:sp>
        <p:nvSpPr>
          <p:cNvPr id="28" name="Google Shape;28;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9"/>
        <p:cNvGrpSpPr/>
        <p:nvPr/>
      </p:nvGrpSpPr>
      <p:grpSpPr>
        <a:xfrm>
          <a:off x="0" y="0"/>
          <a:ext cx="0" cy="0"/>
          <a:chOff x="0" y="0"/>
          <a:chExt cx="0" cy="0"/>
        </a:xfrm>
      </p:grpSpPr>
      <p:sp>
        <p:nvSpPr>
          <p:cNvPr id="30" name="Google Shape;30;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Autofit/>
          </a:bodyPr>
          <a:lstStyle>
            <a:lvl1pPr lvl="0">
              <a:spcBef>
                <a:spcPts val="0"/>
              </a:spcBef>
              <a:spcAft>
                <a:spcPts val="0"/>
              </a:spcAft>
              <a:buSzPts val="3000"/>
              <a:buNone/>
              <a:defRPr sz="3000">
                <a:highlight>
                  <a:schemeClr val="dk1"/>
                </a:highlight>
              </a:defRPr>
            </a:lvl1pPr>
            <a:lvl2pPr lvl="1">
              <a:spcBef>
                <a:spcPts val="0"/>
              </a:spcBef>
              <a:spcAft>
                <a:spcPts val="0"/>
              </a:spcAft>
              <a:buSzPts val="3000"/>
              <a:buNone/>
              <a:defRPr sz="3000">
                <a:highlight>
                  <a:schemeClr val="dk1"/>
                </a:highlight>
              </a:defRPr>
            </a:lvl2pPr>
            <a:lvl3pPr lvl="2">
              <a:spcBef>
                <a:spcPts val="0"/>
              </a:spcBef>
              <a:spcAft>
                <a:spcPts val="0"/>
              </a:spcAft>
              <a:buSzPts val="3000"/>
              <a:buNone/>
              <a:defRPr sz="3000">
                <a:highlight>
                  <a:schemeClr val="dk1"/>
                </a:highlight>
              </a:defRPr>
            </a:lvl3pPr>
            <a:lvl4pPr lvl="3">
              <a:spcBef>
                <a:spcPts val="0"/>
              </a:spcBef>
              <a:spcAft>
                <a:spcPts val="0"/>
              </a:spcAft>
              <a:buSzPts val="3000"/>
              <a:buNone/>
              <a:defRPr sz="3000">
                <a:highlight>
                  <a:schemeClr val="dk1"/>
                </a:highlight>
              </a:defRPr>
            </a:lvl4pPr>
            <a:lvl5pPr lvl="4">
              <a:spcBef>
                <a:spcPts val="0"/>
              </a:spcBef>
              <a:spcAft>
                <a:spcPts val="0"/>
              </a:spcAft>
              <a:buSzPts val="3000"/>
              <a:buNone/>
              <a:defRPr sz="3000">
                <a:highlight>
                  <a:schemeClr val="dk1"/>
                </a:highlight>
              </a:defRPr>
            </a:lvl5pPr>
            <a:lvl6pPr lvl="5">
              <a:spcBef>
                <a:spcPts val="0"/>
              </a:spcBef>
              <a:spcAft>
                <a:spcPts val="0"/>
              </a:spcAft>
              <a:buSzPts val="3000"/>
              <a:buNone/>
              <a:defRPr sz="3000">
                <a:highlight>
                  <a:schemeClr val="dk1"/>
                </a:highlight>
              </a:defRPr>
            </a:lvl6pPr>
            <a:lvl7pPr lvl="6">
              <a:spcBef>
                <a:spcPts val="0"/>
              </a:spcBef>
              <a:spcAft>
                <a:spcPts val="0"/>
              </a:spcAft>
              <a:buSzPts val="3000"/>
              <a:buNone/>
              <a:defRPr sz="3000">
                <a:highlight>
                  <a:schemeClr val="dk1"/>
                </a:highlight>
              </a:defRPr>
            </a:lvl7pPr>
            <a:lvl8pPr lvl="7">
              <a:spcBef>
                <a:spcPts val="0"/>
              </a:spcBef>
              <a:spcAft>
                <a:spcPts val="0"/>
              </a:spcAft>
              <a:buSzPts val="3000"/>
              <a:buNone/>
              <a:defRPr sz="3000">
                <a:highlight>
                  <a:schemeClr val="dk1"/>
                </a:highlight>
              </a:defRPr>
            </a:lvl8pPr>
            <a:lvl9pPr lvl="8">
              <a:spcBef>
                <a:spcPts val="0"/>
              </a:spcBef>
              <a:spcAft>
                <a:spcPts val="0"/>
              </a:spcAft>
              <a:buSzPts val="3000"/>
              <a:buNone/>
              <a:defRPr sz="3000">
                <a:highlight>
                  <a:schemeClr val="dk1"/>
                </a:highlight>
              </a:defRPr>
            </a:lvl9pPr>
          </a:lstStyle>
          <a:p>
            <a:endParaRPr/>
          </a:p>
        </p:txBody>
      </p:sp>
      <p:sp>
        <p:nvSpPr>
          <p:cNvPr id="31" name="Google Shape;31;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2" name="Google Shape;32;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33"/>
        <p:cNvGrpSpPr/>
        <p:nvPr/>
      </p:nvGrpSpPr>
      <p:grpSpPr>
        <a:xfrm>
          <a:off x="0" y="0"/>
          <a:ext cx="0" cy="0"/>
          <a:chOff x="0" y="0"/>
          <a:chExt cx="0" cy="0"/>
        </a:xfrm>
      </p:grpSpPr>
      <p:sp>
        <p:nvSpPr>
          <p:cNvPr id="34" name="Google Shape;34;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Autofit/>
          </a:bodyPr>
          <a:lstStyle>
            <a:lvl1pPr lvl="0">
              <a:spcBef>
                <a:spcPts val="0"/>
              </a:spcBef>
              <a:spcAft>
                <a:spcPts val="0"/>
              </a:spcAft>
              <a:buClr>
                <a:schemeClr val="lt1"/>
              </a:buClr>
              <a:buSzPts val="6000"/>
              <a:buNone/>
              <a:defRPr sz="6000">
                <a:solidFill>
                  <a:schemeClr val="lt1"/>
                </a:solidFill>
              </a:defRPr>
            </a:lvl1pPr>
            <a:lvl2pPr lvl="1">
              <a:spcBef>
                <a:spcPts val="0"/>
              </a:spcBef>
              <a:spcAft>
                <a:spcPts val="0"/>
              </a:spcAft>
              <a:buClr>
                <a:schemeClr val="lt1"/>
              </a:buClr>
              <a:buSzPts val="6000"/>
              <a:buNone/>
              <a:defRPr sz="6000">
                <a:solidFill>
                  <a:schemeClr val="lt1"/>
                </a:solidFill>
              </a:defRPr>
            </a:lvl2pPr>
            <a:lvl3pPr lvl="2">
              <a:spcBef>
                <a:spcPts val="0"/>
              </a:spcBef>
              <a:spcAft>
                <a:spcPts val="0"/>
              </a:spcAft>
              <a:buClr>
                <a:schemeClr val="lt1"/>
              </a:buClr>
              <a:buSzPts val="6000"/>
              <a:buNone/>
              <a:defRPr sz="6000">
                <a:solidFill>
                  <a:schemeClr val="lt1"/>
                </a:solidFill>
              </a:defRPr>
            </a:lvl3pPr>
            <a:lvl4pPr lvl="3">
              <a:spcBef>
                <a:spcPts val="0"/>
              </a:spcBef>
              <a:spcAft>
                <a:spcPts val="0"/>
              </a:spcAft>
              <a:buClr>
                <a:schemeClr val="lt1"/>
              </a:buClr>
              <a:buSzPts val="6000"/>
              <a:buNone/>
              <a:defRPr sz="6000">
                <a:solidFill>
                  <a:schemeClr val="lt1"/>
                </a:solidFill>
              </a:defRPr>
            </a:lvl4pPr>
            <a:lvl5pPr lvl="4">
              <a:spcBef>
                <a:spcPts val="0"/>
              </a:spcBef>
              <a:spcAft>
                <a:spcPts val="0"/>
              </a:spcAft>
              <a:buClr>
                <a:schemeClr val="lt1"/>
              </a:buClr>
              <a:buSzPts val="6000"/>
              <a:buNone/>
              <a:defRPr sz="6000">
                <a:solidFill>
                  <a:schemeClr val="lt1"/>
                </a:solidFill>
              </a:defRPr>
            </a:lvl5pPr>
            <a:lvl6pPr lvl="5">
              <a:spcBef>
                <a:spcPts val="0"/>
              </a:spcBef>
              <a:spcAft>
                <a:spcPts val="0"/>
              </a:spcAft>
              <a:buClr>
                <a:schemeClr val="lt1"/>
              </a:buClr>
              <a:buSzPts val="6000"/>
              <a:buNone/>
              <a:defRPr sz="6000">
                <a:solidFill>
                  <a:schemeClr val="lt1"/>
                </a:solidFill>
              </a:defRPr>
            </a:lvl6pPr>
            <a:lvl7pPr lvl="6">
              <a:spcBef>
                <a:spcPts val="0"/>
              </a:spcBef>
              <a:spcAft>
                <a:spcPts val="0"/>
              </a:spcAft>
              <a:buClr>
                <a:schemeClr val="lt1"/>
              </a:buClr>
              <a:buSzPts val="6000"/>
              <a:buNone/>
              <a:defRPr sz="6000">
                <a:solidFill>
                  <a:schemeClr val="lt1"/>
                </a:solidFill>
              </a:defRPr>
            </a:lvl7pPr>
            <a:lvl8pPr lvl="7">
              <a:spcBef>
                <a:spcPts val="0"/>
              </a:spcBef>
              <a:spcAft>
                <a:spcPts val="0"/>
              </a:spcAft>
              <a:buClr>
                <a:schemeClr val="lt1"/>
              </a:buClr>
              <a:buSzPts val="6000"/>
              <a:buNone/>
              <a:defRPr sz="6000">
                <a:solidFill>
                  <a:schemeClr val="lt1"/>
                </a:solidFill>
              </a:defRPr>
            </a:lvl8pPr>
            <a:lvl9pPr lvl="8">
              <a:spcBef>
                <a:spcPts val="0"/>
              </a:spcBef>
              <a:spcAft>
                <a:spcPts val="0"/>
              </a:spcAft>
              <a:buClr>
                <a:schemeClr val="lt1"/>
              </a:buClr>
              <a:buSzPts val="6000"/>
              <a:buNone/>
              <a:defRPr sz="6000">
                <a:solidFill>
                  <a:schemeClr val="lt1"/>
                </a:solidFill>
              </a:defRPr>
            </a:lvl9pPr>
          </a:lstStyle>
          <a:p>
            <a:endParaRPr/>
          </a:p>
        </p:txBody>
      </p:sp>
      <p:sp>
        <p:nvSpPr>
          <p:cNvPr id="35" name="Google Shape;35;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6"/>
        <p:cNvGrpSpPr/>
        <p:nvPr/>
      </p:nvGrpSpPr>
      <p:grpSpPr>
        <a:xfrm>
          <a:off x="0" y="0"/>
          <a:ext cx="0" cy="0"/>
          <a:chOff x="0" y="0"/>
          <a:chExt cx="0" cy="0"/>
        </a:xfrm>
      </p:grpSpPr>
      <p:sp>
        <p:nvSpPr>
          <p:cNvPr id="37" name="Google Shape;37;p9"/>
          <p:cNvSpPr/>
          <p:nvPr/>
        </p:nvSpPr>
        <p:spPr>
          <a:xfrm>
            <a:off x="4572000" y="-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8" name="Google Shape;38;p9"/>
          <p:cNvCxnSpPr/>
          <p:nvPr/>
        </p:nvCxnSpPr>
        <p:spPr>
          <a:xfrm>
            <a:off x="5029675" y="4495500"/>
            <a:ext cx="468300" cy="0"/>
          </a:xfrm>
          <a:prstGeom prst="straightConnector1">
            <a:avLst/>
          </a:prstGeom>
          <a:noFill/>
          <a:ln w="28575" cap="flat" cmpd="sng">
            <a:solidFill>
              <a:schemeClr val="lt1"/>
            </a:solidFill>
            <a:prstDash val="solid"/>
            <a:round/>
            <a:headEnd type="none" w="sm" len="sm"/>
            <a:tailEnd type="none" w="sm" len="sm"/>
          </a:ln>
        </p:spPr>
      </p:cxnSp>
      <p:sp>
        <p:nvSpPr>
          <p:cNvPr id="39" name="Google Shape;39;p9"/>
          <p:cNvSpPr txBox="1">
            <a:spLocks noGrp="1"/>
          </p:cNvSpPr>
          <p:nvPr>
            <p:ph type="title"/>
          </p:nvPr>
        </p:nvSpPr>
        <p:spPr>
          <a:xfrm>
            <a:off x="265500" y="1081400"/>
            <a:ext cx="4045200" cy="1710300"/>
          </a:xfrm>
          <a:prstGeom prst="rect">
            <a:avLst/>
          </a:prstGeom>
        </p:spPr>
        <p:txBody>
          <a:bodyPr spcFirstLastPara="1" wrap="square" lIns="91425" tIns="91425" rIns="91425" bIns="91425" anchor="b" anchorCtr="0">
            <a:noAutofit/>
          </a:bodyPr>
          <a:lstStyle>
            <a:lvl1pPr lvl="0" algn="ctr">
              <a:spcBef>
                <a:spcPts val="0"/>
              </a:spcBef>
              <a:spcAft>
                <a:spcPts val="0"/>
              </a:spcAft>
              <a:buSzPts val="5400"/>
              <a:buNone/>
              <a:defRPr sz="5400"/>
            </a:lvl1pPr>
            <a:lvl2pPr lvl="1" algn="ctr">
              <a:spcBef>
                <a:spcPts val="0"/>
              </a:spcBef>
              <a:spcAft>
                <a:spcPts val="0"/>
              </a:spcAft>
              <a:buSzPts val="5400"/>
              <a:buNone/>
              <a:defRPr sz="5400"/>
            </a:lvl2pPr>
            <a:lvl3pPr lvl="2" algn="ctr">
              <a:spcBef>
                <a:spcPts val="0"/>
              </a:spcBef>
              <a:spcAft>
                <a:spcPts val="0"/>
              </a:spcAft>
              <a:buSzPts val="5400"/>
              <a:buNone/>
              <a:defRPr sz="5400"/>
            </a:lvl3pPr>
            <a:lvl4pPr lvl="3" algn="ctr">
              <a:spcBef>
                <a:spcPts val="0"/>
              </a:spcBef>
              <a:spcAft>
                <a:spcPts val="0"/>
              </a:spcAft>
              <a:buSzPts val="5400"/>
              <a:buNone/>
              <a:defRPr sz="5400"/>
            </a:lvl4pPr>
            <a:lvl5pPr lvl="4" algn="ctr">
              <a:spcBef>
                <a:spcPts val="0"/>
              </a:spcBef>
              <a:spcAft>
                <a:spcPts val="0"/>
              </a:spcAft>
              <a:buSzPts val="5400"/>
              <a:buNone/>
              <a:defRPr sz="5400"/>
            </a:lvl5pPr>
            <a:lvl6pPr lvl="5" algn="ctr">
              <a:spcBef>
                <a:spcPts val="0"/>
              </a:spcBef>
              <a:spcAft>
                <a:spcPts val="0"/>
              </a:spcAft>
              <a:buSzPts val="5400"/>
              <a:buNone/>
              <a:defRPr sz="5400"/>
            </a:lvl6pPr>
            <a:lvl7pPr lvl="6" algn="ctr">
              <a:spcBef>
                <a:spcPts val="0"/>
              </a:spcBef>
              <a:spcAft>
                <a:spcPts val="0"/>
              </a:spcAft>
              <a:buSzPts val="5400"/>
              <a:buNone/>
              <a:defRPr sz="5400"/>
            </a:lvl7pPr>
            <a:lvl8pPr lvl="7" algn="ctr">
              <a:spcBef>
                <a:spcPts val="0"/>
              </a:spcBef>
              <a:spcAft>
                <a:spcPts val="0"/>
              </a:spcAft>
              <a:buSzPts val="5400"/>
              <a:buNone/>
              <a:defRPr sz="5400"/>
            </a:lvl8pPr>
            <a:lvl9pPr lvl="8" algn="ctr">
              <a:spcBef>
                <a:spcPts val="0"/>
              </a:spcBef>
              <a:spcAft>
                <a:spcPts val="0"/>
              </a:spcAft>
              <a:buSzPts val="5400"/>
              <a:buNone/>
              <a:defRPr sz="5400"/>
            </a:lvl9pPr>
          </a:lstStyle>
          <a:p>
            <a:endParaRPr/>
          </a:p>
        </p:txBody>
      </p:sp>
      <p:sp>
        <p:nvSpPr>
          <p:cNvPr id="40" name="Google Shape;40;p9"/>
          <p:cNvSpPr txBox="1">
            <a:spLocks noGrp="1"/>
          </p:cNvSpPr>
          <p:nvPr>
            <p:ph type="subTitle" idx="1"/>
          </p:nvPr>
        </p:nvSpPr>
        <p:spPr>
          <a:xfrm>
            <a:off x="265500" y="2845223"/>
            <a:ext cx="4045200" cy="13455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8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41" name="Google Shape;41;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Autofit/>
          </a:bodyPr>
          <a:lstStyle>
            <a:lvl1pPr marL="457200" lvl="0" indent="-342900">
              <a:spcBef>
                <a:spcPts val="0"/>
              </a:spcBef>
              <a:spcAft>
                <a:spcPts val="0"/>
              </a:spcAft>
              <a:buClr>
                <a:schemeClr val="accent1"/>
              </a:buClr>
              <a:buSzPts val="1800"/>
              <a:buChar char="●"/>
              <a:defRPr>
                <a:solidFill>
                  <a:schemeClr val="accent1"/>
                </a:solidFill>
                <a:highlight>
                  <a:schemeClr val="lt1"/>
                </a:highlight>
              </a:defRPr>
            </a:lvl1pPr>
            <a:lvl2pPr marL="914400" lvl="1" indent="-317500">
              <a:spcBef>
                <a:spcPts val="1600"/>
              </a:spcBef>
              <a:spcAft>
                <a:spcPts val="0"/>
              </a:spcAft>
              <a:buClr>
                <a:schemeClr val="accent1"/>
              </a:buClr>
              <a:buSzPts val="1400"/>
              <a:buChar char="○"/>
              <a:defRPr>
                <a:solidFill>
                  <a:schemeClr val="accent1"/>
                </a:solidFill>
                <a:highlight>
                  <a:schemeClr val="lt1"/>
                </a:highlight>
              </a:defRPr>
            </a:lvl2pPr>
            <a:lvl3pPr marL="1371600" lvl="2" indent="-317500">
              <a:spcBef>
                <a:spcPts val="1600"/>
              </a:spcBef>
              <a:spcAft>
                <a:spcPts val="0"/>
              </a:spcAft>
              <a:buClr>
                <a:schemeClr val="accent1"/>
              </a:buClr>
              <a:buSzPts val="1400"/>
              <a:buChar char="■"/>
              <a:defRPr>
                <a:solidFill>
                  <a:schemeClr val="accent1"/>
                </a:solidFill>
                <a:highlight>
                  <a:schemeClr val="lt1"/>
                </a:highlight>
              </a:defRPr>
            </a:lvl3pPr>
            <a:lvl4pPr marL="1828800" lvl="3" indent="-317500">
              <a:spcBef>
                <a:spcPts val="1600"/>
              </a:spcBef>
              <a:spcAft>
                <a:spcPts val="0"/>
              </a:spcAft>
              <a:buClr>
                <a:schemeClr val="accent1"/>
              </a:buClr>
              <a:buSzPts val="1400"/>
              <a:buChar char="●"/>
              <a:defRPr>
                <a:solidFill>
                  <a:schemeClr val="accent1"/>
                </a:solidFill>
                <a:highlight>
                  <a:schemeClr val="lt1"/>
                </a:highlight>
              </a:defRPr>
            </a:lvl4pPr>
            <a:lvl5pPr marL="2286000" lvl="4" indent="-317500">
              <a:spcBef>
                <a:spcPts val="1600"/>
              </a:spcBef>
              <a:spcAft>
                <a:spcPts val="0"/>
              </a:spcAft>
              <a:buClr>
                <a:schemeClr val="accent1"/>
              </a:buClr>
              <a:buSzPts val="1400"/>
              <a:buChar char="○"/>
              <a:defRPr>
                <a:solidFill>
                  <a:schemeClr val="accent1"/>
                </a:solidFill>
                <a:highlight>
                  <a:schemeClr val="lt1"/>
                </a:highlight>
              </a:defRPr>
            </a:lvl5pPr>
            <a:lvl6pPr marL="2743200" lvl="5" indent="-317500">
              <a:spcBef>
                <a:spcPts val="1600"/>
              </a:spcBef>
              <a:spcAft>
                <a:spcPts val="0"/>
              </a:spcAft>
              <a:buClr>
                <a:schemeClr val="accent1"/>
              </a:buClr>
              <a:buSzPts val="1400"/>
              <a:buChar char="■"/>
              <a:defRPr>
                <a:solidFill>
                  <a:schemeClr val="accent1"/>
                </a:solidFill>
                <a:highlight>
                  <a:schemeClr val="lt1"/>
                </a:highlight>
              </a:defRPr>
            </a:lvl6pPr>
            <a:lvl7pPr marL="3200400" lvl="6" indent="-317500">
              <a:spcBef>
                <a:spcPts val="1600"/>
              </a:spcBef>
              <a:spcAft>
                <a:spcPts val="0"/>
              </a:spcAft>
              <a:buClr>
                <a:schemeClr val="accent1"/>
              </a:buClr>
              <a:buSzPts val="1400"/>
              <a:buChar char="●"/>
              <a:defRPr>
                <a:solidFill>
                  <a:schemeClr val="accent1"/>
                </a:solidFill>
                <a:highlight>
                  <a:schemeClr val="lt1"/>
                </a:highlight>
              </a:defRPr>
            </a:lvl7pPr>
            <a:lvl8pPr marL="3657600" lvl="7" indent="-317500">
              <a:spcBef>
                <a:spcPts val="1600"/>
              </a:spcBef>
              <a:spcAft>
                <a:spcPts val="0"/>
              </a:spcAft>
              <a:buClr>
                <a:schemeClr val="accent1"/>
              </a:buClr>
              <a:buSzPts val="1400"/>
              <a:buChar char="○"/>
              <a:defRPr>
                <a:solidFill>
                  <a:schemeClr val="accent1"/>
                </a:solidFill>
                <a:highlight>
                  <a:schemeClr val="lt1"/>
                </a:highlight>
              </a:defRPr>
            </a:lvl8pPr>
            <a:lvl9pPr marL="4114800" lvl="8" indent="-317500">
              <a:spcBef>
                <a:spcPts val="1600"/>
              </a:spcBef>
              <a:spcAft>
                <a:spcPts val="1600"/>
              </a:spcAft>
              <a:buClr>
                <a:schemeClr val="accent1"/>
              </a:buClr>
              <a:buSzPts val="1400"/>
              <a:buChar char="■"/>
              <a:defRPr>
                <a:solidFill>
                  <a:schemeClr val="accent1"/>
                </a:solidFill>
                <a:highlight>
                  <a:schemeClr val="lt1"/>
                </a:highlight>
              </a:defRPr>
            </a:lvl9pPr>
          </a:lstStyle>
          <a:p>
            <a:endParaRPr/>
          </a:p>
        </p:txBody>
      </p:sp>
      <p:sp>
        <p:nvSpPr>
          <p:cNvPr id="42" name="Google Shape;42;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3"/>
        <p:cNvGrpSpPr/>
        <p:nvPr/>
      </p:nvGrpSpPr>
      <p:grpSpPr>
        <a:xfrm>
          <a:off x="0" y="0"/>
          <a:ext cx="0" cy="0"/>
          <a:chOff x="0" y="0"/>
          <a:chExt cx="0" cy="0"/>
        </a:xfrm>
      </p:grpSpPr>
      <p:sp>
        <p:nvSpPr>
          <p:cNvPr id="44" name="Google Shape;44;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Autofit/>
          </a:bodyPr>
          <a:lstStyle>
            <a:lvl1pPr marL="457200" lvl="0" indent="-228600">
              <a:lnSpc>
                <a:spcPct val="100000"/>
              </a:lnSpc>
              <a:spcBef>
                <a:spcPts val="0"/>
              </a:spcBef>
              <a:spcAft>
                <a:spcPts val="0"/>
              </a:spcAft>
              <a:buClr>
                <a:schemeClr val="accent1"/>
              </a:buClr>
              <a:buSzPts val="2400"/>
              <a:buFont typeface="Amatic SC"/>
              <a:buNone/>
              <a:defRPr sz="2400" b="1">
                <a:solidFill>
                  <a:schemeClr val="accent1"/>
                </a:solidFill>
                <a:latin typeface="Amatic SC"/>
                <a:ea typeface="Amatic SC"/>
                <a:cs typeface="Amatic SC"/>
                <a:sym typeface="Amatic SC"/>
              </a:defRPr>
            </a:lvl1pPr>
          </a:lstStyle>
          <a:p>
            <a:endParaRPr/>
          </a:p>
        </p:txBody>
      </p:sp>
      <p:sp>
        <p:nvSpPr>
          <p:cNvPr id="45" name="Google Shape;45;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6"/>
        <p:cNvGrpSpPr/>
        <p:nvPr/>
      </p:nvGrpSpPr>
      <p:grpSpPr>
        <a:xfrm>
          <a:off x="0" y="0"/>
          <a:ext cx="0" cy="0"/>
          <a:chOff x="0" y="0"/>
          <a:chExt cx="0" cy="0"/>
        </a:xfrm>
      </p:grpSpPr>
      <p:sp>
        <p:nvSpPr>
          <p:cNvPr id="47" name="Google Shape;47;p11"/>
          <p:cNvSpPr txBox="1">
            <a:spLocks noGrp="1"/>
          </p:cNvSpPr>
          <p:nvPr>
            <p:ph type="title" hasCustomPrompt="1"/>
          </p:nvPr>
        </p:nvSpPr>
        <p:spPr>
          <a:xfrm>
            <a:off x="311700" y="1240275"/>
            <a:ext cx="8520600" cy="1981800"/>
          </a:xfrm>
          <a:prstGeom prst="rect">
            <a:avLst/>
          </a:prstGeom>
        </p:spPr>
        <p:txBody>
          <a:bodyPr spcFirstLastPara="1" wrap="square" lIns="91425" tIns="91425" rIns="91425" bIns="91425" anchor="b" anchorCtr="0">
            <a:noAutofit/>
          </a:bodyPr>
          <a:lstStyle>
            <a:lvl1pPr lvl="0" algn="ctr">
              <a:spcBef>
                <a:spcPts val="0"/>
              </a:spcBef>
              <a:spcAft>
                <a:spcPts val="0"/>
              </a:spcAft>
              <a:buClr>
                <a:schemeClr val="lt1"/>
              </a:buClr>
              <a:buSzPts val="12000"/>
              <a:buNone/>
              <a:defRPr sz="12000">
                <a:solidFill>
                  <a:schemeClr val="lt1"/>
                </a:solidFill>
                <a:highlight>
                  <a:schemeClr val="accent1"/>
                </a:highlight>
              </a:defRPr>
            </a:lvl1pPr>
            <a:lvl2pPr lvl="1" algn="ctr">
              <a:spcBef>
                <a:spcPts val="0"/>
              </a:spcBef>
              <a:spcAft>
                <a:spcPts val="0"/>
              </a:spcAft>
              <a:buClr>
                <a:schemeClr val="lt1"/>
              </a:buClr>
              <a:buSzPts val="12000"/>
              <a:buNone/>
              <a:defRPr sz="12000">
                <a:solidFill>
                  <a:schemeClr val="lt1"/>
                </a:solidFill>
                <a:highlight>
                  <a:schemeClr val="accent1"/>
                </a:highlight>
              </a:defRPr>
            </a:lvl2pPr>
            <a:lvl3pPr lvl="2" algn="ctr">
              <a:spcBef>
                <a:spcPts val="0"/>
              </a:spcBef>
              <a:spcAft>
                <a:spcPts val="0"/>
              </a:spcAft>
              <a:buClr>
                <a:schemeClr val="lt1"/>
              </a:buClr>
              <a:buSzPts val="12000"/>
              <a:buNone/>
              <a:defRPr sz="12000">
                <a:solidFill>
                  <a:schemeClr val="lt1"/>
                </a:solidFill>
                <a:highlight>
                  <a:schemeClr val="accent1"/>
                </a:highlight>
              </a:defRPr>
            </a:lvl3pPr>
            <a:lvl4pPr lvl="3" algn="ctr">
              <a:spcBef>
                <a:spcPts val="0"/>
              </a:spcBef>
              <a:spcAft>
                <a:spcPts val="0"/>
              </a:spcAft>
              <a:buClr>
                <a:schemeClr val="lt1"/>
              </a:buClr>
              <a:buSzPts val="12000"/>
              <a:buNone/>
              <a:defRPr sz="12000">
                <a:solidFill>
                  <a:schemeClr val="lt1"/>
                </a:solidFill>
                <a:highlight>
                  <a:schemeClr val="accent1"/>
                </a:highlight>
              </a:defRPr>
            </a:lvl4pPr>
            <a:lvl5pPr lvl="4" algn="ctr">
              <a:spcBef>
                <a:spcPts val="0"/>
              </a:spcBef>
              <a:spcAft>
                <a:spcPts val="0"/>
              </a:spcAft>
              <a:buClr>
                <a:schemeClr val="lt1"/>
              </a:buClr>
              <a:buSzPts val="12000"/>
              <a:buNone/>
              <a:defRPr sz="12000">
                <a:solidFill>
                  <a:schemeClr val="lt1"/>
                </a:solidFill>
                <a:highlight>
                  <a:schemeClr val="accent1"/>
                </a:highlight>
              </a:defRPr>
            </a:lvl5pPr>
            <a:lvl6pPr lvl="5" algn="ctr">
              <a:spcBef>
                <a:spcPts val="0"/>
              </a:spcBef>
              <a:spcAft>
                <a:spcPts val="0"/>
              </a:spcAft>
              <a:buClr>
                <a:schemeClr val="lt1"/>
              </a:buClr>
              <a:buSzPts val="12000"/>
              <a:buNone/>
              <a:defRPr sz="12000">
                <a:solidFill>
                  <a:schemeClr val="lt1"/>
                </a:solidFill>
                <a:highlight>
                  <a:schemeClr val="accent1"/>
                </a:highlight>
              </a:defRPr>
            </a:lvl6pPr>
            <a:lvl7pPr lvl="6" algn="ctr">
              <a:spcBef>
                <a:spcPts val="0"/>
              </a:spcBef>
              <a:spcAft>
                <a:spcPts val="0"/>
              </a:spcAft>
              <a:buClr>
                <a:schemeClr val="lt1"/>
              </a:buClr>
              <a:buSzPts val="12000"/>
              <a:buNone/>
              <a:defRPr sz="12000">
                <a:solidFill>
                  <a:schemeClr val="lt1"/>
                </a:solidFill>
                <a:highlight>
                  <a:schemeClr val="accent1"/>
                </a:highlight>
              </a:defRPr>
            </a:lvl7pPr>
            <a:lvl8pPr lvl="7" algn="ctr">
              <a:spcBef>
                <a:spcPts val="0"/>
              </a:spcBef>
              <a:spcAft>
                <a:spcPts val="0"/>
              </a:spcAft>
              <a:buClr>
                <a:schemeClr val="lt1"/>
              </a:buClr>
              <a:buSzPts val="12000"/>
              <a:buNone/>
              <a:defRPr sz="12000">
                <a:solidFill>
                  <a:schemeClr val="lt1"/>
                </a:solidFill>
                <a:highlight>
                  <a:schemeClr val="accent1"/>
                </a:highlight>
              </a:defRPr>
            </a:lvl8pPr>
            <a:lvl9pPr lvl="8" algn="ctr">
              <a:spcBef>
                <a:spcPts val="0"/>
              </a:spcBef>
              <a:spcAft>
                <a:spcPts val="0"/>
              </a:spcAft>
              <a:buClr>
                <a:schemeClr val="lt1"/>
              </a:buClr>
              <a:buSzPts val="12000"/>
              <a:buNone/>
              <a:defRPr sz="12000">
                <a:solidFill>
                  <a:schemeClr val="lt1"/>
                </a:solidFill>
                <a:highlight>
                  <a:schemeClr val="accent1"/>
                </a:highlight>
              </a:defRPr>
            </a:lvl9pPr>
          </a:lstStyle>
          <a:p>
            <a:r>
              <a:t>xx%</a:t>
            </a:r>
          </a:p>
        </p:txBody>
      </p:sp>
      <p:sp>
        <p:nvSpPr>
          <p:cNvPr id="48" name="Google Shape;48;p11"/>
          <p:cNvSpPr txBox="1">
            <a:spLocks noGrp="1"/>
          </p:cNvSpPr>
          <p:nvPr>
            <p:ph type="body" idx="1"/>
          </p:nvPr>
        </p:nvSpPr>
        <p:spPr>
          <a:xfrm>
            <a:off x="311700" y="3304625"/>
            <a:ext cx="8520600" cy="1300800"/>
          </a:xfrm>
          <a:prstGeom prst="rect">
            <a:avLst/>
          </a:prstGeom>
        </p:spPr>
        <p:txBody>
          <a:bodyPr spcFirstLastPara="1" wrap="square" lIns="91425" tIns="91425" rIns="91425" bIns="91425" anchor="t" anchorCtr="0">
            <a:noAutofit/>
          </a:bodyPr>
          <a:lstStyle>
            <a:lvl1pPr marL="457200" lvl="0" indent="-342900" algn="ctr">
              <a:spcBef>
                <a:spcPts val="0"/>
              </a:spcBef>
              <a:spcAft>
                <a:spcPts val="0"/>
              </a:spcAft>
              <a:buClr>
                <a:schemeClr val="accent1"/>
              </a:buClr>
              <a:buSzPts val="1800"/>
              <a:buChar char="●"/>
              <a:defRPr>
                <a:solidFill>
                  <a:schemeClr val="accent1"/>
                </a:solidFill>
                <a:highlight>
                  <a:schemeClr val="dk1"/>
                </a:highlight>
              </a:defRPr>
            </a:lvl1pPr>
            <a:lvl2pPr marL="914400" lvl="1" indent="-317500" algn="ctr">
              <a:spcBef>
                <a:spcPts val="1600"/>
              </a:spcBef>
              <a:spcAft>
                <a:spcPts val="0"/>
              </a:spcAft>
              <a:buClr>
                <a:schemeClr val="accent1"/>
              </a:buClr>
              <a:buSzPts val="1400"/>
              <a:buChar char="○"/>
              <a:defRPr>
                <a:solidFill>
                  <a:schemeClr val="accent1"/>
                </a:solidFill>
                <a:highlight>
                  <a:schemeClr val="dk1"/>
                </a:highlight>
              </a:defRPr>
            </a:lvl2pPr>
            <a:lvl3pPr marL="1371600" lvl="2" indent="-317500" algn="ctr">
              <a:spcBef>
                <a:spcPts val="1600"/>
              </a:spcBef>
              <a:spcAft>
                <a:spcPts val="0"/>
              </a:spcAft>
              <a:buClr>
                <a:schemeClr val="accent1"/>
              </a:buClr>
              <a:buSzPts val="1400"/>
              <a:buChar char="■"/>
              <a:defRPr>
                <a:solidFill>
                  <a:schemeClr val="accent1"/>
                </a:solidFill>
                <a:highlight>
                  <a:schemeClr val="dk1"/>
                </a:highlight>
              </a:defRPr>
            </a:lvl3pPr>
            <a:lvl4pPr marL="1828800" lvl="3" indent="-317500" algn="ctr">
              <a:spcBef>
                <a:spcPts val="1600"/>
              </a:spcBef>
              <a:spcAft>
                <a:spcPts val="0"/>
              </a:spcAft>
              <a:buClr>
                <a:schemeClr val="accent1"/>
              </a:buClr>
              <a:buSzPts val="1400"/>
              <a:buChar char="●"/>
              <a:defRPr>
                <a:solidFill>
                  <a:schemeClr val="accent1"/>
                </a:solidFill>
                <a:highlight>
                  <a:schemeClr val="dk1"/>
                </a:highlight>
              </a:defRPr>
            </a:lvl4pPr>
            <a:lvl5pPr marL="2286000" lvl="4" indent="-317500" algn="ctr">
              <a:spcBef>
                <a:spcPts val="1600"/>
              </a:spcBef>
              <a:spcAft>
                <a:spcPts val="0"/>
              </a:spcAft>
              <a:buClr>
                <a:schemeClr val="accent1"/>
              </a:buClr>
              <a:buSzPts val="1400"/>
              <a:buChar char="○"/>
              <a:defRPr>
                <a:solidFill>
                  <a:schemeClr val="accent1"/>
                </a:solidFill>
                <a:highlight>
                  <a:schemeClr val="dk1"/>
                </a:highlight>
              </a:defRPr>
            </a:lvl5pPr>
            <a:lvl6pPr marL="2743200" lvl="5" indent="-317500" algn="ctr">
              <a:spcBef>
                <a:spcPts val="1600"/>
              </a:spcBef>
              <a:spcAft>
                <a:spcPts val="0"/>
              </a:spcAft>
              <a:buClr>
                <a:schemeClr val="accent1"/>
              </a:buClr>
              <a:buSzPts val="1400"/>
              <a:buChar char="■"/>
              <a:defRPr>
                <a:solidFill>
                  <a:schemeClr val="accent1"/>
                </a:solidFill>
                <a:highlight>
                  <a:schemeClr val="dk1"/>
                </a:highlight>
              </a:defRPr>
            </a:lvl6pPr>
            <a:lvl7pPr marL="3200400" lvl="6" indent="-317500" algn="ctr">
              <a:spcBef>
                <a:spcPts val="1600"/>
              </a:spcBef>
              <a:spcAft>
                <a:spcPts val="0"/>
              </a:spcAft>
              <a:buClr>
                <a:schemeClr val="accent1"/>
              </a:buClr>
              <a:buSzPts val="1400"/>
              <a:buChar char="●"/>
              <a:defRPr>
                <a:solidFill>
                  <a:schemeClr val="accent1"/>
                </a:solidFill>
                <a:highlight>
                  <a:schemeClr val="dk1"/>
                </a:highlight>
              </a:defRPr>
            </a:lvl7pPr>
            <a:lvl8pPr marL="3657600" lvl="7" indent="-317500" algn="ctr">
              <a:spcBef>
                <a:spcPts val="1600"/>
              </a:spcBef>
              <a:spcAft>
                <a:spcPts val="0"/>
              </a:spcAft>
              <a:buClr>
                <a:schemeClr val="accent1"/>
              </a:buClr>
              <a:buSzPts val="1400"/>
              <a:buChar char="○"/>
              <a:defRPr>
                <a:solidFill>
                  <a:schemeClr val="accent1"/>
                </a:solidFill>
                <a:highlight>
                  <a:schemeClr val="dk1"/>
                </a:highlight>
              </a:defRPr>
            </a:lvl8pPr>
            <a:lvl9pPr marL="4114800" lvl="8" indent="-317500" algn="ctr">
              <a:spcBef>
                <a:spcPts val="1600"/>
              </a:spcBef>
              <a:spcAft>
                <a:spcPts val="1600"/>
              </a:spcAft>
              <a:buClr>
                <a:schemeClr val="accent1"/>
              </a:buClr>
              <a:buSzPts val="1400"/>
              <a:buChar char="■"/>
              <a:defRPr>
                <a:solidFill>
                  <a:schemeClr val="accent1"/>
                </a:solidFill>
                <a:highlight>
                  <a:schemeClr val="dk1"/>
                </a:highlight>
              </a:defRPr>
            </a:lvl9pPr>
          </a:lstStyle>
          <a:p>
            <a:endParaRPr/>
          </a:p>
        </p:txBody>
      </p:sp>
      <p:sp>
        <p:nvSpPr>
          <p:cNvPr id="49" name="Google Shape;49;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beach-day">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292850"/>
            <a:ext cx="8520600" cy="8010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1pPr>
            <a:lvl2pPr lvl="1">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2pPr>
            <a:lvl3pPr lvl="2">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3pPr>
            <a:lvl4pPr lvl="3">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4pPr>
            <a:lvl5pPr lvl="4">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5pPr>
            <a:lvl6pPr lvl="5">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6pPr>
            <a:lvl7pPr lvl="6">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7pPr>
            <a:lvl8pPr lvl="7">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8pPr>
            <a:lvl9pPr lvl="8">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9pPr>
          </a:lstStyle>
          <a:p>
            <a:endParaRPr/>
          </a:p>
        </p:txBody>
      </p:sp>
      <p:sp>
        <p:nvSpPr>
          <p:cNvPr id="7" name="Google Shape;7;p1"/>
          <p:cNvSpPr txBox="1">
            <a:spLocks noGrp="1"/>
          </p:cNvSpPr>
          <p:nvPr>
            <p:ph type="body" idx="1"/>
          </p:nvPr>
        </p:nvSpPr>
        <p:spPr>
          <a:xfrm>
            <a:off x="311700" y="1228675"/>
            <a:ext cx="8520600" cy="33402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2"/>
              </a:buClr>
              <a:buSzPts val="1800"/>
              <a:buFont typeface="Source Code Pro"/>
              <a:buChar char="●"/>
              <a:defRPr sz="1800">
                <a:solidFill>
                  <a:schemeClr val="dk2"/>
                </a:solidFill>
                <a:latin typeface="Source Code Pro"/>
                <a:ea typeface="Source Code Pro"/>
                <a:cs typeface="Source Code Pro"/>
                <a:sym typeface="Source Code Pro"/>
              </a:defRPr>
            </a:lvl1pPr>
            <a:lvl2pPr marL="914400" lvl="1" indent="-3175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2pPr>
            <a:lvl3pPr marL="1371600" lvl="2" indent="-3175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3pPr>
            <a:lvl4pPr marL="1828800" lvl="3" indent="-3175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4pPr>
            <a:lvl5pPr marL="2286000" lvl="4" indent="-3175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5pPr>
            <a:lvl6pPr marL="2743200" lvl="5" indent="-3175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6pPr>
            <a:lvl7pPr marL="3200400" lvl="6" indent="-3175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7pPr>
            <a:lvl8pPr marL="3657600" lvl="7" indent="-3175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8pPr>
            <a:lvl9pPr marL="4114800" lvl="8" indent="-317500">
              <a:lnSpc>
                <a:spcPct val="115000"/>
              </a:lnSpc>
              <a:spcBef>
                <a:spcPts val="1600"/>
              </a:spcBef>
              <a:spcAft>
                <a:spcPts val="160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accent1"/>
                </a:solidFill>
                <a:latin typeface="Source Code Pro"/>
                <a:ea typeface="Source Code Pro"/>
                <a:cs typeface="Source Code Pro"/>
                <a:sym typeface="Source Code Pro"/>
              </a:defRPr>
            </a:lvl1pPr>
            <a:lvl2pPr lvl="1" algn="r">
              <a:buNone/>
              <a:defRPr sz="1000">
                <a:solidFill>
                  <a:schemeClr val="accent1"/>
                </a:solidFill>
                <a:latin typeface="Source Code Pro"/>
                <a:ea typeface="Source Code Pro"/>
                <a:cs typeface="Source Code Pro"/>
                <a:sym typeface="Source Code Pro"/>
              </a:defRPr>
            </a:lvl2pPr>
            <a:lvl3pPr lvl="2" algn="r">
              <a:buNone/>
              <a:defRPr sz="1000">
                <a:solidFill>
                  <a:schemeClr val="accent1"/>
                </a:solidFill>
                <a:latin typeface="Source Code Pro"/>
                <a:ea typeface="Source Code Pro"/>
                <a:cs typeface="Source Code Pro"/>
                <a:sym typeface="Source Code Pro"/>
              </a:defRPr>
            </a:lvl3pPr>
            <a:lvl4pPr lvl="3" algn="r">
              <a:buNone/>
              <a:defRPr sz="1000">
                <a:solidFill>
                  <a:schemeClr val="accent1"/>
                </a:solidFill>
                <a:latin typeface="Source Code Pro"/>
                <a:ea typeface="Source Code Pro"/>
                <a:cs typeface="Source Code Pro"/>
                <a:sym typeface="Source Code Pro"/>
              </a:defRPr>
            </a:lvl4pPr>
            <a:lvl5pPr lvl="4" algn="r">
              <a:buNone/>
              <a:defRPr sz="1000">
                <a:solidFill>
                  <a:schemeClr val="accent1"/>
                </a:solidFill>
                <a:latin typeface="Source Code Pro"/>
                <a:ea typeface="Source Code Pro"/>
                <a:cs typeface="Source Code Pro"/>
                <a:sym typeface="Source Code Pro"/>
              </a:defRPr>
            </a:lvl5pPr>
            <a:lvl6pPr lvl="5" algn="r">
              <a:buNone/>
              <a:defRPr sz="1000">
                <a:solidFill>
                  <a:schemeClr val="accent1"/>
                </a:solidFill>
                <a:latin typeface="Source Code Pro"/>
                <a:ea typeface="Source Code Pro"/>
                <a:cs typeface="Source Code Pro"/>
                <a:sym typeface="Source Code Pro"/>
              </a:defRPr>
            </a:lvl6pPr>
            <a:lvl7pPr lvl="6" algn="r">
              <a:buNone/>
              <a:defRPr sz="1000">
                <a:solidFill>
                  <a:schemeClr val="accent1"/>
                </a:solidFill>
                <a:latin typeface="Source Code Pro"/>
                <a:ea typeface="Source Code Pro"/>
                <a:cs typeface="Source Code Pro"/>
                <a:sym typeface="Source Code Pro"/>
              </a:defRPr>
            </a:lvl7pPr>
            <a:lvl8pPr lvl="7" algn="r">
              <a:buNone/>
              <a:defRPr sz="1000">
                <a:solidFill>
                  <a:schemeClr val="accent1"/>
                </a:solidFill>
                <a:latin typeface="Source Code Pro"/>
                <a:ea typeface="Source Code Pro"/>
                <a:cs typeface="Source Code Pro"/>
                <a:sym typeface="Source Code Pro"/>
              </a:defRPr>
            </a:lvl8pPr>
            <a:lvl9pPr lvl="8" algn="r">
              <a:buNone/>
              <a:defRPr sz="1000">
                <a:solidFill>
                  <a:schemeClr val="accent1"/>
                </a:solidFill>
                <a:latin typeface="Source Code Pro"/>
                <a:ea typeface="Source Code Pro"/>
                <a:cs typeface="Source Code Pro"/>
                <a:sym typeface="Source Code Pr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5"/>
        <p:cNvGrpSpPr/>
        <p:nvPr/>
      </p:nvGrpSpPr>
      <p:grpSpPr>
        <a:xfrm>
          <a:off x="0" y="0"/>
          <a:ext cx="0" cy="0"/>
          <a:chOff x="0" y="0"/>
          <a:chExt cx="0" cy="0"/>
        </a:xfrm>
      </p:grpSpPr>
      <p:sp>
        <p:nvSpPr>
          <p:cNvPr id="56" name="Google Shape;56;p13"/>
          <p:cNvSpPr txBox="1">
            <a:spLocks noGrp="1"/>
          </p:cNvSpPr>
          <p:nvPr>
            <p:ph type="ctrTitle"/>
          </p:nvPr>
        </p:nvSpPr>
        <p:spPr>
          <a:xfrm>
            <a:off x="311700" y="392150"/>
            <a:ext cx="8520600" cy="2690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5200"/>
              <a:t>Impact of economic issues on the sustainable development of hospitality sector</a:t>
            </a:r>
            <a:endParaRPr sz="5200"/>
          </a:p>
        </p:txBody>
      </p:sp>
      <p:sp>
        <p:nvSpPr>
          <p:cNvPr id="57" name="Google Shape;57;p13"/>
          <p:cNvSpPr txBox="1">
            <a:spLocks noGrp="1"/>
          </p:cNvSpPr>
          <p:nvPr>
            <p:ph type="subTitle" idx="1"/>
          </p:nvPr>
        </p:nvSpPr>
        <p:spPr>
          <a:xfrm>
            <a:off x="311700" y="3890400"/>
            <a:ext cx="8520600" cy="706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A Case Study of the Hilton Hotel, UK</a:t>
            </a:r>
            <a:endParaRPr/>
          </a:p>
        </p:txBody>
      </p:sp>
      <p:sp>
        <p:nvSpPr>
          <p:cNvPr id="2" name="TextBox 1">
            <a:extLst>
              <a:ext uri="{FF2B5EF4-FFF2-40B4-BE49-F238E27FC236}">
                <a16:creationId xmlns:a16="http://schemas.microsoft.com/office/drawing/2014/main" id="{54082017-7CE6-B742-BF2F-430028F8ACC3}"/>
              </a:ext>
            </a:extLst>
          </p:cNvPr>
          <p:cNvSpPr txBox="1"/>
          <p:nvPr/>
        </p:nvSpPr>
        <p:spPr>
          <a:xfrm>
            <a:off x="7466938" y="4474351"/>
            <a:ext cx="1677062" cy="553998"/>
          </a:xfrm>
          <a:prstGeom prst="rect">
            <a:avLst/>
          </a:prstGeom>
          <a:noFill/>
        </p:spPr>
        <p:txBody>
          <a:bodyPr wrap="none" rtlCol="0">
            <a:spAutoFit/>
          </a:bodyPr>
          <a:lstStyle/>
          <a:p>
            <a:r>
              <a:rPr lang="en-US" sz="1000" dirty="0"/>
              <a:t>Student: Diana Lima </a:t>
            </a:r>
          </a:p>
          <a:p>
            <a:r>
              <a:rPr lang="en-US" sz="1000" dirty="0"/>
              <a:t>Lecture: Dale Clarke</a:t>
            </a:r>
          </a:p>
          <a:p>
            <a:r>
              <a:rPr lang="en-US" sz="1000" dirty="0"/>
              <a:t>Student Number: 1815043</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1"/>
        <p:cNvGrpSpPr/>
        <p:nvPr/>
      </p:nvGrpSpPr>
      <p:grpSpPr>
        <a:xfrm>
          <a:off x="0" y="0"/>
          <a:ext cx="0" cy="0"/>
          <a:chOff x="0" y="0"/>
          <a:chExt cx="0" cy="0"/>
        </a:xfrm>
      </p:grpSpPr>
      <p:sp>
        <p:nvSpPr>
          <p:cNvPr id="62" name="Google Shape;62;p14"/>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4300"/>
              <a:t>Table of contents</a:t>
            </a:r>
            <a:endParaRPr sz="4300"/>
          </a:p>
        </p:txBody>
      </p:sp>
      <p:sp>
        <p:nvSpPr>
          <p:cNvPr id="63" name="Google Shape;63;p14"/>
          <p:cNvSpPr txBox="1">
            <a:spLocks noGrp="1"/>
          </p:cNvSpPr>
          <p:nvPr>
            <p:ph type="body" idx="1"/>
          </p:nvPr>
        </p:nvSpPr>
        <p:spPr>
          <a:xfrm>
            <a:off x="454575" y="1093850"/>
            <a:ext cx="8520600" cy="4107600"/>
          </a:xfrm>
          <a:prstGeom prst="rect">
            <a:avLst/>
          </a:prstGeom>
        </p:spPr>
        <p:txBody>
          <a:bodyPr spcFirstLastPara="1" wrap="square" lIns="91425" tIns="91425" rIns="91425" bIns="91425" anchor="t" anchorCtr="0">
            <a:noAutofit/>
          </a:bodyPr>
          <a:lstStyle/>
          <a:p>
            <a:pPr marL="457200" lvl="0" indent="-393700" algn="l" rtl="0">
              <a:spcBef>
                <a:spcPts val="0"/>
              </a:spcBef>
              <a:spcAft>
                <a:spcPts val="0"/>
              </a:spcAft>
              <a:buSzPts val="2600"/>
              <a:buAutoNum type="arabicPeriod"/>
            </a:pPr>
            <a:r>
              <a:rPr lang="en" sz="2600" dirty="0"/>
              <a:t>Introduction</a:t>
            </a:r>
            <a:endParaRPr sz="2600" dirty="0"/>
          </a:p>
          <a:p>
            <a:pPr marL="457200" lvl="0" indent="-393700" algn="l" rtl="0">
              <a:spcBef>
                <a:spcPts val="0"/>
              </a:spcBef>
              <a:spcAft>
                <a:spcPts val="0"/>
              </a:spcAft>
              <a:buSzPts val="2600"/>
              <a:buAutoNum type="arabicPeriod"/>
            </a:pPr>
            <a:r>
              <a:rPr lang="en" sz="2600" dirty="0"/>
              <a:t>Research aim and objectives</a:t>
            </a:r>
            <a:endParaRPr sz="2600" dirty="0"/>
          </a:p>
          <a:p>
            <a:pPr marL="457200" lvl="0" indent="-393700" algn="l" rtl="0">
              <a:spcBef>
                <a:spcPts val="0"/>
              </a:spcBef>
              <a:spcAft>
                <a:spcPts val="0"/>
              </a:spcAft>
              <a:buSzPts val="2600"/>
              <a:buAutoNum type="arabicPeriod"/>
            </a:pPr>
            <a:r>
              <a:rPr lang="en" sz="2600" dirty="0"/>
              <a:t>Literature review</a:t>
            </a:r>
            <a:endParaRPr sz="2600" dirty="0"/>
          </a:p>
          <a:p>
            <a:pPr marL="457200" lvl="0" indent="-393700" algn="l" rtl="0">
              <a:spcBef>
                <a:spcPts val="0"/>
              </a:spcBef>
              <a:spcAft>
                <a:spcPts val="0"/>
              </a:spcAft>
              <a:buSzPts val="2600"/>
              <a:buAutoNum type="arabicPeriod"/>
            </a:pPr>
            <a:r>
              <a:rPr lang="en" sz="2600" dirty="0"/>
              <a:t>Methodology</a:t>
            </a:r>
            <a:endParaRPr sz="2600" dirty="0"/>
          </a:p>
          <a:p>
            <a:pPr marL="457200" lvl="0" indent="-393700" algn="l" rtl="0">
              <a:spcBef>
                <a:spcPts val="0"/>
              </a:spcBef>
              <a:spcAft>
                <a:spcPts val="0"/>
              </a:spcAft>
              <a:buSzPts val="2600"/>
              <a:buAutoNum type="arabicPeriod"/>
            </a:pPr>
            <a:r>
              <a:rPr lang="en" sz="2600" dirty="0"/>
              <a:t>Conclusion and recommendations</a:t>
            </a:r>
            <a:endParaRPr sz="2600" dirty="0"/>
          </a:p>
          <a:p>
            <a:pPr marL="457200" lvl="0" indent="-393700" algn="l" rtl="0">
              <a:spcBef>
                <a:spcPts val="0"/>
              </a:spcBef>
              <a:spcAft>
                <a:spcPts val="0"/>
              </a:spcAft>
              <a:buSzPts val="2600"/>
              <a:buAutoNum type="arabicPeriod"/>
            </a:pPr>
            <a:r>
              <a:rPr lang="en" sz="2600" dirty="0"/>
              <a:t>Conclusion</a:t>
            </a:r>
            <a:endParaRPr sz="2600" dirty="0"/>
          </a:p>
          <a:p>
            <a:pPr marL="457200" lvl="0" indent="-393700" algn="l" rtl="0">
              <a:spcBef>
                <a:spcPts val="0"/>
              </a:spcBef>
              <a:spcAft>
                <a:spcPts val="0"/>
              </a:spcAft>
              <a:buSzPts val="2600"/>
              <a:buAutoNum type="arabicPeriod"/>
            </a:pPr>
            <a:r>
              <a:rPr lang="en" sz="2600" dirty="0"/>
              <a:t>Reference List </a:t>
            </a:r>
            <a:endParaRPr sz="2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15"/>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4300"/>
              <a:t>Introduction </a:t>
            </a:r>
            <a:endParaRPr sz="4300"/>
          </a:p>
        </p:txBody>
      </p:sp>
      <p:sp>
        <p:nvSpPr>
          <p:cNvPr id="69" name="Google Shape;69;p15"/>
          <p:cNvSpPr txBox="1">
            <a:spLocks noGrp="1"/>
          </p:cNvSpPr>
          <p:nvPr>
            <p:ph type="body" idx="1"/>
          </p:nvPr>
        </p:nvSpPr>
        <p:spPr>
          <a:xfrm>
            <a:off x="311700" y="1228675"/>
            <a:ext cx="5153400" cy="3700500"/>
          </a:xfrm>
          <a:prstGeom prst="rect">
            <a:avLst/>
          </a:prstGeom>
        </p:spPr>
        <p:txBody>
          <a:bodyPr spcFirstLastPara="1" wrap="square" lIns="91425" tIns="91425" rIns="91425" bIns="91425" anchor="t" anchorCtr="0">
            <a:noAutofit/>
          </a:bodyPr>
          <a:lstStyle/>
          <a:p>
            <a:pPr marL="0" lvl="0" indent="0" algn="l" rtl="0">
              <a:spcBef>
                <a:spcPts val="1800"/>
              </a:spcBef>
              <a:spcAft>
                <a:spcPts val="0"/>
              </a:spcAft>
              <a:buNone/>
            </a:pPr>
            <a:r>
              <a:rPr lang="en" b="1" dirty="0">
                <a:solidFill>
                  <a:srgbClr val="000000"/>
                </a:solidFill>
                <a:latin typeface="Lobster"/>
                <a:ea typeface="Lobster"/>
                <a:cs typeface="Lobster"/>
                <a:sym typeface="Lobster"/>
              </a:rPr>
              <a:t>Introduction to the topic</a:t>
            </a:r>
            <a:endParaRPr b="1" dirty="0">
              <a:solidFill>
                <a:srgbClr val="000000"/>
              </a:solidFill>
              <a:latin typeface="Lobster"/>
              <a:ea typeface="Lobster"/>
              <a:cs typeface="Lobster"/>
              <a:sym typeface="Lobster"/>
            </a:endParaRPr>
          </a:p>
          <a:p>
            <a:pPr marL="457200" lvl="0" indent="-349250" algn="l" rtl="0">
              <a:spcBef>
                <a:spcPts val="400"/>
              </a:spcBef>
              <a:spcAft>
                <a:spcPts val="0"/>
              </a:spcAft>
              <a:buClr>
                <a:srgbClr val="000000"/>
              </a:buClr>
              <a:buSzPts val="1900"/>
              <a:buFont typeface="Lobster"/>
              <a:buChar char="❖"/>
            </a:pPr>
            <a:r>
              <a:rPr lang="en" sz="1900" dirty="0">
                <a:solidFill>
                  <a:srgbClr val="000000"/>
                </a:solidFill>
                <a:latin typeface="Lobster"/>
                <a:ea typeface="Lobster"/>
                <a:cs typeface="Lobster"/>
                <a:sym typeface="Lobster"/>
              </a:rPr>
              <a:t>Economic issues arose due to Brexit and COVID-19</a:t>
            </a:r>
            <a:endParaRPr sz="1900" dirty="0">
              <a:solidFill>
                <a:srgbClr val="000000"/>
              </a:solidFill>
              <a:latin typeface="Lobster"/>
              <a:ea typeface="Lobster"/>
              <a:cs typeface="Lobster"/>
              <a:sym typeface="Lobster"/>
            </a:endParaRPr>
          </a:p>
          <a:p>
            <a:pPr marL="457200" lvl="0" indent="-349250" algn="l" rtl="0">
              <a:spcBef>
                <a:spcPts val="0"/>
              </a:spcBef>
              <a:spcAft>
                <a:spcPts val="0"/>
              </a:spcAft>
              <a:buClr>
                <a:srgbClr val="000000"/>
              </a:buClr>
              <a:buSzPts val="1900"/>
              <a:buFont typeface="Lobster"/>
              <a:buChar char="❖"/>
            </a:pPr>
            <a:r>
              <a:rPr lang="en" sz="1900" dirty="0">
                <a:solidFill>
                  <a:srgbClr val="000000"/>
                </a:solidFill>
                <a:latin typeface="Lobster"/>
                <a:ea typeface="Lobster"/>
                <a:cs typeface="Lobster"/>
                <a:sym typeface="Lobster"/>
              </a:rPr>
              <a:t>The country faced economic losses as the productivity levels suffered</a:t>
            </a:r>
            <a:endParaRPr sz="1900" dirty="0">
              <a:solidFill>
                <a:srgbClr val="000000"/>
              </a:solidFill>
              <a:latin typeface="Lobster"/>
              <a:ea typeface="Lobster"/>
              <a:cs typeface="Lobster"/>
              <a:sym typeface="Lobster"/>
            </a:endParaRPr>
          </a:p>
          <a:p>
            <a:pPr marL="457200" lvl="0" indent="-349250" algn="l" rtl="0">
              <a:spcBef>
                <a:spcPts val="0"/>
              </a:spcBef>
              <a:spcAft>
                <a:spcPts val="0"/>
              </a:spcAft>
              <a:buClr>
                <a:srgbClr val="000000"/>
              </a:buClr>
              <a:buSzPts val="1900"/>
              <a:buFont typeface="Lobster"/>
              <a:buChar char="❖"/>
            </a:pPr>
            <a:r>
              <a:rPr lang="en" sz="1900" dirty="0">
                <a:solidFill>
                  <a:srgbClr val="000000"/>
                </a:solidFill>
                <a:latin typeface="Lobster"/>
                <a:ea typeface="Lobster"/>
                <a:cs typeface="Lobster"/>
                <a:sym typeface="Lobster"/>
              </a:rPr>
              <a:t>Lockdown due to COVID-19 impacted travel and tourism</a:t>
            </a:r>
            <a:endParaRPr sz="1900" dirty="0">
              <a:solidFill>
                <a:srgbClr val="000000"/>
              </a:solidFill>
              <a:latin typeface="Lobster"/>
              <a:ea typeface="Lobster"/>
              <a:cs typeface="Lobster"/>
              <a:sym typeface="Lobster"/>
            </a:endParaRPr>
          </a:p>
        </p:txBody>
      </p:sp>
      <p:pic>
        <p:nvPicPr>
          <p:cNvPr id="70" name="Google Shape;70;p15"/>
          <p:cNvPicPr preferRelativeResize="0"/>
          <p:nvPr/>
        </p:nvPicPr>
        <p:blipFill>
          <a:blip r:embed="rId3">
            <a:alphaModFix/>
          </a:blip>
          <a:stretch>
            <a:fillRect/>
          </a:stretch>
        </p:blipFill>
        <p:spPr>
          <a:xfrm>
            <a:off x="5557975" y="1746300"/>
            <a:ext cx="3499651" cy="27542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4"/>
        <p:cNvGrpSpPr/>
        <p:nvPr/>
      </p:nvGrpSpPr>
      <p:grpSpPr>
        <a:xfrm>
          <a:off x="0" y="0"/>
          <a:ext cx="0" cy="0"/>
          <a:chOff x="0" y="0"/>
          <a:chExt cx="0" cy="0"/>
        </a:xfrm>
      </p:grpSpPr>
      <p:sp>
        <p:nvSpPr>
          <p:cNvPr id="75" name="Google Shape;75;p16"/>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4300"/>
              <a:t>Introduction </a:t>
            </a:r>
            <a:endParaRPr sz="4300"/>
          </a:p>
        </p:txBody>
      </p:sp>
      <p:sp>
        <p:nvSpPr>
          <p:cNvPr id="76" name="Google Shape;76;p16"/>
          <p:cNvSpPr txBox="1">
            <a:spLocks noGrp="1"/>
          </p:cNvSpPr>
          <p:nvPr>
            <p:ph type="body" idx="1"/>
          </p:nvPr>
        </p:nvSpPr>
        <p:spPr>
          <a:xfrm>
            <a:off x="311700" y="1228675"/>
            <a:ext cx="4689000" cy="3759900"/>
          </a:xfrm>
          <a:prstGeom prst="rect">
            <a:avLst/>
          </a:prstGeom>
        </p:spPr>
        <p:txBody>
          <a:bodyPr spcFirstLastPara="1" wrap="square" lIns="91425" tIns="91425" rIns="91425" bIns="91425" anchor="t" anchorCtr="0">
            <a:noAutofit/>
          </a:bodyPr>
          <a:lstStyle/>
          <a:p>
            <a:pPr marL="457200" lvl="0" indent="-374650" algn="l" rtl="0">
              <a:spcBef>
                <a:spcPts val="0"/>
              </a:spcBef>
              <a:spcAft>
                <a:spcPts val="0"/>
              </a:spcAft>
              <a:buClr>
                <a:srgbClr val="000000"/>
              </a:buClr>
              <a:buSzPts val="2300"/>
              <a:buFont typeface="Lobster"/>
              <a:buChar char="❖"/>
            </a:pPr>
            <a:r>
              <a:rPr lang="en" sz="2300">
                <a:solidFill>
                  <a:srgbClr val="000000"/>
                </a:solidFill>
                <a:latin typeface="Lobster"/>
                <a:ea typeface="Lobster"/>
                <a:cs typeface="Lobster"/>
                <a:sym typeface="Lobster"/>
              </a:rPr>
              <a:t>Global chain of hotels comprising of hotels and resorts</a:t>
            </a:r>
            <a:endParaRPr sz="2300">
              <a:solidFill>
                <a:srgbClr val="000000"/>
              </a:solidFill>
              <a:latin typeface="Lobster"/>
              <a:ea typeface="Lobster"/>
              <a:cs typeface="Lobster"/>
              <a:sym typeface="Lobster"/>
            </a:endParaRPr>
          </a:p>
          <a:p>
            <a:pPr marL="457200" lvl="0" indent="-374650" algn="l" rtl="0">
              <a:spcBef>
                <a:spcPts val="0"/>
              </a:spcBef>
              <a:spcAft>
                <a:spcPts val="0"/>
              </a:spcAft>
              <a:buClr>
                <a:srgbClr val="000000"/>
              </a:buClr>
              <a:buSzPts val="2300"/>
              <a:buFont typeface="Lobster"/>
              <a:buChar char="❖"/>
            </a:pPr>
            <a:r>
              <a:rPr lang="en" sz="2300">
                <a:solidFill>
                  <a:srgbClr val="000000"/>
                </a:solidFill>
                <a:latin typeface="Lobster"/>
                <a:ea typeface="Lobster"/>
                <a:cs typeface="Lobster"/>
                <a:sym typeface="Lobster"/>
              </a:rPr>
              <a:t>Established by Conrad Hilton in 1919 and is headquartered in Virginia, USA</a:t>
            </a:r>
            <a:endParaRPr sz="2300">
              <a:solidFill>
                <a:srgbClr val="000000"/>
              </a:solidFill>
              <a:latin typeface="Lobster"/>
              <a:ea typeface="Lobster"/>
              <a:cs typeface="Lobster"/>
              <a:sym typeface="Lobster"/>
            </a:endParaRPr>
          </a:p>
          <a:p>
            <a:pPr marL="457200" lvl="0" indent="-374650" algn="l" rtl="0">
              <a:spcBef>
                <a:spcPts val="0"/>
              </a:spcBef>
              <a:spcAft>
                <a:spcPts val="0"/>
              </a:spcAft>
              <a:buClr>
                <a:srgbClr val="000000"/>
              </a:buClr>
              <a:buSzPts val="2300"/>
              <a:buFont typeface="Lobster"/>
              <a:buChar char="❖"/>
            </a:pPr>
            <a:r>
              <a:rPr lang="en" sz="2300">
                <a:solidFill>
                  <a:srgbClr val="000000"/>
                </a:solidFill>
                <a:latin typeface="Lobster"/>
                <a:ea typeface="Lobster"/>
                <a:cs typeface="Lobster"/>
                <a:sym typeface="Lobster"/>
              </a:rPr>
              <a:t>Operates in 120 countries</a:t>
            </a:r>
            <a:endParaRPr sz="2300">
              <a:solidFill>
                <a:srgbClr val="000000"/>
              </a:solidFill>
              <a:latin typeface="Lobster"/>
              <a:ea typeface="Lobster"/>
              <a:cs typeface="Lobster"/>
              <a:sym typeface="Lobster"/>
            </a:endParaRPr>
          </a:p>
          <a:p>
            <a:pPr marL="457200" lvl="0" indent="-374650" algn="l" rtl="0">
              <a:spcBef>
                <a:spcPts val="0"/>
              </a:spcBef>
              <a:spcAft>
                <a:spcPts val="0"/>
              </a:spcAft>
              <a:buClr>
                <a:srgbClr val="000000"/>
              </a:buClr>
              <a:buSzPts val="2300"/>
              <a:buFont typeface="Lobster"/>
              <a:buChar char="❖"/>
            </a:pPr>
            <a:r>
              <a:rPr lang="en" sz="2300">
                <a:solidFill>
                  <a:srgbClr val="000000"/>
                </a:solidFill>
                <a:latin typeface="Lobster"/>
                <a:ea typeface="Lobster"/>
                <a:cs typeface="Lobster"/>
                <a:sym typeface="Lobster"/>
              </a:rPr>
              <a:t>One of the leading global hotel chains and has around 18 different brands</a:t>
            </a:r>
            <a:endParaRPr sz="2300">
              <a:solidFill>
                <a:srgbClr val="000000"/>
              </a:solidFill>
              <a:latin typeface="Lobster"/>
              <a:ea typeface="Lobster"/>
              <a:cs typeface="Lobster"/>
              <a:sym typeface="Lobster"/>
            </a:endParaRPr>
          </a:p>
        </p:txBody>
      </p:sp>
      <p:pic>
        <p:nvPicPr>
          <p:cNvPr id="77" name="Google Shape;77;p16"/>
          <p:cNvPicPr preferRelativeResize="0"/>
          <p:nvPr/>
        </p:nvPicPr>
        <p:blipFill>
          <a:blip r:embed="rId3">
            <a:alphaModFix/>
          </a:blip>
          <a:stretch>
            <a:fillRect/>
          </a:stretch>
        </p:blipFill>
        <p:spPr>
          <a:xfrm>
            <a:off x="5236450" y="1496275"/>
            <a:ext cx="3838499" cy="2556874"/>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sp>
        <p:nvSpPr>
          <p:cNvPr id="82" name="Google Shape;82;p17"/>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4300"/>
              <a:t>Research aim and objectives</a:t>
            </a:r>
            <a:endParaRPr sz="4300"/>
          </a:p>
        </p:txBody>
      </p:sp>
      <p:sp>
        <p:nvSpPr>
          <p:cNvPr id="83" name="Google Shape;83;p17"/>
          <p:cNvSpPr txBox="1">
            <a:spLocks noGrp="1"/>
          </p:cNvSpPr>
          <p:nvPr>
            <p:ph type="body" idx="1"/>
          </p:nvPr>
        </p:nvSpPr>
        <p:spPr>
          <a:xfrm>
            <a:off x="311700" y="1228675"/>
            <a:ext cx="4391400" cy="3736200"/>
          </a:xfrm>
          <a:prstGeom prst="rect">
            <a:avLst/>
          </a:prstGeom>
        </p:spPr>
        <p:txBody>
          <a:bodyPr spcFirstLastPara="1" wrap="square" lIns="91425" tIns="91425" rIns="91425" bIns="91425" anchor="t" anchorCtr="0">
            <a:noAutofit/>
          </a:bodyPr>
          <a:lstStyle/>
          <a:p>
            <a:pPr marL="0" lvl="0" indent="0" algn="l" rtl="0">
              <a:spcBef>
                <a:spcPts val="1200"/>
              </a:spcBef>
              <a:spcAft>
                <a:spcPts val="0"/>
              </a:spcAft>
              <a:buNone/>
            </a:pPr>
            <a:r>
              <a:rPr lang="en" sz="1300">
                <a:solidFill>
                  <a:srgbClr val="000000"/>
                </a:solidFill>
                <a:latin typeface="Lobster"/>
                <a:ea typeface="Lobster"/>
                <a:cs typeface="Lobster"/>
                <a:sym typeface="Lobster"/>
              </a:rPr>
              <a:t>The aim of the research is to find out the impact of economic issues on the sustainable development of the hospitality sector with the case study of Hilton hotel, UK</a:t>
            </a:r>
            <a:endParaRPr sz="1300">
              <a:solidFill>
                <a:srgbClr val="000000"/>
              </a:solidFill>
              <a:latin typeface="Lobster"/>
              <a:ea typeface="Lobster"/>
              <a:cs typeface="Lobster"/>
              <a:sym typeface="Lobster"/>
            </a:endParaRPr>
          </a:p>
          <a:p>
            <a:pPr marL="0" lvl="0" indent="0" algn="l" rtl="0">
              <a:spcBef>
                <a:spcPts val="1800"/>
              </a:spcBef>
              <a:spcAft>
                <a:spcPts val="0"/>
              </a:spcAft>
              <a:buNone/>
            </a:pPr>
            <a:r>
              <a:rPr lang="en" sz="1200" b="1">
                <a:solidFill>
                  <a:srgbClr val="000000"/>
                </a:solidFill>
                <a:latin typeface="Lobster"/>
                <a:ea typeface="Lobster"/>
                <a:cs typeface="Lobster"/>
                <a:sym typeface="Lobster"/>
              </a:rPr>
              <a:t>Objectives</a:t>
            </a:r>
            <a:endParaRPr sz="1200" b="1">
              <a:solidFill>
                <a:srgbClr val="000000"/>
              </a:solidFill>
              <a:latin typeface="Lobster"/>
              <a:ea typeface="Lobster"/>
              <a:cs typeface="Lobster"/>
              <a:sym typeface="Lobster"/>
            </a:endParaRPr>
          </a:p>
          <a:p>
            <a:pPr marL="457200" lvl="0" indent="-311150" algn="l" rtl="0">
              <a:spcBef>
                <a:spcPts val="1800"/>
              </a:spcBef>
              <a:spcAft>
                <a:spcPts val="0"/>
              </a:spcAft>
              <a:buClr>
                <a:srgbClr val="000000"/>
              </a:buClr>
              <a:buSzPts val="1300"/>
              <a:buFont typeface="Lobster"/>
              <a:buChar char="❏"/>
            </a:pPr>
            <a:r>
              <a:rPr lang="en" sz="1300">
                <a:solidFill>
                  <a:srgbClr val="000000"/>
                </a:solidFill>
                <a:latin typeface="Lobster"/>
                <a:ea typeface="Lobster"/>
                <a:cs typeface="Lobster"/>
                <a:sym typeface="Lobster"/>
              </a:rPr>
              <a:t>To find out the economic issues faced by the hospitality industry in the UK</a:t>
            </a:r>
            <a:endParaRPr sz="1300">
              <a:solidFill>
                <a:srgbClr val="000000"/>
              </a:solidFill>
              <a:latin typeface="Lobster"/>
              <a:ea typeface="Lobster"/>
              <a:cs typeface="Lobster"/>
              <a:sym typeface="Lobster"/>
            </a:endParaRPr>
          </a:p>
          <a:p>
            <a:pPr marL="457200" lvl="0" indent="-311150" algn="l" rtl="0">
              <a:spcBef>
                <a:spcPts val="0"/>
              </a:spcBef>
              <a:spcAft>
                <a:spcPts val="0"/>
              </a:spcAft>
              <a:buClr>
                <a:srgbClr val="000000"/>
              </a:buClr>
              <a:buSzPts val="1300"/>
              <a:buFont typeface="Lobster"/>
              <a:buChar char="❏"/>
            </a:pPr>
            <a:r>
              <a:rPr lang="en" sz="1300">
                <a:solidFill>
                  <a:srgbClr val="000000"/>
                </a:solidFill>
                <a:latin typeface="Lobster"/>
                <a:ea typeface="Lobster"/>
                <a:cs typeface="Lobster"/>
                <a:sym typeface="Lobster"/>
              </a:rPr>
              <a:t>To understand the impact of the economic issues in the hospitality industry in the UK</a:t>
            </a:r>
            <a:endParaRPr sz="1300">
              <a:solidFill>
                <a:srgbClr val="000000"/>
              </a:solidFill>
              <a:latin typeface="Lobster"/>
              <a:ea typeface="Lobster"/>
              <a:cs typeface="Lobster"/>
              <a:sym typeface="Lobster"/>
            </a:endParaRPr>
          </a:p>
          <a:p>
            <a:pPr marL="457200" lvl="0" indent="-311150" algn="l" rtl="0">
              <a:spcBef>
                <a:spcPts val="0"/>
              </a:spcBef>
              <a:spcAft>
                <a:spcPts val="0"/>
              </a:spcAft>
              <a:buClr>
                <a:srgbClr val="000000"/>
              </a:buClr>
              <a:buSzPts val="1300"/>
              <a:buFont typeface="Lobster"/>
              <a:buChar char="❏"/>
            </a:pPr>
            <a:r>
              <a:rPr lang="en" sz="1300">
                <a:solidFill>
                  <a:srgbClr val="000000"/>
                </a:solidFill>
                <a:latin typeface="Lobster"/>
                <a:ea typeface="Lobster"/>
                <a:cs typeface="Lobster"/>
                <a:sym typeface="Lobster"/>
              </a:rPr>
              <a:t>To analyse the sustainable development in the hospitality industry in the UK</a:t>
            </a:r>
            <a:endParaRPr sz="1300">
              <a:solidFill>
                <a:srgbClr val="000000"/>
              </a:solidFill>
              <a:latin typeface="Lobster"/>
              <a:ea typeface="Lobster"/>
              <a:cs typeface="Lobster"/>
              <a:sym typeface="Lobster"/>
            </a:endParaRPr>
          </a:p>
          <a:p>
            <a:pPr marL="457200" lvl="0" indent="-311150" algn="l" rtl="0">
              <a:spcBef>
                <a:spcPts val="0"/>
              </a:spcBef>
              <a:spcAft>
                <a:spcPts val="0"/>
              </a:spcAft>
              <a:buClr>
                <a:srgbClr val="000000"/>
              </a:buClr>
              <a:buSzPts val="1300"/>
              <a:buFont typeface="Lobster"/>
              <a:buChar char="❏"/>
            </a:pPr>
            <a:r>
              <a:rPr lang="en" sz="1300">
                <a:solidFill>
                  <a:srgbClr val="000000"/>
                </a:solidFill>
                <a:latin typeface="Lobster"/>
                <a:ea typeface="Lobster"/>
                <a:cs typeface="Lobster"/>
                <a:sym typeface="Lobster"/>
              </a:rPr>
              <a:t>To perceive the impact of the economic issues on the sustainable development of the hospitality sector in the UK</a:t>
            </a:r>
            <a:endParaRPr sz="1300">
              <a:solidFill>
                <a:srgbClr val="000000"/>
              </a:solidFill>
              <a:latin typeface="Lobster"/>
              <a:ea typeface="Lobster"/>
              <a:cs typeface="Lobster"/>
              <a:sym typeface="Lobster"/>
            </a:endParaRPr>
          </a:p>
          <a:p>
            <a:pPr marL="0" lvl="0" indent="0" algn="l" rtl="0">
              <a:spcBef>
                <a:spcPts val="1200"/>
              </a:spcBef>
              <a:spcAft>
                <a:spcPts val="0"/>
              </a:spcAft>
              <a:buNone/>
            </a:pPr>
            <a:endParaRPr sz="1200">
              <a:solidFill>
                <a:srgbClr val="000000"/>
              </a:solidFill>
              <a:latin typeface="Lobster"/>
              <a:ea typeface="Lobster"/>
              <a:cs typeface="Lobster"/>
              <a:sym typeface="Lobster"/>
            </a:endParaRPr>
          </a:p>
          <a:p>
            <a:pPr marL="0" lvl="0" indent="0" algn="l" rtl="0">
              <a:spcBef>
                <a:spcPts val="1200"/>
              </a:spcBef>
              <a:spcAft>
                <a:spcPts val="1600"/>
              </a:spcAft>
              <a:buNone/>
            </a:pPr>
            <a:endParaRPr sz="1200">
              <a:solidFill>
                <a:srgbClr val="000000"/>
              </a:solidFill>
              <a:latin typeface="Lobster"/>
              <a:ea typeface="Lobster"/>
              <a:cs typeface="Lobster"/>
              <a:sym typeface="Lobster"/>
            </a:endParaRPr>
          </a:p>
        </p:txBody>
      </p:sp>
      <p:pic>
        <p:nvPicPr>
          <p:cNvPr id="84" name="Google Shape;84;p17"/>
          <p:cNvPicPr preferRelativeResize="0"/>
          <p:nvPr/>
        </p:nvPicPr>
        <p:blipFill>
          <a:blip r:embed="rId3">
            <a:alphaModFix/>
          </a:blip>
          <a:stretch>
            <a:fillRect/>
          </a:stretch>
        </p:blipFill>
        <p:spPr>
          <a:xfrm>
            <a:off x="4855500" y="1567725"/>
            <a:ext cx="4136100" cy="2225577"/>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18"/>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4300"/>
              <a:t>Literature review </a:t>
            </a:r>
            <a:endParaRPr sz="4300"/>
          </a:p>
        </p:txBody>
      </p:sp>
      <p:sp>
        <p:nvSpPr>
          <p:cNvPr id="90" name="Google Shape;90;p18"/>
          <p:cNvSpPr txBox="1">
            <a:spLocks noGrp="1"/>
          </p:cNvSpPr>
          <p:nvPr>
            <p:ph type="body" idx="1"/>
          </p:nvPr>
        </p:nvSpPr>
        <p:spPr>
          <a:xfrm>
            <a:off x="311700" y="1228675"/>
            <a:ext cx="4581900" cy="3759900"/>
          </a:xfrm>
          <a:prstGeom prst="rect">
            <a:avLst/>
          </a:prstGeom>
        </p:spPr>
        <p:txBody>
          <a:bodyPr spcFirstLastPara="1" wrap="square" lIns="91425" tIns="91425" rIns="91425" bIns="91425" anchor="t" anchorCtr="0">
            <a:noAutofit/>
          </a:bodyPr>
          <a:lstStyle/>
          <a:p>
            <a:pPr marL="0" lvl="0" indent="0" algn="l" rtl="0">
              <a:spcBef>
                <a:spcPts val="1800"/>
              </a:spcBef>
              <a:spcAft>
                <a:spcPts val="0"/>
              </a:spcAft>
              <a:buNone/>
            </a:pPr>
            <a:r>
              <a:rPr lang="en" sz="2100" b="1">
                <a:solidFill>
                  <a:srgbClr val="000000"/>
                </a:solidFill>
                <a:latin typeface="Lobster"/>
                <a:ea typeface="Lobster"/>
                <a:cs typeface="Lobster"/>
                <a:sym typeface="Lobster"/>
              </a:rPr>
              <a:t>Economic issues faced by the UK hospitality industry</a:t>
            </a:r>
            <a:endParaRPr sz="2100" b="1">
              <a:solidFill>
                <a:srgbClr val="000000"/>
              </a:solidFill>
              <a:latin typeface="Lobster"/>
              <a:ea typeface="Lobster"/>
              <a:cs typeface="Lobster"/>
              <a:sym typeface="Lobster"/>
            </a:endParaRPr>
          </a:p>
          <a:p>
            <a:pPr marL="457200" lvl="0" indent="-361950" algn="l" rtl="0">
              <a:spcBef>
                <a:spcPts val="400"/>
              </a:spcBef>
              <a:spcAft>
                <a:spcPts val="0"/>
              </a:spcAft>
              <a:buClr>
                <a:srgbClr val="000000"/>
              </a:buClr>
              <a:buSzPts val="2100"/>
              <a:buFont typeface="Lobster"/>
              <a:buChar char="❖"/>
            </a:pPr>
            <a:r>
              <a:rPr lang="en" sz="2100">
                <a:solidFill>
                  <a:srgbClr val="000000"/>
                </a:solidFill>
                <a:latin typeface="Lobster"/>
                <a:ea typeface="Lobster"/>
                <a:cs typeface="Lobster"/>
                <a:sym typeface="Lobster"/>
              </a:rPr>
              <a:t>Depreciation of the pound</a:t>
            </a:r>
            <a:endParaRPr sz="2100">
              <a:solidFill>
                <a:srgbClr val="000000"/>
              </a:solidFill>
              <a:latin typeface="Lobster"/>
              <a:ea typeface="Lobster"/>
              <a:cs typeface="Lobster"/>
              <a:sym typeface="Lobster"/>
            </a:endParaRPr>
          </a:p>
          <a:p>
            <a:pPr marL="457200" lvl="0" indent="-361950" algn="l" rtl="0">
              <a:spcBef>
                <a:spcPts val="0"/>
              </a:spcBef>
              <a:spcAft>
                <a:spcPts val="0"/>
              </a:spcAft>
              <a:buClr>
                <a:srgbClr val="000000"/>
              </a:buClr>
              <a:buSzPts val="2100"/>
              <a:buFont typeface="Lobster"/>
              <a:buChar char="❖"/>
            </a:pPr>
            <a:r>
              <a:rPr lang="en" sz="2100">
                <a:solidFill>
                  <a:srgbClr val="000000"/>
                </a:solidFill>
                <a:latin typeface="Lobster"/>
                <a:ea typeface="Lobster"/>
                <a:cs typeface="Lobster"/>
                <a:sym typeface="Lobster"/>
              </a:rPr>
              <a:t>Rise in import costs</a:t>
            </a:r>
            <a:endParaRPr sz="2100">
              <a:solidFill>
                <a:srgbClr val="000000"/>
              </a:solidFill>
              <a:latin typeface="Lobster"/>
              <a:ea typeface="Lobster"/>
              <a:cs typeface="Lobster"/>
              <a:sym typeface="Lobster"/>
            </a:endParaRPr>
          </a:p>
          <a:p>
            <a:pPr marL="457200" lvl="0" indent="-361950" algn="l" rtl="0">
              <a:spcBef>
                <a:spcPts val="0"/>
              </a:spcBef>
              <a:spcAft>
                <a:spcPts val="0"/>
              </a:spcAft>
              <a:buClr>
                <a:srgbClr val="000000"/>
              </a:buClr>
              <a:buSzPts val="2100"/>
              <a:buFont typeface="Lobster"/>
              <a:buChar char="❖"/>
            </a:pPr>
            <a:r>
              <a:rPr lang="en" sz="2100">
                <a:solidFill>
                  <a:srgbClr val="000000"/>
                </a:solidFill>
                <a:latin typeface="Lobster"/>
                <a:ea typeface="Lobster"/>
                <a:cs typeface="Lobster"/>
                <a:sym typeface="Lobster"/>
              </a:rPr>
              <a:t>Inflation rates </a:t>
            </a:r>
            <a:endParaRPr sz="2100">
              <a:solidFill>
                <a:srgbClr val="000000"/>
              </a:solidFill>
              <a:latin typeface="Lobster"/>
              <a:ea typeface="Lobster"/>
              <a:cs typeface="Lobster"/>
              <a:sym typeface="Lobster"/>
            </a:endParaRPr>
          </a:p>
          <a:p>
            <a:pPr marL="457200" lvl="0" indent="-361950" algn="l" rtl="0">
              <a:spcBef>
                <a:spcPts val="0"/>
              </a:spcBef>
              <a:spcAft>
                <a:spcPts val="0"/>
              </a:spcAft>
              <a:buClr>
                <a:srgbClr val="000000"/>
              </a:buClr>
              <a:buSzPts val="2100"/>
              <a:buFont typeface="Lobster"/>
              <a:buChar char="❖"/>
            </a:pPr>
            <a:r>
              <a:rPr lang="en" sz="2100">
                <a:solidFill>
                  <a:srgbClr val="000000"/>
                </a:solidFill>
                <a:latin typeface="Lobster"/>
                <a:ea typeface="Lobster"/>
                <a:cs typeface="Lobster"/>
                <a:sym typeface="Lobster"/>
              </a:rPr>
              <a:t>Nationwide shutdown </a:t>
            </a:r>
            <a:endParaRPr sz="2100">
              <a:solidFill>
                <a:srgbClr val="000000"/>
              </a:solidFill>
              <a:latin typeface="Lobster"/>
              <a:ea typeface="Lobster"/>
              <a:cs typeface="Lobster"/>
              <a:sym typeface="Lobster"/>
            </a:endParaRPr>
          </a:p>
          <a:p>
            <a:pPr marL="457200" lvl="0" indent="-361950" algn="l" rtl="0">
              <a:spcBef>
                <a:spcPts val="0"/>
              </a:spcBef>
              <a:spcAft>
                <a:spcPts val="0"/>
              </a:spcAft>
              <a:buClr>
                <a:srgbClr val="000000"/>
              </a:buClr>
              <a:buSzPts val="2100"/>
              <a:buFont typeface="Lobster"/>
              <a:buChar char="❖"/>
            </a:pPr>
            <a:r>
              <a:rPr lang="en" sz="2100">
                <a:solidFill>
                  <a:srgbClr val="000000"/>
                </a:solidFill>
                <a:latin typeface="Lobster"/>
                <a:ea typeface="Lobster"/>
                <a:cs typeface="Lobster"/>
                <a:sym typeface="Lobster"/>
              </a:rPr>
              <a:t>Availability of labour</a:t>
            </a:r>
            <a:endParaRPr sz="2100">
              <a:solidFill>
                <a:srgbClr val="000000"/>
              </a:solidFill>
              <a:latin typeface="Lobster"/>
              <a:ea typeface="Lobster"/>
              <a:cs typeface="Lobster"/>
              <a:sym typeface="Lobster"/>
            </a:endParaRPr>
          </a:p>
        </p:txBody>
      </p:sp>
      <p:pic>
        <p:nvPicPr>
          <p:cNvPr id="91" name="Google Shape;91;p18"/>
          <p:cNvPicPr preferRelativeResize="0"/>
          <p:nvPr/>
        </p:nvPicPr>
        <p:blipFill>
          <a:blip r:embed="rId3">
            <a:alphaModFix/>
          </a:blip>
          <a:stretch>
            <a:fillRect/>
          </a:stretch>
        </p:blipFill>
        <p:spPr>
          <a:xfrm>
            <a:off x="3931159" y="1246250"/>
            <a:ext cx="5060440" cy="3759899"/>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9"/>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4300"/>
              <a:t>Literature review</a:t>
            </a:r>
            <a:endParaRPr sz="4300"/>
          </a:p>
        </p:txBody>
      </p:sp>
      <p:sp>
        <p:nvSpPr>
          <p:cNvPr id="97" name="Google Shape;97;p19"/>
          <p:cNvSpPr txBox="1">
            <a:spLocks noGrp="1"/>
          </p:cNvSpPr>
          <p:nvPr>
            <p:ph type="body" idx="1"/>
          </p:nvPr>
        </p:nvSpPr>
        <p:spPr>
          <a:xfrm>
            <a:off x="311700" y="1228675"/>
            <a:ext cx="4760400" cy="3557700"/>
          </a:xfrm>
          <a:prstGeom prst="rect">
            <a:avLst/>
          </a:prstGeom>
        </p:spPr>
        <p:txBody>
          <a:bodyPr spcFirstLastPara="1" wrap="square" lIns="91425" tIns="91425" rIns="91425" bIns="91425" anchor="t" anchorCtr="0">
            <a:noAutofit/>
          </a:bodyPr>
          <a:lstStyle/>
          <a:p>
            <a:pPr marL="457200" lvl="0" indent="-330200" algn="l" rtl="0">
              <a:spcBef>
                <a:spcPts val="0"/>
              </a:spcBef>
              <a:spcAft>
                <a:spcPts val="0"/>
              </a:spcAft>
              <a:buClr>
                <a:srgbClr val="000000"/>
              </a:buClr>
              <a:buSzPts val="1600"/>
              <a:buFont typeface="Lobster"/>
              <a:buChar char="★"/>
            </a:pPr>
            <a:r>
              <a:rPr lang="en" sz="1600">
                <a:solidFill>
                  <a:srgbClr val="000000"/>
                </a:solidFill>
                <a:latin typeface="Lobster"/>
                <a:ea typeface="Lobster"/>
                <a:cs typeface="Lobster"/>
                <a:sym typeface="Lobster"/>
              </a:rPr>
              <a:t>Outbreak of the COVID-19 pandemic</a:t>
            </a:r>
            <a:endParaRPr sz="1600">
              <a:solidFill>
                <a:srgbClr val="000000"/>
              </a:solidFill>
              <a:latin typeface="Lobster"/>
              <a:ea typeface="Lobster"/>
              <a:cs typeface="Lobster"/>
              <a:sym typeface="Lobster"/>
            </a:endParaRPr>
          </a:p>
          <a:p>
            <a:pPr marL="457200" lvl="0" indent="-330200" algn="l" rtl="0">
              <a:spcBef>
                <a:spcPts val="0"/>
              </a:spcBef>
              <a:spcAft>
                <a:spcPts val="0"/>
              </a:spcAft>
              <a:buClr>
                <a:srgbClr val="000000"/>
              </a:buClr>
              <a:buSzPts val="1600"/>
              <a:buFont typeface="Lobster"/>
              <a:buChar char="★"/>
            </a:pPr>
            <a:r>
              <a:rPr lang="en" sz="1600">
                <a:solidFill>
                  <a:srgbClr val="000000"/>
                </a:solidFill>
                <a:latin typeface="Lobster"/>
                <a:ea typeface="Lobster"/>
                <a:cs typeface="Lobster"/>
                <a:sym typeface="Lobster"/>
              </a:rPr>
              <a:t>Mass cancellation of many foreign and national tours, corporate and business events, social events, sports event and various others</a:t>
            </a:r>
            <a:endParaRPr sz="1600">
              <a:solidFill>
                <a:srgbClr val="000000"/>
              </a:solidFill>
              <a:latin typeface="Lobster"/>
              <a:ea typeface="Lobster"/>
              <a:cs typeface="Lobster"/>
              <a:sym typeface="Lobster"/>
            </a:endParaRPr>
          </a:p>
          <a:p>
            <a:pPr marL="457200" lvl="0" indent="-330200" algn="l" rtl="0">
              <a:spcBef>
                <a:spcPts val="0"/>
              </a:spcBef>
              <a:spcAft>
                <a:spcPts val="0"/>
              </a:spcAft>
              <a:buClr>
                <a:srgbClr val="000000"/>
              </a:buClr>
              <a:buSzPts val="1600"/>
              <a:buFont typeface="Lobster"/>
              <a:buChar char="★"/>
            </a:pPr>
            <a:r>
              <a:rPr lang="en" sz="1600">
                <a:solidFill>
                  <a:srgbClr val="000000"/>
                </a:solidFill>
                <a:latin typeface="Lobster"/>
                <a:ea typeface="Lobster"/>
                <a:cs typeface="Lobster"/>
                <a:sym typeface="Lobster"/>
              </a:rPr>
              <a:t>The lockdown has stopped the travel for leisure and business thereby affecting the tourism in the UK</a:t>
            </a:r>
            <a:endParaRPr sz="1600">
              <a:solidFill>
                <a:srgbClr val="000000"/>
              </a:solidFill>
              <a:latin typeface="Lobster"/>
              <a:ea typeface="Lobster"/>
              <a:cs typeface="Lobster"/>
              <a:sym typeface="Lobster"/>
            </a:endParaRPr>
          </a:p>
          <a:p>
            <a:pPr marL="457200" lvl="0" indent="-330200" algn="l" rtl="0">
              <a:spcBef>
                <a:spcPts val="0"/>
              </a:spcBef>
              <a:spcAft>
                <a:spcPts val="0"/>
              </a:spcAft>
              <a:buClr>
                <a:srgbClr val="000000"/>
              </a:buClr>
              <a:buSzPts val="1600"/>
              <a:buFont typeface="Lobster"/>
              <a:buChar char="★"/>
            </a:pPr>
            <a:r>
              <a:rPr lang="en" sz="1600">
                <a:solidFill>
                  <a:srgbClr val="000000"/>
                </a:solidFill>
                <a:latin typeface="Lobster"/>
                <a:ea typeface="Lobster"/>
                <a:cs typeface="Lobster"/>
                <a:sym typeface="Lobster"/>
              </a:rPr>
              <a:t>Many small hotels and restaurants are shutting down permanently as they are unable to bear the losses and it will be difficult for them to recover after this period as well</a:t>
            </a:r>
            <a:endParaRPr sz="1600">
              <a:solidFill>
                <a:srgbClr val="000000"/>
              </a:solidFill>
              <a:latin typeface="Lobster"/>
              <a:ea typeface="Lobster"/>
              <a:cs typeface="Lobster"/>
              <a:sym typeface="Lobster"/>
            </a:endParaRPr>
          </a:p>
        </p:txBody>
      </p:sp>
      <p:pic>
        <p:nvPicPr>
          <p:cNvPr id="98" name="Google Shape;98;p19"/>
          <p:cNvPicPr preferRelativeResize="0"/>
          <p:nvPr/>
        </p:nvPicPr>
        <p:blipFill>
          <a:blip r:embed="rId3">
            <a:alphaModFix/>
          </a:blip>
          <a:stretch>
            <a:fillRect/>
          </a:stretch>
        </p:blipFill>
        <p:spPr>
          <a:xfrm>
            <a:off x="5224500" y="1246250"/>
            <a:ext cx="3767099" cy="3437478"/>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20"/>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4300"/>
              <a:t>Literature review </a:t>
            </a:r>
            <a:endParaRPr sz="4300"/>
          </a:p>
        </p:txBody>
      </p:sp>
      <p:sp>
        <p:nvSpPr>
          <p:cNvPr id="104" name="Google Shape;104;p20"/>
          <p:cNvSpPr txBox="1">
            <a:spLocks noGrp="1"/>
          </p:cNvSpPr>
          <p:nvPr>
            <p:ph type="body" idx="1"/>
          </p:nvPr>
        </p:nvSpPr>
        <p:spPr>
          <a:xfrm>
            <a:off x="311700" y="1228675"/>
            <a:ext cx="4605600" cy="3736200"/>
          </a:xfrm>
          <a:prstGeom prst="rect">
            <a:avLst/>
          </a:prstGeom>
        </p:spPr>
        <p:txBody>
          <a:bodyPr spcFirstLastPara="1" wrap="square" lIns="91425" tIns="91425" rIns="91425" bIns="91425" anchor="t" anchorCtr="0">
            <a:noAutofit/>
          </a:bodyPr>
          <a:lstStyle/>
          <a:p>
            <a:pPr marL="0" lvl="0" indent="0" algn="l" rtl="0">
              <a:spcBef>
                <a:spcPts val="1800"/>
              </a:spcBef>
              <a:spcAft>
                <a:spcPts val="0"/>
              </a:spcAft>
              <a:buNone/>
            </a:pPr>
            <a:r>
              <a:rPr lang="en" sz="1400" b="1">
                <a:solidFill>
                  <a:srgbClr val="000000"/>
                </a:solidFill>
                <a:latin typeface="Lobster"/>
                <a:ea typeface="Lobster"/>
                <a:cs typeface="Lobster"/>
                <a:sym typeface="Lobster"/>
              </a:rPr>
              <a:t>Impact of the economic issues on the sustainable development of the hospitality industry in the UK</a:t>
            </a:r>
            <a:endParaRPr sz="1400">
              <a:solidFill>
                <a:srgbClr val="000000"/>
              </a:solidFill>
              <a:latin typeface="Lobster"/>
              <a:ea typeface="Lobster"/>
              <a:cs typeface="Lobster"/>
              <a:sym typeface="Lobster"/>
            </a:endParaRPr>
          </a:p>
          <a:p>
            <a:pPr marL="457200" lvl="0" indent="-317500" algn="l" rtl="0">
              <a:spcBef>
                <a:spcPts val="400"/>
              </a:spcBef>
              <a:spcAft>
                <a:spcPts val="0"/>
              </a:spcAft>
              <a:buClr>
                <a:srgbClr val="000000"/>
              </a:buClr>
              <a:buSzPts val="1400"/>
              <a:buFont typeface="Lobster"/>
              <a:buChar char="➢"/>
            </a:pPr>
            <a:r>
              <a:rPr lang="en" sz="1400">
                <a:solidFill>
                  <a:srgbClr val="000000"/>
                </a:solidFill>
                <a:latin typeface="Lobster"/>
                <a:ea typeface="Lobster"/>
                <a:cs typeface="Lobster"/>
                <a:sym typeface="Lobster"/>
              </a:rPr>
              <a:t>The rise in the import costs will reduce the cost efficiency for the hospitality industry </a:t>
            </a:r>
            <a:endParaRPr sz="1400">
              <a:solidFill>
                <a:srgbClr val="000000"/>
              </a:solidFill>
              <a:latin typeface="Lobster"/>
              <a:ea typeface="Lobster"/>
              <a:cs typeface="Lobster"/>
              <a:sym typeface="Lobster"/>
            </a:endParaRPr>
          </a:p>
          <a:p>
            <a:pPr marL="457200" lvl="0" indent="-317500" algn="l" rtl="0">
              <a:spcBef>
                <a:spcPts val="0"/>
              </a:spcBef>
              <a:spcAft>
                <a:spcPts val="0"/>
              </a:spcAft>
              <a:buClr>
                <a:srgbClr val="000000"/>
              </a:buClr>
              <a:buSzPts val="1400"/>
              <a:buFont typeface="Lobster"/>
              <a:buChar char="➢"/>
            </a:pPr>
            <a:r>
              <a:rPr lang="en" sz="1400">
                <a:solidFill>
                  <a:srgbClr val="000000"/>
                </a:solidFill>
                <a:latin typeface="Lobster"/>
                <a:ea typeface="Lobster"/>
                <a:cs typeface="Lobster"/>
                <a:sym typeface="Lobster"/>
              </a:rPr>
              <a:t>The hospitality industry is trying to use renewable sources of energy for their operations</a:t>
            </a:r>
            <a:endParaRPr sz="1400">
              <a:solidFill>
                <a:srgbClr val="000000"/>
              </a:solidFill>
              <a:latin typeface="Lobster"/>
              <a:ea typeface="Lobster"/>
              <a:cs typeface="Lobster"/>
              <a:sym typeface="Lobster"/>
            </a:endParaRPr>
          </a:p>
          <a:p>
            <a:pPr marL="457200" lvl="0" indent="-317500" algn="l" rtl="0">
              <a:spcBef>
                <a:spcPts val="0"/>
              </a:spcBef>
              <a:spcAft>
                <a:spcPts val="0"/>
              </a:spcAft>
              <a:buClr>
                <a:srgbClr val="000000"/>
              </a:buClr>
              <a:buSzPts val="1400"/>
              <a:buFont typeface="Lobster"/>
              <a:buChar char="➢"/>
            </a:pPr>
            <a:r>
              <a:rPr lang="en" sz="1400">
                <a:solidFill>
                  <a:srgbClr val="000000"/>
                </a:solidFill>
                <a:latin typeface="Lobster"/>
                <a:ea typeface="Lobster"/>
                <a:cs typeface="Lobster"/>
                <a:sym typeface="Lobster"/>
              </a:rPr>
              <a:t>The increase in the prices of the raw materials and sources of energy has increased the costs for using these resources and therefore the sustainable development is negatively affected</a:t>
            </a:r>
            <a:endParaRPr sz="1400">
              <a:solidFill>
                <a:srgbClr val="000000"/>
              </a:solidFill>
              <a:latin typeface="Lobster"/>
              <a:ea typeface="Lobster"/>
              <a:cs typeface="Lobster"/>
              <a:sym typeface="Lobster"/>
            </a:endParaRPr>
          </a:p>
          <a:p>
            <a:pPr marL="457200" lvl="0" indent="-317500" algn="l" rtl="0">
              <a:spcBef>
                <a:spcPts val="0"/>
              </a:spcBef>
              <a:spcAft>
                <a:spcPts val="0"/>
              </a:spcAft>
              <a:buClr>
                <a:srgbClr val="000000"/>
              </a:buClr>
              <a:buSzPts val="1400"/>
              <a:buFont typeface="Lobster"/>
              <a:buChar char="➢"/>
            </a:pPr>
            <a:r>
              <a:rPr lang="en" sz="1400">
                <a:solidFill>
                  <a:srgbClr val="000000"/>
                </a:solidFill>
                <a:latin typeface="Lobster"/>
                <a:ea typeface="Lobster"/>
                <a:cs typeface="Lobster"/>
                <a:sym typeface="Lobster"/>
              </a:rPr>
              <a:t>The labour costs issues also add up to the economic issues for the hospitality industry</a:t>
            </a:r>
            <a:endParaRPr sz="1400">
              <a:solidFill>
                <a:srgbClr val="000000"/>
              </a:solidFill>
              <a:latin typeface="Lobster"/>
              <a:ea typeface="Lobster"/>
              <a:cs typeface="Lobster"/>
              <a:sym typeface="Lobster"/>
            </a:endParaRPr>
          </a:p>
        </p:txBody>
      </p:sp>
      <p:pic>
        <p:nvPicPr>
          <p:cNvPr id="105" name="Google Shape;105;p20"/>
          <p:cNvPicPr preferRelativeResize="0"/>
          <p:nvPr/>
        </p:nvPicPr>
        <p:blipFill>
          <a:blip r:embed="rId3">
            <a:alphaModFix/>
          </a:blip>
          <a:stretch>
            <a:fillRect/>
          </a:stretch>
        </p:blipFill>
        <p:spPr>
          <a:xfrm>
            <a:off x="5030511" y="2252090"/>
            <a:ext cx="3921901" cy="1803681"/>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21"/>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4300"/>
              <a:t>Methodology </a:t>
            </a:r>
            <a:endParaRPr sz="4300"/>
          </a:p>
        </p:txBody>
      </p:sp>
      <p:sp>
        <p:nvSpPr>
          <p:cNvPr id="111" name="Google Shape;111;p21"/>
          <p:cNvSpPr txBox="1">
            <a:spLocks noGrp="1"/>
          </p:cNvSpPr>
          <p:nvPr>
            <p:ph type="body" idx="1"/>
          </p:nvPr>
        </p:nvSpPr>
        <p:spPr>
          <a:xfrm>
            <a:off x="311700" y="1228675"/>
            <a:ext cx="4343700" cy="3652800"/>
          </a:xfrm>
          <a:prstGeom prst="rect">
            <a:avLst/>
          </a:prstGeom>
        </p:spPr>
        <p:txBody>
          <a:bodyPr spcFirstLastPara="1" wrap="square" lIns="91425" tIns="91425" rIns="91425" bIns="91425" anchor="t" anchorCtr="0">
            <a:noAutofit/>
          </a:bodyPr>
          <a:lstStyle/>
          <a:p>
            <a:pPr marL="457200" lvl="0" indent="-355600" algn="l" rtl="0">
              <a:spcBef>
                <a:spcPts val="0"/>
              </a:spcBef>
              <a:spcAft>
                <a:spcPts val="0"/>
              </a:spcAft>
              <a:buClr>
                <a:srgbClr val="000000"/>
              </a:buClr>
              <a:buSzPts val="2000"/>
              <a:buFont typeface="Lobster"/>
              <a:buChar char="➔"/>
            </a:pPr>
            <a:r>
              <a:rPr lang="en" sz="2000">
                <a:solidFill>
                  <a:srgbClr val="000000"/>
                </a:solidFill>
                <a:latin typeface="Lobster"/>
                <a:ea typeface="Lobster"/>
                <a:cs typeface="Lobster"/>
                <a:sym typeface="Lobster"/>
              </a:rPr>
              <a:t>Positivism research philosophy</a:t>
            </a:r>
            <a:endParaRPr sz="2000">
              <a:solidFill>
                <a:srgbClr val="000000"/>
              </a:solidFill>
              <a:latin typeface="Lobster"/>
              <a:ea typeface="Lobster"/>
              <a:cs typeface="Lobster"/>
              <a:sym typeface="Lobster"/>
            </a:endParaRPr>
          </a:p>
          <a:p>
            <a:pPr marL="457200" lvl="0" indent="-355600" algn="l" rtl="0">
              <a:spcBef>
                <a:spcPts val="0"/>
              </a:spcBef>
              <a:spcAft>
                <a:spcPts val="0"/>
              </a:spcAft>
              <a:buClr>
                <a:srgbClr val="000000"/>
              </a:buClr>
              <a:buSzPts val="2000"/>
              <a:buFont typeface="Lobster"/>
              <a:buChar char="➔"/>
            </a:pPr>
            <a:r>
              <a:rPr lang="en" sz="2000">
                <a:solidFill>
                  <a:srgbClr val="000000"/>
                </a:solidFill>
                <a:latin typeface="Lobster"/>
                <a:ea typeface="Lobster"/>
                <a:cs typeface="Lobster"/>
                <a:sym typeface="Lobster"/>
              </a:rPr>
              <a:t>Deductive research approach</a:t>
            </a:r>
            <a:endParaRPr sz="2000">
              <a:solidFill>
                <a:srgbClr val="000000"/>
              </a:solidFill>
              <a:latin typeface="Lobster"/>
              <a:ea typeface="Lobster"/>
              <a:cs typeface="Lobster"/>
              <a:sym typeface="Lobster"/>
            </a:endParaRPr>
          </a:p>
          <a:p>
            <a:pPr marL="457200" lvl="0" indent="-355600" algn="l" rtl="0">
              <a:spcBef>
                <a:spcPts val="0"/>
              </a:spcBef>
              <a:spcAft>
                <a:spcPts val="0"/>
              </a:spcAft>
              <a:buClr>
                <a:srgbClr val="000000"/>
              </a:buClr>
              <a:buSzPts val="2000"/>
              <a:buFont typeface="Lobster"/>
              <a:buChar char="➔"/>
            </a:pPr>
            <a:r>
              <a:rPr lang="en" sz="2000">
                <a:solidFill>
                  <a:srgbClr val="000000"/>
                </a:solidFill>
                <a:latin typeface="Lobster"/>
                <a:ea typeface="Lobster"/>
                <a:cs typeface="Lobster"/>
                <a:sym typeface="Lobster"/>
              </a:rPr>
              <a:t>Primary data collection</a:t>
            </a:r>
            <a:endParaRPr sz="2000">
              <a:solidFill>
                <a:srgbClr val="000000"/>
              </a:solidFill>
              <a:latin typeface="Lobster"/>
              <a:ea typeface="Lobster"/>
              <a:cs typeface="Lobster"/>
              <a:sym typeface="Lobster"/>
            </a:endParaRPr>
          </a:p>
          <a:p>
            <a:pPr marL="457200" lvl="0" indent="-355600" algn="l" rtl="0">
              <a:spcBef>
                <a:spcPts val="0"/>
              </a:spcBef>
              <a:spcAft>
                <a:spcPts val="0"/>
              </a:spcAft>
              <a:buClr>
                <a:srgbClr val="000000"/>
              </a:buClr>
              <a:buSzPts val="2000"/>
              <a:buFont typeface="Lobster"/>
              <a:buChar char="➔"/>
            </a:pPr>
            <a:r>
              <a:rPr lang="en" sz="2000">
                <a:solidFill>
                  <a:srgbClr val="000000"/>
                </a:solidFill>
                <a:latin typeface="Lobster"/>
                <a:ea typeface="Lobster"/>
                <a:cs typeface="Lobster"/>
                <a:sym typeface="Lobster"/>
              </a:rPr>
              <a:t>25 employees</a:t>
            </a:r>
            <a:endParaRPr sz="2000">
              <a:solidFill>
                <a:srgbClr val="000000"/>
              </a:solidFill>
              <a:latin typeface="Lobster"/>
              <a:ea typeface="Lobster"/>
              <a:cs typeface="Lobster"/>
              <a:sym typeface="Lobster"/>
            </a:endParaRPr>
          </a:p>
          <a:p>
            <a:pPr marL="457200" lvl="0" indent="-355600" algn="l" rtl="0">
              <a:spcBef>
                <a:spcPts val="0"/>
              </a:spcBef>
              <a:spcAft>
                <a:spcPts val="0"/>
              </a:spcAft>
              <a:buClr>
                <a:srgbClr val="000000"/>
              </a:buClr>
              <a:buSzPts val="2000"/>
              <a:buFont typeface="Lobster"/>
              <a:buChar char="➔"/>
            </a:pPr>
            <a:r>
              <a:rPr lang="en" sz="2000">
                <a:solidFill>
                  <a:srgbClr val="000000"/>
                </a:solidFill>
                <a:latin typeface="Lobster"/>
                <a:ea typeface="Lobster"/>
                <a:cs typeface="Lobster"/>
                <a:sym typeface="Lobster"/>
              </a:rPr>
              <a:t>Simple random probability sampling</a:t>
            </a:r>
            <a:endParaRPr sz="2000">
              <a:solidFill>
                <a:srgbClr val="000000"/>
              </a:solidFill>
              <a:latin typeface="Lobster"/>
              <a:ea typeface="Lobster"/>
              <a:cs typeface="Lobster"/>
              <a:sym typeface="Lobster"/>
            </a:endParaRPr>
          </a:p>
          <a:p>
            <a:pPr marL="457200" lvl="0" indent="-355600" algn="l" rtl="0">
              <a:spcBef>
                <a:spcPts val="0"/>
              </a:spcBef>
              <a:spcAft>
                <a:spcPts val="0"/>
              </a:spcAft>
              <a:buClr>
                <a:srgbClr val="000000"/>
              </a:buClr>
              <a:buSzPts val="2000"/>
              <a:buFont typeface="Lobster"/>
              <a:buChar char="➔"/>
            </a:pPr>
            <a:r>
              <a:rPr lang="en" sz="2000">
                <a:solidFill>
                  <a:srgbClr val="000000"/>
                </a:solidFill>
                <a:latin typeface="Lobster"/>
                <a:ea typeface="Lobster"/>
                <a:cs typeface="Lobster"/>
                <a:sym typeface="Lobster"/>
              </a:rPr>
              <a:t>Survey method</a:t>
            </a:r>
            <a:endParaRPr sz="2000">
              <a:solidFill>
                <a:srgbClr val="000000"/>
              </a:solidFill>
              <a:latin typeface="Lobster"/>
              <a:ea typeface="Lobster"/>
              <a:cs typeface="Lobster"/>
              <a:sym typeface="Lobster"/>
            </a:endParaRPr>
          </a:p>
          <a:p>
            <a:pPr marL="457200" lvl="0" indent="-355600" algn="l" rtl="0">
              <a:spcBef>
                <a:spcPts val="0"/>
              </a:spcBef>
              <a:spcAft>
                <a:spcPts val="0"/>
              </a:spcAft>
              <a:buClr>
                <a:srgbClr val="000000"/>
              </a:buClr>
              <a:buSzPts val="2000"/>
              <a:buFont typeface="Lobster"/>
              <a:buChar char="➔"/>
            </a:pPr>
            <a:r>
              <a:rPr lang="en" sz="2000">
                <a:solidFill>
                  <a:srgbClr val="000000"/>
                </a:solidFill>
                <a:latin typeface="Lobster"/>
                <a:ea typeface="Lobster"/>
                <a:cs typeface="Lobster"/>
                <a:sym typeface="Lobster"/>
              </a:rPr>
              <a:t>Quantitative data collected</a:t>
            </a:r>
            <a:endParaRPr sz="2000">
              <a:solidFill>
                <a:srgbClr val="000000"/>
              </a:solidFill>
              <a:latin typeface="Lobster"/>
              <a:ea typeface="Lobster"/>
              <a:cs typeface="Lobster"/>
              <a:sym typeface="Lobster"/>
            </a:endParaRPr>
          </a:p>
        </p:txBody>
      </p:sp>
      <p:pic>
        <p:nvPicPr>
          <p:cNvPr id="112" name="Google Shape;112;p21"/>
          <p:cNvPicPr preferRelativeResize="0"/>
          <p:nvPr/>
        </p:nvPicPr>
        <p:blipFill>
          <a:blip r:embed="rId3">
            <a:alphaModFix/>
          </a:blip>
          <a:stretch>
            <a:fillRect/>
          </a:stretch>
        </p:blipFill>
        <p:spPr>
          <a:xfrm>
            <a:off x="4807800" y="1246250"/>
            <a:ext cx="4183800" cy="20919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25"/>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4300"/>
              <a:t>Conclusion and recommendations </a:t>
            </a:r>
            <a:endParaRPr sz="4300"/>
          </a:p>
        </p:txBody>
      </p:sp>
      <p:sp>
        <p:nvSpPr>
          <p:cNvPr id="141" name="Google Shape;141;p25"/>
          <p:cNvSpPr txBox="1">
            <a:spLocks noGrp="1"/>
          </p:cNvSpPr>
          <p:nvPr>
            <p:ph type="body" idx="1"/>
          </p:nvPr>
        </p:nvSpPr>
        <p:spPr>
          <a:xfrm>
            <a:off x="311700" y="1228675"/>
            <a:ext cx="4069800" cy="3533700"/>
          </a:xfrm>
          <a:prstGeom prst="rect">
            <a:avLst/>
          </a:prstGeom>
        </p:spPr>
        <p:txBody>
          <a:bodyPr spcFirstLastPara="1" wrap="square" lIns="91425" tIns="91425" rIns="91425" bIns="91425" anchor="t" anchorCtr="0">
            <a:noAutofit/>
          </a:bodyPr>
          <a:lstStyle/>
          <a:p>
            <a:pPr marL="457200" lvl="0" indent="-304800" algn="l" rtl="0">
              <a:spcBef>
                <a:spcPts val="1200"/>
              </a:spcBef>
              <a:spcAft>
                <a:spcPts val="0"/>
              </a:spcAft>
              <a:buClr>
                <a:srgbClr val="000000"/>
              </a:buClr>
              <a:buSzPts val="1200"/>
              <a:buFont typeface="Lobster"/>
              <a:buChar char="❖"/>
            </a:pPr>
            <a:r>
              <a:rPr lang="en" sz="1200">
                <a:solidFill>
                  <a:srgbClr val="000000"/>
                </a:solidFill>
                <a:latin typeface="Lobster"/>
                <a:ea typeface="Lobster"/>
                <a:cs typeface="Lobster"/>
                <a:sym typeface="Lobster"/>
              </a:rPr>
              <a:t>Creating a paperless hotel will ensure the reduction in deforestation thus making way for sustainability. It will also reduce the contact between the individuals which will help in curbing the spread of the COVID-19 virus. All the operations can take place digitally.</a:t>
            </a:r>
            <a:endParaRPr sz="1200">
              <a:solidFill>
                <a:srgbClr val="000000"/>
              </a:solidFill>
              <a:latin typeface="Lobster"/>
              <a:ea typeface="Lobster"/>
              <a:cs typeface="Lobster"/>
              <a:sym typeface="Lobster"/>
            </a:endParaRPr>
          </a:p>
          <a:p>
            <a:pPr marL="457200" lvl="0" indent="-304800" algn="l" rtl="0">
              <a:spcBef>
                <a:spcPts val="0"/>
              </a:spcBef>
              <a:spcAft>
                <a:spcPts val="0"/>
              </a:spcAft>
              <a:buClr>
                <a:srgbClr val="000000"/>
              </a:buClr>
              <a:buSzPts val="1200"/>
              <a:buFont typeface="Lobster"/>
              <a:buChar char="❖"/>
            </a:pPr>
            <a:r>
              <a:rPr lang="en" sz="1200">
                <a:solidFill>
                  <a:srgbClr val="000000"/>
                </a:solidFill>
                <a:latin typeface="Lobster"/>
                <a:ea typeface="Lobster"/>
                <a:cs typeface="Lobster"/>
                <a:sym typeface="Lobster"/>
              </a:rPr>
              <a:t>Sustainability can also be incorporated into the development of new buildings for hotels. Using the “three zero concepts” approach will aid in cutting done the operating costs for the hotel </a:t>
            </a:r>
            <a:endParaRPr sz="1200">
              <a:solidFill>
                <a:srgbClr val="000000"/>
              </a:solidFill>
              <a:latin typeface="Lobster"/>
              <a:ea typeface="Lobster"/>
              <a:cs typeface="Lobster"/>
              <a:sym typeface="Lobster"/>
            </a:endParaRPr>
          </a:p>
          <a:p>
            <a:pPr marL="457200" lvl="0" indent="-304800" algn="l" rtl="0">
              <a:spcBef>
                <a:spcPts val="0"/>
              </a:spcBef>
              <a:spcAft>
                <a:spcPts val="0"/>
              </a:spcAft>
              <a:buClr>
                <a:srgbClr val="000000"/>
              </a:buClr>
              <a:buSzPts val="1200"/>
              <a:buFont typeface="Lobster"/>
              <a:buChar char="❖"/>
            </a:pPr>
            <a:r>
              <a:rPr lang="en" sz="1200">
                <a:solidFill>
                  <a:srgbClr val="000000"/>
                </a:solidFill>
                <a:latin typeface="Lobster"/>
                <a:ea typeface="Lobster"/>
                <a:cs typeface="Lobster"/>
                <a:sym typeface="Lobster"/>
              </a:rPr>
              <a:t>The organisations can use local construction materials which will mean they do not have import raw materials</a:t>
            </a:r>
            <a:endParaRPr sz="1200">
              <a:solidFill>
                <a:srgbClr val="000000"/>
              </a:solidFill>
              <a:latin typeface="Lobster"/>
              <a:ea typeface="Lobster"/>
              <a:cs typeface="Lobster"/>
              <a:sym typeface="Lobster"/>
            </a:endParaRPr>
          </a:p>
          <a:p>
            <a:pPr marL="457200" lvl="0" indent="-298450" algn="l" rtl="0">
              <a:spcBef>
                <a:spcPts val="0"/>
              </a:spcBef>
              <a:spcAft>
                <a:spcPts val="0"/>
              </a:spcAft>
              <a:buClr>
                <a:srgbClr val="000000"/>
              </a:buClr>
              <a:buSzPts val="1100"/>
              <a:buFont typeface="Lobster"/>
              <a:buChar char="❖"/>
            </a:pPr>
            <a:r>
              <a:rPr lang="en" sz="800">
                <a:solidFill>
                  <a:srgbClr val="000000"/>
                </a:solidFill>
                <a:latin typeface="Lobster"/>
                <a:ea typeface="Lobster"/>
                <a:cs typeface="Lobster"/>
                <a:sym typeface="Lobster"/>
              </a:rPr>
              <a:t> </a:t>
            </a:r>
            <a:r>
              <a:rPr lang="en" sz="1200">
                <a:solidFill>
                  <a:srgbClr val="000000"/>
                </a:solidFill>
                <a:latin typeface="Lobster"/>
                <a:ea typeface="Lobster"/>
                <a:cs typeface="Lobster"/>
                <a:sym typeface="Lobster"/>
              </a:rPr>
              <a:t>Proper waste management and minimising the energy use will also lead to sustainable development for the organisation and the industry</a:t>
            </a:r>
            <a:endParaRPr sz="1900">
              <a:latin typeface="Lobster"/>
              <a:ea typeface="Lobster"/>
              <a:cs typeface="Lobster"/>
              <a:sym typeface="Lobster"/>
            </a:endParaRPr>
          </a:p>
        </p:txBody>
      </p:sp>
      <p:pic>
        <p:nvPicPr>
          <p:cNvPr id="142" name="Google Shape;142;p25"/>
          <p:cNvPicPr preferRelativeResize="0"/>
          <p:nvPr/>
        </p:nvPicPr>
        <p:blipFill>
          <a:blip r:embed="rId3">
            <a:alphaModFix/>
          </a:blip>
          <a:stretch>
            <a:fillRect/>
          </a:stretch>
        </p:blipFill>
        <p:spPr>
          <a:xfrm>
            <a:off x="4533900" y="1246250"/>
            <a:ext cx="4457697" cy="2966719"/>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26"/>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4300"/>
              <a:t>conclusions</a:t>
            </a:r>
            <a:endParaRPr sz="4300"/>
          </a:p>
        </p:txBody>
      </p:sp>
      <p:sp>
        <p:nvSpPr>
          <p:cNvPr id="148" name="Google Shape;148;p26"/>
          <p:cNvSpPr txBox="1">
            <a:spLocks noGrp="1"/>
          </p:cNvSpPr>
          <p:nvPr>
            <p:ph type="body" idx="1"/>
          </p:nvPr>
        </p:nvSpPr>
        <p:spPr>
          <a:xfrm>
            <a:off x="311700" y="1228675"/>
            <a:ext cx="8520600" cy="3340200"/>
          </a:xfrm>
          <a:prstGeom prst="rect">
            <a:avLst/>
          </a:prstGeom>
        </p:spPr>
        <p:txBody>
          <a:bodyPr spcFirstLastPara="1" wrap="square" lIns="91425" tIns="91425" rIns="91425" bIns="91425" anchor="t" anchorCtr="0">
            <a:noAutofit/>
          </a:bodyPr>
          <a:lstStyle/>
          <a:p>
            <a:pPr marL="457200" lvl="0" indent="-336550" algn="l" rtl="0">
              <a:spcBef>
                <a:spcPts val="0"/>
              </a:spcBef>
              <a:spcAft>
                <a:spcPts val="0"/>
              </a:spcAft>
              <a:buClr>
                <a:srgbClr val="000000"/>
              </a:buClr>
              <a:buSzPts val="1700"/>
              <a:buFont typeface="Lobster"/>
              <a:buChar char="★"/>
            </a:pPr>
            <a:r>
              <a:rPr lang="en" sz="1700">
                <a:solidFill>
                  <a:srgbClr val="000000"/>
                </a:solidFill>
                <a:latin typeface="Lobster"/>
                <a:ea typeface="Lobster"/>
                <a:cs typeface="Lobster"/>
                <a:sym typeface="Lobster"/>
              </a:rPr>
              <a:t>The above research report evaluated the impact of economic issues on the sustainable development of the hospitality industry</a:t>
            </a:r>
            <a:endParaRPr sz="1700">
              <a:solidFill>
                <a:srgbClr val="000000"/>
              </a:solidFill>
              <a:latin typeface="Lobster"/>
              <a:ea typeface="Lobster"/>
              <a:cs typeface="Lobster"/>
              <a:sym typeface="Lobster"/>
            </a:endParaRPr>
          </a:p>
          <a:p>
            <a:pPr marL="457200" lvl="0" indent="-336550" algn="l" rtl="0">
              <a:spcBef>
                <a:spcPts val="0"/>
              </a:spcBef>
              <a:spcAft>
                <a:spcPts val="0"/>
              </a:spcAft>
              <a:buClr>
                <a:srgbClr val="000000"/>
              </a:buClr>
              <a:buSzPts val="1700"/>
              <a:buFont typeface="Lobster"/>
              <a:buChar char="★"/>
            </a:pPr>
            <a:r>
              <a:rPr lang="en" sz="1700">
                <a:solidFill>
                  <a:srgbClr val="000000"/>
                </a:solidFill>
                <a:latin typeface="Lobster"/>
                <a:ea typeface="Lobster"/>
                <a:cs typeface="Lobster"/>
                <a:sym typeface="Lobster"/>
              </a:rPr>
              <a:t>The literature review helped in understanding the background information required for this research and how the research will be carried out</a:t>
            </a:r>
            <a:endParaRPr sz="1700">
              <a:solidFill>
                <a:srgbClr val="000000"/>
              </a:solidFill>
              <a:latin typeface="Lobster"/>
              <a:ea typeface="Lobster"/>
              <a:cs typeface="Lobster"/>
              <a:sym typeface="Lobster"/>
            </a:endParaRPr>
          </a:p>
          <a:p>
            <a:pPr marL="457200" lvl="0" indent="-336550" algn="l" rtl="0">
              <a:spcBef>
                <a:spcPts val="0"/>
              </a:spcBef>
              <a:spcAft>
                <a:spcPts val="0"/>
              </a:spcAft>
              <a:buClr>
                <a:srgbClr val="000000"/>
              </a:buClr>
              <a:buSzPts val="1700"/>
              <a:buFont typeface="Lobster"/>
              <a:buChar char="★"/>
            </a:pPr>
            <a:r>
              <a:rPr lang="en" sz="1700">
                <a:solidFill>
                  <a:srgbClr val="000000"/>
                </a:solidFill>
                <a:latin typeface="Lobster"/>
                <a:ea typeface="Lobster"/>
                <a:cs typeface="Lobster"/>
                <a:sym typeface="Lobster"/>
              </a:rPr>
              <a:t>The main causes for the economic issues were Brexit and the COVID-19 pandemic</a:t>
            </a:r>
            <a:endParaRPr sz="1700">
              <a:solidFill>
                <a:srgbClr val="000000"/>
              </a:solidFill>
              <a:latin typeface="Lobster"/>
              <a:ea typeface="Lobster"/>
              <a:cs typeface="Lobster"/>
              <a:sym typeface="Lobster"/>
            </a:endParaRPr>
          </a:p>
          <a:p>
            <a:pPr marL="457200" lvl="0" indent="-336550" algn="l" rtl="0">
              <a:spcBef>
                <a:spcPts val="0"/>
              </a:spcBef>
              <a:spcAft>
                <a:spcPts val="0"/>
              </a:spcAft>
              <a:buClr>
                <a:srgbClr val="000000"/>
              </a:buClr>
              <a:buSzPts val="1700"/>
              <a:buFont typeface="Lobster"/>
              <a:buChar char="★"/>
            </a:pPr>
            <a:r>
              <a:rPr lang="en" sz="1700">
                <a:solidFill>
                  <a:srgbClr val="000000"/>
                </a:solidFill>
                <a:latin typeface="Lobster"/>
                <a:ea typeface="Lobster"/>
                <a:cs typeface="Lobster"/>
                <a:sym typeface="Lobster"/>
              </a:rPr>
              <a:t>The various economic issues were the depreciation of the pound, rise in the inflation rates and import duties and work permit for the migrant labours</a:t>
            </a:r>
            <a:endParaRPr sz="1700">
              <a:solidFill>
                <a:srgbClr val="000000"/>
              </a:solidFill>
              <a:latin typeface="Lobster"/>
              <a:ea typeface="Lobster"/>
              <a:cs typeface="Lobster"/>
              <a:sym typeface="Lobster"/>
            </a:endParaRPr>
          </a:p>
          <a:p>
            <a:pPr marL="457200" lvl="0" indent="-336550" algn="l" rtl="0">
              <a:spcBef>
                <a:spcPts val="0"/>
              </a:spcBef>
              <a:spcAft>
                <a:spcPts val="0"/>
              </a:spcAft>
              <a:buClr>
                <a:srgbClr val="000000"/>
              </a:buClr>
              <a:buSzPts val="1700"/>
              <a:buFont typeface="Lobster"/>
              <a:buChar char="★"/>
            </a:pPr>
            <a:r>
              <a:rPr lang="en" sz="1700">
                <a:solidFill>
                  <a:srgbClr val="000000"/>
                </a:solidFill>
                <a:latin typeface="Lobster"/>
                <a:ea typeface="Lobster"/>
                <a:cs typeface="Lobster"/>
                <a:sym typeface="Lobster"/>
              </a:rPr>
              <a:t>The chosen organisation has undertaken different sustainability practices to ensure that the economic issues are tackled properly and ensure sustainable development for the organisation as well as the industry</a:t>
            </a:r>
            <a:endParaRPr sz="1700">
              <a:solidFill>
                <a:srgbClr val="000000"/>
              </a:solidFill>
              <a:latin typeface="Lobster"/>
              <a:ea typeface="Lobster"/>
              <a:cs typeface="Lobster"/>
              <a:sym typeface="Lobste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27"/>
          <p:cNvSpPr txBox="1">
            <a:spLocks noGrp="1"/>
          </p:cNvSpPr>
          <p:nvPr>
            <p:ph type="title"/>
          </p:nvPr>
        </p:nvSpPr>
        <p:spPr>
          <a:xfrm>
            <a:off x="311700" y="54725"/>
            <a:ext cx="8520600" cy="801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4300"/>
              <a:t>Reference List</a:t>
            </a:r>
            <a:endParaRPr sz="4300"/>
          </a:p>
        </p:txBody>
      </p:sp>
      <p:sp>
        <p:nvSpPr>
          <p:cNvPr id="154" name="Google Shape;154;p27"/>
          <p:cNvSpPr txBox="1">
            <a:spLocks noGrp="1"/>
          </p:cNvSpPr>
          <p:nvPr>
            <p:ph type="body" idx="1"/>
          </p:nvPr>
        </p:nvSpPr>
        <p:spPr>
          <a:xfrm>
            <a:off x="311700" y="855725"/>
            <a:ext cx="8520600" cy="4287900"/>
          </a:xfrm>
          <a:prstGeom prst="rect">
            <a:avLst/>
          </a:prstGeom>
        </p:spPr>
        <p:txBody>
          <a:bodyPr spcFirstLastPara="1" wrap="square" lIns="91425" tIns="91425" rIns="91425" bIns="91425" anchor="t" anchorCtr="0">
            <a:noAutofit/>
          </a:bodyPr>
          <a:lstStyle/>
          <a:p>
            <a:pPr marL="457200" lvl="0" indent="-298450" algn="l" rtl="0">
              <a:spcBef>
                <a:spcPts val="1200"/>
              </a:spcBef>
              <a:spcAft>
                <a:spcPts val="0"/>
              </a:spcAft>
              <a:buClr>
                <a:srgbClr val="000000"/>
              </a:buClr>
              <a:buSzPts val="1100"/>
              <a:buFont typeface="Lobster"/>
              <a:buAutoNum type="arabicPeriod"/>
            </a:pPr>
            <a:r>
              <a:rPr lang="en" sz="1050" dirty="0">
                <a:solidFill>
                  <a:srgbClr val="000000"/>
                </a:solidFill>
                <a:highlight>
                  <a:srgbClr val="FFFFFF"/>
                </a:highlight>
                <a:latin typeface="Lobster"/>
                <a:ea typeface="Lobster"/>
                <a:cs typeface="Lobster"/>
                <a:sym typeface="Lobster"/>
              </a:rPr>
              <a:t>Bell, E., Bryman, A. and Harley, B., 2018. </a:t>
            </a:r>
            <a:r>
              <a:rPr lang="en" sz="1050" i="1" dirty="0">
                <a:solidFill>
                  <a:srgbClr val="000000"/>
                </a:solidFill>
                <a:latin typeface="Lobster"/>
                <a:ea typeface="Lobster"/>
                <a:cs typeface="Lobster"/>
                <a:sym typeface="Lobster"/>
              </a:rPr>
              <a:t>Business research methods</a:t>
            </a:r>
            <a:r>
              <a:rPr lang="en" sz="1050" dirty="0">
                <a:solidFill>
                  <a:srgbClr val="000000"/>
                </a:solidFill>
                <a:latin typeface="Lobster"/>
                <a:ea typeface="Lobster"/>
                <a:cs typeface="Lobster"/>
                <a:sym typeface="Lobster"/>
              </a:rPr>
              <a:t>. Oxford university press.</a:t>
            </a:r>
            <a:endParaRPr sz="1050" dirty="0">
              <a:solidFill>
                <a:srgbClr val="000000"/>
              </a:solidFill>
              <a:latin typeface="Lobster"/>
              <a:ea typeface="Lobster"/>
              <a:cs typeface="Lobster"/>
              <a:sym typeface="Lobster"/>
            </a:endParaRPr>
          </a:p>
          <a:p>
            <a:pPr marL="457200" lvl="0" indent="-298450" algn="l" rtl="0">
              <a:spcBef>
                <a:spcPts val="0"/>
              </a:spcBef>
              <a:spcAft>
                <a:spcPts val="0"/>
              </a:spcAft>
              <a:buClr>
                <a:srgbClr val="000000"/>
              </a:buClr>
              <a:buSzPts val="1100"/>
              <a:buFont typeface="Lobster"/>
              <a:buAutoNum type="arabicPeriod"/>
            </a:pPr>
            <a:r>
              <a:rPr lang="en" sz="1050" dirty="0">
                <a:solidFill>
                  <a:srgbClr val="000000"/>
                </a:solidFill>
                <a:highlight>
                  <a:srgbClr val="FFFFFF"/>
                </a:highlight>
                <a:latin typeface="Lobster"/>
                <a:ea typeface="Lobster"/>
                <a:cs typeface="Lobster"/>
                <a:sym typeface="Lobster"/>
              </a:rPr>
              <a:t>Bryman, A., 2016. </a:t>
            </a:r>
            <a:r>
              <a:rPr lang="en" sz="1050" i="1" dirty="0">
                <a:solidFill>
                  <a:srgbClr val="000000"/>
                </a:solidFill>
                <a:latin typeface="Lobster"/>
                <a:ea typeface="Lobster"/>
                <a:cs typeface="Lobster"/>
                <a:sym typeface="Lobster"/>
              </a:rPr>
              <a:t>Social research methods</a:t>
            </a:r>
            <a:r>
              <a:rPr lang="en" sz="1050" dirty="0">
                <a:solidFill>
                  <a:srgbClr val="000000"/>
                </a:solidFill>
                <a:latin typeface="Lobster"/>
                <a:ea typeface="Lobster"/>
                <a:cs typeface="Lobster"/>
                <a:sym typeface="Lobster"/>
              </a:rPr>
              <a:t>. Oxford university press.</a:t>
            </a:r>
            <a:endParaRPr sz="1050" dirty="0">
              <a:solidFill>
                <a:srgbClr val="000000"/>
              </a:solidFill>
              <a:latin typeface="Lobster"/>
              <a:ea typeface="Lobster"/>
              <a:cs typeface="Lobster"/>
              <a:sym typeface="Lobster"/>
            </a:endParaRPr>
          </a:p>
          <a:p>
            <a:pPr marL="457200" lvl="0" indent="-298450" algn="l" rtl="0">
              <a:spcBef>
                <a:spcPts val="0"/>
              </a:spcBef>
              <a:spcAft>
                <a:spcPts val="0"/>
              </a:spcAft>
              <a:buClr>
                <a:srgbClr val="000000"/>
              </a:buClr>
              <a:buSzPts val="1100"/>
              <a:buFont typeface="Lobster"/>
              <a:buAutoNum type="arabicPeriod"/>
            </a:pPr>
            <a:r>
              <a:rPr lang="en" sz="1050" dirty="0">
                <a:solidFill>
                  <a:srgbClr val="000000"/>
                </a:solidFill>
                <a:highlight>
                  <a:srgbClr val="FFFFFF"/>
                </a:highlight>
                <a:latin typeface="Lobster"/>
                <a:ea typeface="Lobster"/>
                <a:cs typeface="Lobster"/>
                <a:sym typeface="Lobster"/>
              </a:rPr>
              <a:t>Chang, W.W., 2018. Brexit and its economic consequences. </a:t>
            </a:r>
            <a:r>
              <a:rPr lang="en" sz="1050" i="1" dirty="0">
                <a:solidFill>
                  <a:srgbClr val="000000"/>
                </a:solidFill>
                <a:latin typeface="Lobster"/>
                <a:ea typeface="Lobster"/>
                <a:cs typeface="Lobster"/>
                <a:sym typeface="Lobster"/>
              </a:rPr>
              <a:t>The world economy</a:t>
            </a:r>
            <a:r>
              <a:rPr lang="en" sz="1050" dirty="0">
                <a:solidFill>
                  <a:srgbClr val="000000"/>
                </a:solidFill>
                <a:latin typeface="Lobster"/>
                <a:ea typeface="Lobster"/>
                <a:cs typeface="Lobster"/>
                <a:sym typeface="Lobster"/>
              </a:rPr>
              <a:t>,.</a:t>
            </a:r>
            <a:endParaRPr sz="1050" dirty="0">
              <a:solidFill>
                <a:srgbClr val="000000"/>
              </a:solidFill>
              <a:latin typeface="Lobster"/>
              <a:ea typeface="Lobster"/>
              <a:cs typeface="Lobster"/>
              <a:sym typeface="Lobster"/>
            </a:endParaRPr>
          </a:p>
          <a:p>
            <a:pPr marL="457200" lvl="0" indent="-298450" algn="l" rtl="0">
              <a:spcBef>
                <a:spcPts val="0"/>
              </a:spcBef>
              <a:spcAft>
                <a:spcPts val="0"/>
              </a:spcAft>
              <a:buClr>
                <a:srgbClr val="000000"/>
              </a:buClr>
              <a:buSzPts val="1100"/>
              <a:buFont typeface="Lobster"/>
              <a:buAutoNum type="arabicPeriod"/>
            </a:pPr>
            <a:r>
              <a:rPr lang="en" sz="1050" dirty="0">
                <a:solidFill>
                  <a:srgbClr val="000000"/>
                </a:solidFill>
                <a:highlight>
                  <a:srgbClr val="FFFFFF"/>
                </a:highlight>
                <a:latin typeface="Lobster"/>
                <a:ea typeface="Lobster"/>
                <a:cs typeface="Lobster"/>
                <a:sym typeface="Lobster"/>
              </a:rPr>
              <a:t>Filimonau, V. and Mika, M., 2019. Return labour migration: an exploratory study of Polish migrant workers from the UK hospitality industry. </a:t>
            </a:r>
            <a:r>
              <a:rPr lang="en" sz="1050" i="1" dirty="0">
                <a:solidFill>
                  <a:srgbClr val="000000"/>
                </a:solidFill>
                <a:latin typeface="Lobster"/>
                <a:ea typeface="Lobster"/>
                <a:cs typeface="Lobster"/>
                <a:sym typeface="Lobster"/>
              </a:rPr>
              <a:t>Current Issues in Tourism</a:t>
            </a:r>
            <a:r>
              <a:rPr lang="en" sz="1050" dirty="0">
                <a:solidFill>
                  <a:srgbClr val="000000"/>
                </a:solidFill>
                <a:latin typeface="Lobster"/>
                <a:ea typeface="Lobster"/>
                <a:cs typeface="Lobster"/>
                <a:sym typeface="Lobster"/>
              </a:rPr>
              <a:t>, </a:t>
            </a:r>
            <a:endParaRPr sz="1050" dirty="0">
              <a:solidFill>
                <a:srgbClr val="000000"/>
              </a:solidFill>
              <a:latin typeface="Lobster"/>
              <a:ea typeface="Lobster"/>
              <a:cs typeface="Lobster"/>
              <a:sym typeface="Lobster"/>
            </a:endParaRPr>
          </a:p>
          <a:p>
            <a:pPr marL="457200" lvl="0" indent="-298450" algn="l" rtl="0">
              <a:spcBef>
                <a:spcPts val="0"/>
              </a:spcBef>
              <a:spcAft>
                <a:spcPts val="0"/>
              </a:spcAft>
              <a:buClr>
                <a:srgbClr val="000000"/>
              </a:buClr>
              <a:buSzPts val="1100"/>
              <a:buFont typeface="Lobster"/>
              <a:buAutoNum type="arabicPeriod"/>
            </a:pPr>
            <a:r>
              <a:rPr lang="en" sz="1050" dirty="0">
                <a:solidFill>
                  <a:srgbClr val="000000"/>
                </a:solidFill>
                <a:highlight>
                  <a:srgbClr val="FFFFFF"/>
                </a:highlight>
                <a:latin typeface="Lobster"/>
                <a:ea typeface="Lobster"/>
                <a:cs typeface="Lobster"/>
                <a:sym typeface="Lobster"/>
              </a:rPr>
              <a:t>Gössling, S., Scott, D. and Hall, C.M., 2020. Pandemics, tourism and global change: a rapid assessment of COVID-19. </a:t>
            </a:r>
            <a:r>
              <a:rPr lang="en" sz="1050" i="1" dirty="0">
                <a:solidFill>
                  <a:srgbClr val="000000"/>
                </a:solidFill>
                <a:latin typeface="Lobster"/>
                <a:ea typeface="Lobster"/>
                <a:cs typeface="Lobster"/>
                <a:sym typeface="Lobster"/>
              </a:rPr>
              <a:t>Journal of Sustainable Tourism</a:t>
            </a:r>
            <a:r>
              <a:rPr lang="en" sz="1050" dirty="0">
                <a:solidFill>
                  <a:srgbClr val="000000"/>
                </a:solidFill>
                <a:latin typeface="Lobster"/>
                <a:ea typeface="Lobster"/>
                <a:cs typeface="Lobster"/>
                <a:sym typeface="Lobster"/>
              </a:rPr>
              <a:t>, </a:t>
            </a:r>
            <a:endParaRPr sz="1050" dirty="0">
              <a:solidFill>
                <a:srgbClr val="000000"/>
              </a:solidFill>
              <a:latin typeface="Lobster"/>
              <a:ea typeface="Lobster"/>
              <a:cs typeface="Lobster"/>
              <a:sym typeface="Lobster"/>
            </a:endParaRPr>
          </a:p>
          <a:p>
            <a:pPr marL="457200" lvl="0" indent="-298450" algn="l" rtl="0">
              <a:spcBef>
                <a:spcPts val="0"/>
              </a:spcBef>
              <a:spcAft>
                <a:spcPts val="0"/>
              </a:spcAft>
              <a:buClr>
                <a:srgbClr val="000000"/>
              </a:buClr>
              <a:buSzPts val="1100"/>
              <a:buFont typeface="Lobster"/>
              <a:buAutoNum type="arabicPeriod"/>
            </a:pPr>
            <a:r>
              <a:rPr lang="en" sz="1050" dirty="0">
                <a:solidFill>
                  <a:srgbClr val="000000"/>
                </a:solidFill>
                <a:highlight>
                  <a:srgbClr val="FFFFFF"/>
                </a:highlight>
                <a:latin typeface="Lobster"/>
                <a:ea typeface="Lobster"/>
                <a:cs typeface="Lobster"/>
                <a:sym typeface="Lobster"/>
              </a:rPr>
              <a:t>Horng, J.S., Wang, C.J., Liu, C.H., Chou, S.F. and Tsai, C.Y., 2016. The role of sustainable service innovation in crafting the vision of the hospitality industry. </a:t>
            </a:r>
            <a:r>
              <a:rPr lang="en" sz="1050" i="1" dirty="0">
                <a:solidFill>
                  <a:srgbClr val="000000"/>
                </a:solidFill>
                <a:latin typeface="Lobster"/>
                <a:ea typeface="Lobster"/>
                <a:cs typeface="Lobster"/>
                <a:sym typeface="Lobster"/>
              </a:rPr>
              <a:t>Sustainability</a:t>
            </a:r>
            <a:r>
              <a:rPr lang="en" sz="1050" dirty="0">
                <a:solidFill>
                  <a:srgbClr val="000000"/>
                </a:solidFill>
                <a:latin typeface="Lobster"/>
                <a:ea typeface="Lobster"/>
                <a:cs typeface="Lobster"/>
                <a:sym typeface="Lobster"/>
              </a:rPr>
              <a:t>, </a:t>
            </a:r>
            <a:endParaRPr sz="1050" dirty="0">
              <a:solidFill>
                <a:srgbClr val="000000"/>
              </a:solidFill>
              <a:latin typeface="Lobster"/>
              <a:ea typeface="Lobster"/>
              <a:cs typeface="Lobster"/>
              <a:sym typeface="Lobster"/>
            </a:endParaRPr>
          </a:p>
          <a:p>
            <a:pPr marL="457200" lvl="0" indent="-298450" algn="l" rtl="0">
              <a:spcBef>
                <a:spcPts val="0"/>
              </a:spcBef>
              <a:spcAft>
                <a:spcPts val="0"/>
              </a:spcAft>
              <a:buClr>
                <a:srgbClr val="000000"/>
              </a:buClr>
              <a:buSzPts val="1100"/>
              <a:buFont typeface="Lobster"/>
              <a:buAutoNum type="arabicPeriod"/>
            </a:pPr>
            <a:r>
              <a:rPr lang="en" sz="1050" dirty="0">
                <a:solidFill>
                  <a:srgbClr val="000000"/>
                </a:solidFill>
                <a:highlight>
                  <a:srgbClr val="FFFFFF"/>
                </a:highlight>
                <a:latin typeface="Lobster"/>
                <a:ea typeface="Lobster"/>
                <a:cs typeface="Lobster"/>
                <a:sym typeface="Lobster"/>
              </a:rPr>
              <a:t>Jones, P., Hillier, D. and Comfort, D., 2017. The sustainable development goals and the tourism and hospitality industry. </a:t>
            </a:r>
            <a:r>
              <a:rPr lang="en" sz="1050" i="1" dirty="0">
                <a:solidFill>
                  <a:srgbClr val="000000"/>
                </a:solidFill>
                <a:latin typeface="Lobster"/>
                <a:ea typeface="Lobster"/>
                <a:cs typeface="Lobster"/>
                <a:sym typeface="Lobster"/>
              </a:rPr>
              <a:t>Athens Journal of Tourism</a:t>
            </a:r>
            <a:r>
              <a:rPr lang="en" sz="1050" dirty="0">
                <a:solidFill>
                  <a:srgbClr val="000000"/>
                </a:solidFill>
                <a:latin typeface="Lobster"/>
                <a:ea typeface="Lobster"/>
                <a:cs typeface="Lobster"/>
                <a:sym typeface="Lobster"/>
              </a:rPr>
              <a:t>, </a:t>
            </a:r>
            <a:endParaRPr sz="1050" dirty="0">
              <a:solidFill>
                <a:srgbClr val="000000"/>
              </a:solidFill>
              <a:latin typeface="Lobster"/>
              <a:ea typeface="Lobster"/>
              <a:cs typeface="Lobster"/>
              <a:sym typeface="Lobster"/>
            </a:endParaRPr>
          </a:p>
          <a:p>
            <a:pPr marL="457200" lvl="0" indent="-298450" algn="l" rtl="0">
              <a:spcBef>
                <a:spcPts val="0"/>
              </a:spcBef>
              <a:spcAft>
                <a:spcPts val="0"/>
              </a:spcAft>
              <a:buClr>
                <a:srgbClr val="000000"/>
              </a:buClr>
              <a:buSzPts val="1100"/>
              <a:buFont typeface="Lobster"/>
              <a:buAutoNum type="arabicPeriod"/>
            </a:pPr>
            <a:r>
              <a:rPr lang="en" sz="1050" dirty="0">
                <a:solidFill>
                  <a:srgbClr val="000000"/>
                </a:solidFill>
                <a:latin typeface="Lobster"/>
                <a:ea typeface="Lobster"/>
                <a:cs typeface="Lobster"/>
                <a:sym typeface="Lobster"/>
              </a:rPr>
              <a:t>Net, H. (2020) </a:t>
            </a:r>
            <a:r>
              <a:rPr lang="en" sz="1050" i="1" dirty="0">
                <a:solidFill>
                  <a:srgbClr val="000000"/>
                </a:solidFill>
                <a:latin typeface="Lobster"/>
                <a:ea typeface="Lobster"/>
                <a:cs typeface="Lobster"/>
                <a:sym typeface="Lobster"/>
              </a:rPr>
              <a:t>COVID-19 Outbreak Has Jeopardized UK Hospitality Sector, Says GlobalData</a:t>
            </a:r>
            <a:r>
              <a:rPr lang="en" sz="1050" dirty="0">
                <a:solidFill>
                  <a:srgbClr val="000000"/>
                </a:solidFill>
                <a:latin typeface="Lobster"/>
                <a:ea typeface="Lobster"/>
                <a:cs typeface="Lobster"/>
                <a:sym typeface="Lobster"/>
              </a:rPr>
              <a:t>, </a:t>
            </a:r>
            <a:r>
              <a:rPr lang="en" sz="1050" i="1" dirty="0">
                <a:solidFill>
                  <a:srgbClr val="000000"/>
                </a:solidFill>
                <a:latin typeface="Lobster"/>
                <a:ea typeface="Lobster"/>
                <a:cs typeface="Lobster"/>
                <a:sym typeface="Lobster"/>
              </a:rPr>
              <a:t>Hospitality Net</a:t>
            </a:r>
            <a:r>
              <a:rPr lang="en" sz="1050" dirty="0">
                <a:solidFill>
                  <a:srgbClr val="000000"/>
                </a:solidFill>
                <a:latin typeface="Lobster"/>
                <a:ea typeface="Lobster"/>
                <a:cs typeface="Lobster"/>
                <a:sym typeface="Lobster"/>
              </a:rPr>
              <a:t>. Available at: &lt;https://www.hospitalitynet.org/news/4098446.html&gt;</a:t>
            </a:r>
            <a:endParaRPr sz="1050" dirty="0">
              <a:solidFill>
                <a:srgbClr val="000000"/>
              </a:solidFill>
              <a:latin typeface="Lobster"/>
              <a:ea typeface="Lobster"/>
              <a:cs typeface="Lobster"/>
              <a:sym typeface="Lobster"/>
            </a:endParaRPr>
          </a:p>
          <a:p>
            <a:pPr marL="457200" lvl="0" indent="-298450" algn="l" rtl="0">
              <a:spcBef>
                <a:spcPts val="0"/>
              </a:spcBef>
              <a:spcAft>
                <a:spcPts val="0"/>
              </a:spcAft>
              <a:buClr>
                <a:srgbClr val="000000"/>
              </a:buClr>
              <a:buSzPts val="1100"/>
              <a:buFont typeface="Lobster"/>
              <a:buAutoNum type="arabicPeriod"/>
            </a:pPr>
            <a:r>
              <a:rPr lang="en" sz="1050" dirty="0">
                <a:solidFill>
                  <a:srgbClr val="000000"/>
                </a:solidFill>
                <a:highlight>
                  <a:srgbClr val="FFFFFF"/>
                </a:highlight>
                <a:latin typeface="Lobster"/>
                <a:ea typeface="Lobster"/>
                <a:cs typeface="Lobster"/>
                <a:sym typeface="Lobster"/>
              </a:rPr>
              <a:t>Stylos, N. and Vassiliadis, C., 2015. Differences in sustainable management between four-and five-star hotels regarding the perceptions of three-pillar sustainability. </a:t>
            </a:r>
            <a:r>
              <a:rPr lang="en" sz="1050" i="1" dirty="0">
                <a:solidFill>
                  <a:srgbClr val="000000"/>
                </a:solidFill>
                <a:latin typeface="Lobster"/>
                <a:ea typeface="Lobster"/>
                <a:cs typeface="Lobster"/>
                <a:sym typeface="Lobster"/>
              </a:rPr>
              <a:t>Journal of Hospitality Marketing &amp; Management</a:t>
            </a:r>
            <a:r>
              <a:rPr lang="en" sz="1050" dirty="0">
                <a:solidFill>
                  <a:srgbClr val="000000"/>
                </a:solidFill>
                <a:latin typeface="Lobster"/>
                <a:ea typeface="Lobster"/>
                <a:cs typeface="Lobster"/>
                <a:sym typeface="Lobster"/>
              </a:rPr>
              <a:t>, </a:t>
            </a:r>
            <a:r>
              <a:rPr lang="en" sz="1050" i="1" dirty="0">
                <a:solidFill>
                  <a:srgbClr val="000000"/>
                </a:solidFill>
                <a:latin typeface="Lobster"/>
                <a:ea typeface="Lobster"/>
                <a:cs typeface="Lobster"/>
                <a:sym typeface="Lobster"/>
              </a:rPr>
              <a:t>24</a:t>
            </a:r>
            <a:r>
              <a:rPr lang="en" sz="1050" dirty="0">
                <a:solidFill>
                  <a:srgbClr val="000000"/>
                </a:solidFill>
                <a:latin typeface="Lobster"/>
                <a:ea typeface="Lobster"/>
                <a:cs typeface="Lobster"/>
                <a:sym typeface="Lobster"/>
              </a:rPr>
              <a:t>(8),</a:t>
            </a:r>
            <a:endParaRPr sz="1050" dirty="0">
              <a:solidFill>
                <a:srgbClr val="000000"/>
              </a:solidFill>
              <a:latin typeface="Lobster"/>
              <a:ea typeface="Lobster"/>
              <a:cs typeface="Lobster"/>
              <a:sym typeface="Lobster"/>
            </a:endParaRPr>
          </a:p>
          <a:p>
            <a:pPr marL="457200" lvl="0" indent="-298450" algn="l" rtl="0">
              <a:spcBef>
                <a:spcPts val="0"/>
              </a:spcBef>
              <a:spcAft>
                <a:spcPts val="0"/>
              </a:spcAft>
              <a:buClr>
                <a:srgbClr val="000000"/>
              </a:buClr>
              <a:buSzPts val="1100"/>
              <a:buFont typeface="Lobster"/>
              <a:buAutoNum type="arabicPeriod"/>
            </a:pPr>
            <a:r>
              <a:rPr lang="en" sz="1050" dirty="0">
                <a:solidFill>
                  <a:srgbClr val="000000"/>
                </a:solidFill>
                <a:highlight>
                  <a:srgbClr val="FFFFFF"/>
                </a:highlight>
                <a:latin typeface="Lobster"/>
                <a:ea typeface="Lobster"/>
                <a:cs typeface="Lobster"/>
                <a:sym typeface="Lobster"/>
              </a:rPr>
              <a:t>Tetlow, G. and Stojanovic, A., 2018. Understanding the economic impact of Brexit. </a:t>
            </a:r>
            <a:r>
              <a:rPr lang="en" sz="1050" i="1" dirty="0">
                <a:solidFill>
                  <a:srgbClr val="000000"/>
                </a:solidFill>
                <a:latin typeface="Lobster"/>
                <a:ea typeface="Lobster"/>
                <a:cs typeface="Lobster"/>
                <a:sym typeface="Lobster"/>
              </a:rPr>
              <a:t>Institute for government</a:t>
            </a:r>
            <a:r>
              <a:rPr lang="en" sz="1050" dirty="0">
                <a:solidFill>
                  <a:srgbClr val="000000"/>
                </a:solidFill>
                <a:latin typeface="Lobster"/>
                <a:ea typeface="Lobster"/>
                <a:cs typeface="Lobster"/>
                <a:sym typeface="Lobster"/>
              </a:rPr>
              <a:t>, </a:t>
            </a:r>
            <a:endParaRPr sz="1050" dirty="0">
              <a:solidFill>
                <a:srgbClr val="000000"/>
              </a:solidFill>
              <a:latin typeface="Lobster"/>
              <a:ea typeface="Lobster"/>
              <a:cs typeface="Lobster"/>
              <a:sym typeface="Lobster"/>
            </a:endParaRPr>
          </a:p>
        </p:txBody>
      </p:sp>
    </p:spTree>
  </p:cSld>
  <p:clrMapOvr>
    <a:masterClrMapping/>
  </p:clrMapOvr>
</p:sld>
</file>

<file path=ppt/theme/theme1.xml><?xml version="1.0" encoding="utf-8"?>
<a:theme xmlns:a="http://schemas.openxmlformats.org/drawingml/2006/main" name="Beach Day">
  <a:themeElements>
    <a:clrScheme name="Beach Day">
      <a:dk1>
        <a:srgbClr val="00FDC8"/>
      </a:dk1>
      <a:lt1>
        <a:srgbClr val="FFFFFF"/>
      </a:lt1>
      <a:dk2>
        <a:srgbClr val="666666"/>
      </a:dk2>
      <a:lt2>
        <a:srgbClr val="EEEEEE"/>
      </a:lt2>
      <a:accent1>
        <a:srgbClr val="212121"/>
      </a:accent1>
      <a:accent2>
        <a:srgbClr val="455A64"/>
      </a:accent2>
      <a:accent3>
        <a:srgbClr val="78909C"/>
      </a:accent3>
      <a:accent4>
        <a:srgbClr val="7C7CE0"/>
      </a:accent4>
      <a:accent5>
        <a:srgbClr val="DB4437"/>
      </a:accent5>
      <a:accent6>
        <a:srgbClr val="F6CD4C"/>
      </a:accent6>
      <a:hlink>
        <a:srgbClr val="DB4437"/>
      </a:hlink>
      <a:folHlink>
        <a:srgbClr val="DB443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2844</Words>
  <Application>Microsoft Macintosh PowerPoint</Application>
  <PresentationFormat>On-screen Show (16:9)</PresentationFormat>
  <Paragraphs>104</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Source Code Pro</vt:lpstr>
      <vt:lpstr>Times New Roman</vt:lpstr>
      <vt:lpstr>Amatic SC</vt:lpstr>
      <vt:lpstr>Arial</vt:lpstr>
      <vt:lpstr>Lobster</vt:lpstr>
      <vt:lpstr>Beach Day</vt:lpstr>
      <vt:lpstr>Impact of economic issues on the sustainable development of hospitality sector</vt:lpstr>
      <vt:lpstr>Table of contents</vt:lpstr>
      <vt:lpstr>Introduction </vt:lpstr>
      <vt:lpstr>Introduction </vt:lpstr>
      <vt:lpstr>Research aim and objectives</vt:lpstr>
      <vt:lpstr>Literature review </vt:lpstr>
      <vt:lpstr>Literature review</vt:lpstr>
      <vt:lpstr>Literature review </vt:lpstr>
      <vt:lpstr>Methodology </vt:lpstr>
      <vt:lpstr>Conclusion and recommendations </vt:lpstr>
      <vt:lpstr>conclusions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modified xsi:type="dcterms:W3CDTF">2020-08-13T21:05:37Z</dcterms:modified>
</cp:coreProperties>
</file>