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Times New Roman MT" panose="020B0604020202020204" charset="0"/>
      <p:regular r:id="rId18"/>
    </p:embeddedFont>
    <p:embeddedFont>
      <p:font typeface="Times New Roman MT Bold Italics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5000" autoAdjust="0"/>
  </p:normalViewPr>
  <p:slideViewPr>
    <p:cSldViewPr>
      <p:cViewPr varScale="1">
        <p:scale>
          <a:sx n="41" d="100"/>
          <a:sy n="41" d="100"/>
        </p:scale>
        <p:origin x="1474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B83FA1-0950-4088-B3D8-166B33FC3F0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869074-DDAE-4720-87B3-34D1C5A3ABB9}">
      <dgm:prSet/>
      <dgm:spPr/>
      <dgm:t>
        <a:bodyPr/>
        <a:lstStyle/>
        <a:p>
          <a:r>
            <a:rPr lang="en-GB" noProof="0" dirty="0"/>
            <a:t>Introduction</a:t>
          </a:r>
        </a:p>
      </dgm:t>
    </dgm:pt>
    <dgm:pt modelId="{E50E9021-CD16-46BB-B4FC-75B4B889AD89}" type="parTrans" cxnId="{E38A286E-C630-418B-BE5F-4D63F26946EB}">
      <dgm:prSet/>
      <dgm:spPr/>
      <dgm:t>
        <a:bodyPr/>
        <a:lstStyle/>
        <a:p>
          <a:endParaRPr lang="en-US"/>
        </a:p>
      </dgm:t>
    </dgm:pt>
    <dgm:pt modelId="{78918337-A6EA-4BB1-BE2C-3D8AA54E25AB}" type="sibTrans" cxnId="{E38A286E-C630-418B-BE5F-4D63F26946EB}">
      <dgm:prSet/>
      <dgm:spPr/>
      <dgm:t>
        <a:bodyPr/>
        <a:lstStyle/>
        <a:p>
          <a:endParaRPr lang="en-US"/>
        </a:p>
      </dgm:t>
    </dgm:pt>
    <dgm:pt modelId="{77A75021-AD3F-4FAB-A2C4-034C09A83B68}">
      <dgm:prSet/>
      <dgm:spPr/>
      <dgm:t>
        <a:bodyPr/>
        <a:lstStyle/>
        <a:p>
          <a:r>
            <a:rPr lang="en-GB" noProof="0" dirty="0"/>
            <a:t>Cultural Dimensions presented by Hofstede</a:t>
          </a:r>
        </a:p>
      </dgm:t>
    </dgm:pt>
    <dgm:pt modelId="{173C8054-4338-46F9-BB16-1C7CF9967D4A}" type="parTrans" cxnId="{8752BD5D-190A-47CF-971F-045A9C1F6064}">
      <dgm:prSet/>
      <dgm:spPr/>
      <dgm:t>
        <a:bodyPr/>
        <a:lstStyle/>
        <a:p>
          <a:endParaRPr lang="en-US"/>
        </a:p>
      </dgm:t>
    </dgm:pt>
    <dgm:pt modelId="{3073B23F-C88A-4716-A9C1-7DCCEA755AC2}" type="sibTrans" cxnId="{8752BD5D-190A-47CF-971F-045A9C1F6064}">
      <dgm:prSet/>
      <dgm:spPr/>
      <dgm:t>
        <a:bodyPr/>
        <a:lstStyle/>
        <a:p>
          <a:endParaRPr lang="en-US"/>
        </a:p>
      </dgm:t>
    </dgm:pt>
    <dgm:pt modelId="{11E6FA6C-052A-4B94-8FD8-35EB923BD0B8}">
      <dgm:prSet/>
      <dgm:spPr/>
      <dgm:t>
        <a:bodyPr/>
        <a:lstStyle/>
        <a:p>
          <a:r>
            <a:rPr lang="en-GB" noProof="0" dirty="0"/>
            <a:t>Amazon UK - Cultural Context</a:t>
          </a:r>
        </a:p>
      </dgm:t>
    </dgm:pt>
    <dgm:pt modelId="{BD885F62-2E65-4B7C-809E-FB3DB7613AD2}" type="parTrans" cxnId="{BC3286B5-5145-433A-9B4A-1B87B789B58F}">
      <dgm:prSet/>
      <dgm:spPr/>
      <dgm:t>
        <a:bodyPr/>
        <a:lstStyle/>
        <a:p>
          <a:endParaRPr lang="en-US"/>
        </a:p>
      </dgm:t>
    </dgm:pt>
    <dgm:pt modelId="{4E149A54-1378-4120-9D87-FFFF894E3720}" type="sibTrans" cxnId="{BC3286B5-5145-433A-9B4A-1B87B789B58F}">
      <dgm:prSet/>
      <dgm:spPr/>
      <dgm:t>
        <a:bodyPr/>
        <a:lstStyle/>
        <a:p>
          <a:endParaRPr lang="en-US"/>
        </a:p>
      </dgm:t>
    </dgm:pt>
    <dgm:pt modelId="{980EBC43-3744-4894-B386-665505E9D10C}">
      <dgm:prSet/>
      <dgm:spPr/>
      <dgm:t>
        <a:bodyPr/>
        <a:lstStyle/>
        <a:p>
          <a:r>
            <a:rPr lang="en-GB" noProof="0" dirty="0"/>
            <a:t>Amazon Romania - Culture Context</a:t>
          </a:r>
        </a:p>
      </dgm:t>
    </dgm:pt>
    <dgm:pt modelId="{540E874A-4950-47B8-A3D1-D6C4421DDD17}" type="parTrans" cxnId="{A0A20D0E-F715-4009-9C4A-D7AAD8308DD8}">
      <dgm:prSet/>
      <dgm:spPr/>
      <dgm:t>
        <a:bodyPr/>
        <a:lstStyle/>
        <a:p>
          <a:endParaRPr lang="en-US"/>
        </a:p>
      </dgm:t>
    </dgm:pt>
    <dgm:pt modelId="{4E5C473E-B304-47CC-83B2-929C163CC20C}" type="sibTrans" cxnId="{A0A20D0E-F715-4009-9C4A-D7AAD8308DD8}">
      <dgm:prSet/>
      <dgm:spPr/>
      <dgm:t>
        <a:bodyPr/>
        <a:lstStyle/>
        <a:p>
          <a:endParaRPr lang="en-US"/>
        </a:p>
      </dgm:t>
    </dgm:pt>
    <dgm:pt modelId="{F0A0EE91-2CD1-42A5-B185-DA99DDD762FE}">
      <dgm:prSet/>
      <dgm:spPr/>
      <dgm:t>
        <a:bodyPr/>
        <a:lstStyle/>
        <a:p>
          <a:r>
            <a:rPr lang="en-GB" noProof="0" dirty="0"/>
            <a:t>Hofstede Dimensions UK vs Romania</a:t>
          </a:r>
        </a:p>
      </dgm:t>
    </dgm:pt>
    <dgm:pt modelId="{4C225D6F-CEEB-4BE0-8B81-AD3CC77F5D05}" type="parTrans" cxnId="{E91B8DCF-B75C-44AC-A46A-97FDB95FF992}">
      <dgm:prSet/>
      <dgm:spPr/>
      <dgm:t>
        <a:bodyPr/>
        <a:lstStyle/>
        <a:p>
          <a:endParaRPr lang="en-US"/>
        </a:p>
      </dgm:t>
    </dgm:pt>
    <dgm:pt modelId="{AD767F51-6E90-4FB1-AAFA-FF4E91ED76AB}" type="sibTrans" cxnId="{E91B8DCF-B75C-44AC-A46A-97FDB95FF992}">
      <dgm:prSet/>
      <dgm:spPr/>
      <dgm:t>
        <a:bodyPr/>
        <a:lstStyle/>
        <a:p>
          <a:endParaRPr lang="en-US"/>
        </a:p>
      </dgm:t>
    </dgm:pt>
    <dgm:pt modelId="{3AF416C5-8BD4-49ED-9C37-0A1A6F0433D2}">
      <dgm:prSet/>
      <dgm:spPr/>
      <dgm:t>
        <a:bodyPr/>
        <a:lstStyle/>
        <a:p>
          <a:r>
            <a:rPr lang="en-GB" noProof="0" dirty="0"/>
            <a:t>The communication styles in the UK</a:t>
          </a:r>
        </a:p>
      </dgm:t>
    </dgm:pt>
    <dgm:pt modelId="{D3819295-AC3E-4A58-BBB8-EF2D94554CC8}" type="parTrans" cxnId="{9E912B65-6236-43DC-8000-3CF370F90BE3}">
      <dgm:prSet/>
      <dgm:spPr/>
      <dgm:t>
        <a:bodyPr/>
        <a:lstStyle/>
        <a:p>
          <a:endParaRPr lang="en-US"/>
        </a:p>
      </dgm:t>
    </dgm:pt>
    <dgm:pt modelId="{24B62451-D84E-4769-B789-E34D3FF5F53C}" type="sibTrans" cxnId="{9E912B65-6236-43DC-8000-3CF370F90BE3}">
      <dgm:prSet/>
      <dgm:spPr/>
      <dgm:t>
        <a:bodyPr/>
        <a:lstStyle/>
        <a:p>
          <a:endParaRPr lang="en-US"/>
        </a:p>
      </dgm:t>
    </dgm:pt>
    <dgm:pt modelId="{4694E267-DB23-4163-BA44-D8612C2BFA05}">
      <dgm:prSet/>
      <dgm:spPr/>
      <dgm:t>
        <a:bodyPr/>
        <a:lstStyle/>
        <a:p>
          <a:r>
            <a:rPr lang="en-GB" noProof="0" dirty="0"/>
            <a:t>Romania communication styles</a:t>
          </a:r>
        </a:p>
      </dgm:t>
    </dgm:pt>
    <dgm:pt modelId="{D58723CB-21F6-4E0B-89E5-59B24347BB04}" type="parTrans" cxnId="{CD0E77B3-D3D0-4558-A44C-6936A7825F1E}">
      <dgm:prSet/>
      <dgm:spPr/>
      <dgm:t>
        <a:bodyPr/>
        <a:lstStyle/>
        <a:p>
          <a:endParaRPr lang="en-US"/>
        </a:p>
      </dgm:t>
    </dgm:pt>
    <dgm:pt modelId="{89DE6E30-9359-4CD0-ADAC-39514D5A3B48}" type="sibTrans" cxnId="{CD0E77B3-D3D0-4558-A44C-6936A7825F1E}">
      <dgm:prSet/>
      <dgm:spPr/>
      <dgm:t>
        <a:bodyPr/>
        <a:lstStyle/>
        <a:p>
          <a:endParaRPr lang="en-US"/>
        </a:p>
      </dgm:t>
    </dgm:pt>
    <dgm:pt modelId="{3AC18620-488B-474B-85E5-CC8CE84A3813}">
      <dgm:prSet/>
      <dgm:spPr/>
      <dgm:t>
        <a:bodyPr/>
        <a:lstStyle/>
        <a:p>
          <a:r>
            <a:rPr lang="en-GB" noProof="0" dirty="0"/>
            <a:t>Challenges to Amazon UK</a:t>
          </a:r>
        </a:p>
      </dgm:t>
    </dgm:pt>
    <dgm:pt modelId="{4B7B08D5-5DA8-4B95-AFCA-37E5A9600069}" type="parTrans" cxnId="{CE609FA0-99F0-491E-B63C-DA38011FFF8A}">
      <dgm:prSet/>
      <dgm:spPr/>
      <dgm:t>
        <a:bodyPr/>
        <a:lstStyle/>
        <a:p>
          <a:endParaRPr lang="en-US"/>
        </a:p>
      </dgm:t>
    </dgm:pt>
    <dgm:pt modelId="{F1812112-877E-4D97-9E4E-3D4281D21FFD}" type="sibTrans" cxnId="{CE609FA0-99F0-491E-B63C-DA38011FFF8A}">
      <dgm:prSet/>
      <dgm:spPr/>
      <dgm:t>
        <a:bodyPr/>
        <a:lstStyle/>
        <a:p>
          <a:endParaRPr lang="en-US"/>
        </a:p>
      </dgm:t>
    </dgm:pt>
    <dgm:pt modelId="{7FE96885-B6F4-46D4-8524-4F786A178F66}">
      <dgm:prSet/>
      <dgm:spPr/>
      <dgm:t>
        <a:bodyPr/>
        <a:lstStyle/>
        <a:p>
          <a:r>
            <a:rPr lang="en-GB" noProof="0" dirty="0"/>
            <a:t>Right opportunities in Amazon</a:t>
          </a:r>
        </a:p>
      </dgm:t>
    </dgm:pt>
    <dgm:pt modelId="{DF025936-BF82-4CE2-8267-ACB8CC0941D1}" type="parTrans" cxnId="{EBEE8515-CF0B-4D3A-9F40-79D569805DA6}">
      <dgm:prSet/>
      <dgm:spPr/>
      <dgm:t>
        <a:bodyPr/>
        <a:lstStyle/>
        <a:p>
          <a:endParaRPr lang="en-US"/>
        </a:p>
      </dgm:t>
    </dgm:pt>
    <dgm:pt modelId="{ACE2E112-7F56-4269-B7A2-A070E7CCDCA5}" type="sibTrans" cxnId="{EBEE8515-CF0B-4D3A-9F40-79D569805DA6}">
      <dgm:prSet/>
      <dgm:spPr/>
      <dgm:t>
        <a:bodyPr/>
        <a:lstStyle/>
        <a:p>
          <a:endParaRPr lang="en-US"/>
        </a:p>
      </dgm:t>
    </dgm:pt>
    <dgm:pt modelId="{FEE10B33-6E87-42D5-8D8D-69E9D913FBE0}">
      <dgm:prSet/>
      <dgm:spPr/>
      <dgm:t>
        <a:bodyPr/>
        <a:lstStyle/>
        <a:p>
          <a:r>
            <a:rPr lang="en-GB" noProof="0" dirty="0"/>
            <a:t>Recommendations on Practical Advice to International Managers</a:t>
          </a:r>
        </a:p>
      </dgm:t>
    </dgm:pt>
    <dgm:pt modelId="{F589C1A5-3860-4A79-BDCB-6B563DCD18C7}" type="parTrans" cxnId="{CB446AA5-6C7B-4672-B129-5AC1CD3FA47C}">
      <dgm:prSet/>
      <dgm:spPr/>
      <dgm:t>
        <a:bodyPr/>
        <a:lstStyle/>
        <a:p>
          <a:endParaRPr lang="en-US"/>
        </a:p>
      </dgm:t>
    </dgm:pt>
    <dgm:pt modelId="{0CD78098-B157-479B-BB24-BBE2A90ADD7E}" type="sibTrans" cxnId="{CB446AA5-6C7B-4672-B129-5AC1CD3FA47C}">
      <dgm:prSet/>
      <dgm:spPr/>
      <dgm:t>
        <a:bodyPr/>
        <a:lstStyle/>
        <a:p>
          <a:endParaRPr lang="en-US"/>
        </a:p>
      </dgm:t>
    </dgm:pt>
    <dgm:pt modelId="{4638F2E0-EBD3-435A-8B61-CCCFFD004036}">
      <dgm:prSet/>
      <dgm:spPr/>
      <dgm:t>
        <a:bodyPr/>
        <a:lstStyle/>
        <a:p>
          <a:r>
            <a:rPr lang="en-GB" noProof="0" dirty="0"/>
            <a:t>Conclusion</a:t>
          </a:r>
        </a:p>
      </dgm:t>
    </dgm:pt>
    <dgm:pt modelId="{4DB7E367-EA21-4BFD-AEDB-E62679C39BFB}" type="parTrans" cxnId="{77DC6625-DD88-4FD5-BF01-AAE2C72FBB39}">
      <dgm:prSet/>
      <dgm:spPr/>
      <dgm:t>
        <a:bodyPr/>
        <a:lstStyle/>
        <a:p>
          <a:endParaRPr lang="en-US"/>
        </a:p>
      </dgm:t>
    </dgm:pt>
    <dgm:pt modelId="{E501A710-F547-4090-9BB4-183F7FA6DD4F}" type="sibTrans" cxnId="{77DC6625-DD88-4FD5-BF01-AAE2C72FBB39}">
      <dgm:prSet/>
      <dgm:spPr/>
      <dgm:t>
        <a:bodyPr/>
        <a:lstStyle/>
        <a:p>
          <a:endParaRPr lang="en-US"/>
        </a:p>
      </dgm:t>
    </dgm:pt>
    <dgm:pt modelId="{0A0DEEA9-4811-40FD-90ED-4A38CA84E01F}">
      <dgm:prSet/>
      <dgm:spPr/>
      <dgm:t>
        <a:bodyPr/>
        <a:lstStyle/>
        <a:p>
          <a:r>
            <a:rPr lang="en-GB" noProof="0" dirty="0"/>
            <a:t>References </a:t>
          </a:r>
        </a:p>
      </dgm:t>
    </dgm:pt>
    <dgm:pt modelId="{F65AB1B4-638D-425D-B3DC-0F63D0B38457}" type="parTrans" cxnId="{3233EC69-CD02-445B-B5C7-51A2880BFF47}">
      <dgm:prSet/>
      <dgm:spPr/>
      <dgm:t>
        <a:bodyPr/>
        <a:lstStyle/>
        <a:p>
          <a:endParaRPr lang="en-US"/>
        </a:p>
      </dgm:t>
    </dgm:pt>
    <dgm:pt modelId="{987743EB-4EEF-4EBD-9517-05A5A200834F}" type="sibTrans" cxnId="{3233EC69-CD02-445B-B5C7-51A2880BFF47}">
      <dgm:prSet/>
      <dgm:spPr/>
      <dgm:t>
        <a:bodyPr/>
        <a:lstStyle/>
        <a:p>
          <a:endParaRPr lang="en-US"/>
        </a:p>
      </dgm:t>
    </dgm:pt>
    <dgm:pt modelId="{26896E34-ECE2-43B6-9952-54E0B828E760}" type="pres">
      <dgm:prSet presAssocID="{92B83FA1-0950-4088-B3D8-166B33FC3F05}" presName="vert0" presStyleCnt="0">
        <dgm:presLayoutVars>
          <dgm:dir/>
          <dgm:animOne val="branch"/>
          <dgm:animLvl val="lvl"/>
        </dgm:presLayoutVars>
      </dgm:prSet>
      <dgm:spPr/>
    </dgm:pt>
    <dgm:pt modelId="{41A6363E-69DB-4DAE-B882-B9BD4561DFBE}" type="pres">
      <dgm:prSet presAssocID="{81869074-DDAE-4720-87B3-34D1C5A3ABB9}" presName="thickLine" presStyleLbl="alignNode1" presStyleIdx="0" presStyleCnt="12"/>
      <dgm:spPr/>
    </dgm:pt>
    <dgm:pt modelId="{3A5C7AA2-DC85-4FDF-9D4B-4C478E004283}" type="pres">
      <dgm:prSet presAssocID="{81869074-DDAE-4720-87B3-34D1C5A3ABB9}" presName="horz1" presStyleCnt="0"/>
      <dgm:spPr/>
    </dgm:pt>
    <dgm:pt modelId="{EAFC8CA8-FD86-4C75-8B7C-584383823474}" type="pres">
      <dgm:prSet presAssocID="{81869074-DDAE-4720-87B3-34D1C5A3ABB9}" presName="tx1" presStyleLbl="revTx" presStyleIdx="0" presStyleCnt="12"/>
      <dgm:spPr/>
    </dgm:pt>
    <dgm:pt modelId="{9A0F62CE-D51B-4903-98FF-87BCADC01B11}" type="pres">
      <dgm:prSet presAssocID="{81869074-DDAE-4720-87B3-34D1C5A3ABB9}" presName="vert1" presStyleCnt="0"/>
      <dgm:spPr/>
    </dgm:pt>
    <dgm:pt modelId="{359F43FB-9F4C-4F75-890F-687FB9A11290}" type="pres">
      <dgm:prSet presAssocID="{77A75021-AD3F-4FAB-A2C4-034C09A83B68}" presName="thickLine" presStyleLbl="alignNode1" presStyleIdx="1" presStyleCnt="12"/>
      <dgm:spPr/>
    </dgm:pt>
    <dgm:pt modelId="{9BC0845B-396A-4E9B-ABB5-F15097F3C0F4}" type="pres">
      <dgm:prSet presAssocID="{77A75021-AD3F-4FAB-A2C4-034C09A83B68}" presName="horz1" presStyleCnt="0"/>
      <dgm:spPr/>
    </dgm:pt>
    <dgm:pt modelId="{01F78CE4-BC12-4400-A55C-D57BA970C0ED}" type="pres">
      <dgm:prSet presAssocID="{77A75021-AD3F-4FAB-A2C4-034C09A83B68}" presName="tx1" presStyleLbl="revTx" presStyleIdx="1" presStyleCnt="12"/>
      <dgm:spPr/>
    </dgm:pt>
    <dgm:pt modelId="{AE33FC71-355E-4348-B99E-8CDB5362F6A1}" type="pres">
      <dgm:prSet presAssocID="{77A75021-AD3F-4FAB-A2C4-034C09A83B68}" presName="vert1" presStyleCnt="0"/>
      <dgm:spPr/>
    </dgm:pt>
    <dgm:pt modelId="{94E0E466-D9CE-416F-B2CF-18E0EE026895}" type="pres">
      <dgm:prSet presAssocID="{11E6FA6C-052A-4B94-8FD8-35EB923BD0B8}" presName="thickLine" presStyleLbl="alignNode1" presStyleIdx="2" presStyleCnt="12"/>
      <dgm:spPr/>
    </dgm:pt>
    <dgm:pt modelId="{801C7B5D-B4FE-416A-A836-A6DBB708ADC3}" type="pres">
      <dgm:prSet presAssocID="{11E6FA6C-052A-4B94-8FD8-35EB923BD0B8}" presName="horz1" presStyleCnt="0"/>
      <dgm:spPr/>
    </dgm:pt>
    <dgm:pt modelId="{68D5807A-7197-436F-A456-01E8D265EA06}" type="pres">
      <dgm:prSet presAssocID="{11E6FA6C-052A-4B94-8FD8-35EB923BD0B8}" presName="tx1" presStyleLbl="revTx" presStyleIdx="2" presStyleCnt="12"/>
      <dgm:spPr/>
    </dgm:pt>
    <dgm:pt modelId="{DE20BD33-337A-4A47-A97F-9019EF07D4D3}" type="pres">
      <dgm:prSet presAssocID="{11E6FA6C-052A-4B94-8FD8-35EB923BD0B8}" presName="vert1" presStyleCnt="0"/>
      <dgm:spPr/>
    </dgm:pt>
    <dgm:pt modelId="{EBE1DF7D-ED88-4797-90AE-7C880943CD40}" type="pres">
      <dgm:prSet presAssocID="{980EBC43-3744-4894-B386-665505E9D10C}" presName="thickLine" presStyleLbl="alignNode1" presStyleIdx="3" presStyleCnt="12"/>
      <dgm:spPr/>
    </dgm:pt>
    <dgm:pt modelId="{D3D05186-833D-4221-869D-E41F541F9D7D}" type="pres">
      <dgm:prSet presAssocID="{980EBC43-3744-4894-B386-665505E9D10C}" presName="horz1" presStyleCnt="0"/>
      <dgm:spPr/>
    </dgm:pt>
    <dgm:pt modelId="{1179157B-02EB-4411-8C18-ACDED4766C37}" type="pres">
      <dgm:prSet presAssocID="{980EBC43-3744-4894-B386-665505E9D10C}" presName="tx1" presStyleLbl="revTx" presStyleIdx="3" presStyleCnt="12"/>
      <dgm:spPr/>
    </dgm:pt>
    <dgm:pt modelId="{C5A695B2-F2BF-4316-93F4-F96FFD52299D}" type="pres">
      <dgm:prSet presAssocID="{980EBC43-3744-4894-B386-665505E9D10C}" presName="vert1" presStyleCnt="0"/>
      <dgm:spPr/>
    </dgm:pt>
    <dgm:pt modelId="{B4A6ABFC-046C-4F8C-9C8E-B82AA7EC54C9}" type="pres">
      <dgm:prSet presAssocID="{F0A0EE91-2CD1-42A5-B185-DA99DDD762FE}" presName="thickLine" presStyleLbl="alignNode1" presStyleIdx="4" presStyleCnt="12"/>
      <dgm:spPr/>
    </dgm:pt>
    <dgm:pt modelId="{FA86C2FC-4E5A-48FC-9FBF-02854A798EFD}" type="pres">
      <dgm:prSet presAssocID="{F0A0EE91-2CD1-42A5-B185-DA99DDD762FE}" presName="horz1" presStyleCnt="0"/>
      <dgm:spPr/>
    </dgm:pt>
    <dgm:pt modelId="{2015088D-70CD-4699-BD9F-50880CA780A4}" type="pres">
      <dgm:prSet presAssocID="{F0A0EE91-2CD1-42A5-B185-DA99DDD762FE}" presName="tx1" presStyleLbl="revTx" presStyleIdx="4" presStyleCnt="12"/>
      <dgm:spPr/>
    </dgm:pt>
    <dgm:pt modelId="{EA5EDE12-B6AB-4746-B5C0-0336D206D983}" type="pres">
      <dgm:prSet presAssocID="{F0A0EE91-2CD1-42A5-B185-DA99DDD762FE}" presName="vert1" presStyleCnt="0"/>
      <dgm:spPr/>
    </dgm:pt>
    <dgm:pt modelId="{C4147B41-4375-4946-847C-E915ECB7E045}" type="pres">
      <dgm:prSet presAssocID="{3AF416C5-8BD4-49ED-9C37-0A1A6F0433D2}" presName="thickLine" presStyleLbl="alignNode1" presStyleIdx="5" presStyleCnt="12"/>
      <dgm:spPr/>
    </dgm:pt>
    <dgm:pt modelId="{6AB7B3B3-B862-438F-9B3F-DCA1C16C5027}" type="pres">
      <dgm:prSet presAssocID="{3AF416C5-8BD4-49ED-9C37-0A1A6F0433D2}" presName="horz1" presStyleCnt="0"/>
      <dgm:spPr/>
    </dgm:pt>
    <dgm:pt modelId="{0A19C74F-5B3A-4202-B775-A489BDB59017}" type="pres">
      <dgm:prSet presAssocID="{3AF416C5-8BD4-49ED-9C37-0A1A6F0433D2}" presName="tx1" presStyleLbl="revTx" presStyleIdx="5" presStyleCnt="12"/>
      <dgm:spPr/>
    </dgm:pt>
    <dgm:pt modelId="{DABE6E0F-8A22-4FC4-A7CC-2755FC29532E}" type="pres">
      <dgm:prSet presAssocID="{3AF416C5-8BD4-49ED-9C37-0A1A6F0433D2}" presName="vert1" presStyleCnt="0"/>
      <dgm:spPr/>
    </dgm:pt>
    <dgm:pt modelId="{E2FF4777-2DE1-4A3F-BDCB-23E0161F7404}" type="pres">
      <dgm:prSet presAssocID="{4694E267-DB23-4163-BA44-D8612C2BFA05}" presName="thickLine" presStyleLbl="alignNode1" presStyleIdx="6" presStyleCnt="12"/>
      <dgm:spPr/>
    </dgm:pt>
    <dgm:pt modelId="{854157C7-7AD8-4D91-B519-F6F80672D36D}" type="pres">
      <dgm:prSet presAssocID="{4694E267-DB23-4163-BA44-D8612C2BFA05}" presName="horz1" presStyleCnt="0"/>
      <dgm:spPr/>
    </dgm:pt>
    <dgm:pt modelId="{047B0A5D-634E-4FBE-811F-4B22AC7D5307}" type="pres">
      <dgm:prSet presAssocID="{4694E267-DB23-4163-BA44-D8612C2BFA05}" presName="tx1" presStyleLbl="revTx" presStyleIdx="6" presStyleCnt="12"/>
      <dgm:spPr/>
    </dgm:pt>
    <dgm:pt modelId="{2AF35E30-8E78-467A-8FB1-F97835963972}" type="pres">
      <dgm:prSet presAssocID="{4694E267-DB23-4163-BA44-D8612C2BFA05}" presName="vert1" presStyleCnt="0"/>
      <dgm:spPr/>
    </dgm:pt>
    <dgm:pt modelId="{2446C7F8-FB05-46FA-AEEC-CD345D235D3A}" type="pres">
      <dgm:prSet presAssocID="{3AC18620-488B-474B-85E5-CC8CE84A3813}" presName="thickLine" presStyleLbl="alignNode1" presStyleIdx="7" presStyleCnt="12"/>
      <dgm:spPr/>
    </dgm:pt>
    <dgm:pt modelId="{00FADE05-4BA7-423F-90AB-35AD00C6E229}" type="pres">
      <dgm:prSet presAssocID="{3AC18620-488B-474B-85E5-CC8CE84A3813}" presName="horz1" presStyleCnt="0"/>
      <dgm:spPr/>
    </dgm:pt>
    <dgm:pt modelId="{BE624CE2-4C84-4266-AE08-421721500388}" type="pres">
      <dgm:prSet presAssocID="{3AC18620-488B-474B-85E5-CC8CE84A3813}" presName="tx1" presStyleLbl="revTx" presStyleIdx="7" presStyleCnt="12"/>
      <dgm:spPr/>
    </dgm:pt>
    <dgm:pt modelId="{C72F264C-919E-44A4-B782-104D88CD2C79}" type="pres">
      <dgm:prSet presAssocID="{3AC18620-488B-474B-85E5-CC8CE84A3813}" presName="vert1" presStyleCnt="0"/>
      <dgm:spPr/>
    </dgm:pt>
    <dgm:pt modelId="{40FE89A3-FF6A-414B-B54F-C0C6B299F3A6}" type="pres">
      <dgm:prSet presAssocID="{7FE96885-B6F4-46D4-8524-4F786A178F66}" presName="thickLine" presStyleLbl="alignNode1" presStyleIdx="8" presStyleCnt="12"/>
      <dgm:spPr/>
    </dgm:pt>
    <dgm:pt modelId="{A04DC32B-378B-42D3-9009-7544C3C3AF34}" type="pres">
      <dgm:prSet presAssocID="{7FE96885-B6F4-46D4-8524-4F786A178F66}" presName="horz1" presStyleCnt="0"/>
      <dgm:spPr/>
    </dgm:pt>
    <dgm:pt modelId="{CDB47956-801A-466D-879C-4EE67CDB6691}" type="pres">
      <dgm:prSet presAssocID="{7FE96885-B6F4-46D4-8524-4F786A178F66}" presName="tx1" presStyleLbl="revTx" presStyleIdx="8" presStyleCnt="12"/>
      <dgm:spPr/>
    </dgm:pt>
    <dgm:pt modelId="{1D44182B-AD30-41E2-AC81-F28DD2B516A9}" type="pres">
      <dgm:prSet presAssocID="{7FE96885-B6F4-46D4-8524-4F786A178F66}" presName="vert1" presStyleCnt="0"/>
      <dgm:spPr/>
    </dgm:pt>
    <dgm:pt modelId="{4DD447CB-818F-4161-A961-4AA16C20F26D}" type="pres">
      <dgm:prSet presAssocID="{FEE10B33-6E87-42D5-8D8D-69E9D913FBE0}" presName="thickLine" presStyleLbl="alignNode1" presStyleIdx="9" presStyleCnt="12"/>
      <dgm:spPr/>
    </dgm:pt>
    <dgm:pt modelId="{14E61192-EA72-455A-BA3D-05DF2B0F9A48}" type="pres">
      <dgm:prSet presAssocID="{FEE10B33-6E87-42D5-8D8D-69E9D913FBE0}" presName="horz1" presStyleCnt="0"/>
      <dgm:spPr/>
    </dgm:pt>
    <dgm:pt modelId="{720645C6-DC20-4542-9B1F-748AEECFFBB5}" type="pres">
      <dgm:prSet presAssocID="{FEE10B33-6E87-42D5-8D8D-69E9D913FBE0}" presName="tx1" presStyleLbl="revTx" presStyleIdx="9" presStyleCnt="12"/>
      <dgm:spPr/>
    </dgm:pt>
    <dgm:pt modelId="{55DC5806-7D76-419C-A670-AA7A7B410AE8}" type="pres">
      <dgm:prSet presAssocID="{FEE10B33-6E87-42D5-8D8D-69E9D913FBE0}" presName="vert1" presStyleCnt="0"/>
      <dgm:spPr/>
    </dgm:pt>
    <dgm:pt modelId="{E4568705-DC6F-4B77-909B-8022A7D768CE}" type="pres">
      <dgm:prSet presAssocID="{4638F2E0-EBD3-435A-8B61-CCCFFD004036}" presName="thickLine" presStyleLbl="alignNode1" presStyleIdx="10" presStyleCnt="12"/>
      <dgm:spPr/>
    </dgm:pt>
    <dgm:pt modelId="{9233CC9C-8B0C-43AF-B454-F3E4EC071EFA}" type="pres">
      <dgm:prSet presAssocID="{4638F2E0-EBD3-435A-8B61-CCCFFD004036}" presName="horz1" presStyleCnt="0"/>
      <dgm:spPr/>
    </dgm:pt>
    <dgm:pt modelId="{A02BD61C-FD40-4CC7-8DB8-675219228A82}" type="pres">
      <dgm:prSet presAssocID="{4638F2E0-EBD3-435A-8B61-CCCFFD004036}" presName="tx1" presStyleLbl="revTx" presStyleIdx="10" presStyleCnt="12"/>
      <dgm:spPr/>
    </dgm:pt>
    <dgm:pt modelId="{D688C734-0BDF-4EBB-A08A-EAA2526BF057}" type="pres">
      <dgm:prSet presAssocID="{4638F2E0-EBD3-435A-8B61-CCCFFD004036}" presName="vert1" presStyleCnt="0"/>
      <dgm:spPr/>
    </dgm:pt>
    <dgm:pt modelId="{9A7DCE73-CE60-4AD0-AC87-930391C33755}" type="pres">
      <dgm:prSet presAssocID="{0A0DEEA9-4811-40FD-90ED-4A38CA84E01F}" presName="thickLine" presStyleLbl="alignNode1" presStyleIdx="11" presStyleCnt="12"/>
      <dgm:spPr/>
    </dgm:pt>
    <dgm:pt modelId="{1D10C7FC-24B6-4667-B8F4-B607C9A6CEA3}" type="pres">
      <dgm:prSet presAssocID="{0A0DEEA9-4811-40FD-90ED-4A38CA84E01F}" presName="horz1" presStyleCnt="0"/>
      <dgm:spPr/>
    </dgm:pt>
    <dgm:pt modelId="{455524B9-8E06-4A91-9D99-0805A0559361}" type="pres">
      <dgm:prSet presAssocID="{0A0DEEA9-4811-40FD-90ED-4A38CA84E01F}" presName="tx1" presStyleLbl="revTx" presStyleIdx="11" presStyleCnt="12"/>
      <dgm:spPr/>
    </dgm:pt>
    <dgm:pt modelId="{20524D82-62F9-46B6-80C2-9D23F80A9688}" type="pres">
      <dgm:prSet presAssocID="{0A0DEEA9-4811-40FD-90ED-4A38CA84E01F}" presName="vert1" presStyleCnt="0"/>
      <dgm:spPr/>
    </dgm:pt>
  </dgm:ptLst>
  <dgm:cxnLst>
    <dgm:cxn modelId="{A0A20D0E-F715-4009-9C4A-D7AAD8308DD8}" srcId="{92B83FA1-0950-4088-B3D8-166B33FC3F05}" destId="{980EBC43-3744-4894-B386-665505E9D10C}" srcOrd="3" destOrd="0" parTransId="{540E874A-4950-47B8-A3D1-D6C4421DDD17}" sibTransId="{4E5C473E-B304-47CC-83B2-929C163CC20C}"/>
    <dgm:cxn modelId="{EBEE8515-CF0B-4D3A-9F40-79D569805DA6}" srcId="{92B83FA1-0950-4088-B3D8-166B33FC3F05}" destId="{7FE96885-B6F4-46D4-8524-4F786A178F66}" srcOrd="8" destOrd="0" parTransId="{DF025936-BF82-4CE2-8267-ACB8CC0941D1}" sibTransId="{ACE2E112-7F56-4269-B7A2-A070E7CCDCA5}"/>
    <dgm:cxn modelId="{77DC6625-DD88-4FD5-BF01-AAE2C72FBB39}" srcId="{92B83FA1-0950-4088-B3D8-166B33FC3F05}" destId="{4638F2E0-EBD3-435A-8B61-CCCFFD004036}" srcOrd="10" destOrd="0" parTransId="{4DB7E367-EA21-4BFD-AEDB-E62679C39BFB}" sibTransId="{E501A710-F547-4090-9BB4-183F7FA6DD4F}"/>
    <dgm:cxn modelId="{8752BD5D-190A-47CF-971F-045A9C1F6064}" srcId="{92B83FA1-0950-4088-B3D8-166B33FC3F05}" destId="{77A75021-AD3F-4FAB-A2C4-034C09A83B68}" srcOrd="1" destOrd="0" parTransId="{173C8054-4338-46F9-BB16-1C7CF9967D4A}" sibTransId="{3073B23F-C88A-4716-A9C1-7DCCEA755AC2}"/>
    <dgm:cxn modelId="{9CE0EF63-1494-47F2-8F09-80E6DFE65789}" type="presOf" srcId="{7FE96885-B6F4-46D4-8524-4F786A178F66}" destId="{CDB47956-801A-466D-879C-4EE67CDB6691}" srcOrd="0" destOrd="0" presId="urn:microsoft.com/office/officeart/2008/layout/LinedList"/>
    <dgm:cxn modelId="{9E912B65-6236-43DC-8000-3CF370F90BE3}" srcId="{92B83FA1-0950-4088-B3D8-166B33FC3F05}" destId="{3AF416C5-8BD4-49ED-9C37-0A1A6F0433D2}" srcOrd="5" destOrd="0" parTransId="{D3819295-AC3E-4A58-BBB8-EF2D94554CC8}" sibTransId="{24B62451-D84E-4769-B789-E34D3FF5F53C}"/>
    <dgm:cxn modelId="{8B504E66-117B-4D22-9DB7-382B02DE8ED6}" type="presOf" srcId="{81869074-DDAE-4720-87B3-34D1C5A3ABB9}" destId="{EAFC8CA8-FD86-4C75-8B7C-584383823474}" srcOrd="0" destOrd="0" presId="urn:microsoft.com/office/officeart/2008/layout/LinedList"/>
    <dgm:cxn modelId="{3233EC69-CD02-445B-B5C7-51A2880BFF47}" srcId="{92B83FA1-0950-4088-B3D8-166B33FC3F05}" destId="{0A0DEEA9-4811-40FD-90ED-4A38CA84E01F}" srcOrd="11" destOrd="0" parTransId="{F65AB1B4-638D-425D-B3DC-0F63D0B38457}" sibTransId="{987743EB-4EEF-4EBD-9517-05A5A200834F}"/>
    <dgm:cxn modelId="{557CEB4C-53D6-4140-9B2E-19AED03110B3}" type="presOf" srcId="{F0A0EE91-2CD1-42A5-B185-DA99DDD762FE}" destId="{2015088D-70CD-4699-BD9F-50880CA780A4}" srcOrd="0" destOrd="0" presId="urn:microsoft.com/office/officeart/2008/layout/LinedList"/>
    <dgm:cxn modelId="{7B4CB56D-93CD-4F8B-842D-931F38D86C97}" type="presOf" srcId="{0A0DEEA9-4811-40FD-90ED-4A38CA84E01F}" destId="{455524B9-8E06-4A91-9D99-0805A0559361}" srcOrd="0" destOrd="0" presId="urn:microsoft.com/office/officeart/2008/layout/LinedList"/>
    <dgm:cxn modelId="{E38A286E-C630-418B-BE5F-4D63F26946EB}" srcId="{92B83FA1-0950-4088-B3D8-166B33FC3F05}" destId="{81869074-DDAE-4720-87B3-34D1C5A3ABB9}" srcOrd="0" destOrd="0" parTransId="{E50E9021-CD16-46BB-B4FC-75B4B889AD89}" sibTransId="{78918337-A6EA-4BB1-BE2C-3D8AA54E25AB}"/>
    <dgm:cxn modelId="{E1894A6E-328D-43D3-9883-79BE6A9483C3}" type="presOf" srcId="{3AF416C5-8BD4-49ED-9C37-0A1A6F0433D2}" destId="{0A19C74F-5B3A-4202-B775-A489BDB59017}" srcOrd="0" destOrd="0" presId="urn:microsoft.com/office/officeart/2008/layout/LinedList"/>
    <dgm:cxn modelId="{CE5BA94F-8B8A-4DEF-8BCC-1C342F2D45D4}" type="presOf" srcId="{4638F2E0-EBD3-435A-8B61-CCCFFD004036}" destId="{A02BD61C-FD40-4CC7-8DB8-675219228A82}" srcOrd="0" destOrd="0" presId="urn:microsoft.com/office/officeart/2008/layout/LinedList"/>
    <dgm:cxn modelId="{E64A7278-40D5-4E1A-B903-B5FC3B677371}" type="presOf" srcId="{11E6FA6C-052A-4B94-8FD8-35EB923BD0B8}" destId="{68D5807A-7197-436F-A456-01E8D265EA06}" srcOrd="0" destOrd="0" presId="urn:microsoft.com/office/officeart/2008/layout/LinedList"/>
    <dgm:cxn modelId="{90090B89-39A6-4117-982A-8B9778204B38}" type="presOf" srcId="{92B83FA1-0950-4088-B3D8-166B33FC3F05}" destId="{26896E34-ECE2-43B6-9952-54E0B828E760}" srcOrd="0" destOrd="0" presId="urn:microsoft.com/office/officeart/2008/layout/LinedList"/>
    <dgm:cxn modelId="{CE609FA0-99F0-491E-B63C-DA38011FFF8A}" srcId="{92B83FA1-0950-4088-B3D8-166B33FC3F05}" destId="{3AC18620-488B-474B-85E5-CC8CE84A3813}" srcOrd="7" destOrd="0" parTransId="{4B7B08D5-5DA8-4B95-AFCA-37E5A9600069}" sibTransId="{F1812112-877E-4D97-9E4E-3D4281D21FFD}"/>
    <dgm:cxn modelId="{CB446AA5-6C7B-4672-B129-5AC1CD3FA47C}" srcId="{92B83FA1-0950-4088-B3D8-166B33FC3F05}" destId="{FEE10B33-6E87-42D5-8D8D-69E9D913FBE0}" srcOrd="9" destOrd="0" parTransId="{F589C1A5-3860-4A79-BDCB-6B563DCD18C7}" sibTransId="{0CD78098-B157-479B-BB24-BBE2A90ADD7E}"/>
    <dgm:cxn modelId="{CD0E77B3-D3D0-4558-A44C-6936A7825F1E}" srcId="{92B83FA1-0950-4088-B3D8-166B33FC3F05}" destId="{4694E267-DB23-4163-BA44-D8612C2BFA05}" srcOrd="6" destOrd="0" parTransId="{D58723CB-21F6-4E0B-89E5-59B24347BB04}" sibTransId="{89DE6E30-9359-4CD0-ADAC-39514D5A3B48}"/>
    <dgm:cxn modelId="{BC3286B5-5145-433A-9B4A-1B87B789B58F}" srcId="{92B83FA1-0950-4088-B3D8-166B33FC3F05}" destId="{11E6FA6C-052A-4B94-8FD8-35EB923BD0B8}" srcOrd="2" destOrd="0" parTransId="{BD885F62-2E65-4B7C-809E-FB3DB7613AD2}" sibTransId="{4E149A54-1378-4120-9D87-FFFF894E3720}"/>
    <dgm:cxn modelId="{8BB76CB8-163A-47BA-AB28-D235859DA444}" type="presOf" srcId="{980EBC43-3744-4894-B386-665505E9D10C}" destId="{1179157B-02EB-4411-8C18-ACDED4766C37}" srcOrd="0" destOrd="0" presId="urn:microsoft.com/office/officeart/2008/layout/LinedList"/>
    <dgm:cxn modelId="{4B7ADABC-1C16-4C70-A425-F9BA6D222549}" type="presOf" srcId="{77A75021-AD3F-4FAB-A2C4-034C09A83B68}" destId="{01F78CE4-BC12-4400-A55C-D57BA970C0ED}" srcOrd="0" destOrd="0" presId="urn:microsoft.com/office/officeart/2008/layout/LinedList"/>
    <dgm:cxn modelId="{ACAAEBBF-0567-47DF-A1C9-8DD265AE5DA8}" type="presOf" srcId="{4694E267-DB23-4163-BA44-D8612C2BFA05}" destId="{047B0A5D-634E-4FBE-811F-4B22AC7D5307}" srcOrd="0" destOrd="0" presId="urn:microsoft.com/office/officeart/2008/layout/LinedList"/>
    <dgm:cxn modelId="{30CE8DC2-E5B7-4CAC-A15F-A679914A3396}" type="presOf" srcId="{FEE10B33-6E87-42D5-8D8D-69E9D913FBE0}" destId="{720645C6-DC20-4542-9B1F-748AEECFFBB5}" srcOrd="0" destOrd="0" presId="urn:microsoft.com/office/officeart/2008/layout/LinedList"/>
    <dgm:cxn modelId="{E91B8DCF-B75C-44AC-A46A-97FDB95FF992}" srcId="{92B83FA1-0950-4088-B3D8-166B33FC3F05}" destId="{F0A0EE91-2CD1-42A5-B185-DA99DDD762FE}" srcOrd="4" destOrd="0" parTransId="{4C225D6F-CEEB-4BE0-8B81-AD3CC77F5D05}" sibTransId="{AD767F51-6E90-4FB1-AAFA-FF4E91ED76AB}"/>
    <dgm:cxn modelId="{709436E4-0A36-4120-A9CE-CEC38E861EA0}" type="presOf" srcId="{3AC18620-488B-474B-85E5-CC8CE84A3813}" destId="{BE624CE2-4C84-4266-AE08-421721500388}" srcOrd="0" destOrd="0" presId="urn:microsoft.com/office/officeart/2008/layout/LinedList"/>
    <dgm:cxn modelId="{2EE518B6-93BD-4EF4-A9F5-5004F7C8FC12}" type="presParOf" srcId="{26896E34-ECE2-43B6-9952-54E0B828E760}" destId="{41A6363E-69DB-4DAE-B882-B9BD4561DFBE}" srcOrd="0" destOrd="0" presId="urn:microsoft.com/office/officeart/2008/layout/LinedList"/>
    <dgm:cxn modelId="{EACB8052-A0AA-47C2-A58B-18143765D82C}" type="presParOf" srcId="{26896E34-ECE2-43B6-9952-54E0B828E760}" destId="{3A5C7AA2-DC85-4FDF-9D4B-4C478E004283}" srcOrd="1" destOrd="0" presId="urn:microsoft.com/office/officeart/2008/layout/LinedList"/>
    <dgm:cxn modelId="{F0CBC1B6-E765-45DA-96DE-F244841E7CCE}" type="presParOf" srcId="{3A5C7AA2-DC85-4FDF-9D4B-4C478E004283}" destId="{EAFC8CA8-FD86-4C75-8B7C-584383823474}" srcOrd="0" destOrd="0" presId="urn:microsoft.com/office/officeart/2008/layout/LinedList"/>
    <dgm:cxn modelId="{0E8647EE-EF6E-485A-B037-733F1782B38B}" type="presParOf" srcId="{3A5C7AA2-DC85-4FDF-9D4B-4C478E004283}" destId="{9A0F62CE-D51B-4903-98FF-87BCADC01B11}" srcOrd="1" destOrd="0" presId="urn:microsoft.com/office/officeart/2008/layout/LinedList"/>
    <dgm:cxn modelId="{5CA1C05C-B51E-4CCD-A0E9-6D7815120D9E}" type="presParOf" srcId="{26896E34-ECE2-43B6-9952-54E0B828E760}" destId="{359F43FB-9F4C-4F75-890F-687FB9A11290}" srcOrd="2" destOrd="0" presId="urn:microsoft.com/office/officeart/2008/layout/LinedList"/>
    <dgm:cxn modelId="{84E3A18F-4595-4AF2-B1C8-36D067FA338F}" type="presParOf" srcId="{26896E34-ECE2-43B6-9952-54E0B828E760}" destId="{9BC0845B-396A-4E9B-ABB5-F15097F3C0F4}" srcOrd="3" destOrd="0" presId="urn:microsoft.com/office/officeart/2008/layout/LinedList"/>
    <dgm:cxn modelId="{08F114D1-1BDC-42E7-8871-BB3E06E9DDC1}" type="presParOf" srcId="{9BC0845B-396A-4E9B-ABB5-F15097F3C0F4}" destId="{01F78CE4-BC12-4400-A55C-D57BA970C0ED}" srcOrd="0" destOrd="0" presId="urn:microsoft.com/office/officeart/2008/layout/LinedList"/>
    <dgm:cxn modelId="{EE491BA1-A6C5-4227-BA08-E0912A8F89B8}" type="presParOf" srcId="{9BC0845B-396A-4E9B-ABB5-F15097F3C0F4}" destId="{AE33FC71-355E-4348-B99E-8CDB5362F6A1}" srcOrd="1" destOrd="0" presId="urn:microsoft.com/office/officeart/2008/layout/LinedList"/>
    <dgm:cxn modelId="{AB03FBD8-1879-405E-9B61-2E97E7EB4626}" type="presParOf" srcId="{26896E34-ECE2-43B6-9952-54E0B828E760}" destId="{94E0E466-D9CE-416F-B2CF-18E0EE026895}" srcOrd="4" destOrd="0" presId="urn:microsoft.com/office/officeart/2008/layout/LinedList"/>
    <dgm:cxn modelId="{53BF1195-93A7-4801-8213-555D90110272}" type="presParOf" srcId="{26896E34-ECE2-43B6-9952-54E0B828E760}" destId="{801C7B5D-B4FE-416A-A836-A6DBB708ADC3}" srcOrd="5" destOrd="0" presId="urn:microsoft.com/office/officeart/2008/layout/LinedList"/>
    <dgm:cxn modelId="{ECB6D699-BC00-4516-9155-776AFD143109}" type="presParOf" srcId="{801C7B5D-B4FE-416A-A836-A6DBB708ADC3}" destId="{68D5807A-7197-436F-A456-01E8D265EA06}" srcOrd="0" destOrd="0" presId="urn:microsoft.com/office/officeart/2008/layout/LinedList"/>
    <dgm:cxn modelId="{B30B618E-C6DF-4BBC-8D64-8A8F59578CAA}" type="presParOf" srcId="{801C7B5D-B4FE-416A-A836-A6DBB708ADC3}" destId="{DE20BD33-337A-4A47-A97F-9019EF07D4D3}" srcOrd="1" destOrd="0" presId="urn:microsoft.com/office/officeart/2008/layout/LinedList"/>
    <dgm:cxn modelId="{2A81B1C0-C9FE-4266-8E49-333201AA5819}" type="presParOf" srcId="{26896E34-ECE2-43B6-9952-54E0B828E760}" destId="{EBE1DF7D-ED88-4797-90AE-7C880943CD40}" srcOrd="6" destOrd="0" presId="urn:microsoft.com/office/officeart/2008/layout/LinedList"/>
    <dgm:cxn modelId="{8CA44E14-5D2A-48CD-8ADB-98672958EE95}" type="presParOf" srcId="{26896E34-ECE2-43B6-9952-54E0B828E760}" destId="{D3D05186-833D-4221-869D-E41F541F9D7D}" srcOrd="7" destOrd="0" presId="urn:microsoft.com/office/officeart/2008/layout/LinedList"/>
    <dgm:cxn modelId="{7E3A96C9-80E8-4446-8B46-3E6C12D32493}" type="presParOf" srcId="{D3D05186-833D-4221-869D-E41F541F9D7D}" destId="{1179157B-02EB-4411-8C18-ACDED4766C37}" srcOrd="0" destOrd="0" presId="urn:microsoft.com/office/officeart/2008/layout/LinedList"/>
    <dgm:cxn modelId="{1103D9A8-067A-4CF0-83AD-D6CEC8114026}" type="presParOf" srcId="{D3D05186-833D-4221-869D-E41F541F9D7D}" destId="{C5A695B2-F2BF-4316-93F4-F96FFD52299D}" srcOrd="1" destOrd="0" presId="urn:microsoft.com/office/officeart/2008/layout/LinedList"/>
    <dgm:cxn modelId="{7E4F338A-926D-495D-B182-8656844C087A}" type="presParOf" srcId="{26896E34-ECE2-43B6-9952-54E0B828E760}" destId="{B4A6ABFC-046C-4F8C-9C8E-B82AA7EC54C9}" srcOrd="8" destOrd="0" presId="urn:microsoft.com/office/officeart/2008/layout/LinedList"/>
    <dgm:cxn modelId="{4BA2FB7E-8E74-4700-94E5-A811FC3BB487}" type="presParOf" srcId="{26896E34-ECE2-43B6-9952-54E0B828E760}" destId="{FA86C2FC-4E5A-48FC-9FBF-02854A798EFD}" srcOrd="9" destOrd="0" presId="urn:microsoft.com/office/officeart/2008/layout/LinedList"/>
    <dgm:cxn modelId="{9273B097-E6E3-45E5-A178-2F4D887544CC}" type="presParOf" srcId="{FA86C2FC-4E5A-48FC-9FBF-02854A798EFD}" destId="{2015088D-70CD-4699-BD9F-50880CA780A4}" srcOrd="0" destOrd="0" presId="urn:microsoft.com/office/officeart/2008/layout/LinedList"/>
    <dgm:cxn modelId="{AB9EF378-F42B-4432-BA1E-52AE9A65D484}" type="presParOf" srcId="{FA86C2FC-4E5A-48FC-9FBF-02854A798EFD}" destId="{EA5EDE12-B6AB-4746-B5C0-0336D206D983}" srcOrd="1" destOrd="0" presId="urn:microsoft.com/office/officeart/2008/layout/LinedList"/>
    <dgm:cxn modelId="{BA555E96-267D-4F6E-A8BF-261A42DDCD5F}" type="presParOf" srcId="{26896E34-ECE2-43B6-9952-54E0B828E760}" destId="{C4147B41-4375-4946-847C-E915ECB7E045}" srcOrd="10" destOrd="0" presId="urn:microsoft.com/office/officeart/2008/layout/LinedList"/>
    <dgm:cxn modelId="{9E89DBE6-45B5-41A2-97F2-1194D4FA6187}" type="presParOf" srcId="{26896E34-ECE2-43B6-9952-54E0B828E760}" destId="{6AB7B3B3-B862-438F-9B3F-DCA1C16C5027}" srcOrd="11" destOrd="0" presId="urn:microsoft.com/office/officeart/2008/layout/LinedList"/>
    <dgm:cxn modelId="{8502EB80-90BF-4DA9-A2E7-C10571F10420}" type="presParOf" srcId="{6AB7B3B3-B862-438F-9B3F-DCA1C16C5027}" destId="{0A19C74F-5B3A-4202-B775-A489BDB59017}" srcOrd="0" destOrd="0" presId="urn:microsoft.com/office/officeart/2008/layout/LinedList"/>
    <dgm:cxn modelId="{CB4F205B-8E9E-4DAD-A194-BDDD8E0C2D83}" type="presParOf" srcId="{6AB7B3B3-B862-438F-9B3F-DCA1C16C5027}" destId="{DABE6E0F-8A22-4FC4-A7CC-2755FC29532E}" srcOrd="1" destOrd="0" presId="urn:microsoft.com/office/officeart/2008/layout/LinedList"/>
    <dgm:cxn modelId="{9E3ABFBE-83EB-46D6-92FB-018DF67575B9}" type="presParOf" srcId="{26896E34-ECE2-43B6-9952-54E0B828E760}" destId="{E2FF4777-2DE1-4A3F-BDCB-23E0161F7404}" srcOrd="12" destOrd="0" presId="urn:microsoft.com/office/officeart/2008/layout/LinedList"/>
    <dgm:cxn modelId="{0EA3D073-0C5D-4679-80B0-ACD6E19A4791}" type="presParOf" srcId="{26896E34-ECE2-43B6-9952-54E0B828E760}" destId="{854157C7-7AD8-4D91-B519-F6F80672D36D}" srcOrd="13" destOrd="0" presId="urn:microsoft.com/office/officeart/2008/layout/LinedList"/>
    <dgm:cxn modelId="{378168F3-2E39-4D64-99D9-82D90EA1482F}" type="presParOf" srcId="{854157C7-7AD8-4D91-B519-F6F80672D36D}" destId="{047B0A5D-634E-4FBE-811F-4B22AC7D5307}" srcOrd="0" destOrd="0" presId="urn:microsoft.com/office/officeart/2008/layout/LinedList"/>
    <dgm:cxn modelId="{61885CA3-7C76-4D1F-B756-9C6DB1872642}" type="presParOf" srcId="{854157C7-7AD8-4D91-B519-F6F80672D36D}" destId="{2AF35E30-8E78-467A-8FB1-F97835963972}" srcOrd="1" destOrd="0" presId="urn:microsoft.com/office/officeart/2008/layout/LinedList"/>
    <dgm:cxn modelId="{71CCF3CE-ACA2-4F89-99D8-DB238EC7E09C}" type="presParOf" srcId="{26896E34-ECE2-43B6-9952-54E0B828E760}" destId="{2446C7F8-FB05-46FA-AEEC-CD345D235D3A}" srcOrd="14" destOrd="0" presId="urn:microsoft.com/office/officeart/2008/layout/LinedList"/>
    <dgm:cxn modelId="{47F440CD-5DBB-45E8-9B40-D9508609AEF8}" type="presParOf" srcId="{26896E34-ECE2-43B6-9952-54E0B828E760}" destId="{00FADE05-4BA7-423F-90AB-35AD00C6E229}" srcOrd="15" destOrd="0" presId="urn:microsoft.com/office/officeart/2008/layout/LinedList"/>
    <dgm:cxn modelId="{BAA4E9AE-C57F-4804-AD91-61A34816281E}" type="presParOf" srcId="{00FADE05-4BA7-423F-90AB-35AD00C6E229}" destId="{BE624CE2-4C84-4266-AE08-421721500388}" srcOrd="0" destOrd="0" presId="urn:microsoft.com/office/officeart/2008/layout/LinedList"/>
    <dgm:cxn modelId="{00362595-4654-4CDA-B4A7-6F0D2543C116}" type="presParOf" srcId="{00FADE05-4BA7-423F-90AB-35AD00C6E229}" destId="{C72F264C-919E-44A4-B782-104D88CD2C79}" srcOrd="1" destOrd="0" presId="urn:microsoft.com/office/officeart/2008/layout/LinedList"/>
    <dgm:cxn modelId="{2403F544-FC85-4CC9-8598-801350E7C1EB}" type="presParOf" srcId="{26896E34-ECE2-43B6-9952-54E0B828E760}" destId="{40FE89A3-FF6A-414B-B54F-C0C6B299F3A6}" srcOrd="16" destOrd="0" presId="urn:microsoft.com/office/officeart/2008/layout/LinedList"/>
    <dgm:cxn modelId="{85CED988-6CEF-47A3-805C-F5E2EAD32A49}" type="presParOf" srcId="{26896E34-ECE2-43B6-9952-54E0B828E760}" destId="{A04DC32B-378B-42D3-9009-7544C3C3AF34}" srcOrd="17" destOrd="0" presId="urn:microsoft.com/office/officeart/2008/layout/LinedList"/>
    <dgm:cxn modelId="{28602309-7333-4BF9-AC9F-A36373CA9BF0}" type="presParOf" srcId="{A04DC32B-378B-42D3-9009-7544C3C3AF34}" destId="{CDB47956-801A-466D-879C-4EE67CDB6691}" srcOrd="0" destOrd="0" presId="urn:microsoft.com/office/officeart/2008/layout/LinedList"/>
    <dgm:cxn modelId="{FCB1705A-C8DC-454C-BDAD-55BA54BE6D98}" type="presParOf" srcId="{A04DC32B-378B-42D3-9009-7544C3C3AF34}" destId="{1D44182B-AD30-41E2-AC81-F28DD2B516A9}" srcOrd="1" destOrd="0" presId="urn:microsoft.com/office/officeart/2008/layout/LinedList"/>
    <dgm:cxn modelId="{2492C047-D75F-4225-8EF4-F8270E675F3D}" type="presParOf" srcId="{26896E34-ECE2-43B6-9952-54E0B828E760}" destId="{4DD447CB-818F-4161-A961-4AA16C20F26D}" srcOrd="18" destOrd="0" presId="urn:microsoft.com/office/officeart/2008/layout/LinedList"/>
    <dgm:cxn modelId="{461C452E-72B3-4D2D-B289-4638025C048A}" type="presParOf" srcId="{26896E34-ECE2-43B6-9952-54E0B828E760}" destId="{14E61192-EA72-455A-BA3D-05DF2B0F9A48}" srcOrd="19" destOrd="0" presId="urn:microsoft.com/office/officeart/2008/layout/LinedList"/>
    <dgm:cxn modelId="{862C030A-FE16-45AE-80C1-689827877573}" type="presParOf" srcId="{14E61192-EA72-455A-BA3D-05DF2B0F9A48}" destId="{720645C6-DC20-4542-9B1F-748AEECFFBB5}" srcOrd="0" destOrd="0" presId="urn:microsoft.com/office/officeart/2008/layout/LinedList"/>
    <dgm:cxn modelId="{84371233-6B98-4C85-8FB1-E5AAE4F3D7A6}" type="presParOf" srcId="{14E61192-EA72-455A-BA3D-05DF2B0F9A48}" destId="{55DC5806-7D76-419C-A670-AA7A7B410AE8}" srcOrd="1" destOrd="0" presId="urn:microsoft.com/office/officeart/2008/layout/LinedList"/>
    <dgm:cxn modelId="{6E72CE82-749B-475D-9EFE-3A7F34798735}" type="presParOf" srcId="{26896E34-ECE2-43B6-9952-54E0B828E760}" destId="{E4568705-DC6F-4B77-909B-8022A7D768CE}" srcOrd="20" destOrd="0" presId="urn:microsoft.com/office/officeart/2008/layout/LinedList"/>
    <dgm:cxn modelId="{C87B1AA6-8AAC-4D10-BCEC-DFB8796BEFE2}" type="presParOf" srcId="{26896E34-ECE2-43B6-9952-54E0B828E760}" destId="{9233CC9C-8B0C-43AF-B454-F3E4EC071EFA}" srcOrd="21" destOrd="0" presId="urn:microsoft.com/office/officeart/2008/layout/LinedList"/>
    <dgm:cxn modelId="{4301B577-91D6-4223-BF7C-C46FD1BD89C0}" type="presParOf" srcId="{9233CC9C-8B0C-43AF-B454-F3E4EC071EFA}" destId="{A02BD61C-FD40-4CC7-8DB8-675219228A82}" srcOrd="0" destOrd="0" presId="urn:microsoft.com/office/officeart/2008/layout/LinedList"/>
    <dgm:cxn modelId="{50FA8EDE-4590-4279-846B-C78E40E78378}" type="presParOf" srcId="{9233CC9C-8B0C-43AF-B454-F3E4EC071EFA}" destId="{D688C734-0BDF-4EBB-A08A-EAA2526BF057}" srcOrd="1" destOrd="0" presId="urn:microsoft.com/office/officeart/2008/layout/LinedList"/>
    <dgm:cxn modelId="{664CB27C-B9A9-450E-83B8-CD477BFBC944}" type="presParOf" srcId="{26896E34-ECE2-43B6-9952-54E0B828E760}" destId="{9A7DCE73-CE60-4AD0-AC87-930391C33755}" srcOrd="22" destOrd="0" presId="urn:microsoft.com/office/officeart/2008/layout/LinedList"/>
    <dgm:cxn modelId="{299B913D-4443-46DD-BABA-4699523622D9}" type="presParOf" srcId="{26896E34-ECE2-43B6-9952-54E0B828E760}" destId="{1D10C7FC-24B6-4667-B8F4-B607C9A6CEA3}" srcOrd="23" destOrd="0" presId="urn:microsoft.com/office/officeart/2008/layout/LinedList"/>
    <dgm:cxn modelId="{0FF04319-A597-4C02-8E14-827A53829849}" type="presParOf" srcId="{1D10C7FC-24B6-4667-B8F4-B607C9A6CEA3}" destId="{455524B9-8E06-4A91-9D99-0805A0559361}" srcOrd="0" destOrd="0" presId="urn:microsoft.com/office/officeart/2008/layout/LinedList"/>
    <dgm:cxn modelId="{42B86A59-C5A5-4DE3-9642-558197953163}" type="presParOf" srcId="{1D10C7FC-24B6-4667-B8F4-B607C9A6CEA3}" destId="{20524D82-62F9-46B6-80C2-9D23F80A96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7B5296-6AD3-4D82-9031-97043D3750A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1CC5DE5-D9FF-4DCA-A966-45384B868851}">
      <dgm:prSet/>
      <dgm:spPr/>
      <dgm:t>
        <a:bodyPr/>
        <a:lstStyle/>
        <a:p>
          <a:r>
            <a:rPr lang="en-GB" noProof="0" dirty="0"/>
            <a:t>This presentation involves discussing the communication issues and opportunities at Amazon UK and Romania, which are the key international markets of Amazon (</a:t>
          </a:r>
          <a:r>
            <a:rPr lang="en-GB" noProof="0" dirty="0" err="1"/>
            <a:t>Hategan</a:t>
          </a:r>
          <a:r>
            <a:rPr lang="en-GB" noProof="0" dirty="0"/>
            <a:t> et al., 2021). </a:t>
          </a:r>
        </a:p>
      </dgm:t>
    </dgm:pt>
    <dgm:pt modelId="{02F4DAD4-AB66-41CF-B75A-50C18C9DBEDC}" type="parTrans" cxnId="{7A727086-18AB-4271-831D-6BC08F940C20}">
      <dgm:prSet/>
      <dgm:spPr/>
      <dgm:t>
        <a:bodyPr/>
        <a:lstStyle/>
        <a:p>
          <a:endParaRPr lang="en-US"/>
        </a:p>
      </dgm:t>
    </dgm:pt>
    <dgm:pt modelId="{EBA9EB1B-E287-4779-85C5-CAADB5199727}" type="sibTrans" cxnId="{7A727086-18AB-4271-831D-6BC08F940C20}">
      <dgm:prSet/>
      <dgm:spPr/>
      <dgm:t>
        <a:bodyPr/>
        <a:lstStyle/>
        <a:p>
          <a:endParaRPr lang="en-US"/>
        </a:p>
      </dgm:t>
    </dgm:pt>
    <dgm:pt modelId="{4C031FF1-2323-43CD-865A-EC1460B4A5E6}">
      <dgm:prSet/>
      <dgm:spPr/>
      <dgm:t>
        <a:bodyPr/>
        <a:lstStyle/>
        <a:p>
          <a:r>
            <a:rPr lang="en-GB" noProof="0" dirty="0"/>
            <a:t>UK is the biggest market of Amazon in Europe, and Romania is increasingly becoming a constituent of Amazon expansion in Eastern Europe.</a:t>
          </a:r>
        </a:p>
      </dgm:t>
    </dgm:pt>
    <dgm:pt modelId="{900E308D-45C0-4FEF-8B74-FE7BF3E29C84}" type="parTrans" cxnId="{FBF2BD9E-89EF-4862-A6A8-E1E78535C1E1}">
      <dgm:prSet/>
      <dgm:spPr/>
      <dgm:t>
        <a:bodyPr/>
        <a:lstStyle/>
        <a:p>
          <a:endParaRPr lang="en-US"/>
        </a:p>
      </dgm:t>
    </dgm:pt>
    <dgm:pt modelId="{D73C0BBD-D238-45D6-9FC4-6E2AF8774982}" type="sibTrans" cxnId="{FBF2BD9E-89EF-4862-A6A8-E1E78535C1E1}">
      <dgm:prSet/>
      <dgm:spPr/>
      <dgm:t>
        <a:bodyPr/>
        <a:lstStyle/>
        <a:p>
          <a:endParaRPr lang="en-US"/>
        </a:p>
      </dgm:t>
    </dgm:pt>
    <dgm:pt modelId="{A5F53BCB-5E37-4BB0-9575-245A7241CF7A}" type="pres">
      <dgm:prSet presAssocID="{317B5296-6AD3-4D82-9031-97043D3750A5}" presName="linear" presStyleCnt="0">
        <dgm:presLayoutVars>
          <dgm:animLvl val="lvl"/>
          <dgm:resizeHandles val="exact"/>
        </dgm:presLayoutVars>
      </dgm:prSet>
      <dgm:spPr/>
    </dgm:pt>
    <dgm:pt modelId="{2562E92E-40A5-489C-8BD7-7E012F1D7C88}" type="pres">
      <dgm:prSet presAssocID="{51CC5DE5-D9FF-4DCA-A966-45384B86885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C9B8523-D988-4D78-A91F-8B6176CE2D74}" type="pres">
      <dgm:prSet presAssocID="{EBA9EB1B-E287-4779-85C5-CAADB5199727}" presName="spacer" presStyleCnt="0"/>
      <dgm:spPr/>
    </dgm:pt>
    <dgm:pt modelId="{F345887F-85CB-4802-879B-68F4BF36600D}" type="pres">
      <dgm:prSet presAssocID="{4C031FF1-2323-43CD-865A-EC1460B4A5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6FFD767-122C-421D-88D0-310F680E8D6C}" type="presOf" srcId="{4C031FF1-2323-43CD-865A-EC1460B4A5E6}" destId="{F345887F-85CB-4802-879B-68F4BF36600D}" srcOrd="0" destOrd="0" presId="urn:microsoft.com/office/officeart/2005/8/layout/vList2"/>
    <dgm:cxn modelId="{C40C0B57-D98F-4839-B239-34C8793CDC23}" type="presOf" srcId="{51CC5DE5-D9FF-4DCA-A966-45384B868851}" destId="{2562E92E-40A5-489C-8BD7-7E012F1D7C88}" srcOrd="0" destOrd="0" presId="urn:microsoft.com/office/officeart/2005/8/layout/vList2"/>
    <dgm:cxn modelId="{2F085384-C5B7-4C03-83E2-183D665FABF0}" type="presOf" srcId="{317B5296-6AD3-4D82-9031-97043D3750A5}" destId="{A5F53BCB-5E37-4BB0-9575-245A7241CF7A}" srcOrd="0" destOrd="0" presId="urn:microsoft.com/office/officeart/2005/8/layout/vList2"/>
    <dgm:cxn modelId="{7A727086-18AB-4271-831D-6BC08F940C20}" srcId="{317B5296-6AD3-4D82-9031-97043D3750A5}" destId="{51CC5DE5-D9FF-4DCA-A966-45384B868851}" srcOrd="0" destOrd="0" parTransId="{02F4DAD4-AB66-41CF-B75A-50C18C9DBEDC}" sibTransId="{EBA9EB1B-E287-4779-85C5-CAADB5199727}"/>
    <dgm:cxn modelId="{FBF2BD9E-89EF-4862-A6A8-E1E78535C1E1}" srcId="{317B5296-6AD3-4D82-9031-97043D3750A5}" destId="{4C031FF1-2323-43CD-865A-EC1460B4A5E6}" srcOrd="1" destOrd="0" parTransId="{900E308D-45C0-4FEF-8B74-FE7BF3E29C84}" sibTransId="{D73C0BBD-D238-45D6-9FC4-6E2AF8774982}"/>
    <dgm:cxn modelId="{99198D56-1F6C-47A9-A566-75CEA86C2E61}" type="presParOf" srcId="{A5F53BCB-5E37-4BB0-9575-245A7241CF7A}" destId="{2562E92E-40A5-489C-8BD7-7E012F1D7C88}" srcOrd="0" destOrd="0" presId="urn:microsoft.com/office/officeart/2005/8/layout/vList2"/>
    <dgm:cxn modelId="{929DD304-146D-4F48-9885-20DADABA7234}" type="presParOf" srcId="{A5F53BCB-5E37-4BB0-9575-245A7241CF7A}" destId="{4C9B8523-D988-4D78-A91F-8B6176CE2D74}" srcOrd="1" destOrd="0" presId="urn:microsoft.com/office/officeart/2005/8/layout/vList2"/>
    <dgm:cxn modelId="{68ACD319-0326-408E-A60A-AD6FBA5CF1B0}" type="presParOf" srcId="{A5F53BCB-5E37-4BB0-9575-245A7241CF7A}" destId="{F345887F-85CB-4802-879B-68F4BF36600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E74D85-3554-4C3E-841C-062F8BB8256B}" type="doc">
      <dgm:prSet loTypeId="urn:microsoft.com/office/officeart/2005/8/layout/b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75BE750-6929-4B9C-A4DA-DF9B33D44D6E}">
      <dgm:prSet/>
      <dgm:spPr/>
      <dgm:t>
        <a:bodyPr/>
        <a:lstStyle/>
        <a:p>
          <a:r>
            <a:rPr lang="en-GB" noProof="0" dirty="0"/>
            <a:t>Power Distance (PDI): Authority &amp; hierarchy</a:t>
          </a:r>
        </a:p>
      </dgm:t>
    </dgm:pt>
    <dgm:pt modelId="{07E270C2-0FC5-4757-BE08-070CAD8FA011}" type="parTrans" cxnId="{A785FF60-9C1C-43D2-BA93-EBC429FC8B71}">
      <dgm:prSet/>
      <dgm:spPr/>
      <dgm:t>
        <a:bodyPr/>
        <a:lstStyle/>
        <a:p>
          <a:endParaRPr lang="en-US"/>
        </a:p>
      </dgm:t>
    </dgm:pt>
    <dgm:pt modelId="{847CD761-A316-4DCA-979E-D94E808EFCCF}" type="sibTrans" cxnId="{A785FF60-9C1C-43D2-BA93-EBC429FC8B71}">
      <dgm:prSet/>
      <dgm:spPr/>
      <dgm:t>
        <a:bodyPr/>
        <a:lstStyle/>
        <a:p>
          <a:endParaRPr lang="en-US"/>
        </a:p>
      </dgm:t>
    </dgm:pt>
    <dgm:pt modelId="{25621D18-8DAC-489E-837C-C7BA03E30633}">
      <dgm:prSet/>
      <dgm:spPr/>
      <dgm:t>
        <a:bodyPr/>
        <a:lstStyle/>
        <a:p>
          <a:r>
            <a:rPr lang="en-GB" noProof="0" dirty="0"/>
            <a:t>Individualism vs. Collectivism (IDV): Focus on individuals vs. groups</a:t>
          </a:r>
        </a:p>
      </dgm:t>
    </dgm:pt>
    <dgm:pt modelId="{45EECCE5-6B9C-47C8-B61C-A359EDC3C785}" type="parTrans" cxnId="{440F3B61-40EF-406F-B493-5FAF47D0814B}">
      <dgm:prSet/>
      <dgm:spPr/>
      <dgm:t>
        <a:bodyPr/>
        <a:lstStyle/>
        <a:p>
          <a:endParaRPr lang="en-US"/>
        </a:p>
      </dgm:t>
    </dgm:pt>
    <dgm:pt modelId="{6F141354-E1CE-4BCC-B925-C04325140E23}" type="sibTrans" cxnId="{440F3B61-40EF-406F-B493-5FAF47D0814B}">
      <dgm:prSet/>
      <dgm:spPr/>
      <dgm:t>
        <a:bodyPr/>
        <a:lstStyle/>
        <a:p>
          <a:endParaRPr lang="en-US"/>
        </a:p>
      </dgm:t>
    </dgm:pt>
    <dgm:pt modelId="{4F5EC041-90B6-4A29-8366-49100C66737F}">
      <dgm:prSet/>
      <dgm:spPr/>
      <dgm:t>
        <a:bodyPr/>
        <a:lstStyle/>
        <a:p>
          <a:r>
            <a:rPr lang="en-GB" noProof="0" dirty="0"/>
            <a:t>Masculinity vs. Femininity (MAS): Achievement vs. cooperation</a:t>
          </a:r>
        </a:p>
      </dgm:t>
    </dgm:pt>
    <dgm:pt modelId="{696889E3-7448-44B8-AF7B-E149B3748864}" type="parTrans" cxnId="{E6845963-F88E-4F24-B4E4-F38AB4DAC776}">
      <dgm:prSet/>
      <dgm:spPr/>
      <dgm:t>
        <a:bodyPr/>
        <a:lstStyle/>
        <a:p>
          <a:endParaRPr lang="en-US"/>
        </a:p>
      </dgm:t>
    </dgm:pt>
    <dgm:pt modelId="{194BD796-523C-4E9A-89B3-7A4A05FD20A5}" type="sibTrans" cxnId="{E6845963-F88E-4F24-B4E4-F38AB4DAC776}">
      <dgm:prSet/>
      <dgm:spPr/>
      <dgm:t>
        <a:bodyPr/>
        <a:lstStyle/>
        <a:p>
          <a:endParaRPr lang="en-US"/>
        </a:p>
      </dgm:t>
    </dgm:pt>
    <dgm:pt modelId="{BFE6E05C-EBF9-437A-A32D-316E180CA4E4}">
      <dgm:prSet custT="1"/>
      <dgm:spPr/>
      <dgm:t>
        <a:bodyPr/>
        <a:lstStyle/>
        <a:p>
          <a:r>
            <a:rPr lang="en-GB" sz="2400" noProof="0" dirty="0"/>
            <a:t>Uncertainty Avoidance (UA): Risk tolerance vs. preference for stability</a:t>
          </a:r>
        </a:p>
        <a:p>
          <a:r>
            <a:rPr lang="en-GB" sz="2000" noProof="0" dirty="0"/>
            <a:t> </a:t>
          </a:r>
          <a:endParaRPr lang="en-GB" sz="2100" noProof="0" dirty="0"/>
        </a:p>
      </dgm:t>
    </dgm:pt>
    <dgm:pt modelId="{4E142A7D-9BA3-4BEB-93EB-3F5E19374B99}" type="parTrans" cxnId="{A71007AE-1A02-4795-B340-3D14F9801BE8}">
      <dgm:prSet/>
      <dgm:spPr/>
      <dgm:t>
        <a:bodyPr/>
        <a:lstStyle/>
        <a:p>
          <a:endParaRPr lang="en-US"/>
        </a:p>
      </dgm:t>
    </dgm:pt>
    <dgm:pt modelId="{C330A287-C6FE-4C62-AB00-4C7CE18B5CDD}" type="sibTrans" cxnId="{A71007AE-1A02-4795-B340-3D14F9801BE8}">
      <dgm:prSet/>
      <dgm:spPr/>
      <dgm:t>
        <a:bodyPr/>
        <a:lstStyle/>
        <a:p>
          <a:endParaRPr lang="en-US"/>
        </a:p>
      </dgm:t>
    </dgm:pt>
    <dgm:pt modelId="{7A29F226-7B57-4139-B68A-CAB5CC04D9DB}">
      <dgm:prSet/>
      <dgm:spPr/>
      <dgm:t>
        <a:bodyPr/>
        <a:lstStyle/>
        <a:p>
          <a:r>
            <a:rPr lang="en-GB" noProof="0" dirty="0"/>
            <a:t>UK: Low power distance, high individualism</a:t>
          </a:r>
        </a:p>
      </dgm:t>
    </dgm:pt>
    <dgm:pt modelId="{550F5055-72BB-4695-8F03-E5C95C49A074}" type="parTrans" cxnId="{9812EE66-3A06-4671-9C49-43935D8C9FEB}">
      <dgm:prSet/>
      <dgm:spPr/>
      <dgm:t>
        <a:bodyPr/>
        <a:lstStyle/>
        <a:p>
          <a:endParaRPr lang="en-US"/>
        </a:p>
      </dgm:t>
    </dgm:pt>
    <dgm:pt modelId="{5C96FA5C-9E80-4AEC-86AC-637318C02E3C}" type="sibTrans" cxnId="{9812EE66-3A06-4671-9C49-43935D8C9FEB}">
      <dgm:prSet/>
      <dgm:spPr/>
      <dgm:t>
        <a:bodyPr/>
        <a:lstStyle/>
        <a:p>
          <a:endParaRPr lang="en-US"/>
        </a:p>
      </dgm:t>
    </dgm:pt>
    <dgm:pt modelId="{1B1D9EFF-8DEB-4C45-A8DF-1A6FA421355E}">
      <dgm:prSet/>
      <dgm:spPr/>
      <dgm:t>
        <a:bodyPr/>
        <a:lstStyle/>
        <a:p>
          <a:r>
            <a:rPr lang="en-GB" noProof="0" dirty="0"/>
            <a:t>Romania: High power distance, low individualism (Hakak and Anton, 2020)</a:t>
          </a:r>
        </a:p>
      </dgm:t>
    </dgm:pt>
    <dgm:pt modelId="{2EE993C4-2C9F-49A3-935B-17B0F53A44E6}" type="parTrans" cxnId="{45D7110F-66C8-41AF-B091-F9226C5D23A3}">
      <dgm:prSet/>
      <dgm:spPr/>
      <dgm:t>
        <a:bodyPr/>
        <a:lstStyle/>
        <a:p>
          <a:endParaRPr lang="en-US"/>
        </a:p>
      </dgm:t>
    </dgm:pt>
    <dgm:pt modelId="{B814C548-3578-419E-A28F-2AA27B7190A8}" type="sibTrans" cxnId="{45D7110F-66C8-41AF-B091-F9226C5D23A3}">
      <dgm:prSet/>
      <dgm:spPr/>
      <dgm:t>
        <a:bodyPr/>
        <a:lstStyle/>
        <a:p>
          <a:endParaRPr lang="en-US"/>
        </a:p>
      </dgm:t>
    </dgm:pt>
    <dgm:pt modelId="{4E47188A-D278-4AE3-86E5-A8C2A3036DF1}" type="pres">
      <dgm:prSet presAssocID="{D9E74D85-3554-4C3E-841C-062F8BB8256B}" presName="Name0" presStyleCnt="0">
        <dgm:presLayoutVars>
          <dgm:dir/>
          <dgm:resizeHandles/>
        </dgm:presLayoutVars>
      </dgm:prSet>
      <dgm:spPr/>
    </dgm:pt>
    <dgm:pt modelId="{910F7321-D26E-4541-9042-DDCC911DAC29}" type="pres">
      <dgm:prSet presAssocID="{375BE750-6929-4B9C-A4DA-DF9B33D44D6E}" presName="compNode" presStyleCnt="0"/>
      <dgm:spPr/>
    </dgm:pt>
    <dgm:pt modelId="{225CA22F-E491-4901-9184-A63DB87AFEF8}" type="pres">
      <dgm:prSet presAssocID="{375BE750-6929-4B9C-A4DA-DF9B33D44D6E}" presName="dummyConnPt" presStyleCnt="0"/>
      <dgm:spPr/>
    </dgm:pt>
    <dgm:pt modelId="{D6C8C472-59C3-45DD-8944-C1B3B68D43BC}" type="pres">
      <dgm:prSet presAssocID="{375BE750-6929-4B9C-A4DA-DF9B33D44D6E}" presName="node" presStyleLbl="node1" presStyleIdx="0" presStyleCnt="6" custScaleX="120428">
        <dgm:presLayoutVars>
          <dgm:bulletEnabled val="1"/>
        </dgm:presLayoutVars>
      </dgm:prSet>
      <dgm:spPr/>
    </dgm:pt>
    <dgm:pt modelId="{FC638DCA-296E-4DBE-92C2-6B9CEBE2F162}" type="pres">
      <dgm:prSet presAssocID="{847CD761-A316-4DCA-979E-D94E808EFCCF}" presName="sibTrans" presStyleLbl="bgSibTrans2D1" presStyleIdx="0" presStyleCnt="5"/>
      <dgm:spPr/>
    </dgm:pt>
    <dgm:pt modelId="{5782290D-1145-4AFF-B8A1-1D6D3AAA0CE3}" type="pres">
      <dgm:prSet presAssocID="{25621D18-8DAC-489E-837C-C7BA03E30633}" presName="compNode" presStyleCnt="0"/>
      <dgm:spPr/>
    </dgm:pt>
    <dgm:pt modelId="{47FEF095-1B32-49F6-A629-E820B3A29218}" type="pres">
      <dgm:prSet presAssocID="{25621D18-8DAC-489E-837C-C7BA03E30633}" presName="dummyConnPt" presStyleCnt="0"/>
      <dgm:spPr/>
    </dgm:pt>
    <dgm:pt modelId="{AA4B230B-B730-4950-9BB5-FDFF564D1DE7}" type="pres">
      <dgm:prSet presAssocID="{25621D18-8DAC-489E-837C-C7BA03E30633}" presName="node" presStyleLbl="node1" presStyleIdx="1" presStyleCnt="6" custScaleX="125890">
        <dgm:presLayoutVars>
          <dgm:bulletEnabled val="1"/>
        </dgm:presLayoutVars>
      </dgm:prSet>
      <dgm:spPr/>
    </dgm:pt>
    <dgm:pt modelId="{D70D4AC7-0F32-4E52-B251-2E20166047BA}" type="pres">
      <dgm:prSet presAssocID="{6F141354-E1CE-4BCC-B925-C04325140E23}" presName="sibTrans" presStyleLbl="bgSibTrans2D1" presStyleIdx="1" presStyleCnt="5"/>
      <dgm:spPr/>
    </dgm:pt>
    <dgm:pt modelId="{49CF2D3C-A0B0-4F08-BA18-6A32A1E38DB1}" type="pres">
      <dgm:prSet presAssocID="{4F5EC041-90B6-4A29-8366-49100C66737F}" presName="compNode" presStyleCnt="0"/>
      <dgm:spPr/>
    </dgm:pt>
    <dgm:pt modelId="{7F553FD5-1B8B-4C9A-818D-5C3A17304648}" type="pres">
      <dgm:prSet presAssocID="{4F5EC041-90B6-4A29-8366-49100C66737F}" presName="dummyConnPt" presStyleCnt="0"/>
      <dgm:spPr/>
    </dgm:pt>
    <dgm:pt modelId="{D6B6CF3C-581A-498A-AECF-86CDAFFE5514}" type="pres">
      <dgm:prSet presAssocID="{4F5EC041-90B6-4A29-8366-49100C66737F}" presName="node" presStyleLbl="node1" presStyleIdx="2" presStyleCnt="6" custScaleX="125890">
        <dgm:presLayoutVars>
          <dgm:bulletEnabled val="1"/>
        </dgm:presLayoutVars>
      </dgm:prSet>
      <dgm:spPr/>
    </dgm:pt>
    <dgm:pt modelId="{A6B6BAF1-A5BF-41B4-A3E0-F87DC25F7E12}" type="pres">
      <dgm:prSet presAssocID="{194BD796-523C-4E9A-89B3-7A4A05FD20A5}" presName="sibTrans" presStyleLbl="bgSibTrans2D1" presStyleIdx="2" presStyleCnt="5"/>
      <dgm:spPr/>
    </dgm:pt>
    <dgm:pt modelId="{0BAD1672-7A62-4419-82BD-7024325994AC}" type="pres">
      <dgm:prSet presAssocID="{BFE6E05C-EBF9-437A-A32D-316E180CA4E4}" presName="compNode" presStyleCnt="0"/>
      <dgm:spPr/>
    </dgm:pt>
    <dgm:pt modelId="{036F9A49-229C-48E0-B7FA-6AEF9B0E35A4}" type="pres">
      <dgm:prSet presAssocID="{BFE6E05C-EBF9-437A-A32D-316E180CA4E4}" presName="dummyConnPt" presStyleCnt="0"/>
      <dgm:spPr/>
    </dgm:pt>
    <dgm:pt modelId="{231371BD-6A50-4362-95C2-EBA7888DA5E2}" type="pres">
      <dgm:prSet presAssocID="{BFE6E05C-EBF9-437A-A32D-316E180CA4E4}" presName="node" presStyleLbl="node1" presStyleIdx="3" presStyleCnt="6" custScaleX="122881" custScaleY="130356">
        <dgm:presLayoutVars>
          <dgm:bulletEnabled val="1"/>
        </dgm:presLayoutVars>
      </dgm:prSet>
      <dgm:spPr/>
    </dgm:pt>
    <dgm:pt modelId="{EAA1150E-93D2-4F08-AEF6-0A1684BAE6A8}" type="pres">
      <dgm:prSet presAssocID="{C330A287-C6FE-4C62-AB00-4C7CE18B5CDD}" presName="sibTrans" presStyleLbl="bgSibTrans2D1" presStyleIdx="3" presStyleCnt="5"/>
      <dgm:spPr/>
    </dgm:pt>
    <dgm:pt modelId="{41726B25-9459-4164-A4FD-4D57942C7D93}" type="pres">
      <dgm:prSet presAssocID="{7A29F226-7B57-4139-B68A-CAB5CC04D9DB}" presName="compNode" presStyleCnt="0"/>
      <dgm:spPr/>
    </dgm:pt>
    <dgm:pt modelId="{372769BF-B93E-4786-9686-03C14905D3EB}" type="pres">
      <dgm:prSet presAssocID="{7A29F226-7B57-4139-B68A-CAB5CC04D9DB}" presName="dummyConnPt" presStyleCnt="0"/>
      <dgm:spPr/>
    </dgm:pt>
    <dgm:pt modelId="{31CDF5CD-8592-496C-95FF-F016197518B0}" type="pres">
      <dgm:prSet presAssocID="{7A29F226-7B57-4139-B68A-CAB5CC04D9DB}" presName="node" presStyleLbl="node1" presStyleIdx="4" presStyleCnt="6" custScaleX="122881">
        <dgm:presLayoutVars>
          <dgm:bulletEnabled val="1"/>
        </dgm:presLayoutVars>
      </dgm:prSet>
      <dgm:spPr/>
    </dgm:pt>
    <dgm:pt modelId="{F840A832-1E13-4F0F-97DA-7C8AE446D298}" type="pres">
      <dgm:prSet presAssocID="{5C96FA5C-9E80-4AEC-86AC-637318C02E3C}" presName="sibTrans" presStyleLbl="bgSibTrans2D1" presStyleIdx="4" presStyleCnt="5"/>
      <dgm:spPr/>
    </dgm:pt>
    <dgm:pt modelId="{3AE583A4-2635-4197-9F54-4F67EAB0CB4B}" type="pres">
      <dgm:prSet presAssocID="{1B1D9EFF-8DEB-4C45-A8DF-1A6FA421355E}" presName="compNode" presStyleCnt="0"/>
      <dgm:spPr/>
    </dgm:pt>
    <dgm:pt modelId="{863BC02D-59B5-4CF3-8B5A-41D85FC4C285}" type="pres">
      <dgm:prSet presAssocID="{1B1D9EFF-8DEB-4C45-A8DF-1A6FA421355E}" presName="dummyConnPt" presStyleCnt="0"/>
      <dgm:spPr/>
    </dgm:pt>
    <dgm:pt modelId="{4537D5F5-4331-469C-8BD3-A3B163D635F2}" type="pres">
      <dgm:prSet presAssocID="{1B1D9EFF-8DEB-4C45-A8DF-1A6FA421355E}" presName="node" presStyleLbl="node1" presStyleIdx="5" presStyleCnt="6" custScaleX="122881">
        <dgm:presLayoutVars>
          <dgm:bulletEnabled val="1"/>
        </dgm:presLayoutVars>
      </dgm:prSet>
      <dgm:spPr/>
    </dgm:pt>
  </dgm:ptLst>
  <dgm:cxnLst>
    <dgm:cxn modelId="{2FB65B03-A1C6-4174-A416-A4BBEDBF0116}" type="presOf" srcId="{6F141354-E1CE-4BCC-B925-C04325140E23}" destId="{D70D4AC7-0F32-4E52-B251-2E20166047BA}" srcOrd="0" destOrd="0" presId="urn:microsoft.com/office/officeart/2005/8/layout/bProcess4"/>
    <dgm:cxn modelId="{45D7110F-66C8-41AF-B091-F9226C5D23A3}" srcId="{D9E74D85-3554-4C3E-841C-062F8BB8256B}" destId="{1B1D9EFF-8DEB-4C45-A8DF-1A6FA421355E}" srcOrd="5" destOrd="0" parTransId="{2EE993C4-2C9F-49A3-935B-17B0F53A44E6}" sibTransId="{B814C548-3578-419E-A28F-2AA27B7190A8}"/>
    <dgm:cxn modelId="{65846313-C55F-4FAE-B946-99EA9793CB39}" type="presOf" srcId="{7A29F226-7B57-4139-B68A-CAB5CC04D9DB}" destId="{31CDF5CD-8592-496C-95FF-F016197518B0}" srcOrd="0" destOrd="0" presId="urn:microsoft.com/office/officeart/2005/8/layout/bProcess4"/>
    <dgm:cxn modelId="{08CE462B-942A-4BE6-AB17-5917928C331C}" type="presOf" srcId="{D9E74D85-3554-4C3E-841C-062F8BB8256B}" destId="{4E47188A-D278-4AE3-86E5-A8C2A3036DF1}" srcOrd="0" destOrd="0" presId="urn:microsoft.com/office/officeart/2005/8/layout/bProcess4"/>
    <dgm:cxn modelId="{A785FF60-9C1C-43D2-BA93-EBC429FC8B71}" srcId="{D9E74D85-3554-4C3E-841C-062F8BB8256B}" destId="{375BE750-6929-4B9C-A4DA-DF9B33D44D6E}" srcOrd="0" destOrd="0" parTransId="{07E270C2-0FC5-4757-BE08-070CAD8FA011}" sibTransId="{847CD761-A316-4DCA-979E-D94E808EFCCF}"/>
    <dgm:cxn modelId="{440F3B61-40EF-406F-B493-5FAF47D0814B}" srcId="{D9E74D85-3554-4C3E-841C-062F8BB8256B}" destId="{25621D18-8DAC-489E-837C-C7BA03E30633}" srcOrd="1" destOrd="0" parTransId="{45EECCE5-6B9C-47C8-B61C-A359EDC3C785}" sibTransId="{6F141354-E1CE-4BCC-B925-C04325140E23}"/>
    <dgm:cxn modelId="{E6845963-F88E-4F24-B4E4-F38AB4DAC776}" srcId="{D9E74D85-3554-4C3E-841C-062F8BB8256B}" destId="{4F5EC041-90B6-4A29-8366-49100C66737F}" srcOrd="2" destOrd="0" parTransId="{696889E3-7448-44B8-AF7B-E149B3748864}" sibTransId="{194BD796-523C-4E9A-89B3-7A4A05FD20A5}"/>
    <dgm:cxn modelId="{9812EE66-3A06-4671-9C49-43935D8C9FEB}" srcId="{D9E74D85-3554-4C3E-841C-062F8BB8256B}" destId="{7A29F226-7B57-4139-B68A-CAB5CC04D9DB}" srcOrd="4" destOrd="0" parTransId="{550F5055-72BB-4695-8F03-E5C95C49A074}" sibTransId="{5C96FA5C-9E80-4AEC-86AC-637318C02E3C}"/>
    <dgm:cxn modelId="{FE941154-70AE-43D4-AE9B-579EE884B22A}" type="presOf" srcId="{BFE6E05C-EBF9-437A-A32D-316E180CA4E4}" destId="{231371BD-6A50-4362-95C2-EBA7888DA5E2}" srcOrd="0" destOrd="0" presId="urn:microsoft.com/office/officeart/2005/8/layout/bProcess4"/>
    <dgm:cxn modelId="{5E764854-EFCF-4F8E-B342-DFFD17788B44}" type="presOf" srcId="{25621D18-8DAC-489E-837C-C7BA03E30633}" destId="{AA4B230B-B730-4950-9BB5-FDFF564D1DE7}" srcOrd="0" destOrd="0" presId="urn:microsoft.com/office/officeart/2005/8/layout/bProcess4"/>
    <dgm:cxn modelId="{8398378F-3FD9-4099-BCE5-309BE176C2C7}" type="presOf" srcId="{194BD796-523C-4E9A-89B3-7A4A05FD20A5}" destId="{A6B6BAF1-A5BF-41B4-A3E0-F87DC25F7E12}" srcOrd="0" destOrd="0" presId="urn:microsoft.com/office/officeart/2005/8/layout/bProcess4"/>
    <dgm:cxn modelId="{A71007AE-1A02-4795-B340-3D14F9801BE8}" srcId="{D9E74D85-3554-4C3E-841C-062F8BB8256B}" destId="{BFE6E05C-EBF9-437A-A32D-316E180CA4E4}" srcOrd="3" destOrd="0" parTransId="{4E142A7D-9BA3-4BEB-93EB-3F5E19374B99}" sibTransId="{C330A287-C6FE-4C62-AB00-4C7CE18B5CDD}"/>
    <dgm:cxn modelId="{6D2EF3BA-6B53-4F96-8E46-9784CF2CC180}" type="presOf" srcId="{5C96FA5C-9E80-4AEC-86AC-637318C02E3C}" destId="{F840A832-1E13-4F0F-97DA-7C8AE446D298}" srcOrd="0" destOrd="0" presId="urn:microsoft.com/office/officeart/2005/8/layout/bProcess4"/>
    <dgm:cxn modelId="{13AAE5C2-038C-44E9-A195-F86CBF46E6EA}" type="presOf" srcId="{1B1D9EFF-8DEB-4C45-A8DF-1A6FA421355E}" destId="{4537D5F5-4331-469C-8BD3-A3B163D635F2}" srcOrd="0" destOrd="0" presId="urn:microsoft.com/office/officeart/2005/8/layout/bProcess4"/>
    <dgm:cxn modelId="{1EDE34D2-84CA-46E0-837E-CC69A0DEF106}" type="presOf" srcId="{4F5EC041-90B6-4A29-8366-49100C66737F}" destId="{D6B6CF3C-581A-498A-AECF-86CDAFFE5514}" srcOrd="0" destOrd="0" presId="urn:microsoft.com/office/officeart/2005/8/layout/bProcess4"/>
    <dgm:cxn modelId="{523B5AD4-0403-460C-A564-4449ED60DFF2}" type="presOf" srcId="{847CD761-A316-4DCA-979E-D94E808EFCCF}" destId="{FC638DCA-296E-4DBE-92C2-6B9CEBE2F162}" srcOrd="0" destOrd="0" presId="urn:microsoft.com/office/officeart/2005/8/layout/bProcess4"/>
    <dgm:cxn modelId="{343CB0E8-5FD6-4EFE-801D-0B559D65D96B}" type="presOf" srcId="{C330A287-C6FE-4C62-AB00-4C7CE18B5CDD}" destId="{EAA1150E-93D2-4F08-AEF6-0A1684BAE6A8}" srcOrd="0" destOrd="0" presId="urn:microsoft.com/office/officeart/2005/8/layout/bProcess4"/>
    <dgm:cxn modelId="{2FF068F2-77DF-4335-BCDD-3E2366EDB452}" type="presOf" srcId="{375BE750-6929-4B9C-A4DA-DF9B33D44D6E}" destId="{D6C8C472-59C3-45DD-8944-C1B3B68D43BC}" srcOrd="0" destOrd="0" presId="urn:microsoft.com/office/officeart/2005/8/layout/bProcess4"/>
    <dgm:cxn modelId="{49A2E7D1-B5FB-4698-AAAE-2D92BC40FE0C}" type="presParOf" srcId="{4E47188A-D278-4AE3-86E5-A8C2A3036DF1}" destId="{910F7321-D26E-4541-9042-DDCC911DAC29}" srcOrd="0" destOrd="0" presId="urn:microsoft.com/office/officeart/2005/8/layout/bProcess4"/>
    <dgm:cxn modelId="{898F1828-B16D-4723-9F3E-B6FDFA42731E}" type="presParOf" srcId="{910F7321-D26E-4541-9042-DDCC911DAC29}" destId="{225CA22F-E491-4901-9184-A63DB87AFEF8}" srcOrd="0" destOrd="0" presId="urn:microsoft.com/office/officeart/2005/8/layout/bProcess4"/>
    <dgm:cxn modelId="{C3D4E132-A2F9-4207-96F6-BBCE93495F63}" type="presParOf" srcId="{910F7321-D26E-4541-9042-DDCC911DAC29}" destId="{D6C8C472-59C3-45DD-8944-C1B3B68D43BC}" srcOrd="1" destOrd="0" presId="urn:microsoft.com/office/officeart/2005/8/layout/bProcess4"/>
    <dgm:cxn modelId="{0E026336-7D9F-4DC1-BFED-AB32C5824D6D}" type="presParOf" srcId="{4E47188A-D278-4AE3-86E5-A8C2A3036DF1}" destId="{FC638DCA-296E-4DBE-92C2-6B9CEBE2F162}" srcOrd="1" destOrd="0" presId="urn:microsoft.com/office/officeart/2005/8/layout/bProcess4"/>
    <dgm:cxn modelId="{FE2BC676-3841-4433-B75D-778C190CD303}" type="presParOf" srcId="{4E47188A-D278-4AE3-86E5-A8C2A3036DF1}" destId="{5782290D-1145-4AFF-B8A1-1D6D3AAA0CE3}" srcOrd="2" destOrd="0" presId="urn:microsoft.com/office/officeart/2005/8/layout/bProcess4"/>
    <dgm:cxn modelId="{7EC9CA07-0697-4D25-9D0F-143ACB60FCF0}" type="presParOf" srcId="{5782290D-1145-4AFF-B8A1-1D6D3AAA0CE3}" destId="{47FEF095-1B32-49F6-A629-E820B3A29218}" srcOrd="0" destOrd="0" presId="urn:microsoft.com/office/officeart/2005/8/layout/bProcess4"/>
    <dgm:cxn modelId="{F7A8AB57-4430-4F31-8043-541DF46719D1}" type="presParOf" srcId="{5782290D-1145-4AFF-B8A1-1D6D3AAA0CE3}" destId="{AA4B230B-B730-4950-9BB5-FDFF564D1DE7}" srcOrd="1" destOrd="0" presId="urn:microsoft.com/office/officeart/2005/8/layout/bProcess4"/>
    <dgm:cxn modelId="{B22ABC46-9C3E-4E90-BC99-C5DF0E0E56FE}" type="presParOf" srcId="{4E47188A-D278-4AE3-86E5-A8C2A3036DF1}" destId="{D70D4AC7-0F32-4E52-B251-2E20166047BA}" srcOrd="3" destOrd="0" presId="urn:microsoft.com/office/officeart/2005/8/layout/bProcess4"/>
    <dgm:cxn modelId="{BF482509-3C71-4CF4-A221-89C1F06FCA8A}" type="presParOf" srcId="{4E47188A-D278-4AE3-86E5-A8C2A3036DF1}" destId="{49CF2D3C-A0B0-4F08-BA18-6A32A1E38DB1}" srcOrd="4" destOrd="0" presId="urn:microsoft.com/office/officeart/2005/8/layout/bProcess4"/>
    <dgm:cxn modelId="{DC2D75B4-5AE1-4516-9D66-23F247E7C0D3}" type="presParOf" srcId="{49CF2D3C-A0B0-4F08-BA18-6A32A1E38DB1}" destId="{7F553FD5-1B8B-4C9A-818D-5C3A17304648}" srcOrd="0" destOrd="0" presId="urn:microsoft.com/office/officeart/2005/8/layout/bProcess4"/>
    <dgm:cxn modelId="{7E2BA2B1-8E66-492B-BEF8-2DE259137302}" type="presParOf" srcId="{49CF2D3C-A0B0-4F08-BA18-6A32A1E38DB1}" destId="{D6B6CF3C-581A-498A-AECF-86CDAFFE5514}" srcOrd="1" destOrd="0" presId="urn:microsoft.com/office/officeart/2005/8/layout/bProcess4"/>
    <dgm:cxn modelId="{DF587CA7-543E-46A7-B731-ACC2AE9CEF86}" type="presParOf" srcId="{4E47188A-D278-4AE3-86E5-A8C2A3036DF1}" destId="{A6B6BAF1-A5BF-41B4-A3E0-F87DC25F7E12}" srcOrd="5" destOrd="0" presId="urn:microsoft.com/office/officeart/2005/8/layout/bProcess4"/>
    <dgm:cxn modelId="{F69303DE-837E-4B9B-9677-3F419C61F1B3}" type="presParOf" srcId="{4E47188A-D278-4AE3-86E5-A8C2A3036DF1}" destId="{0BAD1672-7A62-4419-82BD-7024325994AC}" srcOrd="6" destOrd="0" presId="urn:microsoft.com/office/officeart/2005/8/layout/bProcess4"/>
    <dgm:cxn modelId="{34E8E21A-E493-43F0-98DB-A326DC8B65C6}" type="presParOf" srcId="{0BAD1672-7A62-4419-82BD-7024325994AC}" destId="{036F9A49-229C-48E0-B7FA-6AEF9B0E35A4}" srcOrd="0" destOrd="0" presId="urn:microsoft.com/office/officeart/2005/8/layout/bProcess4"/>
    <dgm:cxn modelId="{2D9E857E-C568-4329-A71C-96D6184B8CFE}" type="presParOf" srcId="{0BAD1672-7A62-4419-82BD-7024325994AC}" destId="{231371BD-6A50-4362-95C2-EBA7888DA5E2}" srcOrd="1" destOrd="0" presId="urn:microsoft.com/office/officeart/2005/8/layout/bProcess4"/>
    <dgm:cxn modelId="{3BF0FDF0-48E7-449F-9C0D-4E9491B1CBC9}" type="presParOf" srcId="{4E47188A-D278-4AE3-86E5-A8C2A3036DF1}" destId="{EAA1150E-93D2-4F08-AEF6-0A1684BAE6A8}" srcOrd="7" destOrd="0" presId="urn:microsoft.com/office/officeart/2005/8/layout/bProcess4"/>
    <dgm:cxn modelId="{74EFA082-828B-4F10-A4EA-289431E21EA5}" type="presParOf" srcId="{4E47188A-D278-4AE3-86E5-A8C2A3036DF1}" destId="{41726B25-9459-4164-A4FD-4D57942C7D93}" srcOrd="8" destOrd="0" presId="urn:microsoft.com/office/officeart/2005/8/layout/bProcess4"/>
    <dgm:cxn modelId="{F0786C69-7A2D-4F66-9202-FEE48FACC4E1}" type="presParOf" srcId="{41726B25-9459-4164-A4FD-4D57942C7D93}" destId="{372769BF-B93E-4786-9686-03C14905D3EB}" srcOrd="0" destOrd="0" presId="urn:microsoft.com/office/officeart/2005/8/layout/bProcess4"/>
    <dgm:cxn modelId="{AB402CC7-96C8-4652-88C6-1C774FC72002}" type="presParOf" srcId="{41726B25-9459-4164-A4FD-4D57942C7D93}" destId="{31CDF5CD-8592-496C-95FF-F016197518B0}" srcOrd="1" destOrd="0" presId="urn:microsoft.com/office/officeart/2005/8/layout/bProcess4"/>
    <dgm:cxn modelId="{B71780BE-42AE-4F22-A161-B18D95FCFA8F}" type="presParOf" srcId="{4E47188A-D278-4AE3-86E5-A8C2A3036DF1}" destId="{F840A832-1E13-4F0F-97DA-7C8AE446D298}" srcOrd="9" destOrd="0" presId="urn:microsoft.com/office/officeart/2005/8/layout/bProcess4"/>
    <dgm:cxn modelId="{7F70E5E2-BD08-4B2F-A757-FDF2502D6565}" type="presParOf" srcId="{4E47188A-D278-4AE3-86E5-A8C2A3036DF1}" destId="{3AE583A4-2635-4197-9F54-4F67EAB0CB4B}" srcOrd="10" destOrd="0" presId="urn:microsoft.com/office/officeart/2005/8/layout/bProcess4"/>
    <dgm:cxn modelId="{9C70F6FB-C0D8-4FBE-BB25-5B0964A817A1}" type="presParOf" srcId="{3AE583A4-2635-4197-9F54-4F67EAB0CB4B}" destId="{863BC02D-59B5-4CF3-8B5A-41D85FC4C285}" srcOrd="0" destOrd="0" presId="urn:microsoft.com/office/officeart/2005/8/layout/bProcess4"/>
    <dgm:cxn modelId="{AB0C9E49-B26C-4B07-9B8E-A31B3350FBAD}" type="presParOf" srcId="{3AE583A4-2635-4197-9F54-4F67EAB0CB4B}" destId="{4537D5F5-4331-469C-8BD3-A3B163D635F2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6363E-69DB-4DAE-B882-B9BD4561DFBE}">
      <dsp:nvSpPr>
        <dsp:cNvPr id="0" name=""/>
        <dsp:cNvSpPr/>
      </dsp:nvSpPr>
      <dsp:spPr>
        <a:xfrm>
          <a:off x="0" y="3187"/>
          <a:ext cx="157734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FC8CA8-FD86-4C75-8B7C-584383823474}">
      <dsp:nvSpPr>
        <dsp:cNvPr id="0" name=""/>
        <dsp:cNvSpPr/>
      </dsp:nvSpPr>
      <dsp:spPr>
        <a:xfrm>
          <a:off x="0" y="3187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Introduction</a:t>
          </a:r>
        </a:p>
      </dsp:txBody>
      <dsp:txXfrm>
        <a:off x="0" y="3187"/>
        <a:ext cx="15773400" cy="543386"/>
      </dsp:txXfrm>
    </dsp:sp>
    <dsp:sp modelId="{359F43FB-9F4C-4F75-890F-687FB9A11290}">
      <dsp:nvSpPr>
        <dsp:cNvPr id="0" name=""/>
        <dsp:cNvSpPr/>
      </dsp:nvSpPr>
      <dsp:spPr>
        <a:xfrm>
          <a:off x="0" y="546573"/>
          <a:ext cx="15773400" cy="0"/>
        </a:xfrm>
        <a:prstGeom prst="line">
          <a:avLst/>
        </a:prstGeom>
        <a:solidFill>
          <a:schemeClr val="accent2">
            <a:hueOff val="425593"/>
            <a:satOff val="-531"/>
            <a:lumOff val="125"/>
            <a:alphaOff val="0"/>
          </a:schemeClr>
        </a:solidFill>
        <a:ln w="25400" cap="flat" cmpd="sng" algn="ctr">
          <a:solidFill>
            <a:schemeClr val="accent2">
              <a:hueOff val="425593"/>
              <a:satOff val="-531"/>
              <a:lumOff val="1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78CE4-BC12-4400-A55C-D57BA970C0ED}">
      <dsp:nvSpPr>
        <dsp:cNvPr id="0" name=""/>
        <dsp:cNvSpPr/>
      </dsp:nvSpPr>
      <dsp:spPr>
        <a:xfrm>
          <a:off x="0" y="546573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Cultural Dimensions presented by Hofstede</a:t>
          </a:r>
        </a:p>
      </dsp:txBody>
      <dsp:txXfrm>
        <a:off x="0" y="546573"/>
        <a:ext cx="15773400" cy="543386"/>
      </dsp:txXfrm>
    </dsp:sp>
    <dsp:sp modelId="{94E0E466-D9CE-416F-B2CF-18E0EE026895}">
      <dsp:nvSpPr>
        <dsp:cNvPr id="0" name=""/>
        <dsp:cNvSpPr/>
      </dsp:nvSpPr>
      <dsp:spPr>
        <a:xfrm>
          <a:off x="0" y="1089959"/>
          <a:ext cx="15773400" cy="0"/>
        </a:xfrm>
        <a:prstGeom prst="line">
          <a:avLst/>
        </a:prstGeom>
        <a:solidFill>
          <a:schemeClr val="accent2">
            <a:hueOff val="851185"/>
            <a:satOff val="-1062"/>
            <a:lumOff val="250"/>
            <a:alphaOff val="0"/>
          </a:schemeClr>
        </a:solidFill>
        <a:ln w="25400" cap="flat" cmpd="sng" algn="ctr">
          <a:solidFill>
            <a:schemeClr val="accent2">
              <a:hueOff val="851185"/>
              <a:satOff val="-1062"/>
              <a:lumOff val="2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5807A-7197-436F-A456-01E8D265EA06}">
      <dsp:nvSpPr>
        <dsp:cNvPr id="0" name=""/>
        <dsp:cNvSpPr/>
      </dsp:nvSpPr>
      <dsp:spPr>
        <a:xfrm>
          <a:off x="0" y="1089959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Amazon UK - Cultural Context</a:t>
          </a:r>
        </a:p>
      </dsp:txBody>
      <dsp:txXfrm>
        <a:off x="0" y="1089959"/>
        <a:ext cx="15773400" cy="543386"/>
      </dsp:txXfrm>
    </dsp:sp>
    <dsp:sp modelId="{EBE1DF7D-ED88-4797-90AE-7C880943CD40}">
      <dsp:nvSpPr>
        <dsp:cNvPr id="0" name=""/>
        <dsp:cNvSpPr/>
      </dsp:nvSpPr>
      <dsp:spPr>
        <a:xfrm>
          <a:off x="0" y="1633345"/>
          <a:ext cx="15773400" cy="0"/>
        </a:xfrm>
        <a:prstGeom prst="line">
          <a:avLst/>
        </a:prstGeom>
        <a:solidFill>
          <a:schemeClr val="accent2">
            <a:hueOff val="1276778"/>
            <a:satOff val="-1592"/>
            <a:lumOff val="374"/>
            <a:alphaOff val="0"/>
          </a:schemeClr>
        </a:solidFill>
        <a:ln w="25400" cap="flat" cmpd="sng" algn="ctr">
          <a:solidFill>
            <a:schemeClr val="accent2">
              <a:hueOff val="1276778"/>
              <a:satOff val="-1592"/>
              <a:lumOff val="3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9157B-02EB-4411-8C18-ACDED4766C37}">
      <dsp:nvSpPr>
        <dsp:cNvPr id="0" name=""/>
        <dsp:cNvSpPr/>
      </dsp:nvSpPr>
      <dsp:spPr>
        <a:xfrm>
          <a:off x="0" y="1633345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Amazon Romania - Culture Context</a:t>
          </a:r>
        </a:p>
      </dsp:txBody>
      <dsp:txXfrm>
        <a:off x="0" y="1633345"/>
        <a:ext cx="15773400" cy="543386"/>
      </dsp:txXfrm>
    </dsp:sp>
    <dsp:sp modelId="{B4A6ABFC-046C-4F8C-9C8E-B82AA7EC54C9}">
      <dsp:nvSpPr>
        <dsp:cNvPr id="0" name=""/>
        <dsp:cNvSpPr/>
      </dsp:nvSpPr>
      <dsp:spPr>
        <a:xfrm>
          <a:off x="0" y="2176731"/>
          <a:ext cx="15773400" cy="0"/>
        </a:xfrm>
        <a:prstGeom prst="line">
          <a:avLst/>
        </a:prstGeom>
        <a:solidFill>
          <a:schemeClr val="accent2">
            <a:hueOff val="1702371"/>
            <a:satOff val="-2123"/>
            <a:lumOff val="499"/>
            <a:alphaOff val="0"/>
          </a:schemeClr>
        </a:solidFill>
        <a:ln w="25400" cap="flat" cmpd="sng" algn="ctr">
          <a:solidFill>
            <a:schemeClr val="accent2">
              <a:hueOff val="1702371"/>
              <a:satOff val="-2123"/>
              <a:lumOff val="4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5088D-70CD-4699-BD9F-50880CA780A4}">
      <dsp:nvSpPr>
        <dsp:cNvPr id="0" name=""/>
        <dsp:cNvSpPr/>
      </dsp:nvSpPr>
      <dsp:spPr>
        <a:xfrm>
          <a:off x="0" y="2176731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Hofstede Dimensions UK vs Romania</a:t>
          </a:r>
        </a:p>
      </dsp:txBody>
      <dsp:txXfrm>
        <a:off x="0" y="2176731"/>
        <a:ext cx="15773400" cy="543386"/>
      </dsp:txXfrm>
    </dsp:sp>
    <dsp:sp modelId="{C4147B41-4375-4946-847C-E915ECB7E045}">
      <dsp:nvSpPr>
        <dsp:cNvPr id="0" name=""/>
        <dsp:cNvSpPr/>
      </dsp:nvSpPr>
      <dsp:spPr>
        <a:xfrm>
          <a:off x="0" y="2720117"/>
          <a:ext cx="15773400" cy="0"/>
        </a:xfrm>
        <a:prstGeom prst="line">
          <a:avLst/>
        </a:prstGeom>
        <a:solidFill>
          <a:schemeClr val="accent2">
            <a:hueOff val="2127963"/>
            <a:satOff val="-2654"/>
            <a:lumOff val="624"/>
            <a:alphaOff val="0"/>
          </a:schemeClr>
        </a:solidFill>
        <a:ln w="25400" cap="flat" cmpd="sng" algn="ctr">
          <a:solidFill>
            <a:schemeClr val="accent2">
              <a:hueOff val="2127963"/>
              <a:satOff val="-2654"/>
              <a:lumOff val="6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9C74F-5B3A-4202-B775-A489BDB59017}">
      <dsp:nvSpPr>
        <dsp:cNvPr id="0" name=""/>
        <dsp:cNvSpPr/>
      </dsp:nvSpPr>
      <dsp:spPr>
        <a:xfrm>
          <a:off x="0" y="2720117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The communication styles in the UK</a:t>
          </a:r>
        </a:p>
      </dsp:txBody>
      <dsp:txXfrm>
        <a:off x="0" y="2720117"/>
        <a:ext cx="15773400" cy="543386"/>
      </dsp:txXfrm>
    </dsp:sp>
    <dsp:sp modelId="{E2FF4777-2DE1-4A3F-BDCB-23E0161F7404}">
      <dsp:nvSpPr>
        <dsp:cNvPr id="0" name=""/>
        <dsp:cNvSpPr/>
      </dsp:nvSpPr>
      <dsp:spPr>
        <a:xfrm>
          <a:off x="0" y="3263503"/>
          <a:ext cx="15773400" cy="0"/>
        </a:xfrm>
        <a:prstGeom prst="line">
          <a:avLst/>
        </a:prstGeom>
        <a:solidFill>
          <a:schemeClr val="accent2">
            <a:hueOff val="2553556"/>
            <a:satOff val="-3185"/>
            <a:lumOff val="749"/>
            <a:alphaOff val="0"/>
          </a:schemeClr>
        </a:solidFill>
        <a:ln w="25400" cap="flat" cmpd="sng" algn="ctr">
          <a:solidFill>
            <a:schemeClr val="accent2">
              <a:hueOff val="2553556"/>
              <a:satOff val="-3185"/>
              <a:lumOff val="7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B0A5D-634E-4FBE-811F-4B22AC7D5307}">
      <dsp:nvSpPr>
        <dsp:cNvPr id="0" name=""/>
        <dsp:cNvSpPr/>
      </dsp:nvSpPr>
      <dsp:spPr>
        <a:xfrm>
          <a:off x="0" y="3263503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Romania communication styles</a:t>
          </a:r>
        </a:p>
      </dsp:txBody>
      <dsp:txXfrm>
        <a:off x="0" y="3263503"/>
        <a:ext cx="15773400" cy="543386"/>
      </dsp:txXfrm>
    </dsp:sp>
    <dsp:sp modelId="{2446C7F8-FB05-46FA-AEEC-CD345D235D3A}">
      <dsp:nvSpPr>
        <dsp:cNvPr id="0" name=""/>
        <dsp:cNvSpPr/>
      </dsp:nvSpPr>
      <dsp:spPr>
        <a:xfrm>
          <a:off x="0" y="3806889"/>
          <a:ext cx="15773400" cy="0"/>
        </a:xfrm>
        <a:prstGeom prst="line">
          <a:avLst/>
        </a:prstGeom>
        <a:solidFill>
          <a:schemeClr val="accent2">
            <a:hueOff val="2979148"/>
            <a:satOff val="-3716"/>
            <a:lumOff val="874"/>
            <a:alphaOff val="0"/>
          </a:schemeClr>
        </a:solidFill>
        <a:ln w="25400" cap="flat" cmpd="sng" algn="ctr">
          <a:solidFill>
            <a:schemeClr val="accent2">
              <a:hueOff val="2979148"/>
              <a:satOff val="-3716"/>
              <a:lumOff val="8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24CE2-4C84-4266-AE08-421721500388}">
      <dsp:nvSpPr>
        <dsp:cNvPr id="0" name=""/>
        <dsp:cNvSpPr/>
      </dsp:nvSpPr>
      <dsp:spPr>
        <a:xfrm>
          <a:off x="0" y="3806889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Challenges to Amazon UK</a:t>
          </a:r>
        </a:p>
      </dsp:txBody>
      <dsp:txXfrm>
        <a:off x="0" y="3806889"/>
        <a:ext cx="15773400" cy="543386"/>
      </dsp:txXfrm>
    </dsp:sp>
    <dsp:sp modelId="{40FE89A3-FF6A-414B-B54F-C0C6B299F3A6}">
      <dsp:nvSpPr>
        <dsp:cNvPr id="0" name=""/>
        <dsp:cNvSpPr/>
      </dsp:nvSpPr>
      <dsp:spPr>
        <a:xfrm>
          <a:off x="0" y="4350275"/>
          <a:ext cx="15773400" cy="0"/>
        </a:xfrm>
        <a:prstGeom prst="line">
          <a:avLst/>
        </a:prstGeom>
        <a:solidFill>
          <a:schemeClr val="accent2">
            <a:hueOff val="3404741"/>
            <a:satOff val="-4247"/>
            <a:lumOff val="999"/>
            <a:alphaOff val="0"/>
          </a:schemeClr>
        </a:solidFill>
        <a:ln w="25400" cap="flat" cmpd="sng" algn="ctr">
          <a:solidFill>
            <a:schemeClr val="accent2">
              <a:hueOff val="3404741"/>
              <a:satOff val="-4247"/>
              <a:lumOff val="9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47956-801A-466D-879C-4EE67CDB6691}">
      <dsp:nvSpPr>
        <dsp:cNvPr id="0" name=""/>
        <dsp:cNvSpPr/>
      </dsp:nvSpPr>
      <dsp:spPr>
        <a:xfrm>
          <a:off x="0" y="4350275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Right opportunities in Amazon</a:t>
          </a:r>
        </a:p>
      </dsp:txBody>
      <dsp:txXfrm>
        <a:off x="0" y="4350275"/>
        <a:ext cx="15773400" cy="543386"/>
      </dsp:txXfrm>
    </dsp:sp>
    <dsp:sp modelId="{4DD447CB-818F-4161-A961-4AA16C20F26D}">
      <dsp:nvSpPr>
        <dsp:cNvPr id="0" name=""/>
        <dsp:cNvSpPr/>
      </dsp:nvSpPr>
      <dsp:spPr>
        <a:xfrm>
          <a:off x="0" y="4893661"/>
          <a:ext cx="15773400" cy="0"/>
        </a:xfrm>
        <a:prstGeom prst="line">
          <a:avLst/>
        </a:prstGeom>
        <a:solidFill>
          <a:schemeClr val="accent2">
            <a:hueOff val="3830334"/>
            <a:satOff val="-4777"/>
            <a:lumOff val="1123"/>
            <a:alphaOff val="0"/>
          </a:schemeClr>
        </a:solidFill>
        <a:ln w="25400" cap="flat" cmpd="sng" algn="ctr">
          <a:solidFill>
            <a:schemeClr val="accent2">
              <a:hueOff val="3830334"/>
              <a:satOff val="-4777"/>
              <a:lumOff val="11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645C6-DC20-4542-9B1F-748AEECFFBB5}">
      <dsp:nvSpPr>
        <dsp:cNvPr id="0" name=""/>
        <dsp:cNvSpPr/>
      </dsp:nvSpPr>
      <dsp:spPr>
        <a:xfrm>
          <a:off x="0" y="4893661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Recommendations on Practical Advice to International Managers</a:t>
          </a:r>
        </a:p>
      </dsp:txBody>
      <dsp:txXfrm>
        <a:off x="0" y="4893661"/>
        <a:ext cx="15773400" cy="543386"/>
      </dsp:txXfrm>
    </dsp:sp>
    <dsp:sp modelId="{E4568705-DC6F-4B77-909B-8022A7D768CE}">
      <dsp:nvSpPr>
        <dsp:cNvPr id="0" name=""/>
        <dsp:cNvSpPr/>
      </dsp:nvSpPr>
      <dsp:spPr>
        <a:xfrm>
          <a:off x="0" y="5437047"/>
          <a:ext cx="15773400" cy="0"/>
        </a:xfrm>
        <a:prstGeom prst="line">
          <a:avLst/>
        </a:prstGeom>
        <a:solidFill>
          <a:schemeClr val="accent2">
            <a:hueOff val="4255926"/>
            <a:satOff val="-5308"/>
            <a:lumOff val="1248"/>
            <a:alphaOff val="0"/>
          </a:schemeClr>
        </a:solidFill>
        <a:ln w="25400" cap="flat" cmpd="sng" algn="ctr">
          <a:solidFill>
            <a:schemeClr val="accent2">
              <a:hueOff val="4255926"/>
              <a:satOff val="-5308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BD61C-FD40-4CC7-8DB8-675219228A82}">
      <dsp:nvSpPr>
        <dsp:cNvPr id="0" name=""/>
        <dsp:cNvSpPr/>
      </dsp:nvSpPr>
      <dsp:spPr>
        <a:xfrm>
          <a:off x="0" y="5437047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Conclusion</a:t>
          </a:r>
        </a:p>
      </dsp:txBody>
      <dsp:txXfrm>
        <a:off x="0" y="5437047"/>
        <a:ext cx="15773400" cy="543386"/>
      </dsp:txXfrm>
    </dsp:sp>
    <dsp:sp modelId="{9A7DCE73-CE60-4AD0-AC87-930391C33755}">
      <dsp:nvSpPr>
        <dsp:cNvPr id="0" name=""/>
        <dsp:cNvSpPr/>
      </dsp:nvSpPr>
      <dsp:spPr>
        <a:xfrm>
          <a:off x="0" y="5980433"/>
          <a:ext cx="15773400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524B9-8E06-4A91-9D99-0805A0559361}">
      <dsp:nvSpPr>
        <dsp:cNvPr id="0" name=""/>
        <dsp:cNvSpPr/>
      </dsp:nvSpPr>
      <dsp:spPr>
        <a:xfrm>
          <a:off x="0" y="5980433"/>
          <a:ext cx="15773400" cy="543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References </a:t>
          </a:r>
        </a:p>
      </dsp:txBody>
      <dsp:txXfrm>
        <a:off x="0" y="5980433"/>
        <a:ext cx="15773400" cy="543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62E92E-40A5-489C-8BD7-7E012F1D7C88}">
      <dsp:nvSpPr>
        <dsp:cNvPr id="0" name=""/>
        <dsp:cNvSpPr/>
      </dsp:nvSpPr>
      <dsp:spPr>
        <a:xfrm>
          <a:off x="0" y="39556"/>
          <a:ext cx="8388891" cy="2597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noProof="0" dirty="0"/>
            <a:t>This presentation involves discussing the communication issues and opportunities at Amazon UK and Romania, which are the key international markets of Amazon (</a:t>
          </a:r>
          <a:r>
            <a:rPr lang="en-GB" sz="3000" kern="1200" noProof="0" dirty="0" err="1"/>
            <a:t>Hategan</a:t>
          </a:r>
          <a:r>
            <a:rPr lang="en-GB" sz="3000" kern="1200" noProof="0" dirty="0"/>
            <a:t> et al., 2021). </a:t>
          </a:r>
        </a:p>
      </dsp:txBody>
      <dsp:txXfrm>
        <a:off x="126795" y="166351"/>
        <a:ext cx="8135301" cy="2343810"/>
      </dsp:txXfrm>
    </dsp:sp>
    <dsp:sp modelId="{F345887F-85CB-4802-879B-68F4BF36600D}">
      <dsp:nvSpPr>
        <dsp:cNvPr id="0" name=""/>
        <dsp:cNvSpPr/>
      </dsp:nvSpPr>
      <dsp:spPr>
        <a:xfrm>
          <a:off x="0" y="2723357"/>
          <a:ext cx="8388891" cy="25974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noProof="0" dirty="0"/>
            <a:t>UK is the biggest market of Amazon in Europe, and Romania is increasingly becoming a constituent of Amazon expansion in Eastern Europe.</a:t>
          </a:r>
        </a:p>
      </dsp:txBody>
      <dsp:txXfrm>
        <a:off x="126795" y="2850152"/>
        <a:ext cx="8135301" cy="23438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638DCA-296E-4DBE-92C2-6B9CEBE2F162}">
      <dsp:nvSpPr>
        <dsp:cNvPr id="0" name=""/>
        <dsp:cNvSpPr/>
      </dsp:nvSpPr>
      <dsp:spPr>
        <a:xfrm rot="5400000">
          <a:off x="417544" y="1843306"/>
          <a:ext cx="2081687" cy="25115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8C472-59C3-45DD-8944-C1B3B68D43BC}">
      <dsp:nvSpPr>
        <dsp:cNvPr id="0" name=""/>
        <dsp:cNvSpPr/>
      </dsp:nvSpPr>
      <dsp:spPr>
        <a:xfrm>
          <a:off x="609616" y="512154"/>
          <a:ext cx="3360643" cy="167434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Power Distance (PDI): Authority &amp; hierarchy</a:t>
          </a:r>
        </a:p>
      </dsp:txBody>
      <dsp:txXfrm>
        <a:off x="658656" y="561194"/>
        <a:ext cx="3262563" cy="1576269"/>
      </dsp:txXfrm>
    </dsp:sp>
    <dsp:sp modelId="{D70D4AC7-0F32-4E52-B251-2E20166047BA}">
      <dsp:nvSpPr>
        <dsp:cNvPr id="0" name=""/>
        <dsp:cNvSpPr/>
      </dsp:nvSpPr>
      <dsp:spPr>
        <a:xfrm rot="5400000">
          <a:off x="417544" y="3936243"/>
          <a:ext cx="2081687" cy="251152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B230B-B730-4950-9BB5-FDFF564D1DE7}">
      <dsp:nvSpPr>
        <dsp:cNvPr id="0" name=""/>
        <dsp:cNvSpPr/>
      </dsp:nvSpPr>
      <dsp:spPr>
        <a:xfrm>
          <a:off x="533406" y="2605091"/>
          <a:ext cx="3513065" cy="1674349"/>
        </a:xfrm>
        <a:prstGeom prst="roundRect">
          <a:avLst>
            <a:gd name="adj" fmla="val 1000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Individualism vs. Collectivism (IDV): Focus on individuals vs. groups</a:t>
          </a:r>
        </a:p>
      </dsp:txBody>
      <dsp:txXfrm>
        <a:off x="582446" y="2654131"/>
        <a:ext cx="3414985" cy="1576269"/>
      </dsp:txXfrm>
    </dsp:sp>
    <dsp:sp modelId="{A6B6BAF1-A5BF-41B4-A3E0-F87DC25F7E12}">
      <dsp:nvSpPr>
        <dsp:cNvPr id="0" name=""/>
        <dsp:cNvSpPr/>
      </dsp:nvSpPr>
      <dsp:spPr>
        <a:xfrm rot="21406713">
          <a:off x="1461999" y="4859311"/>
          <a:ext cx="4391831" cy="251152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6CF3C-581A-498A-AECF-86CDAFFE5514}">
      <dsp:nvSpPr>
        <dsp:cNvPr id="0" name=""/>
        <dsp:cNvSpPr/>
      </dsp:nvSpPr>
      <dsp:spPr>
        <a:xfrm>
          <a:off x="533406" y="4698028"/>
          <a:ext cx="3513065" cy="1674349"/>
        </a:xfrm>
        <a:prstGeom prst="roundRect">
          <a:avLst>
            <a:gd name="adj" fmla="val 1000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Masculinity vs. Femininity (MAS): Achievement vs. cooperation</a:t>
          </a:r>
        </a:p>
      </dsp:txBody>
      <dsp:txXfrm>
        <a:off x="582446" y="4747068"/>
        <a:ext cx="3414985" cy="1576269"/>
      </dsp:txXfrm>
    </dsp:sp>
    <dsp:sp modelId="{EAA1150E-93D2-4F08-AEF6-0A1684BAE6A8}">
      <dsp:nvSpPr>
        <dsp:cNvPr id="0" name=""/>
        <dsp:cNvSpPr/>
      </dsp:nvSpPr>
      <dsp:spPr>
        <a:xfrm rot="16200000">
          <a:off x="4683305" y="3554190"/>
          <a:ext cx="2334112" cy="251152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371BD-6A50-4362-95C2-EBA7888DA5E2}">
      <dsp:nvSpPr>
        <dsp:cNvPr id="0" name=""/>
        <dsp:cNvSpPr/>
      </dsp:nvSpPr>
      <dsp:spPr>
        <a:xfrm>
          <a:off x="4967363" y="4189763"/>
          <a:ext cx="3429096" cy="2182615"/>
        </a:xfrm>
        <a:prstGeom prst="roundRect">
          <a:avLst>
            <a:gd name="adj" fmla="val 1000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Uncertainty Avoidance (UA): Risk tolerance vs. preference for stability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/>
            <a:t> </a:t>
          </a:r>
          <a:endParaRPr lang="en-GB" sz="2100" kern="1200" noProof="0" dirty="0"/>
        </a:p>
      </dsp:txBody>
      <dsp:txXfrm>
        <a:off x="5031290" y="4253690"/>
        <a:ext cx="3301242" cy="2054761"/>
      </dsp:txXfrm>
    </dsp:sp>
    <dsp:sp modelId="{F840A832-1E13-4F0F-97DA-7C8AE446D298}">
      <dsp:nvSpPr>
        <dsp:cNvPr id="0" name=""/>
        <dsp:cNvSpPr/>
      </dsp:nvSpPr>
      <dsp:spPr>
        <a:xfrm rot="16200000">
          <a:off x="4809518" y="1335040"/>
          <a:ext cx="2081687" cy="251152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DF5CD-8592-496C-95FF-F016197518B0}">
      <dsp:nvSpPr>
        <dsp:cNvPr id="0" name=""/>
        <dsp:cNvSpPr/>
      </dsp:nvSpPr>
      <dsp:spPr>
        <a:xfrm>
          <a:off x="4967363" y="2096825"/>
          <a:ext cx="3429096" cy="1674349"/>
        </a:xfrm>
        <a:prstGeom prst="roundRect">
          <a:avLst>
            <a:gd name="adj" fmla="val 1000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UK: Low power distance, high individualism</a:t>
          </a:r>
        </a:p>
      </dsp:txBody>
      <dsp:txXfrm>
        <a:off x="5016403" y="2145865"/>
        <a:ext cx="3331016" cy="1576269"/>
      </dsp:txXfrm>
    </dsp:sp>
    <dsp:sp modelId="{4537D5F5-4331-469C-8BD3-A3B163D635F2}">
      <dsp:nvSpPr>
        <dsp:cNvPr id="0" name=""/>
        <dsp:cNvSpPr/>
      </dsp:nvSpPr>
      <dsp:spPr>
        <a:xfrm>
          <a:off x="4967363" y="3888"/>
          <a:ext cx="3429096" cy="1674349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/>
            <a:t>Romania: High power distance, low individualism (Hakak and Anton, 2020)</a:t>
          </a:r>
        </a:p>
      </dsp:txBody>
      <dsp:txXfrm>
        <a:off x="5016403" y="52928"/>
        <a:ext cx="3331016" cy="1576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10A9B4-2187-42A5-A105-C79458844289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0C2B4-E0DE-4862-BE64-A50E1ADD7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529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49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326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106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0993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8174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499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2991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018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247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124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noProof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1862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noProof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676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0C2B4-E0DE-4862-BE64-A50E1ADD7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59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su132313358" TargetMode="External"/><Relationship Id="rId3" Type="http://schemas.openxmlformats.org/officeDocument/2006/relationships/hyperlink" Target="https://www.aboutamazon.co.uk/impact-hub" TargetMode="External"/><Relationship Id="rId7" Type="http://schemas.openxmlformats.org/officeDocument/2006/relationships/hyperlink" Target="https://doi.org/10.1080/13691457.2020.1838451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54097/dk0xd193" TargetMode="External"/><Relationship Id="rId5" Type="http://schemas.openxmlformats.org/officeDocument/2006/relationships/hyperlink" Target="https://doi.org/10.1108/JOSM-11-2021-0452" TargetMode="External"/><Relationship Id="rId4" Type="http://schemas.openxmlformats.org/officeDocument/2006/relationships/hyperlink" Target="https://doi.org/10.1007/s40821-020-00168-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topics/7418/e-commerce-in-romania/?srsltid=AfmBOoo86cuJJwpup-JTPuMoQlkqCsPUGKkCRU5fHco12GscKWQYfyez#topicOverview" TargetMode="External"/><Relationship Id="rId2" Type="http://schemas.openxmlformats.org/officeDocument/2006/relationships/hyperlink" Target="https://doi.org/10.1177/0269094224125813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55041/isjem04615" TargetMode="External"/><Relationship Id="rId5" Type="http://schemas.openxmlformats.org/officeDocument/2006/relationships/hyperlink" Target="https://doi.org/10.3390/foods14081309" TargetMode="External"/><Relationship Id="rId4" Type="http://schemas.openxmlformats.org/officeDocument/2006/relationships/hyperlink" Target="https://doi.org/10.3390/su13211205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0"/>
            <a:ext cx="9144000" cy="10287000"/>
            <a:chOff x="0" y="0"/>
            <a:chExt cx="722489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2489" cy="812800"/>
            </a:xfrm>
            <a:custGeom>
              <a:avLst/>
              <a:gdLst/>
              <a:ahLst/>
              <a:cxnLst/>
              <a:rect l="l" t="t" r="r" b="b"/>
              <a:pathLst>
                <a:path w="722489" h="812800">
                  <a:moveTo>
                    <a:pt x="0" y="0"/>
                  </a:moveTo>
                  <a:lnTo>
                    <a:pt x="722489" y="0"/>
                  </a:lnTo>
                  <a:lnTo>
                    <a:pt x="722489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l="-34269" r="-34269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85800" y="1333500"/>
            <a:ext cx="7393495" cy="8079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54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International Business Communications</a:t>
            </a:r>
          </a:p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4400" b="1" i="1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LCBB6023_LON</a:t>
            </a:r>
            <a:endParaRPr lang="en-GB" sz="4400" b="1" i="1" noProof="0" dirty="0">
              <a:solidFill>
                <a:srgbClr val="000000"/>
              </a:solidFill>
              <a:latin typeface="+mj-lt"/>
              <a:ea typeface="Times New Roman MT Bold Italics"/>
              <a:cs typeface="Times New Roman MT Bold Italics"/>
              <a:sym typeface="Times New Roman MT Bold Italics"/>
            </a:endParaRPr>
          </a:p>
          <a:p>
            <a:pPr algn="ctr">
              <a:lnSpc>
                <a:spcPts val="6299"/>
              </a:lnSpc>
              <a:spcBef>
                <a:spcPct val="0"/>
              </a:spcBef>
            </a:pPr>
            <a:endParaRPr lang="en-GB" sz="5400" b="1" i="1" dirty="0">
              <a:solidFill>
                <a:srgbClr val="000000"/>
              </a:solidFill>
              <a:latin typeface="+mj-lt"/>
              <a:ea typeface="Times New Roman MT Bold Italics"/>
              <a:cs typeface="Times New Roman MT Bold Italics"/>
              <a:sym typeface="Times New Roman MT Bold Italics"/>
            </a:endParaRPr>
          </a:p>
          <a:p>
            <a:pPr>
              <a:lnSpc>
                <a:spcPts val="6299"/>
              </a:lnSpc>
              <a:spcBef>
                <a:spcPct val="0"/>
              </a:spcBef>
            </a:pPr>
            <a:r>
              <a:rPr lang="en-GB" sz="28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Student: Maria Viorica Covete</a:t>
            </a:r>
          </a:p>
          <a:p>
            <a:pPr>
              <a:lnSpc>
                <a:spcPts val="6299"/>
              </a:lnSpc>
              <a:spcBef>
                <a:spcPct val="0"/>
              </a:spcBef>
            </a:pPr>
            <a:r>
              <a:rPr lang="en-GB" sz="2800" b="1" i="1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Student id: 2128947</a:t>
            </a:r>
          </a:p>
          <a:p>
            <a:pPr>
              <a:lnSpc>
                <a:spcPts val="6299"/>
              </a:lnSpc>
              <a:spcBef>
                <a:spcPct val="0"/>
              </a:spcBef>
            </a:pPr>
            <a:r>
              <a:rPr lang="en-GB" sz="28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Lecturer: </a:t>
            </a:r>
            <a:r>
              <a:rPr lang="en-GB" sz="2800" b="1" i="1" dirty="0"/>
              <a:t>Gregory Cowan</a:t>
            </a:r>
          </a:p>
          <a:p>
            <a:pPr>
              <a:lnSpc>
                <a:spcPts val="6299"/>
              </a:lnSpc>
              <a:spcBef>
                <a:spcPct val="0"/>
              </a:spcBef>
            </a:pPr>
            <a:r>
              <a:rPr lang="en-GB" sz="2800" b="1" i="1" dirty="0">
                <a:solidFill>
                  <a:srgbClr val="000000"/>
                </a:solidFill>
                <a:ea typeface="Times New Roman MT Bold Italics"/>
                <a:cs typeface="Times New Roman MT Bold Italics"/>
                <a:sym typeface="Times New Roman MT Bold Italics"/>
              </a:rPr>
              <a:t>Date: 11/20/2025</a:t>
            </a:r>
            <a:endParaRPr lang="en-GB" sz="2800" b="1" i="1" noProof="0" dirty="0">
              <a:solidFill>
                <a:srgbClr val="000000"/>
              </a:solidFill>
              <a:ea typeface="Times New Roman MT Bold Italics"/>
              <a:cs typeface="Times New Roman MT Bold Italics"/>
              <a:sym typeface="Times New Roman MT Bold Italics"/>
            </a:endParaRPr>
          </a:p>
          <a:p>
            <a:pPr algn="ctr">
              <a:lnSpc>
                <a:spcPts val="6299"/>
              </a:lnSpc>
              <a:spcBef>
                <a:spcPct val="0"/>
              </a:spcBef>
            </a:pPr>
            <a:endParaRPr lang="en-GB" sz="2800" b="1" i="1" noProof="0" dirty="0">
              <a:solidFill>
                <a:srgbClr val="000000"/>
              </a:solidFill>
              <a:latin typeface="+mj-lt"/>
              <a:ea typeface="Times New Roman MT Bold Italics"/>
              <a:cs typeface="Times New Roman MT Bold Italics"/>
              <a:sym typeface="Times New Roman MT Bold Italics"/>
            </a:endParaRPr>
          </a:p>
          <a:p>
            <a:pPr algn="ctr">
              <a:lnSpc>
                <a:spcPts val="6299"/>
              </a:lnSpc>
              <a:spcBef>
                <a:spcPct val="0"/>
              </a:spcBef>
            </a:pPr>
            <a:endParaRPr lang="en-GB" sz="5400" b="1" i="1" noProof="0" dirty="0">
              <a:solidFill>
                <a:srgbClr val="000000"/>
              </a:solidFill>
              <a:latin typeface="+mj-lt"/>
              <a:ea typeface="Times New Roman MT Bold Italics"/>
              <a:cs typeface="Times New Roman MT Bold Italics"/>
              <a:sym typeface="Times New Roman MT Bold Itali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257300" y="835492"/>
            <a:ext cx="15773400" cy="17005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78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Table of content </a:t>
            </a:r>
          </a:p>
        </p:txBody>
      </p:sp>
      <p:graphicFrame>
        <p:nvGraphicFramePr>
          <p:cNvPr id="7" name="TextBox 5">
            <a:extLst>
              <a:ext uri="{FF2B5EF4-FFF2-40B4-BE49-F238E27FC236}">
                <a16:creationId xmlns:a16="http://schemas.microsoft.com/office/drawing/2014/main" id="{3AC39E6B-0FA8-784F-2878-16BE2259FF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2316698"/>
              </p:ext>
            </p:extLst>
          </p:nvPr>
        </p:nvGraphicFramePr>
        <p:xfrm>
          <a:off x="1257300" y="2738437"/>
          <a:ext cx="15773400" cy="6527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949523" cy="10287000"/>
            <a:chOff x="0" y="0"/>
            <a:chExt cx="62811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28110" cy="812800"/>
            </a:xfrm>
            <a:custGeom>
              <a:avLst/>
              <a:gdLst/>
              <a:ahLst/>
              <a:cxnLst/>
              <a:rect l="l" t="t" r="r" b="b"/>
              <a:pathLst>
                <a:path w="628110" h="812800">
                  <a:moveTo>
                    <a:pt x="0" y="0"/>
                  </a:moveTo>
                  <a:lnTo>
                    <a:pt x="628110" y="0"/>
                  </a:lnTo>
                  <a:lnTo>
                    <a:pt x="62811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t="-1518" b="-1518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8870409" y="343535"/>
            <a:ext cx="7939189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54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Introduction</a:t>
            </a:r>
            <a:r>
              <a:rPr lang="en-GB" sz="4500" b="1" i="1" noProof="0" dirty="0">
                <a:solidFill>
                  <a:srgbClr val="000000"/>
                </a:solidFill>
                <a:latin typeface="Times New Roman MT Bold Italics"/>
                <a:ea typeface="Times New Roman MT Bold Italics"/>
                <a:cs typeface="Times New Roman MT Bold Italics"/>
                <a:sym typeface="Times New Roman MT Bold Italics"/>
              </a:rPr>
              <a:t> </a:t>
            </a:r>
          </a:p>
        </p:txBody>
      </p:sp>
      <p:graphicFrame>
        <p:nvGraphicFramePr>
          <p:cNvPr id="7" name="TextBox 5">
            <a:extLst>
              <a:ext uri="{FF2B5EF4-FFF2-40B4-BE49-F238E27FC236}">
                <a16:creationId xmlns:a16="http://schemas.microsoft.com/office/drawing/2014/main" id="{97DD223B-0F5C-AEF4-E60E-63DC796859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7051623"/>
              </p:ext>
            </p:extLst>
          </p:nvPr>
        </p:nvGraphicFramePr>
        <p:xfrm>
          <a:off x="9144000" y="2522174"/>
          <a:ext cx="8388891" cy="53603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978965" y="1519958"/>
            <a:ext cx="11301259" cy="7247084"/>
          </a:xfrm>
          <a:custGeom>
            <a:avLst/>
            <a:gdLst/>
            <a:ahLst/>
            <a:cxnLst/>
            <a:rect l="l" t="t" r="r" b="b"/>
            <a:pathLst>
              <a:path w="11301259" h="6342832">
                <a:moveTo>
                  <a:pt x="0" y="0"/>
                </a:moveTo>
                <a:lnTo>
                  <a:pt x="11301259" y="0"/>
                </a:lnTo>
                <a:lnTo>
                  <a:pt x="11301259" y="6342832"/>
                </a:lnTo>
                <a:lnTo>
                  <a:pt x="0" y="6342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Box 3"/>
          <p:cNvSpPr txBox="1"/>
          <p:nvPr/>
        </p:nvSpPr>
        <p:spPr>
          <a:xfrm>
            <a:off x="2544950" y="514350"/>
            <a:ext cx="4996160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4500" b="1" i="1" noProof="0" dirty="0">
                <a:solidFill>
                  <a:srgbClr val="000000"/>
                </a:solidFill>
                <a:latin typeface="Times New Roman MT Bold Italics"/>
                <a:ea typeface="Times New Roman MT Bold Italics"/>
                <a:cs typeface="Times New Roman MT Bold Italics"/>
                <a:sym typeface="Times New Roman MT Bold Italics"/>
              </a:rPr>
              <a:t>Cultural Dimensions </a:t>
            </a:r>
          </a:p>
        </p:txBody>
      </p:sp>
      <p:graphicFrame>
        <p:nvGraphicFramePr>
          <p:cNvPr id="6" name="TextBox 4">
            <a:extLst>
              <a:ext uri="{FF2B5EF4-FFF2-40B4-BE49-F238E27FC236}">
                <a16:creationId xmlns:a16="http://schemas.microsoft.com/office/drawing/2014/main" id="{72DFD306-659B-6E74-4E94-129D11D8E0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381548"/>
              </p:ext>
            </p:extLst>
          </p:nvPr>
        </p:nvGraphicFramePr>
        <p:xfrm>
          <a:off x="747534" y="2390775"/>
          <a:ext cx="8929866" cy="637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9618136" y="752476"/>
            <a:ext cx="6593010" cy="25743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71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Amazon UK - Cultural Context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669866" cy="10287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9588874" y="3968883"/>
            <a:ext cx="6652082" cy="55656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000" noProof="0" dirty="0">
                <a:solidFill>
                  <a:schemeClr val="tx1">
                    <a:alpha val="80000"/>
                  </a:schemeClr>
                </a:solidFill>
                <a:sym typeface="Times New Roman MT"/>
              </a:rPr>
              <a:t>Power Distance: Low, flat structure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000" noProof="0" dirty="0">
                <a:solidFill>
                  <a:schemeClr val="tx1">
                    <a:alpha val="80000"/>
                  </a:schemeClr>
                </a:solidFill>
                <a:sym typeface="Times New Roman MT"/>
              </a:rPr>
              <a:t>Individualism: High, focus on autonomy</a:t>
            </a:r>
            <a:r>
              <a:rPr lang="en-US" sz="3200" noProof="0" dirty="0">
                <a:solidFill>
                  <a:schemeClr val="tx1">
                    <a:alpha val="80000"/>
                  </a:schemeClr>
                </a:solidFill>
                <a:sym typeface="Times New Roman MT"/>
              </a:rPr>
              <a:t> </a:t>
            </a:r>
            <a:r>
              <a:rPr lang="en-US" sz="2800" dirty="0">
                <a:solidFill>
                  <a:schemeClr val="tx1">
                    <a:alpha val="80000"/>
                  </a:schemeClr>
                </a:solidFill>
                <a:sym typeface="Times New Roman MT"/>
              </a:rPr>
              <a:t>( Gallego – Alvarez and Pucheta –Martinez, 2020)</a:t>
            </a:r>
            <a:endParaRPr lang="en-GB" sz="2800" noProof="0" dirty="0">
              <a:solidFill>
                <a:schemeClr val="tx1">
                  <a:alpha val="80000"/>
                </a:schemeClr>
              </a:solidFill>
              <a:sym typeface="Times New Roman MT"/>
            </a:endParaRP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chemeClr val="tx1">
                    <a:alpha val="80000"/>
                  </a:schemeClr>
                </a:solidFill>
                <a:sym typeface="Times New Roman MT"/>
              </a:rPr>
              <a:t>Uncertainty Avoidance: Low, innovation-friendly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chemeClr val="tx1">
                    <a:alpha val="80000"/>
                  </a:schemeClr>
                </a:solidFill>
                <a:sym typeface="Times New Roman MT"/>
              </a:rPr>
              <a:t>Business Focus: Customer-centric, tech-driven ( Amazon, 2022)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379243" y="5415591"/>
            <a:ext cx="0" cy="485809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2"/>
          <p:cNvGrpSpPr/>
          <p:nvPr/>
        </p:nvGrpSpPr>
        <p:grpSpPr>
          <a:xfrm>
            <a:off x="418714" y="861205"/>
            <a:ext cx="7832438" cy="8564591"/>
            <a:chOff x="0" y="0"/>
            <a:chExt cx="74331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3317" cy="812800"/>
            </a:xfrm>
            <a:custGeom>
              <a:avLst/>
              <a:gdLst/>
              <a:ahLst/>
              <a:cxnLst/>
              <a:rect l="l" t="t" r="r" b="b"/>
              <a:pathLst>
                <a:path w="743317" h="812800">
                  <a:moveTo>
                    <a:pt x="0" y="0"/>
                  </a:moveTo>
                  <a:lnTo>
                    <a:pt x="743317" y="0"/>
                  </a:lnTo>
                  <a:lnTo>
                    <a:pt x="743317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46767" r="-46767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7998" cy="102860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0858521" y="788973"/>
            <a:ext cx="6424474" cy="180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Amazon Romania - Culture Context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19620" y="322802"/>
            <a:ext cx="1110996" cy="17750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51" y="532438"/>
            <a:ext cx="9277459" cy="887281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916679" y="2917369"/>
            <a:ext cx="6035040" cy="411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10858518" y="3046651"/>
            <a:ext cx="6424476" cy="52679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Power Distance: High, hierarchical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Individualism: Moderate, group-oriented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Uncertainty Avoidance: High, structured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Workforce Growth (2024): 20% increase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Focus: Teamwork, stability, formalization </a:t>
            </a:r>
            <a:r>
              <a:rPr lang="en-US" sz="2800" dirty="0"/>
              <a:t>(Statista, 2025)</a:t>
            </a:r>
            <a:r>
              <a:rPr lang="en-GB" sz="2800" dirty="0"/>
              <a:t>.</a:t>
            </a:r>
            <a:endParaRPr lang="en-GB" sz="2800" noProof="0" dirty="0">
              <a:sym typeface="Times New Roman MT"/>
            </a:endParaRP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700" noProof="0" dirty="0">
              <a:sym typeface="Times New Roman M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515769" y="9080040"/>
            <a:ext cx="1110996" cy="23118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grpSp>
        <p:nvGrpSpPr>
          <p:cNvPr id="2" name="Group 2"/>
          <p:cNvGrpSpPr/>
          <p:nvPr/>
        </p:nvGrpSpPr>
        <p:grpSpPr>
          <a:xfrm>
            <a:off x="1535951" y="975741"/>
            <a:ext cx="7098856" cy="7986213"/>
            <a:chOff x="0" y="0"/>
            <a:chExt cx="722489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2489" cy="812800"/>
            </a:xfrm>
            <a:custGeom>
              <a:avLst/>
              <a:gdLst/>
              <a:ahLst/>
              <a:cxnLst/>
              <a:rect l="l" t="t" r="r" b="b"/>
              <a:pathLst>
                <a:path w="722489" h="812800">
                  <a:moveTo>
                    <a:pt x="0" y="0"/>
                  </a:moveTo>
                  <a:lnTo>
                    <a:pt x="722489" y="0"/>
                  </a:lnTo>
                  <a:lnTo>
                    <a:pt x="722489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49999" r="-49999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63401" y="0"/>
            <a:ext cx="9424599" cy="10287000"/>
            <a:chOff x="0" y="0"/>
            <a:chExt cx="74466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4660" cy="812800"/>
            </a:xfrm>
            <a:custGeom>
              <a:avLst/>
              <a:gdLst/>
              <a:ahLst/>
              <a:cxnLst/>
              <a:rect l="l" t="t" r="r" b="b"/>
              <a:pathLst>
                <a:path w="744660" h="812800">
                  <a:moveTo>
                    <a:pt x="0" y="0"/>
                  </a:moveTo>
                  <a:lnTo>
                    <a:pt x="744660" y="0"/>
                  </a:lnTo>
                  <a:lnTo>
                    <a:pt x="74466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31914" r="-31914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04296" y="857250"/>
            <a:ext cx="6799588" cy="1657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54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Hofstede Dimensions UK vs Romania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058331"/>
              </p:ext>
            </p:extLst>
          </p:nvPr>
        </p:nvGraphicFramePr>
        <p:xfrm>
          <a:off x="457200" y="2857502"/>
          <a:ext cx="8229600" cy="57856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67359934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94587689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91947290"/>
                    </a:ext>
                  </a:extLst>
                </a:gridCol>
              </a:tblGrid>
              <a:tr h="929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Dimension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UK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Romania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57286046"/>
                  </a:ext>
                </a:extLst>
              </a:tr>
              <a:tr h="929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Power Distance (PDI)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Low (35)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High (90)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419919"/>
                  </a:ext>
                </a:extLst>
              </a:tr>
              <a:tr h="929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Individualism (IDV)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High (89)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Low (30)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2785406"/>
                  </a:ext>
                </a:extLst>
              </a:tr>
              <a:tr h="929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Masculinity (MAS)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Moderate (66)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Moderate (42)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43378562"/>
                  </a:ext>
                </a:extLst>
              </a:tr>
              <a:tr h="9296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Uncertainty Avoidance (UA)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Low (35)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latin typeface="+mn-lt"/>
                          <a:cs typeface="Times New Roman" panose="02020603050405020304" pitchFamily="18" charset="0"/>
                        </a:rPr>
                        <a:t>High (70)</a:t>
                      </a:r>
                    </a:p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noProof="0" dirty="0">
                          <a:latin typeface="+mn-lt"/>
                          <a:cs typeface="Times New Roman" panose="02020603050405020304" pitchFamily="18" charset="0"/>
                        </a:rPr>
                        <a:t>(Tehrani et. al., 2021)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7062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7998" cy="102860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0858521" y="788973"/>
            <a:ext cx="6424474" cy="1800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The communication styles in the UK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19620" y="322802"/>
            <a:ext cx="1110996" cy="17750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51" y="532438"/>
            <a:ext cx="9277459" cy="887281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916679" y="2917369"/>
            <a:ext cx="6035040" cy="411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" name="TextBox 5"/>
          <p:cNvSpPr txBox="1"/>
          <p:nvPr/>
        </p:nvSpPr>
        <p:spPr>
          <a:xfrm>
            <a:off x="10858518" y="3046651"/>
            <a:ext cx="6424476" cy="52679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Direct &amp; Clear: Open, efficient communication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Flat Structure: Minimal hierarchy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Decision-Making: Collaborative, decentralized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Employee Satisfaction: 48% satisfied with communication in 2023 </a:t>
            </a:r>
            <a:r>
              <a:rPr lang="en-US" sz="2800" dirty="0"/>
              <a:t>(Gu, 2025)</a:t>
            </a:r>
            <a:r>
              <a:rPr lang="en-GB" sz="2800" dirty="0"/>
              <a:t>. </a:t>
            </a:r>
            <a:endParaRPr lang="en-GB" sz="2800" noProof="0" dirty="0">
              <a:sym typeface="Times New Roman M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515769" y="9080040"/>
            <a:ext cx="1110996" cy="23118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grpSp>
        <p:nvGrpSpPr>
          <p:cNvPr id="2" name="Group 2"/>
          <p:cNvGrpSpPr/>
          <p:nvPr/>
        </p:nvGrpSpPr>
        <p:grpSpPr>
          <a:xfrm>
            <a:off x="1999612" y="975741"/>
            <a:ext cx="6171535" cy="7986213"/>
            <a:chOff x="0" y="0"/>
            <a:chExt cx="62811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28110" cy="812800"/>
            </a:xfrm>
            <a:custGeom>
              <a:avLst/>
              <a:gdLst/>
              <a:ahLst/>
              <a:cxnLst/>
              <a:rect l="l" t="t" r="r" b="b"/>
              <a:pathLst>
                <a:path w="628110" h="812800">
                  <a:moveTo>
                    <a:pt x="0" y="0"/>
                  </a:moveTo>
                  <a:lnTo>
                    <a:pt x="628110" y="0"/>
                  </a:lnTo>
                  <a:lnTo>
                    <a:pt x="62811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86306" r="-293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 useBgFill="1">
        <p:nvSpPr>
          <p:cNvPr id="21" name="Freeform: Shape 11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683509" cy="10287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Freeform: Shape 13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669793" cy="10287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56641" y="1741932"/>
            <a:ext cx="5157216" cy="18585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2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Romania </a:t>
            </a:r>
            <a:r>
              <a:rPr lang="en-GB" sz="54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communication</a:t>
            </a:r>
            <a:r>
              <a:rPr lang="en-GB" sz="42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 styles.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39819"/>
            <a:ext cx="192024" cy="980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3839" y="3665220"/>
            <a:ext cx="5074920" cy="27432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56641" y="4077081"/>
            <a:ext cx="5158359" cy="48108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Formal &amp; Indirect: Respectful, hierarchical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Top-Down Communication: Decisions from senior leaders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Teamwork Focus: Emphasis on cooperation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Employee Preference: 62% prefer structured guidance (Grewal et al.,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600" noProof="0" dirty="0">
              <a:sym typeface="Times New Roman MT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8917953" y="1261872"/>
            <a:ext cx="7250658" cy="7914132"/>
            <a:chOff x="0" y="0"/>
            <a:chExt cx="74466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4660" cy="812800"/>
            </a:xfrm>
            <a:custGeom>
              <a:avLst/>
              <a:gdLst/>
              <a:ahLst/>
              <a:cxnLst/>
              <a:rect l="l" t="t" r="r" b="b"/>
              <a:pathLst>
                <a:path w="744660" h="812800">
                  <a:moveTo>
                    <a:pt x="0" y="0"/>
                  </a:moveTo>
                  <a:lnTo>
                    <a:pt x="744660" y="0"/>
                  </a:lnTo>
                  <a:lnTo>
                    <a:pt x="74466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31862" r="-31862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949523" cy="10287000"/>
            <a:chOff x="0" y="0"/>
            <a:chExt cx="62811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28110" cy="812800"/>
            </a:xfrm>
            <a:custGeom>
              <a:avLst/>
              <a:gdLst/>
              <a:ahLst/>
              <a:cxnLst/>
              <a:rect l="l" t="t" r="r" b="b"/>
              <a:pathLst>
                <a:path w="628110" h="812800">
                  <a:moveTo>
                    <a:pt x="0" y="0"/>
                  </a:moveTo>
                  <a:lnTo>
                    <a:pt x="628110" y="0"/>
                  </a:lnTo>
                  <a:lnTo>
                    <a:pt x="62811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47052" r="-47052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8870409" y="343535"/>
            <a:ext cx="7939189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54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Challenges to Amazon UK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907551"/>
              </p:ext>
            </p:extLst>
          </p:nvPr>
        </p:nvGraphicFramePr>
        <p:xfrm>
          <a:off x="8885649" y="2019300"/>
          <a:ext cx="8229600" cy="63689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84649787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96966277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713117422"/>
                    </a:ext>
                  </a:extLst>
                </a:gridCol>
              </a:tblGrid>
              <a:tr h="15049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Challenge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Amazon UK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Amazon Romania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4246605"/>
                  </a:ext>
                </a:extLst>
              </a:tr>
              <a:tr h="15049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Cultural Misunderstanding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Individualism vs. Collectivism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Hierarchy vs. Collaboration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1981407"/>
                  </a:ext>
                </a:extLst>
              </a:tr>
              <a:tr h="15049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Leadership Styles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Decentralized vs. Hierarchical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Centralized control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10477827"/>
                  </a:ext>
                </a:extLst>
              </a:tr>
              <a:tr h="15049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Communication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Direct vs. Indirect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(Verma,2025)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noProof="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Formal, authoritative</a:t>
                      </a:r>
                      <a:endParaRPr lang="en-GB" sz="2800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55946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362" y="950428"/>
            <a:ext cx="6419075" cy="8243888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61870" y="1467928"/>
            <a:ext cx="5116068" cy="134515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Right </a:t>
            </a:r>
            <a:r>
              <a:rPr lang="en-GB" sz="48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opportunities</a:t>
            </a:r>
            <a:r>
              <a:rPr lang="en-GB" sz="54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 in Amazon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350" y="1756950"/>
            <a:ext cx="192024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6188" y="3140964"/>
            <a:ext cx="4992624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61870" y="3631291"/>
            <a:ext cx="5118328" cy="50609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UK: Leverage innovation and autonomy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Romania: Build collaborative teams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Global Strategy: Combine flexibility and structure for a dynamic workforce </a:t>
            </a:r>
            <a:r>
              <a:rPr lang="en-US" sz="2800" dirty="0"/>
              <a:t>(Teodor Ioan </a:t>
            </a:r>
            <a:r>
              <a:rPr lang="en-US" sz="2800" dirty="0" err="1"/>
              <a:t>Trasca</a:t>
            </a:r>
            <a:r>
              <a:rPr lang="en-US" sz="2800" dirty="0"/>
              <a:t> et al., 2025)</a:t>
            </a:r>
            <a:r>
              <a:rPr lang="en-GB" sz="2800" dirty="0"/>
              <a:t>. </a:t>
            </a:r>
            <a:endParaRPr lang="en-GB" sz="2800" noProof="0" dirty="0">
              <a:sym typeface="Times New Roman MT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9341721" y="946404"/>
            <a:ext cx="6663726" cy="8243316"/>
            <a:chOff x="0" y="0"/>
            <a:chExt cx="657051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57051" cy="812800"/>
            </a:xfrm>
            <a:custGeom>
              <a:avLst/>
              <a:gdLst/>
              <a:ahLst/>
              <a:cxnLst/>
              <a:rect l="l" t="t" r="r" b="b"/>
              <a:pathLst>
                <a:path w="657051" h="812800">
                  <a:moveTo>
                    <a:pt x="0" y="0"/>
                  </a:moveTo>
                  <a:lnTo>
                    <a:pt x="657051" y="0"/>
                  </a:lnTo>
                  <a:lnTo>
                    <a:pt x="657051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68532" r="-68532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407605" cy="10287000"/>
            <a:chOff x="0" y="0"/>
            <a:chExt cx="74331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3317" cy="812800"/>
            </a:xfrm>
            <a:custGeom>
              <a:avLst/>
              <a:gdLst/>
              <a:ahLst/>
              <a:cxnLst/>
              <a:rect l="l" t="t" r="r" b="b"/>
              <a:pathLst>
                <a:path w="743317" h="812800">
                  <a:moveTo>
                    <a:pt x="0" y="0"/>
                  </a:moveTo>
                  <a:lnTo>
                    <a:pt x="743317" y="0"/>
                  </a:lnTo>
                  <a:lnTo>
                    <a:pt x="743317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32160" r="-32160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601200" y="190500"/>
            <a:ext cx="8493560" cy="23842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48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Recommendations on Practical Advice to International Managers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058400" y="2857500"/>
            <a:ext cx="7321672" cy="3749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GB" sz="2800" noProof="0" dirty="0">
                <a:solidFill>
                  <a:srgbClr val="000000"/>
                </a:solidFill>
                <a:ea typeface="Times New Roman MT"/>
                <a:cs typeface="Times New Roman MT"/>
                <a:sym typeface="Times New Roman MT"/>
              </a:rPr>
              <a:t>UK: Promote open communication, individual performance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GB" sz="2800" noProof="0" dirty="0">
                <a:solidFill>
                  <a:srgbClr val="000000"/>
                </a:solidFill>
                <a:ea typeface="Times New Roman MT"/>
                <a:cs typeface="Times New Roman MT"/>
                <a:sym typeface="Times New Roman MT"/>
              </a:rPr>
              <a:t>Romania: Respect hierarchy, focus on team collaboration</a:t>
            </a:r>
          </a:p>
          <a:p>
            <a:pPr marL="647700" lvl="1" indent="-323850" algn="just">
              <a:lnSpc>
                <a:spcPts val="4200"/>
              </a:lnSpc>
              <a:buFont typeface="Arial"/>
              <a:buChar char="•"/>
            </a:pPr>
            <a:r>
              <a:rPr lang="en-GB" sz="2800" noProof="0" dirty="0">
                <a:solidFill>
                  <a:srgbClr val="000000"/>
                </a:solidFill>
                <a:ea typeface="Times New Roman MT"/>
                <a:cs typeface="Times New Roman MT"/>
                <a:sym typeface="Times New Roman MT"/>
              </a:rPr>
              <a:t>Global Strategy: Invest in cross-cultural training, build mentorship programs </a:t>
            </a:r>
            <a:r>
              <a:rPr lang="en-GB" sz="2800" dirty="0"/>
              <a:t>(Shahab and Webb, 2024). </a:t>
            </a:r>
            <a:endParaRPr lang="en-GB" sz="2800" noProof="0" dirty="0">
              <a:solidFill>
                <a:srgbClr val="000000"/>
              </a:solidFill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362" y="950428"/>
            <a:ext cx="6419075" cy="8243888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61870" y="1467928"/>
            <a:ext cx="5116068" cy="16596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Times New Roman MT Bold Italics"/>
              </a:rPr>
              <a:t>Conclusion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350" y="1756950"/>
            <a:ext cx="192024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6188" y="3140964"/>
            <a:ext cx="4992624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61872" y="3379305"/>
            <a:ext cx="5118328" cy="5340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UK: Low power distance, individualism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Romania: High power distance, collectivism</a:t>
            </a:r>
          </a:p>
          <a:p>
            <a:pPr marL="6477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ym typeface="Times New Roman MT"/>
              </a:rPr>
              <a:t>Insight: Adapting to cultural differences improves communication, leadership, and decision-making. Embrace cultural diversity to enhance global integration at Amazon.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600" noProof="0" dirty="0">
              <a:sym typeface="Times New Roman MT"/>
            </a:endParaRPr>
          </a:p>
        </p:txBody>
      </p:sp>
      <p:grpSp>
        <p:nvGrpSpPr>
          <p:cNvPr id="2" name="Group 2"/>
          <p:cNvGrpSpPr/>
          <p:nvPr/>
        </p:nvGrpSpPr>
        <p:grpSpPr>
          <a:xfrm>
            <a:off x="9009888" y="946404"/>
            <a:ext cx="7327392" cy="8243316"/>
            <a:chOff x="0" y="0"/>
            <a:chExt cx="722489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2489" cy="812800"/>
            </a:xfrm>
            <a:custGeom>
              <a:avLst/>
              <a:gdLst/>
              <a:ahLst/>
              <a:cxnLst/>
              <a:rect l="l" t="t" r="r" b="b"/>
              <a:pathLst>
                <a:path w="722489" h="812800">
                  <a:moveTo>
                    <a:pt x="0" y="0"/>
                  </a:moveTo>
                  <a:lnTo>
                    <a:pt x="722489" y="0"/>
                  </a:lnTo>
                  <a:lnTo>
                    <a:pt x="722489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119414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57215" y="857250"/>
            <a:ext cx="2721620" cy="766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45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References</a:t>
            </a:r>
            <a:r>
              <a:rPr lang="en-GB" sz="4500" b="1" i="1" noProof="0" dirty="0">
                <a:solidFill>
                  <a:srgbClr val="000000"/>
                </a:solidFill>
                <a:latin typeface="Times New Roman MT Bold Italics"/>
                <a:ea typeface="Times New Roman MT Bold Italics"/>
                <a:cs typeface="Times New Roman MT Bold Italics"/>
                <a:sym typeface="Times New Roman MT Bold Italics"/>
              </a:rPr>
              <a:t>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96695" y="2234743"/>
            <a:ext cx="17286505" cy="7788286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marL="792000" lvl="1" indent="-504000">
              <a:buFont typeface="Arial" panose="020B0604020202020204" pitchFamily="34" charset="0"/>
              <a:buChar char="•"/>
            </a:pPr>
            <a:r>
              <a:rPr lang="en-GB" sz="2800" dirty="0"/>
              <a:t>Amazon (2025)  </a:t>
            </a:r>
            <a:r>
              <a:rPr lang="en-GB" sz="2800" i="1" dirty="0"/>
              <a:t>Amazon’s Economic Impact in the UK</a:t>
            </a:r>
            <a:r>
              <a:rPr lang="en-GB" sz="2800" dirty="0"/>
              <a:t>, UK About Amazon. Available at:   </a:t>
            </a:r>
            <a:r>
              <a:rPr lang="en-GB" sz="2800" u="sng" dirty="0">
                <a:hlinkClick r:id="rId3"/>
              </a:rPr>
              <a:t>https://www.aboutamazon.co.uk/impact-hub</a:t>
            </a:r>
            <a:r>
              <a:rPr lang="en-GB" sz="2800" dirty="0"/>
              <a:t>. </a:t>
            </a:r>
          </a:p>
          <a:p>
            <a:pPr marL="792000" lvl="1" indent="-5040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Gallego-Álvarez, I. and Pucheta-Martínez, M.C. (2021) ‘Hofstede’s cultural dimensions and R&amp;D intensity as an innovation strategy: a view from different institutional contexts’, </a:t>
            </a:r>
            <a:r>
              <a:rPr lang="en-GB" sz="2800" i="1" dirty="0"/>
              <a:t>Eurasian business review</a:t>
            </a:r>
            <a:r>
              <a:rPr lang="en-GB" sz="2800" dirty="0"/>
              <a:t>, 11(2), pp. 191–220. Available at: </a:t>
            </a:r>
            <a:r>
              <a:rPr lang="en-GB" sz="2800" u="sng" dirty="0">
                <a:hlinkClick r:id="rId4"/>
              </a:rPr>
              <a:t>https://doi.org/10.1007/s40821-020-00168-4</a:t>
            </a:r>
            <a:r>
              <a:rPr lang="en-GB" sz="2800" dirty="0"/>
              <a:t>. </a:t>
            </a:r>
          </a:p>
          <a:p>
            <a:pPr marL="792000" lvl="1" indent="-5040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Grewal, D. </a:t>
            </a:r>
            <a:r>
              <a:rPr lang="en-GB" sz="2800" i="1" dirty="0"/>
              <a:t>et al.</a:t>
            </a:r>
            <a:r>
              <a:rPr lang="en-GB" sz="2800" dirty="0"/>
              <a:t> (2022) ‘How communications by AI-enabled voice assistants impact the customer journey’, </a:t>
            </a:r>
            <a:r>
              <a:rPr lang="en-GB" sz="2800" i="1" dirty="0"/>
              <a:t>Journal of service management</a:t>
            </a:r>
            <a:r>
              <a:rPr lang="en-GB" sz="2800" dirty="0"/>
              <a:t>, 33(4/5), pp. 705–720. Available at: </a:t>
            </a:r>
            <a:r>
              <a:rPr lang="en-GB" sz="2800" u="sng" dirty="0">
                <a:hlinkClick r:id="rId5"/>
              </a:rPr>
              <a:t>https://doi.org/10.1108/JOSM-11-2021-0452</a:t>
            </a:r>
            <a:r>
              <a:rPr lang="en-GB" sz="2800" dirty="0"/>
              <a:t>. </a:t>
            </a:r>
          </a:p>
          <a:p>
            <a:pPr marL="792000" lvl="1" indent="-5040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Gu, C. (2025) ‘Company Values and Culture Comparison: Amazon, Google, and Twitter’, </a:t>
            </a:r>
            <a:r>
              <a:rPr lang="en-GB" sz="2800" i="1" dirty="0"/>
              <a:t>Highlights in Business, Economics and Management</a:t>
            </a:r>
            <a:r>
              <a:rPr lang="en-GB" sz="2800" dirty="0"/>
              <a:t>, 55, pp. 144–152. Available at: </a:t>
            </a:r>
            <a:r>
              <a:rPr lang="en-GB" sz="2800" u="sng" dirty="0">
                <a:hlinkClick r:id="rId6"/>
              </a:rPr>
              <a:t>https://doi.org/10.54097/dk0xd193</a:t>
            </a:r>
            <a:r>
              <a:rPr lang="en-GB" sz="2800" dirty="0"/>
              <a:t>. </a:t>
            </a:r>
          </a:p>
          <a:p>
            <a:pPr marL="792000" lvl="1" indent="-5040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Hakak, Y. and Anton, S. (2020) ‘Smooth sailing with the occasional “culture shock”: the experiences of Romanian social workers in England’, </a:t>
            </a:r>
            <a:r>
              <a:rPr lang="en-GB" sz="2800" i="1" dirty="0"/>
              <a:t>European Journal of Social Work</a:t>
            </a:r>
            <a:r>
              <a:rPr lang="en-GB" sz="2800" dirty="0"/>
              <a:t>, pp. 1–12. Available at: </a:t>
            </a:r>
            <a:r>
              <a:rPr lang="en-GB" sz="2800" u="sng" dirty="0">
                <a:hlinkClick r:id="rId7"/>
              </a:rPr>
              <a:t>https://doi.org/10.1080/13691457.2020.1838451</a:t>
            </a:r>
            <a:r>
              <a:rPr lang="en-GB" sz="2800" dirty="0"/>
              <a:t>. </a:t>
            </a:r>
          </a:p>
          <a:p>
            <a:pPr marL="792000" lvl="1" indent="-5040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 err="1"/>
              <a:t>Hategan</a:t>
            </a:r>
            <a:r>
              <a:rPr lang="en-GB" sz="2800" dirty="0"/>
              <a:t>, C.-D. </a:t>
            </a:r>
            <a:r>
              <a:rPr lang="en-GB" sz="2800" i="1" dirty="0"/>
              <a:t>et al.</a:t>
            </a:r>
            <a:r>
              <a:rPr lang="en-GB" sz="2800" dirty="0"/>
              <a:t> (2021) ‘Opportunities and Challenges of Companies from the Romanian E-Commerce Market for Sustainable Competitiveness’, </a:t>
            </a:r>
            <a:r>
              <a:rPr lang="en-GB" sz="2800" i="1" dirty="0"/>
              <a:t>Sustainability</a:t>
            </a:r>
            <a:r>
              <a:rPr lang="en-GB" sz="2800" dirty="0"/>
              <a:t>, 13(23), p. 13358. Available at: </a:t>
            </a:r>
            <a:r>
              <a:rPr lang="en-GB" sz="2800" u="sng" dirty="0">
                <a:hlinkClick r:id="rId8"/>
              </a:rPr>
              <a:t>https://doi.org/10.3390/su132313358</a:t>
            </a:r>
            <a:r>
              <a:rPr lang="en-GB" sz="2800" dirty="0"/>
              <a:t>. </a:t>
            </a:r>
          </a:p>
          <a:p>
            <a:pPr marL="792000" lvl="1" indent="-504000" algn="just">
              <a:lnSpc>
                <a:spcPts val="3499"/>
              </a:lnSpc>
              <a:buClr>
                <a:schemeClr val="tx1"/>
              </a:buClr>
            </a:pPr>
            <a:endParaRPr lang="en-GB" sz="2800" dirty="0"/>
          </a:p>
          <a:p>
            <a:pPr marL="269874" lvl="1">
              <a:lnSpc>
                <a:spcPts val="3499"/>
              </a:lnSpc>
            </a:pPr>
            <a:endParaRPr lang="en-GB" sz="2800" dirty="0"/>
          </a:p>
          <a:p>
            <a:pPr algn="just">
              <a:lnSpc>
                <a:spcPts val="3499"/>
              </a:lnSpc>
            </a:pPr>
            <a:endParaRPr lang="en-GB" sz="2499" noProof="0" dirty="0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1000" y="811762"/>
            <a:ext cx="7939189" cy="758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GB" sz="4500" b="1" i="1" noProof="0" dirty="0">
                <a:solidFill>
                  <a:srgbClr val="000000"/>
                </a:solidFill>
                <a:latin typeface="+mj-lt"/>
                <a:ea typeface="Times New Roman MT Bold Italics"/>
                <a:cs typeface="Times New Roman MT Bold Italics"/>
                <a:sym typeface="Times New Roman MT Bold Italics"/>
              </a:rPr>
              <a:t>References</a:t>
            </a:r>
            <a:r>
              <a:rPr lang="en-GB" sz="4500" b="1" i="1" noProof="0" dirty="0">
                <a:solidFill>
                  <a:srgbClr val="000000"/>
                </a:solidFill>
                <a:ea typeface="Times New Roman MT Bold Italics"/>
                <a:cs typeface="Times New Roman MT Bold Italics"/>
                <a:sym typeface="Times New Roman MT Bold Italics"/>
              </a:rPr>
              <a:t>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0600" y="2171700"/>
            <a:ext cx="16992600" cy="6545253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marL="792000" indent="-504000">
              <a:buFont typeface="Arial" panose="020B0604020202020204" pitchFamily="34" charset="0"/>
              <a:buChar char="•"/>
            </a:pPr>
            <a:r>
              <a:rPr lang="en-GB" sz="2800" dirty="0"/>
              <a:t>Shahab, S. and Webb, B. (2023) ‘How are the UK Core Cities responding to retail-related challenges in city centres?’, </a:t>
            </a:r>
            <a:r>
              <a:rPr lang="en-GB" sz="2800" i="1" dirty="0"/>
              <a:t>Local economy</a:t>
            </a:r>
            <a:r>
              <a:rPr lang="en-GB" sz="2800" dirty="0"/>
              <a:t>, 38(7), pp. 650–671. Available at: </a:t>
            </a:r>
            <a:r>
              <a:rPr lang="en-GB" sz="2800" u="sng" dirty="0">
                <a:hlinkClick r:id="rId2"/>
              </a:rPr>
              <a:t>https://doi.org/10.1177/02690942241258138</a:t>
            </a:r>
            <a:r>
              <a:rPr lang="en-GB" sz="2800" dirty="0"/>
              <a:t>. </a:t>
            </a:r>
          </a:p>
          <a:p>
            <a:pPr marL="792000" indent="-504000">
              <a:buFont typeface="Arial" panose="020B0604020202020204" pitchFamily="34" charset="0"/>
              <a:buChar char="•"/>
            </a:pPr>
            <a:r>
              <a:rPr lang="en-GB" sz="2800" dirty="0"/>
              <a:t>Statista (2025) </a:t>
            </a:r>
            <a:r>
              <a:rPr lang="en-GB" sz="2800" i="1" dirty="0"/>
              <a:t>Topic: E-commerce in Romania</a:t>
            </a:r>
            <a:r>
              <a:rPr lang="en-GB" sz="2800" dirty="0"/>
              <a:t>, Statista. Available at: </a:t>
            </a:r>
            <a:r>
              <a:rPr lang="en-GB" sz="2800" u="sng" dirty="0">
                <a:hlinkClick r:id="rId3"/>
              </a:rPr>
              <a:t>https://www.statista.com/topics/7418/e-commerce-in-romania/?srsltid=AfmBOoo86cuJJwpup-JTPuMoQlkqCsPUGKkCRU5fHco12GscKWQYfyez#topicOverview</a:t>
            </a:r>
            <a:r>
              <a:rPr lang="en-GB" sz="2800" dirty="0"/>
              <a:t>.  (Accessed 12 November 2025). </a:t>
            </a:r>
          </a:p>
          <a:p>
            <a:pPr marL="792000" indent="-504000">
              <a:buFont typeface="Arial" panose="020B0604020202020204" pitchFamily="34" charset="0"/>
              <a:buChar char="•"/>
            </a:pPr>
            <a:r>
              <a:rPr lang="en-GB" sz="2800" dirty="0"/>
              <a:t>Tehrani, M. </a:t>
            </a:r>
            <a:r>
              <a:rPr lang="en-GB" sz="2800" i="1" dirty="0"/>
              <a:t>et al.</a:t>
            </a:r>
            <a:r>
              <a:rPr lang="en-GB" sz="2800" dirty="0"/>
              <a:t> (2021) ‘Sustainability &amp; CSR: The Relationship with Hofstede Cultural Dimensions’, </a:t>
            </a:r>
            <a:r>
              <a:rPr lang="en-GB" sz="2800" i="1" dirty="0"/>
              <a:t>Sustainability</a:t>
            </a:r>
            <a:r>
              <a:rPr lang="en-GB" sz="2800" dirty="0"/>
              <a:t>, 13(21), p. 12052. Available at: </a:t>
            </a:r>
            <a:r>
              <a:rPr lang="en-GB" sz="2800" u="sng" dirty="0">
                <a:hlinkClick r:id="rId4"/>
              </a:rPr>
              <a:t>https://doi.org/10.3390/su132112052</a:t>
            </a:r>
            <a:r>
              <a:rPr lang="en-GB" sz="2800" dirty="0"/>
              <a:t>. </a:t>
            </a:r>
          </a:p>
          <a:p>
            <a:pPr marL="792000" indent="-504000">
              <a:buFont typeface="Arial" panose="020B0604020202020204" pitchFamily="34" charset="0"/>
              <a:buChar char="•"/>
            </a:pPr>
            <a:r>
              <a:rPr lang="en-GB" sz="2800" dirty="0"/>
              <a:t>Teodor Ioan </a:t>
            </a:r>
            <a:r>
              <a:rPr lang="en-GB" sz="2800" dirty="0" err="1"/>
              <a:t>Trasca</a:t>
            </a:r>
            <a:r>
              <a:rPr lang="en-GB" sz="2800" dirty="0"/>
              <a:t> </a:t>
            </a:r>
            <a:r>
              <a:rPr lang="en-GB" sz="2800" i="1" dirty="0"/>
              <a:t>et al.</a:t>
            </a:r>
            <a:r>
              <a:rPr lang="en-GB" sz="2800" dirty="0"/>
              <a:t> (2025) ‘Sustainable Food Security in Romania and </a:t>
            </a:r>
            <a:r>
              <a:rPr lang="en-GB" sz="2800" dirty="0" err="1"/>
              <a:t>Neighboring</a:t>
            </a:r>
            <a:r>
              <a:rPr lang="en-GB" sz="2800" dirty="0"/>
              <a:t> Countries—Trends, Challenges, and Solutions’, </a:t>
            </a:r>
            <a:r>
              <a:rPr lang="en-GB" sz="2800" i="1" dirty="0"/>
              <a:t>Foods</a:t>
            </a:r>
            <a:r>
              <a:rPr lang="en-GB" sz="2800" dirty="0"/>
              <a:t>, 14(8), pp. 1309–1309. Available at: </a:t>
            </a:r>
            <a:r>
              <a:rPr lang="en-GB" sz="2800" u="sng" dirty="0">
                <a:hlinkClick r:id="rId5"/>
              </a:rPr>
              <a:t>https://doi.org/10.3390/foods14081309</a:t>
            </a:r>
            <a:r>
              <a:rPr lang="en-GB" sz="2800" dirty="0"/>
              <a:t>. </a:t>
            </a:r>
          </a:p>
          <a:p>
            <a:pPr marL="792000" indent="-504000">
              <a:buFont typeface="Arial" panose="020B0604020202020204" pitchFamily="34" charset="0"/>
              <a:buChar char="•"/>
            </a:pPr>
            <a:r>
              <a:rPr lang="en-GB" sz="2800" dirty="0"/>
              <a:t>Verma, D.N. (2025) ‘Logistics and Warehouse Management Challenges of Amazon’, </a:t>
            </a:r>
            <a:r>
              <a:rPr lang="en-GB" sz="2800" i="1" dirty="0"/>
              <a:t>International Scientific Journal of Engineering and Management</a:t>
            </a:r>
            <a:r>
              <a:rPr lang="en-GB" sz="2800" dirty="0"/>
              <a:t>, 04(06), pp. 1–9. Available at: </a:t>
            </a:r>
            <a:r>
              <a:rPr lang="en-GB" sz="2800" u="sng" dirty="0">
                <a:hlinkClick r:id="rId6"/>
              </a:rPr>
              <a:t>https://doi.org/10.55041/isjem04615</a:t>
            </a:r>
            <a:r>
              <a:rPr lang="en-GB" sz="2800" dirty="0"/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pPr algn="just">
              <a:lnSpc>
                <a:spcPts val="4200"/>
              </a:lnSpc>
            </a:pPr>
            <a:endParaRPr lang="en-GB" sz="3000" noProof="0" dirty="0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1109</Words>
  <Application>Microsoft Office PowerPoint</Application>
  <PresentationFormat>Custom</PresentationFormat>
  <Paragraphs>124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Times New Roman MT Bold Italics</vt:lpstr>
      <vt:lpstr>Times New Roman MT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Name: Golden Connections Community: Low-income elderly (65+), South East London (SE16) SDGs: SDG 3 – Good Health &amp; Well-being SDG 10 – Reduced Inequalities Aim: Reduce loneliness and social isolation in the elderly Project Type: Volunteer-based</dc:title>
  <dc:creator>user</dc:creator>
  <cp:lastModifiedBy>Maria Covete</cp:lastModifiedBy>
  <cp:revision>16</cp:revision>
  <dcterms:created xsi:type="dcterms:W3CDTF">2006-08-16T00:00:00Z</dcterms:created>
  <dcterms:modified xsi:type="dcterms:W3CDTF">2025-11-18T19:28:20Z</dcterms:modified>
  <dc:identifier>DAG2s4zgQf4</dc:identifier>
</cp:coreProperties>
</file>