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825" autoAdjust="0"/>
    <p:restoredTop sz="94660"/>
  </p:normalViewPr>
  <p:slideViewPr>
    <p:cSldViewPr snapToGrid="0">
      <p:cViewPr varScale="1">
        <p:scale>
          <a:sx n="62" d="100"/>
          <a:sy n="62" d="100"/>
        </p:scale>
        <p:origin x="22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15E26-0363-37DC-DFBC-B60D880ED4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35BE30-9725-6B3E-0D14-CE87A2B80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0753F-0E60-F45D-14AB-79EC3D829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33D39-BA60-4D20-B953-EB94A7E87CA9}" type="datetimeFigureOut">
              <a:rPr lang="en-GB" smtClean="0"/>
              <a:t>22/02/2026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67103B-3B06-30E2-B628-B825ECE02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0F505A-0A91-95D5-7CC0-BB98A56F1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C532-2177-437F-93B4-24896AA66B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9450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0323D-C0DF-B205-E3D9-867ECA7BE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F9DA5-8C5F-C4C5-4A2D-984B3DE476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CC24B-D55E-A681-D18E-12A0FB997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33D39-BA60-4D20-B953-EB94A7E87CA9}" type="datetimeFigureOut">
              <a:rPr lang="en-GB" smtClean="0"/>
              <a:t>22/02/2026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3ECD20-866D-E3D1-2458-E222B3CB7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FE2AF-6161-7D6C-817E-8F467D019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C532-2177-437F-93B4-24896AA66B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158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6BF49-8D7D-DFD7-917C-7D8F4B491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357485-3B14-EE1A-1746-AF1B195F18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41BF3-4D6A-8B4F-A034-FF85D5B64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33D39-BA60-4D20-B953-EB94A7E87CA9}" type="datetimeFigureOut">
              <a:rPr lang="en-GB" smtClean="0"/>
              <a:t>22/02/2026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56437-BB27-0226-A6DE-528750E8A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29FE1D-3BAE-3320-F44B-73C8B7344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C532-2177-437F-93B4-24896AA66B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2019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E9A98-EAED-039A-A0A1-33059CF94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6B8CE-C7E8-81D4-67E8-046782CBA4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7955C3-F240-AC59-C0C9-29DB24DF7A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D551E2-8863-9273-4689-2B25517A77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33D39-BA60-4D20-B953-EB94A7E87CA9}" type="datetimeFigureOut">
              <a:rPr lang="en-GB" smtClean="0"/>
              <a:t>22/02/2026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69C1E1-08E6-CBFF-DD6B-172773D58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712E0E-EDBE-3BD0-3E45-4E49C4894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C532-2177-437F-93B4-24896AA66B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256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8661D-8D74-31C8-D0D1-BF4371E41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F70A4D-FA1D-45F1-F270-CB2D75DDFE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280C72-97B8-7171-8225-56EF2DAFB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A4C82D-85AE-8AA4-02B7-971DBBE036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A1AE39-029E-E3A3-C4CC-DB22B13EEB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77F32C-F708-5DE8-7BFC-E22F99987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33D39-BA60-4D20-B953-EB94A7E87CA9}" type="datetimeFigureOut">
              <a:rPr lang="en-GB" smtClean="0"/>
              <a:t>22/02/2026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D7FE07-FA22-9E92-E7DE-152EA9FAF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F3C14B-1A24-739E-F312-5FF7E19C0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C532-2177-437F-93B4-24896AA66B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529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00822-B6A2-116A-B5CA-89E20C43D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ABC796-3BEA-889F-9A7C-F2087F4B0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33D39-BA60-4D20-B953-EB94A7E87CA9}" type="datetimeFigureOut">
              <a:rPr lang="en-GB" smtClean="0"/>
              <a:t>22/02/2026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629318-AEEF-8A4C-5CFE-C15C6F509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800B7F-D0E4-6226-0B66-2056F12A5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C532-2177-437F-93B4-24896AA66B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283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A58F45-185B-DBA0-4551-FC42C9235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33D39-BA60-4D20-B953-EB94A7E87CA9}" type="datetimeFigureOut">
              <a:rPr lang="en-GB" smtClean="0"/>
              <a:t>22/02/2026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2E2514-9815-EF16-0421-0F503A0E8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EE9394-57CB-A2E2-F115-07F3C3BFA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C532-2177-437F-93B4-24896AA66B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1482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2BD9C-1A40-14B3-DD86-94C951D8A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C4666-5D77-E7C2-12D2-4D92AAD70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6E5C5C-47B4-792F-DA87-49F67D7594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EA98E9-C9C3-20DA-E45C-A7C6BDEC4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33D39-BA60-4D20-B953-EB94A7E87CA9}" type="datetimeFigureOut">
              <a:rPr lang="en-GB" smtClean="0"/>
              <a:t>22/02/2026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DB6B03-4C6B-5033-A9CD-D30486AB23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24579E-A8E6-3820-2042-AEE9BFAB9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C532-2177-437F-93B4-24896AA66B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209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6D25E-E398-CB52-4ADA-7FA2FB656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1BA061-F35A-DAE8-ADC4-0079FAF097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D9A377-C1D6-5137-2822-F7C3311C80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835C3F-B805-FAAE-1A21-35C465F10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33D39-BA60-4D20-B953-EB94A7E87CA9}" type="datetimeFigureOut">
              <a:rPr lang="en-GB" smtClean="0"/>
              <a:t>22/02/2026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BE5216-96D5-1841-A87D-F895BA14C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AB53D9-454D-2D80-2C17-78A841DEC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C532-2177-437F-93B4-24896AA66B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4998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762C4-3409-31A8-257B-C4E7DD256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285FD5-13ED-19F9-7E84-DE57290C0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794A6B-1C77-7A50-9989-509C9CA50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33D39-BA60-4D20-B953-EB94A7E87CA9}" type="datetimeFigureOut">
              <a:rPr lang="en-GB" smtClean="0"/>
              <a:t>22/02/2026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4A781E-B31C-B42B-0DFE-CFB63301C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923EB-A1F0-6F16-06CC-D02C47CF6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C532-2177-437F-93B4-24896AA66B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255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086F10-BB09-6430-0549-617EE60F02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70601F-AD34-8791-7FF4-C60A40CCC7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89D5DD-729A-84B1-71FF-3A024BBA3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33D39-BA60-4D20-B953-EB94A7E87CA9}" type="datetimeFigureOut">
              <a:rPr lang="en-GB" smtClean="0"/>
              <a:t>22/02/2026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B4CE84-5F9F-D069-0364-B6F02F4A0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BCE4B9-5DE1-3FE0-6D21-51A919F43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C532-2177-437F-93B4-24896AA66B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20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DB22D3-279E-6322-7DA8-117A6E5F3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1A5FD1-7889-148C-7F25-55D39FBFA6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14FE4-CEB5-3BA5-7D08-2545C7745F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533D39-BA60-4D20-B953-EB94A7E87CA9}" type="datetimeFigureOut">
              <a:rPr lang="en-GB" smtClean="0"/>
              <a:t>22/02/2026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4F03D9-0E2D-A75C-5C45-49D437EC46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530AB5-2D20-F21E-C696-959EDA64A3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C1C532-2177-437F-93B4-24896AA66BC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888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diehl.blogspot.com/2011/07/is-critical-thinking-shrinking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skilling/critical-thinking-learning-journey-cactus-11301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ft.vanderbilt.edu/guides-sub-pages/blooms-taxonomy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verypiecematters.com/jget/volume03-issue01/card-game-to-improve-critical-thinking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pharmaceutical%20background?page=1&amp;path=_topics&amp;sort=curated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verypiecematters.com/jget/wp-content/uploads/2014/03/critical-thinking.jpg" TargetMode="External"/><Relationship Id="rId7" Type="http://schemas.openxmlformats.org/officeDocument/2006/relationships/hyperlink" Target="https://blog.nursing.com/critical-thinking-care-patients-real-life-nursing-stories" TargetMode="External"/><Relationship Id="rId2" Type="http://schemas.openxmlformats.org/officeDocument/2006/relationships/hyperlink" Target="https://bp.blogspot.com/1MNJvfusW4A/TJKKFZJebVlAAAAAAAAh8/94-F2sdsPac/s320/critical-thinking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ft.vanderbilt.edu/wp-content/uploads/sites/59/Bloomtaxonomy.jpg" TargetMode="External"/><Relationship Id="rId5" Type="http://schemas.openxmlformats.org/officeDocument/2006/relationships/hyperlink" Target="https://image.rawpixel.com/image_social_landscape/" TargetMode="External"/><Relationship Id="rId4" Type="http://schemas.openxmlformats.org/officeDocument/2006/relationships/hyperlink" Target="https://res_cloudinary.com/people-matter/image/upload/w_624,h_351,c_scale,q_80/v1432209987/143220998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8DE5F-2D33-D3A3-68C5-EBDFC3EBE7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06400"/>
            <a:ext cx="9144000" cy="85732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Critical thinking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652EED-C834-4BE1-F2B2-48A915B38E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4404" y="2143107"/>
            <a:ext cx="9144000" cy="2654923"/>
          </a:xfrm>
        </p:spPr>
        <p:txBody>
          <a:bodyPr/>
          <a:lstStyle/>
          <a:p>
            <a:r>
              <a:rPr lang="en-GB" dirty="0"/>
              <a:t>Name: Kirsty Ebanks</a:t>
            </a:r>
          </a:p>
          <a:p>
            <a:r>
              <a:rPr lang="en-GB" dirty="0"/>
              <a:t>Student No: 2435754</a:t>
            </a:r>
          </a:p>
          <a:p>
            <a:r>
              <a:rPr lang="en-GB" dirty="0"/>
              <a:t>Module: LCHS4009-Professional Development</a:t>
            </a:r>
          </a:p>
          <a:p>
            <a:r>
              <a:rPr lang="en-GB" dirty="0"/>
              <a:t>Tutor: Olubukola Adegbite</a:t>
            </a:r>
          </a:p>
        </p:txBody>
      </p:sp>
    </p:spTree>
    <p:extLst>
      <p:ext uri="{BB962C8B-B14F-4D97-AF65-F5344CB8AC3E}">
        <p14:creationId xmlns:p14="http://schemas.microsoft.com/office/powerpoint/2010/main" val="38821214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1F8E463-96D5-7551-7533-3D1F774F1549}"/>
              </a:ext>
            </a:extLst>
          </p:cNvPr>
          <p:cNvSpPr txBox="1"/>
          <p:nvPr/>
        </p:nvSpPr>
        <p:spPr>
          <a:xfrm>
            <a:off x="400693" y="123290"/>
            <a:ext cx="11188557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What is Critical Thinking?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Critical thinking is a mental process used to make informed decisions.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involves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describing, analysing, questioning, and evaluating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information.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means not accepting things at face value, but thinking carefully about what you hear, see, and read.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helps professionals avoid bias and make decisions based on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evidence rather than assumptions.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Freshman and Lupton (2020) describe critical thinking as being thoughtful and analytical about what we hear, see, read and experience. In contrast, Woollard (n.d.) explains critical thinking as a process of questioning information, analysing evidence and making reasoned decisions. While both definitions focus on analysing information, Freshman and Lupton emphasise reflection and awareness, whereas Woollard highlights the decision-making process.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Freshman and Lupton (2020)</a:t>
            </a: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9D58A6-12E9-5E99-5475-B716AF510D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78229" y="5239820"/>
            <a:ext cx="3030876" cy="1407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423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5E61B10-26FD-9CE7-34FA-26C43F9C0C97}"/>
              </a:ext>
            </a:extLst>
          </p:cNvPr>
          <p:cNvSpPr txBox="1"/>
          <p:nvPr/>
        </p:nvSpPr>
        <p:spPr>
          <a:xfrm>
            <a:off x="575353" y="760288"/>
            <a:ext cx="110858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Why Critical Thinking is Important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Health and Social Care Workers make decisions that affect people's lives.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Critical thinking helps: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Identify risks early.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Solve problems safely.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Make evidence-based decisions.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It prevents mistakes caused by assumptions or routine thinking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and supports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safe, effective, and person-centred care.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Freshman, and Lupton (2020)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2F1249-3EDC-969A-8AAF-AF4022DFC7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55587" y="3863082"/>
            <a:ext cx="5530921" cy="2822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221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37C02C-F872-CCCC-06FE-69762D2A2D25}"/>
              </a:ext>
            </a:extLst>
          </p:cNvPr>
          <p:cNvSpPr txBox="1"/>
          <p:nvPr/>
        </p:nvSpPr>
        <p:spPr>
          <a:xfrm>
            <a:off x="493160" y="554804"/>
            <a:ext cx="11250202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Model of Critical Thinking (Bloom’s Taxonomy)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Bloom’s Taxonomy shows different levels of thinking: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Remember - recall facts and information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 – explain ideas or concepts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Apply – use knowledge in real situations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Analyse – break information down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Evaluate – make decisions based on evidence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Create – develop new solutions or approaches in health and social care, professionals move through these levels when making decisions about patient care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However, Bloom’s model is sometimes criticised because real-life health and social care situations are not always linear, and professionals may need  to move between levels of thinking quickly rather than following a step-by-step process.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D225EC-1E23-4A47-27B9-37988E4063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25447" y="4976467"/>
            <a:ext cx="4551453" cy="1772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996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50511E6-4B6A-E52A-9AEB-12000B8CE5A1}"/>
              </a:ext>
            </a:extLst>
          </p:cNvPr>
          <p:cNvSpPr txBox="1"/>
          <p:nvPr/>
        </p:nvSpPr>
        <p:spPr>
          <a:xfrm>
            <a:off x="760287" y="498297"/>
            <a:ext cx="10962525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How Critical Thinking is used in Practice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Critical thinking involves: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Asking questions about a situation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Analysing symptoms or behaviour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Comparing different sources of information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Reflecting on previous experiences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Justifying decisions using evidence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Health and Social Care workers use this skill every day when: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Assessing patients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Making care decisions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Responding to unexpected situations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Freshman, and Lupton (2020)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91E5CB-E1E7-85BF-EABA-8EF43037B4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69976" y="4497470"/>
            <a:ext cx="5640405" cy="1879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707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6EC20EC-AB7B-1D86-F8BF-E6DBB20B0F92}"/>
              </a:ext>
            </a:extLst>
          </p:cNvPr>
          <p:cNvSpPr txBox="1"/>
          <p:nvPr/>
        </p:nvSpPr>
        <p:spPr>
          <a:xfrm>
            <a:off x="328773" y="195209"/>
            <a:ext cx="11209106" cy="9264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Practical Example 1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Patient with heart failure and falling oxygen levels: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patient was preparing for a pacemaker procedure; the nurse noticed the patient's oxygen levels were dropping.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Instead of ignoring it, the nurse stopped and thought about the cause they checked the patient's history and saw he had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congestive heart failure.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They realised the patient had too much fluid in his body the nurse discussed this with a colleague and contacted the doctor.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doctor prescribed a diuretic after treatment, the patient improved and was able to proceed safely.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Why this shows critical thinking: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nurse questioned the situation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Used patient history and evidence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Made a safe decision that improved the outcomes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Woollard, W. (n.d.) Nursing.com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9504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6274829-D47F-7E68-340F-C6059861D73B}"/>
              </a:ext>
            </a:extLst>
          </p:cNvPr>
          <p:cNvSpPr txBox="1"/>
          <p:nvPr/>
        </p:nvSpPr>
        <p:spPr>
          <a:xfrm>
            <a:off x="318498" y="179249"/>
            <a:ext cx="11168009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Practical Example 2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Patient after leg amputation with severe pain: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patient had a leg amputation and was on strong pain medication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despite this, she was still in severe pain.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nurse asked the patient to describe the pain, the patient said it felt like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burning and tingling,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like nerve pain.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nurse thought about other patients with similar symptoms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and remembered that nerve pain is treated differently and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suggested a different medication to the doctor.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medication worked, and the patients pain reduced,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she was then able to participate in therapy and rest.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Why this shows critical thinking: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nurse questioned the effectiveness of the current treatment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Analysed the type of pain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Used experience and knowledge to suggest a better solution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Woollard, W. (n.d.) Nursing.com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5C46C2-4113-2672-B640-6684D4DA62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07694" y="3154165"/>
            <a:ext cx="3092522" cy="3570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318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3EF8FD-536C-DE69-030D-88D42EE8C255}"/>
              </a:ext>
            </a:extLst>
          </p:cNvPr>
          <p:cNvSpPr txBox="1"/>
          <p:nvPr/>
        </p:nvSpPr>
        <p:spPr>
          <a:xfrm>
            <a:off x="482885" y="585627"/>
            <a:ext cx="11157735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Conclusion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Critical thinking is essential in health and social care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It helps professionals: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Make safe decisions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Solve problems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better patient outcomes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Real-life examples show how critical thinking can improve care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As a future health and social care professional, I will use critical thinking to assess situations,     question changes in patient conditions, and make safe decisions.</a:t>
            </a:r>
          </a:p>
        </p:txBody>
      </p:sp>
    </p:spTree>
    <p:extLst>
      <p:ext uri="{BB962C8B-B14F-4D97-AF65-F5344CB8AC3E}">
        <p14:creationId xmlns:p14="http://schemas.microsoft.com/office/powerpoint/2010/main" val="4011982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01DCE14-B23D-60D4-DA16-1EDEB372D22C}"/>
              </a:ext>
            </a:extLst>
          </p:cNvPr>
          <p:cNvSpPr txBox="1"/>
          <p:nvPr/>
        </p:nvSpPr>
        <p:spPr>
          <a:xfrm>
            <a:off x="414670" y="584791"/>
            <a:ext cx="11270511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Reference List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Blogger (n.d.) Critical thinking diagram.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https://bp.blogspot.com/1MNJvfusW4A/TJKKFZJebVlAAAAAAAAh8/94-F2sdsPac/s320/critical-thinking.jpg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16/02/2026)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Every Piece Matters (2014) Critical thinking illustration.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https://everypiecematters.com/jget/wp-content/uploads/2014/03/critical-thinking.jpg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Freshman, R. and Lupton, K. (2020) Critical Thinking for Nursing, Health and Social Care. London: Bloomsbury Publishing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 Matters (n.d.) Critical thinking concept illustration.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https://res_cloudinary.com/people-matter/image/upload/w_624,h_351,c_scale,q_80/v1432209987/1432209987.jpg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Rawpixel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(n.d.) Social thinking landscape illustration.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https://image.rawpixel.com/image_social_landscape/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Vanderbilt University (n.d.) Bloom’s Taxonomy diagram.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https://cft.vanderbilt.edu/wp-content/uploads/sites/59/Bloomtaxonomy.jpg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Woollard, W. (n.d.) ‘How I used critical thinking to care for my patient.’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https://blog.nursing.com/critical-thinking-care-patients-real-life-nursing-stories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36258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47f23e70d0bb946459974f18f75f04a2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7917aa92c7b61cbcfd6cfb625cffa8f4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588252D-CCD1-4C61-987C-2F379BDCF5C7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f799553d-1ac0-48da-9ae3-fe400ced9c3b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89E4BBC-0278-4887-9CB5-1A7BBC44058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90D4A22-9C48-4708-861F-FD7F6660CA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1007</Words>
  <Application>Microsoft Office PowerPoint</Application>
  <PresentationFormat>Widescreen</PresentationFormat>
  <Paragraphs>132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Office Theme</vt:lpstr>
      <vt:lpstr>Critical thinking in Health and Social Care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Kirsty Lillian Ebanks (2435754)</dc:creator>
  <cp:lastModifiedBy>Kirsty Lillian Ebanks (2435754)</cp:lastModifiedBy>
  <cp:revision>7</cp:revision>
  <dcterms:created xsi:type="dcterms:W3CDTF">2026-02-17T23:12:08Z</dcterms:created>
  <dcterms:modified xsi:type="dcterms:W3CDTF">2026-02-22T19:26:33Z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