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10" r:id="rId2"/>
    <p:sldId id="257" r:id="rId3"/>
    <p:sldId id="258" r:id="rId4"/>
    <p:sldId id="259" r:id="rId5"/>
    <p:sldId id="260" r:id="rId6"/>
    <p:sldId id="261" r:id="rId7"/>
    <p:sldId id="264" r:id="rId8"/>
    <p:sldId id="265" r:id="rId9"/>
    <p:sldId id="266" r:id="rId10"/>
    <p:sldId id="267" r:id="rId11"/>
    <p:sldId id="268" r:id="rId12"/>
    <p:sldId id="269" r:id="rId13"/>
    <p:sldId id="274" r:id="rId14"/>
    <p:sldId id="270" r:id="rId15"/>
    <p:sldId id="271" r:id="rId16"/>
    <p:sldId id="272" r:id="rId17"/>
    <p:sldId id="273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92" r:id="rId33"/>
    <p:sldId id="293" r:id="rId34"/>
    <p:sldId id="294" r:id="rId35"/>
    <p:sldId id="291" r:id="rId36"/>
    <p:sldId id="295" r:id="rId37"/>
    <p:sldId id="296" r:id="rId38"/>
    <p:sldId id="297" r:id="rId39"/>
    <p:sldId id="298" r:id="rId40"/>
    <p:sldId id="299" r:id="rId41"/>
    <p:sldId id="300" r:id="rId42"/>
    <p:sldId id="301" r:id="rId43"/>
    <p:sldId id="302" r:id="rId44"/>
    <p:sldId id="303" r:id="rId45"/>
    <p:sldId id="304" r:id="rId46"/>
    <p:sldId id="307" r:id="rId47"/>
    <p:sldId id="305" r:id="rId48"/>
    <p:sldId id="306" r:id="rId49"/>
    <p:sldId id="308" r:id="rId50"/>
    <p:sldId id="309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25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20425-2F6D-4466-97C4-2511217DED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200A90-5E55-4AFB-AA43-8763CB6C56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BB150-3DA7-45A3-BBCD-ADBC4A2DE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FA9E7-62B8-4062-A72C-6563CBB7D968}" type="datetimeFigureOut">
              <a:rPr lang="en-GB" smtClean="0"/>
              <a:t>23/06/2019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66F1B5-5E77-4921-903F-7B4BE406EB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8B4DC1-C780-4E06-86A0-E91FDC793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3CF16-FB84-49EF-94C2-C928BB2F2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906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CFF94-4BD1-4603-BBEF-B608A4623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04FFBE-0D4C-49F6-88B0-5C089D871F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A991B1-A548-4527-AEFF-7893B314DD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FA9E7-62B8-4062-A72C-6563CBB7D968}" type="datetimeFigureOut">
              <a:rPr lang="en-GB" smtClean="0"/>
              <a:t>23/06/2019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89469D-D0B6-4A87-BB92-4244881E1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F1B8A2-E0B6-4385-9DDB-C03A6526D4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3CF16-FB84-49EF-94C2-C928BB2F2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677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E684-B60C-4493-AA34-3DFFE8189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CCA2DB-1346-4CC3-BDF3-FD16879F38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FDEC3-E056-4995-A47A-BD9DD9C566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FA9E7-62B8-4062-A72C-6563CBB7D968}" type="datetimeFigureOut">
              <a:rPr lang="en-GB" smtClean="0"/>
              <a:t>23/06/2019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6992F8-DE03-4BE3-892E-91FEC9A95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562E01-34F2-41BB-A4D0-0101A918A4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3CF16-FB84-49EF-94C2-C928BB2F2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428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FCAE5-2392-41F4-A469-4C5B73EF5C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659910-66EF-4327-B022-979D7462EE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BE21A1-E78F-4058-8948-019274C46E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12A160-0BF5-48AB-8C9E-BB8A27F356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FA9E7-62B8-4062-A72C-6563CBB7D968}" type="datetimeFigureOut">
              <a:rPr lang="en-GB" smtClean="0"/>
              <a:t>23/06/2019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A3E5FB-040B-4848-A70F-7C50B637B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8A548F-344F-4575-9AA3-A416E37CA3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3CF16-FB84-49EF-94C2-C928BB2F2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246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03CCD-E030-47AB-9E15-5FC8FF192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CF5947-0E7A-447C-AA65-40E6B4D989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EF3933-5F5D-433A-BD8C-C897DDAD4D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6EEEA4-116D-408F-B094-DB77ADA836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587BA7-8BAC-449D-B0A7-AEDEE779D2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673607-C6A8-4B14-A49D-303298E54D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FA9E7-62B8-4062-A72C-6563CBB7D968}" type="datetimeFigureOut">
              <a:rPr lang="en-GB" smtClean="0"/>
              <a:t>23/06/2019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5DDA3CF-CE07-45C6-A5D4-103928E20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C09F4F-7577-4146-BA9C-EC617D95C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3CF16-FB84-49EF-94C2-C928BB2F2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976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B7894-1530-4C0A-B442-BCA6F86CC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29BE3B-DA0C-484C-87C6-4C6375D55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FA9E7-62B8-4062-A72C-6563CBB7D968}" type="datetimeFigureOut">
              <a:rPr lang="en-GB" smtClean="0"/>
              <a:t>23/06/2019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E780DC-7A5B-430A-B2C0-807CCAC18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2A0F07-BBDC-49D0-916B-03C72DEF3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3CF16-FB84-49EF-94C2-C928BB2F2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581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52EF80-BFF6-4CF5-9840-AE5324C67D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FA9E7-62B8-4062-A72C-6563CBB7D968}" type="datetimeFigureOut">
              <a:rPr lang="en-GB" smtClean="0"/>
              <a:t>23/06/2019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304F75-E361-45BD-B077-C17CB4F4D2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9056DE-2558-4F6C-A0B0-944ADBBED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3CF16-FB84-49EF-94C2-C928BB2F2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840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DC2C4-95FA-4225-8842-3159F7313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B9546-B3BF-4B05-8B1F-3360BC652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4501C0-B225-4661-A8FA-6E691DF3E4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7696BF-2C6F-4133-AD8A-DA98F2F9E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FA9E7-62B8-4062-A72C-6563CBB7D968}" type="datetimeFigureOut">
              <a:rPr lang="en-GB" smtClean="0"/>
              <a:t>23/06/2019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CB9407-B07E-4995-8556-6843A5A29F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EDCF8C-BB27-4E65-8F5B-2A0A78B5DA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3CF16-FB84-49EF-94C2-C928BB2F2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0285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5A021-0115-4BFD-B30D-591C6BA9D6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33BC7F-2929-46E4-9CC6-E7897F49443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7244DD-8AE6-4761-AC67-3019A323DF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EFF333-A979-403A-840C-CFE2215996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FA9E7-62B8-4062-A72C-6563CBB7D968}" type="datetimeFigureOut">
              <a:rPr lang="en-GB" smtClean="0"/>
              <a:t>23/06/2019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564876-4AE0-442E-8081-3AEC15DE3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E627EA-450F-4207-B860-8F9B002AF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3CF16-FB84-49EF-94C2-C928BB2F2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8225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175F3-19AF-4053-82F8-62927FFE7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7855F0-6C5B-4E0F-A0A2-1060B515EA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083579-A31C-4503-9848-8844DDFEF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FA9E7-62B8-4062-A72C-6563CBB7D968}" type="datetimeFigureOut">
              <a:rPr lang="en-GB" smtClean="0"/>
              <a:t>23/06/2019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E8AF47-2425-4CF7-B9E1-A7C7A0D5B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7A99FA-192F-4D18-853C-E2A0179656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3CF16-FB84-49EF-94C2-C928BB2F2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154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6A9D0B3-7BBE-4774-AF22-E691F79E53F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B20866-FAC5-4169-B648-CFF63A5BC2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DF6F5A-6FD9-4D9A-AE04-D9DA47B005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FA9E7-62B8-4062-A72C-6563CBB7D968}" type="datetimeFigureOut">
              <a:rPr lang="en-GB" smtClean="0"/>
              <a:t>23/06/2019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D4B4B2-49C1-484B-9D4E-5A36FDE7B1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81407E-2605-4320-B626-679005910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3CF16-FB84-49EF-94C2-C928BB2F2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532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7C6EDD-F064-41A3-B967-968D2CE196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CF6930-81C9-4B06-96A0-BFA3D302F9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49CE6A-9A82-4A0E-B88E-488DDEBFAC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FFA9E7-62B8-4062-A72C-6563CBB7D968}" type="datetimeFigureOut">
              <a:rPr lang="en-GB" smtClean="0"/>
              <a:t>23/06/2019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B0A4C7-4C7C-4E7A-AFD2-A8BFB0CF33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02DD94-D946-438C-98BB-4120551CCA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93CF16-FB84-49EF-94C2-C928BB2F2A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263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hyperlink" Target="http://content.time.com/time/magazine/0,9263,7601611006,00.html" TargetMode="Externa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entrepreneur.com/article/233465" TargetMode="Externa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Diffusionofideas.PNG" TargetMode="External"/><Relationship Id="rId2" Type="http://schemas.openxmlformats.org/officeDocument/2006/relationships/hyperlink" Target="http://en.wikipedia.org/wiki/File:DiffusionOfInnovation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22AD9-E08E-44DD-937E-EAC517A3083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Entrepreneurial Perspectives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9DF4BF-3998-482D-B406-DE5A73E9D6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Introduction</a:t>
            </a:r>
          </a:p>
          <a:p>
            <a:r>
              <a:rPr lang="en-US" sz="4000" dirty="0"/>
              <a:t>Lecture 1</a:t>
            </a:r>
          </a:p>
        </p:txBody>
      </p:sp>
    </p:spTree>
    <p:extLst>
      <p:ext uri="{BB962C8B-B14F-4D97-AF65-F5344CB8AC3E}">
        <p14:creationId xmlns:p14="http://schemas.microsoft.com/office/powerpoint/2010/main" val="707046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67D17-C5AF-4527-9DD8-69AFE497D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47750"/>
            <a:ext cx="10515600" cy="13255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FE93DA-5892-4C6B-A802-54574B905C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0515EB5-64C6-4780-B512-B163F14F8A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87900" y="5440363"/>
            <a:ext cx="3576638" cy="231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900"/>
              <a:t>Hutchison Whampoa is controlled by Asia's richest man Li Ka-shing </a:t>
            </a:r>
          </a:p>
        </p:txBody>
      </p:sp>
      <p:sp>
        <p:nvSpPr>
          <p:cNvPr id="5" name="Title 2">
            <a:extLst>
              <a:ext uri="{FF2B5EF4-FFF2-40B4-BE49-F238E27FC236}">
                <a16:creationId xmlns:a16="http://schemas.microsoft.com/office/drawing/2014/main" id="{318EEAA1-2E61-4DFF-A76F-98BBDFF4D9A6}"/>
              </a:ext>
            </a:extLst>
          </p:cNvPr>
          <p:cNvSpPr txBox="1">
            <a:spLocks/>
          </p:cNvSpPr>
          <p:nvPr/>
        </p:nvSpPr>
        <p:spPr>
          <a:xfrm>
            <a:off x="755650" y="765175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AU" altLang="en-US"/>
              <a:t>Business Entrepreneurs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B4E34251-E6F1-4836-A067-4780A006B951}"/>
              </a:ext>
            </a:extLst>
          </p:cNvPr>
          <p:cNvSpPr txBox="1">
            <a:spLocks/>
          </p:cNvSpPr>
          <p:nvPr/>
        </p:nvSpPr>
        <p:spPr>
          <a:xfrm>
            <a:off x="8072438" y="6519863"/>
            <a:ext cx="676275" cy="3381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4C2F82C5-230F-45F3-9D7B-44E224D4C229}" type="slidenum">
              <a:rPr lang="en-GB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</a:t>
            </a:fld>
            <a:endParaRPr lang="en-GB" altLang="en-US" sz="1400"/>
          </a:p>
        </p:txBody>
      </p:sp>
      <p:pic>
        <p:nvPicPr>
          <p:cNvPr id="7" name="Picture 5">
            <a:extLst>
              <a:ext uri="{FF2B5EF4-FFF2-40B4-BE49-F238E27FC236}">
                <a16:creationId xmlns:a16="http://schemas.microsoft.com/office/drawing/2014/main" id="{5BC06128-5596-4C47-A519-76BC189121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8188" y="1782763"/>
            <a:ext cx="2784475" cy="215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1">
            <a:extLst>
              <a:ext uri="{FF2B5EF4-FFF2-40B4-BE49-F238E27FC236}">
                <a16:creationId xmlns:a16="http://schemas.microsoft.com/office/drawing/2014/main" id="{986EA799-8691-41AA-AA08-67E14DE231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1592263"/>
            <a:ext cx="1809750" cy="2533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0F3BCE31-E636-40D6-8132-43CEA8C054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0400" y="4292600"/>
            <a:ext cx="2857500" cy="177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15916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60482-0892-4C1B-ACC0-36596FA38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-1337046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8E123-E4BB-4358-AC06-AD8F27A4DC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481F8B36-1053-44B6-A578-B1ED86044F9C}"/>
              </a:ext>
            </a:extLst>
          </p:cNvPr>
          <p:cNvSpPr txBox="1">
            <a:spLocks noChangeArrowheads="1"/>
          </p:cNvSpPr>
          <p:nvPr/>
        </p:nvSpPr>
        <p:spPr>
          <a:xfrm>
            <a:off x="633413" y="333375"/>
            <a:ext cx="7826375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AU" altLang="en-US"/>
              <a:t>Political Entrepreneurs</a:t>
            </a:r>
            <a:endParaRPr lang="en-GB" altLang="en-US"/>
          </a:p>
        </p:txBody>
      </p:sp>
      <p:pic>
        <p:nvPicPr>
          <p:cNvPr id="5" name="Picture 3" descr="mandela website header">
            <a:extLst>
              <a:ext uri="{FF2B5EF4-FFF2-40B4-BE49-F238E27FC236}">
                <a16:creationId xmlns:a16="http://schemas.microsoft.com/office/drawing/2014/main" id="{A11B10A3-C6E9-4916-8A23-0220774C7A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1484313"/>
            <a:ext cx="7991475" cy="1655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adenauer">
            <a:extLst>
              <a:ext uri="{FF2B5EF4-FFF2-40B4-BE49-F238E27FC236}">
                <a16:creationId xmlns:a16="http://schemas.microsoft.com/office/drawing/2014/main" id="{5834D610-828A-4224-BE58-85BE290754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225" y="3462338"/>
            <a:ext cx="2232025" cy="2771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AutoShape 2" descr="data:image/jpeg;base64,/9j/4AAQSkZJRgABAQAAAQABAAD/2wCEAAkGBxQTEhUUExQUFRUXGBcXGBcYFxcVFxcXFRcYHBcXFBcdHCggGBolHBwWITEhJSkrLi4uFx8zODMsNygtLisBCgoKDg0OGxAQGywkHCQsLCwsLCwsLCwsLCwsLCwsLCwsLCwsLCwsLCwsLCwsLCwsLCwsLCwsLCwsLCwsLCwsLP/AABEIANEA8QMBIgACEQEDEQH/xAAbAAABBQEBAAAAAAAAAAAAAAACAAEDBAUGB//EADoQAAEDAgMGBAQEBQQDAAAAAAEAAhEDBCExQQUSUWFx8AaBkaETIrHBMkLR4QcUFWLxM1JykkOCwv/EABkBAAIDAQAAAAAAAAAAAAAAAAECAAMEBf/EACYRAAMAAgICAgEEAwAAAAAAAAABAgMRITEEEhNBcSIjMlEFQoH/2gAMAwEAAhEDEQA/AO1aO+iIBCO/MolBhlnXoWmQs+8CFhk5u8GKksc0N4MUdi3FYcpsxvg6KyyWm1qzrJq0WhZaLBEIUZQqshG4pBOR36KE1RO7m7OP1RSb6CTQiaFz9z4haCdA0kOI0xj6wgt/EZ3hEEAjDOQSPwk8sfNaJ8dvsreRfR0jiOI01Gs/ohaZyxXPXtwWOLwZY7eAGuIBx5yI81RqbRlhDY3YJE4lsZyToJafVO/GT+xflOuKYLiW7RNMO+YkwJAJgQQByC2bHaTyYJk4OA4tOknzSvxX2g/Mvs3ZTKClWJwI9FMs1S5fJamn0NupiEaYpQkL0BUrwokQgEJy1OnRQGQkwnane1CigMdSb+HfJRyhJTChb6SDeCZQhoNHfRSAKMDvqpAF2TnDkLOvQtMrNvEtdDSc9d5qawCjuxipbIYrFlNmPo6G0V4FULRXVkosCUb3gCSY1WbtLbDWEsYQ58xiYDT/AHLMl0y8uJzkznyOIGWWAhWRgdcvoSrSNundfEY5zIET+LA4ajksXaDzTadw4nEkGSTrjn6KjV2i7eMSfKWuIzxaqlaqHk7xLTroMsDC1zEyUumzLrPIJnFpzx/EOupHPgjo3YA3AZAxacyIk4cOwifQmRmMfbPoVPQ2dG7EEExMcc++Sd3JFDZao3OAa4/K/FpP5TpBVEPhxa4RBxHI4HDgRh5LotkbC+T5jpIacZ4EcOvJaTdhNIAdpk7VJ88ob4aOH+LBNMwcm9d0gg9Th6lamx687kGDMDzmOmZK29p7DYYO7jhiNCNVjUtkOZUZumPmJOcThiO9VoxZoopvDaOxLgcBqMOgiT5mEmuzjEDVZlIP33AjPdA6EO/DxwHrC0KZHPHHLATks/mQWYGStToGlHK5pqI3qFysOaoSFAggIy1DKIFQhG4KMhTkICEyFIgEzwjQuTAIt1OjnmkoDRoNClaO+iBoUrR31XaRz2MRgs+9C0oWfeBLXQZOduxipLFDeZorLNYcptx9G/alZfjDbJoU2tZ/q1JDY/KBm77D9lqWwwXn/iHaTXXb35hkU2HPLPd85M9FXhj3v8ByVpEmyG1iTuyYwy3ie5zW1b16zflIiNRxPUrBtdtbuTW+cuPpK0ae13nEMaeW6tlozyaNXaQb/qM3+oIPrr6rOq24q40iYgkAnFp/tOo5KQbRLhDqZb/x+419FLRtgcW4T5EGOGiqb0XTOyrsy3JdlnmOBH7QumsrIN05qnYMmpvRB16jNbLSseW3s2Y5SRdpMAEAI9xVadRX6buKrTC1ogeyVGyzBIV4sSZgnnhiN7QbbJjmw4Tw5YYLPu7B1J0gg0+MxieOGa0xV5qYVwRBAIOmYW2cktaoy3D3tGD8PUQfMIWq/eWm7izFp/7A8J1CoArHmx+j46HitochR1ApSVG9UjohISCdyYIkDQuCcJORAQkKNwUrlEUyILcSQ73NMoA12BSBC0I2hdo5w5CoXoWiAs+9HfkhXQZ7OcvM0rI4or4YobPNYMptx9F7bN78G2qPBgwGg8C8xPlM+S8kfc44YaDpy4ZrvP4hXO7QpsH5nOJ/9Wx9SvNQ7HitPiylOyjPXOjQovOeXTNa1teDICcMy7Fc8GnzV60mRitFLaKofJ1ltVmDH2/VatCoRBPfVYlq04fN7LoLOmZCwZHo340XqTCCCIx0WuFVo0hgrD28FkfJpQTQpW1oVYFHKraLFyXadxOqN1RUGOU7SgmRyib+YA0PunbXdoPsqrieB+iOm89PdOmByjWs3bwLH5ERn9FjVRuucx2D2mD/AHN0f569VdtKoBmVP4htt5rKrfxD5SeRy9/st2NfLicvswZv27VGSXJiUzwo5XOLRyE4CYFFKKAximSJTApkAYhRuCllRuKINkW4ki3klCbNZqkAQN/RSN78yu2c4KFQvO+/JaAVC9QroaeznL3NBZ5or/NKyGKwZTbj6Of/AImn5aHV/wD8Lz6V6b/Ea13rVrxnTeD5O+X6lq8zZ9Fq8Z/tmbN/ItU2HpxK1LGjP6nTn7KpZNBx0AmFo0asndHnhqRmT6Ky2SJNzZrMBhK6O3+Uey57Z74IHfP7Lba+cNNOXVc3L2dLEuDTpVUfx8VRa7QJnHGfJZzRpGrSdKnDVl0bmM1dpVhEzgg0TRbbAU9MrB2ltJtOTKwqfigkwPVNMN9Cs7hz0C56y2i52JP7LUoXQyxPuh0NondUIk8Fbt9sh9HdjHEccsR9FnXjoaDMAmFX2XXbTrCm6ZcR0mcAVs8V+tc/Zk8mfdcF4vBEjEHJROR1ae69zRkCcOGPfqgcsdrVNCzyhBGCot5E1yULHKEp0yIo4KF6U9+iZxToAO6kgnomR0A2x+ql79lG39FIO/Ndk54SoXq0AqF9khXQ0nM32aeyzSv801nmsGU2Y+i7tm0+La1WalhjqBLfeF5PsXZjarj8RxZTbG8QJMnJo559F7TbiQuC8RbObSe5rRE/M7rH+FMOX13I6xK65KQ2ZbObFKo8H+6DOeeA4o7PZhYfmiRiY1581n1bMhgIwK0rOu7cbvfiA7CaqrXD2W/HO+tGh/Ty4fKQCIWhSt3fhOUKpY3Uj2WnRq66LPTZdC0GxTuaITbohPSaTnAHPUfUKotKFxXAy07zUNC8e4wO/NWdo0d0D7EH3zhZDqlSfla6OQTJbG0kadXZQePmd7qs/Y1Jv4TjwxxWVeXV5/4aUabznAkeUwFPs2wuSQ6tVkn8s5eYVnq1O2yr2TrWmT2MteWmfouotZMY5rMdsotfvglzTnPFb+zHtw+UZqltNlr4nZzu0LyKjvmkMJDROEjMlUqHiuh8QCo4EzmAflPEngtXbmz2hzmlsw4uwwBBMgniclkeG/DtAXJLmuc14MtduloxBw8wPJX4fX25M+X29dyuDsaslxcfzAH1AOHqgerVaz3KTADIb8k8s2/dU3lU5VqmZ51oCUgUJKQOKQLJAiKBpRFFCjOHfqo3JyVGSmQB0yCEkdAN9pUoKzm3H2UguO+q7G0YNF5Ub0o/5lZ97XS1Q0ox784oLN2KivauKaydisWU14zqLPJc54zs4O/o4e4z9oXQ2JUfiS1+JbvGoG8PL9pWdPVF+OtUcDfVN2nPLBUtkXBfIcNT+30Wjc0t6i1+e7gR04qnsofO4mIjDqStE69WX5t+6LVIbpiYV6hVOh/yqN3nKq07mOv+YSufYCejqaFVx1jvqtK0pcTJ6rlLe9V+ltM5Sqall0/qOkq7rsDj6qFlq05LIF2Srto48SqmtFyjgsVLEf7SUdK1OggKxQJ4qetVa0SSohG+SMUzukZ/qla0S0qlb3bqhO7g33PNaLDoShoDf0XrixFZuGDh7jRYlXZT6ZnDDiYI6LfpVwyDOJ0VDbG0iKzmPiCGuGH5XDDzz9Fc0nPt9lEVSr1XRo7NPxqZY6J3cCDOIyJWA4rZ8MkfEMFY94fnd/yd9Smy845r75RRS9cjRGUTUAciDlnIwy5LeUZKHeToUkcgcU28he5MhGFvp1BimRAV27Q5oxfrEZKkAK1fIL8Zs/1BVLy9VLFRPaSp8hPjIK1xJV/ZxVRltJWvY20Ku6LEjbsDgtJ9PeaQdQR6gqhaNWiCs4Thq1n8F7XjI4PbpOuHVZlzQY15ex3ymYbGInRdlthga75gNx0Y6B2oPCc/Vc/dWNODJA4ZJ4rk1vVTsyKmIw77hU30sVbpnAhOAD31V29C62VmMVmiiYzBE0AZoU9jQtE9IlatrXhYzblE27VNTs1Szo2XSztpXr3mGaGcdY0VJtyTgFepsERH6pVPqGmmZdt4nbTEPO6RnOCGr45pkhoPnj9VfvNlse2XAT091z154baXEgRzCulYq72ZclZV1o6Wz8TAkQeCl8U7cbVfRLAQWs3XHKTOH1PqszwzsRoqNDsZIz5YlWvH9h8OrDYGoHIp1jSl+vT4E+Tdr27N3wVtCawBMCCT5Yo6pkk8T9VheDrd4DqjsBBaOc5nvit54VOXiVP/AErtqrdIjBRByBxTbyoAGSgcUi5CUyFCaUnFDKEnvvonQjG30koSRFKdO2U/8ryWhSoqw2ih7FmzHNoh/lFt/BTfAQ9ibMinarRoUFZbRCnZTU3sjGpMhTyhChvrptKm57vwtBJ8kO+AHMfxC24KVI0Wn56gx/tZ+pXDWdYuoh2+4kPc12MxIDmeR+b/AKqltvaTq9Vz3ZuM9OAHQKjaXZZvDNrhBHMQQeoP1PFdeMCmNfZk+Z+210dRQq99FMKvfosOheiMNe/urVO5nvqqKx8m6ciaNNldWfxBYhuFp2FZVXLS2X4729EraeKs0rYHRGxoWnZW4IVDo0pGZcH4OJHmsqp4sa05+xXe0aDSIcAeMqptTYNIifhtI6DBSMkf7IptVv8ASzineMGmcHHVSUfEx3gCzPETHutb+i2pMOosjkBIUg2PaA4MaeoBVvvi/pg+PN/aKPh3xC+pWHw6W9GZ/Llqe8lt3dpUq1TUqkFzoAAwA0AC6HwZSofO1rADEYAAQZTXFqKd2R+VrRUHQjAespqluV68S2Uq1Nv25aRF8EMAYMm4eevuo6hUhfMk6qJ5WSq22xUQuKjTuTSkCEE5CZEUyFYxQFOSnTorYMpJ91JQBpM781KHd+yhB76J5SDk6QUYcmq12sBLiAOJUXJCcKC92iyi3eeY4DU9AsXaHidrcGCTxOXouL2ptI1DL3Fx5YxyA0WvF4tVzXCKbzJdHT3XjFxJFJjQP9zsT6Bcx4l29VqM3HPJBIkDAHyVB11Aho3ec4+ULHuapnOePcroRhiekZKyU+2ROdgopT1HKOVaKSMqx0UwuiO+iqOPffVNPfqg5Q820aLbzitSwvQub3kVKqQcFXWNUi6MzTO/pXa19n3sGF53bbUOq0WbcAgj0WK/Gf0dGPKnXJ6hbVxJnvDRXqb5XnWztvh0GZ5Lp7DaYzlY7xVPZoVK+i7ebPa44t6kYKk7ZsEbojitk3TSOf3VV9czGHIpFsdbNvwzbhjTAxynVQbXdNw88Gsb6Cfuj2FeAFw3hAbJPTVZL9sMe4un8RK3JXWD9JzcrU5eSV5hQOKI1AcjKjcViaa4YyewHJNCUopUSCJNvJnOTByOhWGnAQNKOUyEY0pJR3CSYBbdVAxJgcT7rLvNv025fMfQeq4y82s9xl8nqfoFSqXZPIc8Vtjw0v5FFZ39HV3Pid+kN91hXm13vMucTzJOHQf4WU+vH3OvFQuqc1pnFM9Iqdt9suVLoEYyTzy9FVe6VC548u80xdKs0JsInuVRuVNXqKo9yYUiJTEonjvvoo1Ajk999EwKYJ5UCMU8pnJgoQeUTXqJEFNBTLFK4LTIwW9YeJIADpXMnBJokxxVd4pvssjPUPg9At/FTdSrlbxXTjOSeC4GxotxLhMA55SpQ+MhHkqa8GOy5f5GnwdW/broIaY3hB6cPqqg2sW5rEbXPVK6OHBX48ahaRmy5Xb2zqrXbfAwtS227ODsV5tTuC05q/TvCRnHmmqJrilsrm3PTPTaF8x2sK0CvNaG0iIxK1rLbhy3iFlvwYf8XovnyqXaOyKYLnaPiEMdFU/Kcjw68l0FKqHCQZB1WLLgrH2aYyzfRI1E4oZQkqoZj73NJNPJJHQDy9tSMB35oHP0VZ1TDDsqJz13Dn7LNSr31UW/35qIu76ISoTZIXJxUUO+mlQAT3KKUZKjKJBHJAR36qRJwQIQp0W6hKgQUyMhMQoQFIot1PChACFbs6cgnUEHyVeFa2dWh0HIg/umnsS964LVaIkaqrUOSmrYGDgoiME9FcLQLaisky1USVPTOCQsKz07XlC8Y96JgVCFoVTCQrkHBV2uTEqANCpeFzYPRdH4E2sd74TieS4wuVnY1yWVmOyxCWpVLT+wy3PKPZQhKjoVd5oI1CNxXFc+r0zpJ7Wwd5JKQkgE8cY+PdOVDCIFds54bSlKAnNOFCBFCSnlLvVQAihKIJoUIMkCnKaFCDOTd9+iJqUKEALU0o4TEIkEUiE0QnD1ADsA3hvTuzjETHJQgwZUjnIXKBLxqh7Z1QvI4qnTeQp3VJhNvZX66BcipOTOTNQCDVGKCVLUGqiKAyGTkoUQQIC5M12Moio5UIeveHbjfoMdyWkSuU8C3M0Q3hPt/ldQ4rn+ZGsu/wC+TV49bj8cDz0STSEyylx44z7/AGT/ALJJLtGEb9vqjGfokkoQbRC39fqU6ShA+/ogbl6fdJJQgZ/RA/v3SSUAhNTpJKABH2Tnv3SSTEGGZ71QFJJKQTkgkkoQFShOkiiMZ2Xp9kTc0kkQA1UFXv3SSQZEAFIe/VJJAI36qE5pJKEO28B5DqV2x79kklj83ufwi/xen+WCkkksRpP/2Q==">
            <a:extLst>
              <a:ext uri="{FF2B5EF4-FFF2-40B4-BE49-F238E27FC236}">
                <a16:creationId xmlns:a16="http://schemas.microsoft.com/office/drawing/2014/main" id="{CD47B104-9048-46EA-99D2-F6194DEEEB3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0" y="-1825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F3660FF5-0B25-4351-9CFB-AE2483B88B7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663" y="3462338"/>
            <a:ext cx="2979737" cy="258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12" descr="Proposed  the Common Market">
            <a:hlinkClick r:id="rId5" tooltip="Proposed  the Common Market"/>
            <a:extLst>
              <a:ext uri="{FF2B5EF4-FFF2-40B4-BE49-F238E27FC236}">
                <a16:creationId xmlns:a16="http://schemas.microsoft.com/office/drawing/2014/main" id="{ACCC1EF0-EECD-4653-A33E-5034567C60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4513" y="3209925"/>
            <a:ext cx="2470150" cy="327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3254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1B8AC-53E1-4A54-8DBB-76950E608C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275" y="-1241425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0A9514-EEE7-449B-B4F0-7A9F83DBCD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21A263D5-BBD8-46CE-B74D-B387FF955981}"/>
              </a:ext>
            </a:extLst>
          </p:cNvPr>
          <p:cNvSpPr txBox="1">
            <a:spLocks noChangeArrowheads="1"/>
          </p:cNvSpPr>
          <p:nvPr/>
        </p:nvSpPr>
        <p:spPr>
          <a:xfrm>
            <a:off x="633413" y="333375"/>
            <a:ext cx="7826375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AU" altLang="en-US"/>
              <a:t>Creative Entrepreneurs</a:t>
            </a:r>
            <a:endParaRPr lang="en-GB" altLang="en-US"/>
          </a:p>
        </p:txBody>
      </p:sp>
      <p:pic>
        <p:nvPicPr>
          <p:cNvPr id="5" name="Picture 3" descr="tarantino">
            <a:extLst>
              <a:ext uri="{FF2B5EF4-FFF2-40B4-BE49-F238E27FC236}">
                <a16:creationId xmlns:a16="http://schemas.microsoft.com/office/drawing/2014/main" id="{2B981B4B-B466-445B-AF93-16826B919A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412875"/>
            <a:ext cx="2736850" cy="259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 descr="Kill%20Bill">
            <a:extLst>
              <a:ext uri="{FF2B5EF4-FFF2-40B4-BE49-F238E27FC236}">
                <a16:creationId xmlns:a16="http://schemas.microsoft.com/office/drawing/2014/main" id="{6B44545E-C2CC-4BC1-8077-01B5F7CD6A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50" y="2863850"/>
            <a:ext cx="1787525" cy="237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B8BCCC3F-1FFB-4900-BB98-063C1E70EE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97413" y="4724400"/>
            <a:ext cx="17653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/>
              <a:t>Jaakko Iisalo</a:t>
            </a:r>
          </a:p>
        </p:txBody>
      </p:sp>
      <p:pic>
        <p:nvPicPr>
          <p:cNvPr id="8" name="Picture 4" descr="Meet the man behind Angry Birds">
            <a:extLst>
              <a:ext uri="{FF2B5EF4-FFF2-40B4-BE49-F238E27FC236}">
                <a16:creationId xmlns:a16="http://schemas.microsoft.com/office/drawing/2014/main" id="{272E7011-3C49-44C1-832C-3C02B5C0C4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8413" y="3402013"/>
            <a:ext cx="4689475" cy="264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2">
            <a:extLst>
              <a:ext uri="{FF2B5EF4-FFF2-40B4-BE49-F238E27FC236}">
                <a16:creationId xmlns:a16="http://schemas.microsoft.com/office/drawing/2014/main" id="{561D53A6-81ED-4228-B7C8-26D87DD950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21075" y="6165850"/>
            <a:ext cx="4572000" cy="430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1100">
                <a:hlinkClick r:id="rId5"/>
              </a:rPr>
              <a:t>http://www.entrepreneur.com/article/233465</a:t>
            </a:r>
            <a:r>
              <a:rPr lang="en-GB" altLang="en-US" sz="1100"/>
              <a:t>   Rovio Entertainment</a:t>
            </a:r>
            <a:br>
              <a:rPr lang="en-GB" altLang="en-US" sz="1100"/>
            </a:br>
            <a:r>
              <a:rPr lang="en-GB" altLang="en-US" sz="1100"/>
              <a:t>https://www.angrybirds.com/</a:t>
            </a:r>
          </a:p>
        </p:txBody>
      </p:sp>
    </p:spTree>
    <p:extLst>
      <p:ext uri="{BB962C8B-B14F-4D97-AF65-F5344CB8AC3E}">
        <p14:creationId xmlns:p14="http://schemas.microsoft.com/office/powerpoint/2010/main" val="20341818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87F84-D428-440E-906D-CB9527717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8" y="-1093232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94A3A-2559-46D6-96BE-868797B490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A731BEF7-A308-4FC8-AB18-8C52F8A3ABAA}"/>
              </a:ext>
            </a:extLst>
          </p:cNvPr>
          <p:cNvSpPr txBox="1">
            <a:spLocks noChangeArrowheads="1"/>
          </p:cNvSpPr>
          <p:nvPr/>
        </p:nvSpPr>
        <p:spPr>
          <a:xfrm>
            <a:off x="633413" y="609600"/>
            <a:ext cx="7467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AU" altLang="en-US"/>
              <a:t>Social Entrepreneurs</a:t>
            </a:r>
          </a:p>
        </p:txBody>
      </p:sp>
      <p:pic>
        <p:nvPicPr>
          <p:cNvPr id="5" name="Picture 5" descr="yunus">
            <a:extLst>
              <a:ext uri="{FF2B5EF4-FFF2-40B4-BE49-F238E27FC236}">
                <a16:creationId xmlns:a16="http://schemas.microsoft.com/office/drawing/2014/main" id="{C35F78DD-17DC-4088-A572-1A01FD33F1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1916113"/>
            <a:ext cx="2927350" cy="345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>
            <a:extLst>
              <a:ext uri="{FF2B5EF4-FFF2-40B4-BE49-F238E27FC236}">
                <a16:creationId xmlns:a16="http://schemas.microsoft.com/office/drawing/2014/main" id="{19F75D83-2538-4895-B051-B0ECAF3EDE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3250" y="2924175"/>
            <a:ext cx="3408363" cy="2576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882050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4C1AB-3AC7-4173-8D37-87F5FD4BE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70" y="-1033463"/>
            <a:ext cx="10515600" cy="13255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CEBB0-3993-4A02-95B6-AD3FE511AF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192" y="695324"/>
            <a:ext cx="10622477" cy="5289839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C030A54-22E4-43AB-A040-A2C728A38A09}"/>
              </a:ext>
            </a:extLst>
          </p:cNvPr>
          <p:cNvSpPr txBox="1">
            <a:spLocks/>
          </p:cNvSpPr>
          <p:nvPr/>
        </p:nvSpPr>
        <p:spPr>
          <a:xfrm>
            <a:off x="755650" y="981075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/>
              <a:t>Common factor</a:t>
            </a:r>
            <a:endParaRPr lang="en-GB" alt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7BADAFB-B7ED-4A9C-957F-12E168688AEC}"/>
              </a:ext>
            </a:extLst>
          </p:cNvPr>
          <p:cNvSpPr txBox="1">
            <a:spLocks/>
          </p:cNvSpPr>
          <p:nvPr/>
        </p:nvSpPr>
        <p:spPr>
          <a:xfrm>
            <a:off x="755650" y="1773238"/>
            <a:ext cx="9908392" cy="5084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3200" dirty="0"/>
              <a:t>They have all created something new…</a:t>
            </a:r>
          </a:p>
          <a:p>
            <a:r>
              <a:rPr lang="en-GB" altLang="en-US" sz="3200" dirty="0"/>
              <a:t>Which has been in response to something they have seen in the … </a:t>
            </a:r>
          </a:p>
          <a:p>
            <a:pPr algn="ctr"/>
            <a:r>
              <a:rPr lang="en-GB" altLang="en-US" sz="3600" b="1" dirty="0">
                <a:solidFill>
                  <a:srgbClr val="0070C0"/>
                </a:solidFill>
              </a:rPr>
              <a:t>World around them…</a:t>
            </a:r>
          </a:p>
          <a:p>
            <a:pPr algn="ctr"/>
            <a:r>
              <a:rPr lang="en-GB" altLang="en-US" sz="3600" b="1" dirty="0">
                <a:solidFill>
                  <a:srgbClr val="0070C0"/>
                </a:solidFill>
              </a:rPr>
              <a:t>Which has agitated them into taking action…</a:t>
            </a:r>
          </a:p>
          <a:p>
            <a:pPr algn="ctr"/>
            <a:r>
              <a:rPr lang="en-GB" altLang="en-US" sz="3600" b="1" dirty="0">
                <a:solidFill>
                  <a:srgbClr val="0070C0"/>
                </a:solidFill>
              </a:rPr>
              <a:t>Which has created value for ‘consumers’</a:t>
            </a:r>
            <a:endParaRPr lang="en-GB" altLang="en-US" sz="3200" b="1" dirty="0">
              <a:solidFill>
                <a:srgbClr val="0070C0"/>
              </a:solidFill>
            </a:endParaRP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2F5CFFE9-8B22-4574-87DF-E34F6EC8D5FF}"/>
              </a:ext>
            </a:extLst>
          </p:cNvPr>
          <p:cNvSpPr txBox="1">
            <a:spLocks/>
          </p:cNvSpPr>
          <p:nvPr/>
        </p:nvSpPr>
        <p:spPr>
          <a:xfrm>
            <a:off x="8072438" y="6519863"/>
            <a:ext cx="676275" cy="3381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BF95EB0C-0F40-4EDF-9122-400D1F98DA05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6</a:t>
            </a:fld>
            <a:endParaRPr lang="en-AU" altLang="en-US" sz="1400"/>
          </a:p>
        </p:txBody>
      </p:sp>
    </p:spTree>
    <p:extLst>
      <p:ext uri="{BB962C8B-B14F-4D97-AF65-F5344CB8AC3E}">
        <p14:creationId xmlns:p14="http://schemas.microsoft.com/office/powerpoint/2010/main" val="2413906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 bldLvl="5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26D05-2580-47DB-AB4C-303B9D732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816" y="-1113241"/>
            <a:ext cx="10515600" cy="13255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F701D-7F78-484C-BF31-D84F500DB0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319" y="1525587"/>
            <a:ext cx="10515600" cy="435133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4575DAF-E54A-4ADA-A603-77259CDE28B5}"/>
              </a:ext>
            </a:extLst>
          </p:cNvPr>
          <p:cNvSpPr txBox="1">
            <a:spLocks/>
          </p:cNvSpPr>
          <p:nvPr/>
        </p:nvSpPr>
        <p:spPr>
          <a:xfrm>
            <a:off x="755650" y="981075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/>
              <a:t>What is being entrepreneurial?</a:t>
            </a:r>
            <a:endParaRPr lang="en-AU" alt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CBCCE96-D939-4CD9-B676-7A5F9F12B6B0}"/>
              </a:ext>
            </a:extLst>
          </p:cNvPr>
          <p:cNvSpPr txBox="1">
            <a:spLocks/>
          </p:cNvSpPr>
          <p:nvPr/>
        </p:nvSpPr>
        <p:spPr>
          <a:xfrm>
            <a:off x="755650" y="1773238"/>
            <a:ext cx="793115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/>
              <a:t>Schumpeter suggested that an entrepreneur was someone who:</a:t>
            </a:r>
          </a:p>
          <a:p>
            <a:r>
              <a:rPr lang="en-GB" altLang="en-US"/>
              <a:t>Noticed significant events; </a:t>
            </a:r>
          </a:p>
          <a:p>
            <a:r>
              <a:rPr lang="en-GB" altLang="en-US"/>
              <a:t>Brought into existence </a:t>
            </a:r>
            <a:r>
              <a:rPr lang="en-GB" altLang="en-US" b="1"/>
              <a:t>‘innovative combinations’,</a:t>
            </a:r>
            <a:r>
              <a:rPr lang="en-GB" altLang="en-US"/>
              <a:t> </a:t>
            </a:r>
          </a:p>
          <a:p>
            <a:r>
              <a:rPr lang="en-GB" altLang="en-US"/>
              <a:t>Delivered an impact of </a:t>
            </a:r>
            <a:r>
              <a:rPr lang="en-GB" altLang="en-US" b="1"/>
              <a:t>‘creative destruction’ </a:t>
            </a:r>
            <a:r>
              <a:rPr lang="en-GB" altLang="en-US"/>
              <a:t>on passive or inefficient existing markets.</a:t>
            </a:r>
          </a:p>
          <a:p>
            <a:r>
              <a:rPr lang="en-GB" altLang="en-US"/>
              <a:t>An entrepreneur is a person </a:t>
            </a:r>
          </a:p>
          <a:p>
            <a:pPr algn="ctr"/>
            <a:r>
              <a:rPr lang="en-GB" altLang="en-US" sz="3200" b="1">
                <a:solidFill>
                  <a:srgbClr val="0070C0"/>
                </a:solidFill>
              </a:rPr>
              <a:t>“who breaks away from the path of routine”</a:t>
            </a:r>
            <a:endParaRPr lang="en-GB" altLang="en-US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2EDAABF1-4E4B-4D73-AFDE-B2F35E2AF39C}"/>
              </a:ext>
            </a:extLst>
          </p:cNvPr>
          <p:cNvSpPr txBox="1">
            <a:spLocks/>
          </p:cNvSpPr>
          <p:nvPr/>
        </p:nvSpPr>
        <p:spPr>
          <a:xfrm>
            <a:off x="8072438" y="6519863"/>
            <a:ext cx="676275" cy="3381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C3D9CE7B-7C1E-458F-9BAB-9F8AA5378C12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7</a:t>
            </a:fld>
            <a:endParaRPr lang="en-AU" altLang="en-US" sz="1400"/>
          </a:p>
        </p:txBody>
      </p:sp>
    </p:spTree>
    <p:extLst>
      <p:ext uri="{BB962C8B-B14F-4D97-AF65-F5344CB8AC3E}">
        <p14:creationId xmlns:p14="http://schemas.microsoft.com/office/powerpoint/2010/main" val="981461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 bldLvl="5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446DF-2D95-4253-81F3-5BCE962B59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EE90D8-E8AB-4014-882F-7558EF7714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D79AED2-9D86-4042-9A93-2010BF8E18BC}"/>
              </a:ext>
            </a:extLst>
          </p:cNvPr>
          <p:cNvSpPr txBox="1">
            <a:spLocks/>
          </p:cNvSpPr>
          <p:nvPr/>
        </p:nvSpPr>
        <p:spPr>
          <a:xfrm>
            <a:off x="755650" y="981075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AU" altLang="en-US"/>
              <a:t>What is Entrepreneurship?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0E49DC2-C142-4C1B-9227-82F402EBFF38}"/>
              </a:ext>
            </a:extLst>
          </p:cNvPr>
          <p:cNvSpPr txBox="1">
            <a:spLocks/>
          </p:cNvSpPr>
          <p:nvPr/>
        </p:nvSpPr>
        <p:spPr>
          <a:xfrm>
            <a:off x="755650" y="1773238"/>
            <a:ext cx="793115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b="1"/>
              <a:t>entrepreneurship is defined as the </a:t>
            </a:r>
          </a:p>
          <a:p>
            <a:r>
              <a:rPr lang="en-GB" altLang="en-US" b="1"/>
              <a:t>Discovery</a:t>
            </a:r>
          </a:p>
          <a:p>
            <a:r>
              <a:rPr lang="en-GB" altLang="en-US" b="1"/>
              <a:t>Evaluation</a:t>
            </a:r>
          </a:p>
          <a:p>
            <a:r>
              <a:rPr lang="en-GB" altLang="en-US" b="1"/>
              <a:t>Exploitation </a:t>
            </a:r>
          </a:p>
          <a:p>
            <a:r>
              <a:rPr lang="en-GB" altLang="en-US" b="1"/>
              <a:t>of future goods and services</a:t>
            </a:r>
            <a:r>
              <a:rPr lang="en-AU" altLang="en-US"/>
              <a:t> </a:t>
            </a:r>
          </a:p>
          <a:p>
            <a:r>
              <a:rPr lang="en-GB" altLang="en-US"/>
              <a:t>(Shane &amp; Venkataraman, 2000) </a:t>
            </a:r>
          </a:p>
          <a:p>
            <a:endParaRPr lang="en-AU" altLang="en-US"/>
          </a:p>
          <a:p>
            <a:endParaRPr lang="en-AU" altLang="en-US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D00F8573-F51F-4BA6-963F-38B53D0A0845}"/>
              </a:ext>
            </a:extLst>
          </p:cNvPr>
          <p:cNvSpPr txBox="1">
            <a:spLocks/>
          </p:cNvSpPr>
          <p:nvPr/>
        </p:nvSpPr>
        <p:spPr>
          <a:xfrm>
            <a:off x="8072438" y="6519863"/>
            <a:ext cx="676275" cy="3381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514A566-4254-471E-B364-EF03AD37CA69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8</a:t>
            </a:fld>
            <a:endParaRPr lang="en-AU" altLang="en-US" sz="1400"/>
          </a:p>
        </p:txBody>
      </p:sp>
    </p:spTree>
    <p:extLst>
      <p:ext uri="{BB962C8B-B14F-4D97-AF65-F5344CB8AC3E}">
        <p14:creationId xmlns:p14="http://schemas.microsoft.com/office/powerpoint/2010/main" val="3707606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 bldLvl="5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D91D42-30CF-447E-A26A-AFEBDD52B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314" y="-1047751"/>
            <a:ext cx="10515600" cy="13255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FBDCB-75E4-4020-A66F-9EC6A0796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CB4A75F-FCBE-4B74-A194-ED25A0732B15}"/>
              </a:ext>
            </a:extLst>
          </p:cNvPr>
          <p:cNvSpPr txBox="1">
            <a:spLocks/>
          </p:cNvSpPr>
          <p:nvPr/>
        </p:nvSpPr>
        <p:spPr>
          <a:xfrm>
            <a:off x="755650" y="981075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AU" altLang="en-US"/>
              <a:t>The source of future business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BB418BB-83C3-4285-AF14-5A44BECFC7F6}"/>
              </a:ext>
            </a:extLst>
          </p:cNvPr>
          <p:cNvSpPr txBox="1">
            <a:spLocks/>
          </p:cNvSpPr>
          <p:nvPr/>
        </p:nvSpPr>
        <p:spPr>
          <a:xfrm>
            <a:off x="755650" y="1773238"/>
            <a:ext cx="793115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AU" altLang="en-US" sz="3200"/>
              <a:t>An Opportunity is:</a:t>
            </a:r>
            <a:endParaRPr lang="en-AU" altLang="en-US"/>
          </a:p>
          <a:p>
            <a:pPr>
              <a:defRPr/>
            </a:pPr>
            <a:r>
              <a:rPr lang="en-AU" altLang="en-US"/>
              <a:t>Information or a situation that has come into effect, outside the control or influence of an entrepreneur….that the entrepreneur thinks (perceives) is the source for a new business venture</a:t>
            </a:r>
          </a:p>
          <a:p>
            <a:pPr>
              <a:defRPr/>
            </a:pPr>
            <a:r>
              <a:rPr lang="en-AU" altLang="en-US"/>
              <a:t>The immediate response to this ‘catalyst’ is an IDEA…which then needs to be elaborated</a:t>
            </a:r>
          </a:p>
          <a:p>
            <a:pPr marL="0" indent="0">
              <a:buFontTx/>
              <a:buNone/>
              <a:defRPr/>
            </a:pPr>
            <a:endParaRPr lang="en-AU" altLang="en-US"/>
          </a:p>
          <a:p>
            <a:pPr>
              <a:defRPr/>
            </a:pPr>
            <a:endParaRPr lang="en-AU" altLang="en-US" dirty="0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AD494E46-1896-4A62-A83A-492CEA8DFD25}"/>
              </a:ext>
            </a:extLst>
          </p:cNvPr>
          <p:cNvSpPr txBox="1">
            <a:spLocks/>
          </p:cNvSpPr>
          <p:nvPr/>
        </p:nvSpPr>
        <p:spPr>
          <a:xfrm>
            <a:off x="8072438" y="6519863"/>
            <a:ext cx="676275" cy="3381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B90D599B-E3F6-477B-9CCA-42FEBF3E1DF4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9</a:t>
            </a:fld>
            <a:endParaRPr lang="en-AU" altLang="en-US" sz="1400"/>
          </a:p>
        </p:txBody>
      </p:sp>
    </p:spTree>
    <p:extLst>
      <p:ext uri="{BB962C8B-B14F-4D97-AF65-F5344CB8AC3E}">
        <p14:creationId xmlns:p14="http://schemas.microsoft.com/office/powerpoint/2010/main" val="1626080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 bldLvl="5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6EC38-D729-4A7A-9D70-BF6A6D31F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50" y="-1006846"/>
            <a:ext cx="10515600" cy="13255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6499D-8BB6-4FA0-A14F-694698D787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945" y="1357251"/>
            <a:ext cx="10515600" cy="435133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67E2B70-B36D-4E12-8D84-95169DA38DAC}"/>
              </a:ext>
            </a:extLst>
          </p:cNvPr>
          <p:cNvSpPr txBox="1">
            <a:spLocks/>
          </p:cNvSpPr>
          <p:nvPr/>
        </p:nvSpPr>
        <p:spPr>
          <a:xfrm>
            <a:off x="755650" y="981075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/>
              <a:t>Evaluation of the Opportunity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426BDF9-1699-414C-973D-751B827A4428}"/>
              </a:ext>
            </a:extLst>
          </p:cNvPr>
          <p:cNvSpPr txBox="1">
            <a:spLocks/>
          </p:cNvSpPr>
          <p:nvPr/>
        </p:nvSpPr>
        <p:spPr>
          <a:xfrm>
            <a:off x="755650" y="1773238"/>
            <a:ext cx="793115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en-GB" altLang="en-US" b="1" i="1" u="sng"/>
              <a:t>Evaluation</a:t>
            </a:r>
            <a:r>
              <a:rPr lang="en-GB" altLang="en-US"/>
              <a:t> has 2 components</a:t>
            </a:r>
          </a:p>
          <a:p>
            <a:pPr marL="0" indent="0">
              <a:buFontTx/>
              <a:buNone/>
              <a:defRPr/>
            </a:pPr>
            <a:endParaRPr lang="en-GB" altLang="en-US"/>
          </a:p>
          <a:p>
            <a:pPr>
              <a:defRPr/>
            </a:pPr>
            <a:r>
              <a:rPr lang="en-GB" altLang="en-US"/>
              <a:t>Evaluation of the customer and the customer need</a:t>
            </a:r>
          </a:p>
          <a:p>
            <a:pPr>
              <a:defRPr/>
            </a:pPr>
            <a:r>
              <a:rPr lang="en-GB" altLang="en-US"/>
              <a:t>Evaluation of the innovation/value proposition that needs to be created to match to the specific customer need- TOMORROW</a:t>
            </a:r>
            <a:endParaRPr lang="en-GB" altLang="en-US" dirty="0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4E9A47B7-A990-47DD-A121-CB41525C709F}"/>
              </a:ext>
            </a:extLst>
          </p:cNvPr>
          <p:cNvSpPr txBox="1">
            <a:spLocks/>
          </p:cNvSpPr>
          <p:nvPr/>
        </p:nvSpPr>
        <p:spPr bwMode="auto">
          <a:xfrm>
            <a:off x="7824788" y="6353175"/>
            <a:ext cx="987425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457200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9C310163-A62D-4558-83A3-66BDF74F6106}" type="slidenum">
              <a:rPr lang="en-AU" altLang="en-US" sz="1400"/>
              <a:pPr algn="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10</a:t>
            </a:fld>
            <a:endParaRPr lang="en-AU" altLang="en-US" sz="1400"/>
          </a:p>
        </p:txBody>
      </p:sp>
    </p:spTree>
    <p:extLst>
      <p:ext uri="{BB962C8B-B14F-4D97-AF65-F5344CB8AC3E}">
        <p14:creationId xmlns:p14="http://schemas.microsoft.com/office/powerpoint/2010/main" val="4206719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 bldLvl="5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C2F33-F69D-461B-8628-B0A68AA81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320" y="-1045369"/>
            <a:ext cx="10515600" cy="13255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79D9B-33A3-4153-B364-E301478A87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650" y="1336675"/>
            <a:ext cx="10515600" cy="435133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A2ADEBC-4F6C-43E1-A44A-3714C82E6DF2}"/>
              </a:ext>
            </a:extLst>
          </p:cNvPr>
          <p:cNvSpPr txBox="1">
            <a:spLocks/>
          </p:cNvSpPr>
          <p:nvPr/>
        </p:nvSpPr>
        <p:spPr>
          <a:xfrm>
            <a:off x="755650" y="981075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/>
              <a:t>Exploitation - Adoption (by consumers)</a:t>
            </a:r>
          </a:p>
        </p:txBody>
      </p:sp>
      <p:sp>
        <p:nvSpPr>
          <p:cNvPr id="5" name="Slide Number Placeholder 2">
            <a:extLst>
              <a:ext uri="{FF2B5EF4-FFF2-40B4-BE49-F238E27FC236}">
                <a16:creationId xmlns:a16="http://schemas.microsoft.com/office/drawing/2014/main" id="{1C451BA7-85DB-41FC-ADF7-88752646D8B5}"/>
              </a:ext>
            </a:extLst>
          </p:cNvPr>
          <p:cNvSpPr txBox="1">
            <a:spLocks/>
          </p:cNvSpPr>
          <p:nvPr/>
        </p:nvSpPr>
        <p:spPr>
          <a:xfrm>
            <a:off x="8072438" y="6519863"/>
            <a:ext cx="676275" cy="3381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C5602D2E-4086-43BB-9FC7-F4968307DDDC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11</a:t>
            </a:fld>
            <a:endParaRPr lang="en-AU" altLang="en-US" sz="140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D71E0CD3-CC10-4CF1-8FFA-0A6FB60DD9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76375" y="5945188"/>
            <a:ext cx="6408738" cy="43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1100">
                <a:hlinkClick r:id="rId2"/>
              </a:rPr>
              <a:t>http://en.wikipedia.org/wiki/File:DiffusionOfInnovation.png</a:t>
            </a:r>
            <a:endParaRPr lang="en-GB" altLang="en-US" sz="1100"/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1100"/>
              <a:t>originally published in 1957 by Joe M. Bohlen, George M. Beal and Everett M. Rogers </a:t>
            </a:r>
          </a:p>
        </p:txBody>
      </p:sp>
      <p:pic>
        <p:nvPicPr>
          <p:cNvPr id="7" name="Picture 4" descr="http://upload.wikimedia.org/wikipedia/commons/thumb/0/0f/Diffusionofideas.PNG/330px-Diffusionofideas.PNG">
            <a:hlinkClick r:id="rId3"/>
            <a:extLst>
              <a:ext uri="{FF2B5EF4-FFF2-40B4-BE49-F238E27FC236}">
                <a16:creationId xmlns:a16="http://schemas.microsoft.com/office/drawing/2014/main" id="{96DC9455-05B8-4441-B0B3-EE94822794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1768475"/>
            <a:ext cx="6842125" cy="4181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47555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D587D-5E23-44FA-AF43-0F210A44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060E51-D202-4337-9FD5-2DCA357E22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8A0931E-20DD-4233-8AF5-509A503F3079}"/>
              </a:ext>
            </a:extLst>
          </p:cNvPr>
          <p:cNvSpPr txBox="1">
            <a:spLocks/>
          </p:cNvSpPr>
          <p:nvPr/>
        </p:nvSpPr>
        <p:spPr>
          <a:xfrm>
            <a:off x="755650" y="981075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AU" altLang="en-US"/>
              <a:t>Risk-taking is a pre-requisite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1257B50-CB48-45BE-900B-288C7B648419}"/>
              </a:ext>
            </a:extLst>
          </p:cNvPr>
          <p:cNvSpPr txBox="1">
            <a:spLocks/>
          </p:cNvSpPr>
          <p:nvPr/>
        </p:nvSpPr>
        <p:spPr>
          <a:xfrm>
            <a:off x="755650" y="1773238"/>
            <a:ext cx="7931150" cy="4343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altLang="en-US"/>
              <a:t>Cantillon (1955) sees the entrepreneur as;</a:t>
            </a:r>
          </a:p>
          <a:p>
            <a:r>
              <a:rPr lang="en-AU" altLang="en-US"/>
              <a:t>a </a:t>
            </a:r>
            <a:r>
              <a:rPr lang="en-AU" altLang="en-US" b="1" i="1"/>
              <a:t>risk taker </a:t>
            </a:r>
            <a:r>
              <a:rPr lang="en-AU" altLang="en-US"/>
              <a:t>who </a:t>
            </a:r>
          </a:p>
          <a:p>
            <a:r>
              <a:rPr lang="en-AU" altLang="en-US"/>
              <a:t>buys at a </a:t>
            </a:r>
            <a:r>
              <a:rPr lang="en-AU" altLang="en-US" b="1"/>
              <a:t>CERTAIN</a:t>
            </a:r>
            <a:r>
              <a:rPr lang="en-AU" altLang="en-US"/>
              <a:t> price </a:t>
            </a:r>
          </a:p>
          <a:p>
            <a:r>
              <a:rPr lang="en-AU" altLang="en-US"/>
              <a:t>but sells [in the future] at an </a:t>
            </a:r>
            <a:r>
              <a:rPr lang="en-AU" altLang="en-US" b="1"/>
              <a:t>UNCERTAIN</a:t>
            </a:r>
            <a:r>
              <a:rPr lang="en-AU" altLang="en-US"/>
              <a:t> price</a:t>
            </a:r>
          </a:p>
          <a:p>
            <a:pPr>
              <a:buFontTx/>
              <a:buNone/>
            </a:pPr>
            <a:endParaRPr lang="en-AU" altLang="en-US" sz="1400"/>
          </a:p>
          <a:p>
            <a:r>
              <a:rPr lang="en-AU" altLang="en-US"/>
              <a:t>The entrepreneur </a:t>
            </a:r>
            <a:r>
              <a:rPr lang="en-AU" altLang="en-US" b="1"/>
              <a:t>specialises in bearing uncertainty in the course of taking action</a:t>
            </a:r>
          </a:p>
          <a:p>
            <a:endParaRPr lang="en-AU" altLang="en-US" b="1"/>
          </a:p>
          <a:p>
            <a:r>
              <a:rPr lang="en-AU" altLang="en-US"/>
              <a:t>(Johnson, 2007:21)</a:t>
            </a:r>
          </a:p>
          <a:p>
            <a:r>
              <a:rPr lang="en-GB" altLang="en-US" i="1"/>
              <a:t>Cantillon, Essai sur la Nature du Commerce en Général</a:t>
            </a:r>
            <a:r>
              <a:rPr lang="en-GB" altLang="en-US"/>
              <a:t> (</a:t>
            </a:r>
            <a:r>
              <a:rPr lang="en-GB" altLang="en-US" i="1"/>
              <a:t>Essay on the Nature of Trade in General</a:t>
            </a:r>
            <a:r>
              <a:rPr lang="en-GB" altLang="en-US"/>
              <a:t>).</a:t>
            </a:r>
            <a:endParaRPr lang="en-AU" altLang="en-US" b="1"/>
          </a:p>
          <a:p>
            <a:endParaRPr lang="en-AU" altLang="en-US"/>
          </a:p>
          <a:p>
            <a:pPr>
              <a:buFontTx/>
              <a:buNone/>
            </a:pPr>
            <a:endParaRPr lang="en-AU" altLang="en-US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AB6B1C0A-3860-4178-8B4C-C51AB6F4B80C}"/>
              </a:ext>
            </a:extLst>
          </p:cNvPr>
          <p:cNvSpPr txBox="1">
            <a:spLocks/>
          </p:cNvSpPr>
          <p:nvPr/>
        </p:nvSpPr>
        <p:spPr>
          <a:xfrm>
            <a:off x="8072438" y="6519863"/>
            <a:ext cx="676275" cy="3381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F718C952-AAEE-49DB-8F1B-FBF2F9F04CAF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12</a:t>
            </a:fld>
            <a:endParaRPr lang="en-AU" altLang="en-US" sz="1400"/>
          </a:p>
        </p:txBody>
      </p:sp>
    </p:spTree>
    <p:extLst>
      <p:ext uri="{BB962C8B-B14F-4D97-AF65-F5344CB8AC3E}">
        <p14:creationId xmlns:p14="http://schemas.microsoft.com/office/powerpoint/2010/main" val="3977887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 bldLvl="5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6AAAB-C8D6-44D6-BFC9-349FBF706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073" y="-1036163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51AAD41F-46AB-4839-8128-032C00738D7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pPr marL="0" indent="0" eaLnBrk="1" hangingPunct="1">
              <a:buNone/>
            </a:pPr>
            <a:br>
              <a:rPr lang="en-US" altLang="en-US" sz="4800" dirty="0"/>
            </a:br>
            <a:br>
              <a:rPr lang="en-US" altLang="en-US" sz="4800" dirty="0"/>
            </a:br>
            <a:r>
              <a:rPr lang="en-US" altLang="en-US" sz="4800" dirty="0"/>
              <a:t>Spotting  Opportunities for your Ideas</a:t>
            </a:r>
          </a:p>
        </p:txBody>
      </p:sp>
    </p:spTree>
    <p:extLst>
      <p:ext uri="{BB962C8B-B14F-4D97-AF65-F5344CB8AC3E}">
        <p14:creationId xmlns:p14="http://schemas.microsoft.com/office/powerpoint/2010/main" val="23561331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A85F4-98F5-44C9-9F57-51D4F36FC5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8E7CC-08D0-41E4-BACD-650B4A1FB6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395" y="365125"/>
            <a:ext cx="10764405" cy="5844968"/>
          </a:xfrm>
        </p:spPr>
        <p:txBody>
          <a:bodyPr/>
          <a:lstStyle/>
          <a:p>
            <a:r>
              <a:rPr lang="en-GB" altLang="en-US" sz="3600" dirty="0"/>
              <a:t>Your Objective</a:t>
            </a: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58FE8D0-9647-489D-AF68-C38F44E25808}"/>
              </a:ext>
            </a:extLst>
          </p:cNvPr>
          <p:cNvSpPr txBox="1">
            <a:spLocks/>
          </p:cNvSpPr>
          <p:nvPr/>
        </p:nvSpPr>
        <p:spPr>
          <a:xfrm>
            <a:off x="755650" y="981075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alt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337EDCE-2133-4208-BF20-4919E921E703}"/>
              </a:ext>
            </a:extLst>
          </p:cNvPr>
          <p:cNvSpPr txBox="1">
            <a:spLocks/>
          </p:cNvSpPr>
          <p:nvPr/>
        </p:nvSpPr>
        <p:spPr>
          <a:xfrm>
            <a:off x="755650" y="1773238"/>
            <a:ext cx="793115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/>
              <a:t>In this business simulation your objective is to</a:t>
            </a:r>
          </a:p>
          <a:p>
            <a:r>
              <a:rPr lang="en-GB" altLang="en-US" sz="3200">
                <a:solidFill>
                  <a:srgbClr val="C00000"/>
                </a:solidFill>
              </a:rPr>
              <a:t>Spot something from the world around you which…</a:t>
            </a:r>
          </a:p>
          <a:p>
            <a:r>
              <a:rPr lang="en-GB" altLang="en-US" sz="3200">
                <a:solidFill>
                  <a:srgbClr val="C00000"/>
                </a:solidFill>
              </a:rPr>
              <a:t>Agitates you into taking action…</a:t>
            </a:r>
          </a:p>
          <a:p>
            <a:r>
              <a:rPr lang="en-GB" altLang="en-US" sz="3200">
                <a:solidFill>
                  <a:srgbClr val="C00000"/>
                </a:solidFill>
              </a:rPr>
              <a:t>To create an innovation for a perceived market need…</a:t>
            </a:r>
          </a:p>
          <a:p>
            <a:r>
              <a:rPr lang="en-GB" altLang="en-US" sz="3200">
                <a:solidFill>
                  <a:srgbClr val="C00000"/>
                </a:solidFill>
              </a:rPr>
              <a:t>That can be tested beyond this workshop 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14EFEC06-FEA4-4A9A-96A1-2E2E9520AED5}"/>
              </a:ext>
            </a:extLst>
          </p:cNvPr>
          <p:cNvSpPr txBox="1">
            <a:spLocks/>
          </p:cNvSpPr>
          <p:nvPr/>
        </p:nvSpPr>
        <p:spPr>
          <a:xfrm>
            <a:off x="8072438" y="6519863"/>
            <a:ext cx="676275" cy="3381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7E7AC865-282D-434A-BEE9-C92F401AE2F2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14</a:t>
            </a:fld>
            <a:endParaRPr lang="en-AU" altLang="en-US" sz="1400"/>
          </a:p>
        </p:txBody>
      </p:sp>
    </p:spTree>
    <p:extLst>
      <p:ext uri="{BB962C8B-B14F-4D97-AF65-F5344CB8AC3E}">
        <p14:creationId xmlns:p14="http://schemas.microsoft.com/office/powerpoint/2010/main" val="3834011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 bldLvl="5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8A38C-FB2A-4797-B0A6-F9384D84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818" y="-1105239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583B5-B71C-45C1-84C0-903CD739BD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996575D-F52D-4D58-A8D0-F9091D0E9FE3}"/>
              </a:ext>
            </a:extLst>
          </p:cNvPr>
          <p:cNvSpPr txBox="1">
            <a:spLocks/>
          </p:cNvSpPr>
          <p:nvPr/>
        </p:nvSpPr>
        <p:spPr>
          <a:xfrm>
            <a:off x="755650" y="1062038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4000"/>
              <a:t>Your perception: What do you see?</a:t>
            </a:r>
          </a:p>
        </p:txBody>
      </p:sp>
      <p:sp>
        <p:nvSpPr>
          <p:cNvPr id="5" name="Slide Number Placeholder 2">
            <a:extLst>
              <a:ext uri="{FF2B5EF4-FFF2-40B4-BE49-F238E27FC236}">
                <a16:creationId xmlns:a16="http://schemas.microsoft.com/office/drawing/2014/main" id="{4272A869-06F1-4709-BA73-D15BB608AFAB}"/>
              </a:ext>
            </a:extLst>
          </p:cNvPr>
          <p:cNvSpPr txBox="1">
            <a:spLocks/>
          </p:cNvSpPr>
          <p:nvPr/>
        </p:nvSpPr>
        <p:spPr>
          <a:xfrm>
            <a:off x="8072438" y="6519863"/>
            <a:ext cx="676275" cy="3381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AF6114EB-8B02-44FB-857E-3E280F5457C2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15</a:t>
            </a:fld>
            <a:endParaRPr lang="en-AU" altLang="en-US" sz="1400"/>
          </a:p>
        </p:txBody>
      </p:sp>
      <p:pic>
        <p:nvPicPr>
          <p:cNvPr id="6" name="Picture 3" descr="Is it a duck or a bunny?">
            <a:extLst>
              <a:ext uri="{FF2B5EF4-FFF2-40B4-BE49-F238E27FC236}">
                <a16:creationId xmlns:a16="http://schemas.microsoft.com/office/drawing/2014/main" id="{12376D5B-0CD5-432B-B26A-FAF5F7CE63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2565400"/>
            <a:ext cx="4679950" cy="3052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73125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D315E-8836-442C-BD33-654B6D0FE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409" y="-997260"/>
            <a:ext cx="10515600" cy="13255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ECE6A-F4A5-4760-B8B2-D0C196E97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6287" y="1625291"/>
            <a:ext cx="10515600" cy="435133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1">
            <a:extLst>
              <a:ext uri="{FF2B5EF4-FFF2-40B4-BE49-F238E27FC236}">
                <a16:creationId xmlns:a16="http://schemas.microsoft.com/office/drawing/2014/main" id="{53B819FD-7952-4C71-9E4B-705E4A5A064B}"/>
              </a:ext>
            </a:extLst>
          </p:cNvPr>
          <p:cNvSpPr txBox="1">
            <a:spLocks/>
          </p:cNvSpPr>
          <p:nvPr/>
        </p:nvSpPr>
        <p:spPr>
          <a:xfrm>
            <a:off x="8072438" y="6519863"/>
            <a:ext cx="676275" cy="3381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2E886A1E-9148-4665-BDFB-42C0C1626469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16</a:t>
            </a:fld>
            <a:endParaRPr lang="en-AU" altLang="en-US" sz="140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A3ACA57A-366D-4F17-96DB-FCE2A47FF9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" y="609600"/>
            <a:ext cx="8512175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b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Rdg Vesta" pitchFamily="2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Rdg Vesta" pitchFamily="2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Rdg Vesta" pitchFamily="2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Rdg Vesta" pitchFamily="2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Rdg Vesta" pitchFamily="2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Rdg Vesta" pitchFamily="2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Rdg Vesta" pitchFamily="2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Rdg Vesta" pitchFamily="2" charset="0"/>
              </a:defRPr>
            </a:lvl9pPr>
          </a:lstStyle>
          <a:p>
            <a:pPr>
              <a:defRPr/>
            </a:pPr>
            <a:r>
              <a:rPr lang="en-AU" sz="4000" kern="0" dirty="0"/>
              <a:t>We are all 	</a:t>
            </a:r>
            <a:r>
              <a:rPr lang="en-AU" sz="5400" kern="0" dirty="0"/>
              <a:t>UNIQUE</a:t>
            </a:r>
          </a:p>
        </p:txBody>
      </p:sp>
      <p:pic>
        <p:nvPicPr>
          <p:cNvPr id="6" name="Picture 3" descr="picasso perception">
            <a:extLst>
              <a:ext uri="{FF2B5EF4-FFF2-40B4-BE49-F238E27FC236}">
                <a16:creationId xmlns:a16="http://schemas.microsoft.com/office/drawing/2014/main" id="{BD9C35DD-61DB-4DD5-81D5-426241DFD8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2420938"/>
            <a:ext cx="3068637" cy="3887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8A1710A-BDE2-4C18-AF0E-0B2542FEF3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27538" y="2478088"/>
            <a:ext cx="4572000" cy="203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AU" sz="3600" dirty="0">
                <a:latin typeface="+mn-lt"/>
              </a:rPr>
              <a:t>“No Two Persons Read the Same Book”</a:t>
            </a:r>
            <a:br>
              <a:rPr lang="en-AU" sz="3600" dirty="0">
                <a:latin typeface="+mn-lt"/>
              </a:rPr>
            </a:br>
            <a:r>
              <a:rPr lang="en-AU" sz="1800" dirty="0"/>
              <a:t>Edmund Wilson</a:t>
            </a:r>
            <a:br>
              <a:rPr lang="en-AU" sz="1800" dirty="0"/>
            </a:br>
            <a:r>
              <a:rPr lang="en-AU" sz="1200" dirty="0"/>
              <a:t>Inscription in Victoria State Library- Australia</a:t>
            </a:r>
            <a:endParaRPr lang="en-AU" sz="1200" dirty="0">
              <a:solidFill>
                <a:schemeClr val="accent2"/>
              </a:solidFill>
              <a:latin typeface="+mn-lt"/>
            </a:endParaRPr>
          </a:p>
          <a:p>
            <a:pPr eaLnBrk="1" hangingPunct="1">
              <a:defRPr/>
            </a:pPr>
            <a:endParaRPr lang="en-AU" dirty="0">
              <a:solidFill>
                <a:schemeClr val="accent2"/>
              </a:solidFill>
              <a:latin typeface="+mn-lt"/>
            </a:endParaRP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F8DD6971-115C-420C-B099-AD7B74F46B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68750" y="5805488"/>
            <a:ext cx="4794250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1400"/>
              <a:t>Two Girls Reading (1934). Pablo Picasso (Spain, 1881-1975). Oil on canvas. University of Michigan Museum of Art</a:t>
            </a:r>
          </a:p>
        </p:txBody>
      </p:sp>
    </p:spTree>
    <p:extLst>
      <p:ext uri="{BB962C8B-B14F-4D97-AF65-F5344CB8AC3E}">
        <p14:creationId xmlns:p14="http://schemas.microsoft.com/office/powerpoint/2010/main" val="15795281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CB1AA-BD2A-47AA-9C49-50C94245B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-1056328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E4AE9-F45E-47F2-9BAC-BB29363152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90392"/>
            <a:ext cx="10515600" cy="435133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2AF9D1A-DBA0-4D23-9073-74336C7149DA}"/>
              </a:ext>
            </a:extLst>
          </p:cNvPr>
          <p:cNvSpPr txBox="1">
            <a:spLocks/>
          </p:cNvSpPr>
          <p:nvPr/>
        </p:nvSpPr>
        <p:spPr>
          <a:xfrm>
            <a:off x="755650" y="981075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AU" altLang="en-US"/>
              <a:t>Discovery of Opportunities…aah-haa!</a:t>
            </a:r>
          </a:p>
        </p:txBody>
      </p:sp>
      <p:sp>
        <p:nvSpPr>
          <p:cNvPr id="5" name="Slide Number Placeholder 2">
            <a:extLst>
              <a:ext uri="{FF2B5EF4-FFF2-40B4-BE49-F238E27FC236}">
                <a16:creationId xmlns:a16="http://schemas.microsoft.com/office/drawing/2014/main" id="{8E99CAED-06C9-42D0-BB89-924A57158E62}"/>
              </a:ext>
            </a:extLst>
          </p:cNvPr>
          <p:cNvSpPr txBox="1">
            <a:spLocks/>
          </p:cNvSpPr>
          <p:nvPr/>
        </p:nvSpPr>
        <p:spPr>
          <a:xfrm>
            <a:off x="8072438" y="6519863"/>
            <a:ext cx="676275" cy="3381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FF2EBE25-2876-4659-853A-9AE73BEA99BD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17</a:t>
            </a:fld>
            <a:endParaRPr lang="en-AU" altLang="en-US" sz="1400"/>
          </a:p>
        </p:txBody>
      </p:sp>
      <p:pic>
        <p:nvPicPr>
          <p:cNvPr id="6" name="Picture 2" descr="C:\Users\keith\Documents\Keith\Henley\2010 Prog Director\Materials and courses\Development of Entrep Pathway_18 June\compiled writings_17 June\from Joan\SIB-E_pathway-JA_30 June\Figs_for_Entrepreneurship_%281%29\SIB-E Fig 5.png">
            <a:extLst>
              <a:ext uri="{FF2B5EF4-FFF2-40B4-BE49-F238E27FC236}">
                <a16:creationId xmlns:a16="http://schemas.microsoft.com/office/drawing/2014/main" id="{B678B5CF-90CC-42FF-8491-D1E6C336F8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1811338"/>
            <a:ext cx="7056437" cy="450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1099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D2735-932A-4C36-8F9E-0F19009DC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625" y="-992188"/>
            <a:ext cx="10515600" cy="13255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BAF96-3109-4E08-8C25-19DAB1649F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83E8B0E-078C-4691-905B-AB84BAD6B278}"/>
              </a:ext>
            </a:extLst>
          </p:cNvPr>
          <p:cNvSpPr txBox="1">
            <a:spLocks/>
          </p:cNvSpPr>
          <p:nvPr/>
        </p:nvSpPr>
        <p:spPr>
          <a:xfrm>
            <a:off x="755650" y="981075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/>
              <a:t>The PESTEL Cloud</a:t>
            </a:r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2F7D5052-4B6C-4589-B342-0130F345D644}"/>
              </a:ext>
            </a:extLst>
          </p:cNvPr>
          <p:cNvSpPr txBox="1">
            <a:spLocks/>
          </p:cNvSpPr>
          <p:nvPr/>
        </p:nvSpPr>
        <p:spPr>
          <a:xfrm>
            <a:off x="8072438" y="6519863"/>
            <a:ext cx="676275" cy="3381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7979A05D-C6C3-45FF-9346-342ADAE05966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18</a:t>
            </a:fld>
            <a:endParaRPr lang="en-AU" altLang="en-US" sz="1400"/>
          </a:p>
        </p:txBody>
      </p:sp>
      <p:sp>
        <p:nvSpPr>
          <p:cNvPr id="6" name="Oval 4">
            <a:extLst>
              <a:ext uri="{FF2B5EF4-FFF2-40B4-BE49-F238E27FC236}">
                <a16:creationId xmlns:a16="http://schemas.microsoft.com/office/drawing/2014/main" id="{B6908664-EE8A-45F9-B763-175EE8AE84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0113" y="1844675"/>
            <a:ext cx="6911975" cy="1079500"/>
          </a:xfrm>
          <a:prstGeom prst="ellipse">
            <a:avLst/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4800"/>
              <a:t>P E S T E L</a:t>
            </a:r>
          </a:p>
        </p:txBody>
      </p:sp>
      <p:sp>
        <p:nvSpPr>
          <p:cNvPr id="7" name="Freeform 5">
            <a:extLst>
              <a:ext uri="{FF2B5EF4-FFF2-40B4-BE49-F238E27FC236}">
                <a16:creationId xmlns:a16="http://schemas.microsoft.com/office/drawing/2014/main" id="{62C5DB39-55BE-427F-8421-D9CB3CD60FA6}"/>
              </a:ext>
            </a:extLst>
          </p:cNvPr>
          <p:cNvSpPr>
            <a:spLocks/>
          </p:cNvSpPr>
          <p:nvPr/>
        </p:nvSpPr>
        <p:spPr bwMode="auto">
          <a:xfrm>
            <a:off x="1036638" y="3146425"/>
            <a:ext cx="6875462" cy="300038"/>
          </a:xfrm>
          <a:custGeom>
            <a:avLst/>
            <a:gdLst>
              <a:gd name="T0" fmla="*/ 60848 w 6876288"/>
              <a:gd name="T1" fmla="*/ 187533 h 300344"/>
              <a:gd name="T2" fmla="*/ 182528 w 6876288"/>
              <a:gd name="T3" fmla="*/ 247507 h 300344"/>
              <a:gd name="T4" fmla="*/ 279872 w 6876288"/>
              <a:gd name="T5" fmla="*/ 283491 h 300344"/>
              <a:gd name="T6" fmla="*/ 571920 w 6876288"/>
              <a:gd name="T7" fmla="*/ 283491 h 300344"/>
              <a:gd name="T8" fmla="*/ 730112 w 6876288"/>
              <a:gd name="T9" fmla="*/ 259501 h 300344"/>
              <a:gd name="T10" fmla="*/ 851806 w 6876288"/>
              <a:gd name="T11" fmla="*/ 223517 h 300344"/>
              <a:gd name="T12" fmla="*/ 949152 w 6876288"/>
              <a:gd name="T13" fmla="*/ 199527 h 300344"/>
              <a:gd name="T14" fmla="*/ 1204688 w 6876288"/>
              <a:gd name="T15" fmla="*/ 163543 h 300344"/>
              <a:gd name="T16" fmla="*/ 1411552 w 6876288"/>
              <a:gd name="T17" fmla="*/ 115564 h 300344"/>
              <a:gd name="T18" fmla="*/ 1521072 w 6876288"/>
              <a:gd name="T19" fmla="*/ 79581 h 300344"/>
              <a:gd name="T20" fmla="*/ 1740112 w 6876288"/>
              <a:gd name="T21" fmla="*/ 79581 h 300344"/>
              <a:gd name="T22" fmla="*/ 1886128 w 6876288"/>
              <a:gd name="T23" fmla="*/ 139554 h 300344"/>
              <a:gd name="T24" fmla="*/ 1959141 w 6876288"/>
              <a:gd name="T25" fmla="*/ 199527 h 300344"/>
              <a:gd name="T26" fmla="*/ 2105168 w 6876288"/>
              <a:gd name="T27" fmla="*/ 271496 h 300344"/>
              <a:gd name="T28" fmla="*/ 2385040 w 6876288"/>
              <a:gd name="T29" fmla="*/ 247507 h 300344"/>
              <a:gd name="T30" fmla="*/ 2652752 w 6876288"/>
              <a:gd name="T31" fmla="*/ 211522 h 300344"/>
              <a:gd name="T32" fmla="*/ 3090820 w 6876288"/>
              <a:gd name="T33" fmla="*/ 175538 h 300344"/>
              <a:gd name="T34" fmla="*/ 3322025 w 6876288"/>
              <a:gd name="T35" fmla="*/ 151547 h 300344"/>
              <a:gd name="T36" fmla="*/ 3516721 w 6876288"/>
              <a:gd name="T37" fmla="*/ 103569 h 300344"/>
              <a:gd name="T38" fmla="*/ 3614071 w 6876288"/>
              <a:gd name="T39" fmla="*/ 67585 h 300344"/>
              <a:gd name="T40" fmla="*/ 3687083 w 6876288"/>
              <a:gd name="T41" fmla="*/ 31601 h 300344"/>
              <a:gd name="T42" fmla="*/ 3918286 w 6876288"/>
              <a:gd name="T43" fmla="*/ 19608 h 300344"/>
              <a:gd name="T44" fmla="*/ 4064308 w 6876288"/>
              <a:gd name="T45" fmla="*/ 139554 h 300344"/>
              <a:gd name="T46" fmla="*/ 4185995 w 6876288"/>
              <a:gd name="T47" fmla="*/ 199527 h 300344"/>
              <a:gd name="T48" fmla="*/ 4478041 w 6876288"/>
              <a:gd name="T49" fmla="*/ 175538 h 300344"/>
              <a:gd name="T50" fmla="*/ 4587558 w 6876288"/>
              <a:gd name="T51" fmla="*/ 151547 h 300344"/>
              <a:gd name="T52" fmla="*/ 4697076 w 6876288"/>
              <a:gd name="T53" fmla="*/ 127559 h 300344"/>
              <a:gd name="T54" fmla="*/ 4843098 w 6876288"/>
              <a:gd name="T55" fmla="*/ 103569 h 300344"/>
              <a:gd name="T56" fmla="*/ 4989122 w 6876288"/>
              <a:gd name="T57" fmla="*/ 67585 h 300344"/>
              <a:gd name="T58" fmla="*/ 5098638 w 6876288"/>
              <a:gd name="T59" fmla="*/ 43593 h 300344"/>
              <a:gd name="T60" fmla="*/ 5670564 w 6876288"/>
              <a:gd name="T61" fmla="*/ 19608 h 300344"/>
              <a:gd name="T62" fmla="*/ 5780080 w 6876288"/>
              <a:gd name="T63" fmla="*/ 91574 h 300344"/>
              <a:gd name="T64" fmla="*/ 5901766 w 6876288"/>
              <a:gd name="T65" fmla="*/ 175538 h 300344"/>
              <a:gd name="T66" fmla="*/ 6157305 w 6876288"/>
              <a:gd name="T67" fmla="*/ 199527 h 300344"/>
              <a:gd name="T68" fmla="*/ 6364171 w 6876288"/>
              <a:gd name="T69" fmla="*/ 163543 h 300344"/>
              <a:gd name="T70" fmla="*/ 6558870 w 6876288"/>
              <a:gd name="T71" fmla="*/ 103569 h 300344"/>
              <a:gd name="T72" fmla="*/ 6631880 w 6876288"/>
              <a:gd name="T73" fmla="*/ 79581 h 300344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6876288" h="300344">
                <a:moveTo>
                  <a:pt x="0" y="117464"/>
                </a:moveTo>
                <a:cubicBezTo>
                  <a:pt x="20320" y="141848"/>
                  <a:pt x="35905" y="171129"/>
                  <a:pt x="60960" y="190616"/>
                </a:cubicBezTo>
                <a:cubicBezTo>
                  <a:pt x="74187" y="200903"/>
                  <a:pt x="94741" y="195314"/>
                  <a:pt x="109728" y="202808"/>
                </a:cubicBezTo>
                <a:cubicBezTo>
                  <a:pt x="135940" y="215914"/>
                  <a:pt x="154449" y="244468"/>
                  <a:pt x="182880" y="251576"/>
                </a:cubicBezTo>
                <a:cubicBezTo>
                  <a:pt x="199136" y="255640"/>
                  <a:pt x="215959" y="257884"/>
                  <a:pt x="231648" y="263768"/>
                </a:cubicBezTo>
                <a:cubicBezTo>
                  <a:pt x="248666" y="270150"/>
                  <a:pt x="263711" y="280993"/>
                  <a:pt x="280416" y="288152"/>
                </a:cubicBezTo>
                <a:cubicBezTo>
                  <a:pt x="292228" y="293214"/>
                  <a:pt x="304800" y="296280"/>
                  <a:pt x="316992" y="300344"/>
                </a:cubicBezTo>
                <a:cubicBezTo>
                  <a:pt x="402336" y="296280"/>
                  <a:pt x="487855" y="294965"/>
                  <a:pt x="573024" y="288152"/>
                </a:cubicBezTo>
                <a:cubicBezTo>
                  <a:pt x="589727" y="286816"/>
                  <a:pt x="605231" y="278508"/>
                  <a:pt x="621792" y="275960"/>
                </a:cubicBezTo>
                <a:cubicBezTo>
                  <a:pt x="658165" y="270364"/>
                  <a:pt x="694944" y="267832"/>
                  <a:pt x="731520" y="263768"/>
                </a:cubicBezTo>
                <a:cubicBezTo>
                  <a:pt x="755904" y="255640"/>
                  <a:pt x="779736" y="245618"/>
                  <a:pt x="804672" y="239384"/>
                </a:cubicBezTo>
                <a:cubicBezTo>
                  <a:pt x="820928" y="235320"/>
                  <a:pt x="837083" y="230827"/>
                  <a:pt x="853440" y="227192"/>
                </a:cubicBezTo>
                <a:cubicBezTo>
                  <a:pt x="873669" y="222697"/>
                  <a:pt x="894296" y="220026"/>
                  <a:pt x="914400" y="215000"/>
                </a:cubicBezTo>
                <a:cubicBezTo>
                  <a:pt x="926868" y="211883"/>
                  <a:pt x="938254" y="204625"/>
                  <a:pt x="950976" y="202808"/>
                </a:cubicBezTo>
                <a:cubicBezTo>
                  <a:pt x="995413" y="196460"/>
                  <a:pt x="1040507" y="195861"/>
                  <a:pt x="1085088" y="190616"/>
                </a:cubicBezTo>
                <a:cubicBezTo>
                  <a:pt x="1220298" y="174709"/>
                  <a:pt x="1103396" y="185071"/>
                  <a:pt x="1207008" y="166232"/>
                </a:cubicBezTo>
                <a:cubicBezTo>
                  <a:pt x="1235281" y="161091"/>
                  <a:pt x="1264079" y="159181"/>
                  <a:pt x="1292352" y="154040"/>
                </a:cubicBezTo>
                <a:cubicBezTo>
                  <a:pt x="1332889" y="146670"/>
                  <a:pt x="1376099" y="130188"/>
                  <a:pt x="1414272" y="117464"/>
                </a:cubicBezTo>
                <a:lnTo>
                  <a:pt x="1487424" y="93080"/>
                </a:lnTo>
                <a:lnTo>
                  <a:pt x="1524000" y="80888"/>
                </a:lnTo>
                <a:lnTo>
                  <a:pt x="1560576" y="68696"/>
                </a:lnTo>
                <a:cubicBezTo>
                  <a:pt x="1621536" y="72760"/>
                  <a:pt x="1682975" y="72248"/>
                  <a:pt x="1743456" y="80888"/>
                </a:cubicBezTo>
                <a:cubicBezTo>
                  <a:pt x="1831528" y="93470"/>
                  <a:pt x="1794641" y="100384"/>
                  <a:pt x="1853184" y="129656"/>
                </a:cubicBezTo>
                <a:cubicBezTo>
                  <a:pt x="1864679" y="135403"/>
                  <a:pt x="1877568" y="137784"/>
                  <a:pt x="1889760" y="141848"/>
                </a:cubicBezTo>
                <a:cubicBezTo>
                  <a:pt x="1901952" y="154040"/>
                  <a:pt x="1913090" y="167386"/>
                  <a:pt x="1926336" y="178424"/>
                </a:cubicBezTo>
                <a:cubicBezTo>
                  <a:pt x="1937593" y="187805"/>
                  <a:pt x="1952551" y="192447"/>
                  <a:pt x="1962912" y="202808"/>
                </a:cubicBezTo>
                <a:cubicBezTo>
                  <a:pt x="1973273" y="213169"/>
                  <a:pt x="1974870" y="231618"/>
                  <a:pt x="1987296" y="239384"/>
                </a:cubicBezTo>
                <a:cubicBezTo>
                  <a:pt x="2007085" y="251752"/>
                  <a:pt x="2080664" y="268822"/>
                  <a:pt x="2109216" y="275960"/>
                </a:cubicBezTo>
                <a:cubicBezTo>
                  <a:pt x="2178304" y="271896"/>
                  <a:pt x="2247533" y="269763"/>
                  <a:pt x="2316480" y="263768"/>
                </a:cubicBezTo>
                <a:cubicBezTo>
                  <a:pt x="2341107" y="261626"/>
                  <a:pt x="2365129" y="254843"/>
                  <a:pt x="2389632" y="251576"/>
                </a:cubicBezTo>
                <a:cubicBezTo>
                  <a:pt x="2426110" y="246712"/>
                  <a:pt x="2462882" y="244248"/>
                  <a:pt x="2499360" y="239384"/>
                </a:cubicBezTo>
                <a:cubicBezTo>
                  <a:pt x="2594868" y="226650"/>
                  <a:pt x="2555003" y="225827"/>
                  <a:pt x="2657856" y="215000"/>
                </a:cubicBezTo>
                <a:cubicBezTo>
                  <a:pt x="2788149" y="201285"/>
                  <a:pt x="2902340" y="197641"/>
                  <a:pt x="3035808" y="190616"/>
                </a:cubicBezTo>
                <a:cubicBezTo>
                  <a:pt x="3056128" y="186552"/>
                  <a:pt x="3076227" y="181163"/>
                  <a:pt x="3096768" y="178424"/>
                </a:cubicBezTo>
                <a:cubicBezTo>
                  <a:pt x="3137252" y="173026"/>
                  <a:pt x="3178070" y="170508"/>
                  <a:pt x="3218688" y="166232"/>
                </a:cubicBezTo>
                <a:lnTo>
                  <a:pt x="3328416" y="154040"/>
                </a:lnTo>
                <a:cubicBezTo>
                  <a:pt x="3429846" y="120230"/>
                  <a:pt x="3268213" y="171684"/>
                  <a:pt x="3450336" y="129656"/>
                </a:cubicBezTo>
                <a:cubicBezTo>
                  <a:pt x="3475381" y="123876"/>
                  <a:pt x="3498552" y="111506"/>
                  <a:pt x="3523488" y="105272"/>
                </a:cubicBezTo>
                <a:cubicBezTo>
                  <a:pt x="3539744" y="101208"/>
                  <a:pt x="3556567" y="98964"/>
                  <a:pt x="3572256" y="93080"/>
                </a:cubicBezTo>
                <a:cubicBezTo>
                  <a:pt x="3589274" y="86698"/>
                  <a:pt x="3604319" y="75855"/>
                  <a:pt x="3621024" y="68696"/>
                </a:cubicBezTo>
                <a:cubicBezTo>
                  <a:pt x="3632836" y="63634"/>
                  <a:pt x="3646105" y="62251"/>
                  <a:pt x="3657600" y="56504"/>
                </a:cubicBezTo>
                <a:cubicBezTo>
                  <a:pt x="3670706" y="49951"/>
                  <a:pt x="3680405" y="37128"/>
                  <a:pt x="3694176" y="32120"/>
                </a:cubicBezTo>
                <a:cubicBezTo>
                  <a:pt x="3725671" y="20667"/>
                  <a:pt x="3791712" y="7736"/>
                  <a:pt x="3791712" y="7736"/>
                </a:cubicBezTo>
                <a:cubicBezTo>
                  <a:pt x="3836416" y="11800"/>
                  <a:pt x="3881932" y="10523"/>
                  <a:pt x="3925824" y="19928"/>
                </a:cubicBezTo>
                <a:cubicBezTo>
                  <a:pt x="3964996" y="28322"/>
                  <a:pt x="3973455" y="70395"/>
                  <a:pt x="3998976" y="93080"/>
                </a:cubicBezTo>
                <a:cubicBezTo>
                  <a:pt x="4020880" y="112550"/>
                  <a:pt x="4051406" y="121126"/>
                  <a:pt x="4072128" y="141848"/>
                </a:cubicBezTo>
                <a:cubicBezTo>
                  <a:pt x="4084320" y="154040"/>
                  <a:pt x="4094358" y="168860"/>
                  <a:pt x="4108704" y="178424"/>
                </a:cubicBezTo>
                <a:cubicBezTo>
                  <a:pt x="4119198" y="185420"/>
                  <a:pt x="4187545" y="201182"/>
                  <a:pt x="4194048" y="202808"/>
                </a:cubicBezTo>
                <a:cubicBezTo>
                  <a:pt x="4275328" y="198744"/>
                  <a:pt x="4356788" y="197374"/>
                  <a:pt x="4437888" y="190616"/>
                </a:cubicBezTo>
                <a:cubicBezTo>
                  <a:pt x="4454586" y="189224"/>
                  <a:pt x="4470299" y="182059"/>
                  <a:pt x="4486656" y="178424"/>
                </a:cubicBezTo>
                <a:cubicBezTo>
                  <a:pt x="4506885" y="173929"/>
                  <a:pt x="4527387" y="170727"/>
                  <a:pt x="4547616" y="166232"/>
                </a:cubicBezTo>
                <a:cubicBezTo>
                  <a:pt x="4563973" y="162597"/>
                  <a:pt x="4580027" y="157675"/>
                  <a:pt x="4596384" y="154040"/>
                </a:cubicBezTo>
                <a:cubicBezTo>
                  <a:pt x="4616613" y="149545"/>
                  <a:pt x="4637115" y="146343"/>
                  <a:pt x="4657344" y="141848"/>
                </a:cubicBezTo>
                <a:cubicBezTo>
                  <a:pt x="4673701" y="138213"/>
                  <a:pt x="4690000" y="134259"/>
                  <a:pt x="4706112" y="129656"/>
                </a:cubicBezTo>
                <a:cubicBezTo>
                  <a:pt x="4718469" y="126125"/>
                  <a:pt x="4730011" y="119577"/>
                  <a:pt x="4742688" y="117464"/>
                </a:cubicBezTo>
                <a:cubicBezTo>
                  <a:pt x="4778988" y="111414"/>
                  <a:pt x="4815985" y="110476"/>
                  <a:pt x="4852416" y="105272"/>
                </a:cubicBezTo>
                <a:cubicBezTo>
                  <a:pt x="4877557" y="101680"/>
                  <a:pt x="4935522" y="88494"/>
                  <a:pt x="4962144" y="80888"/>
                </a:cubicBezTo>
                <a:cubicBezTo>
                  <a:pt x="4974501" y="77357"/>
                  <a:pt x="4986175" y="71484"/>
                  <a:pt x="4998720" y="68696"/>
                </a:cubicBezTo>
                <a:cubicBezTo>
                  <a:pt x="5022852" y="63333"/>
                  <a:pt x="5047740" y="61867"/>
                  <a:pt x="5071872" y="56504"/>
                </a:cubicBezTo>
                <a:cubicBezTo>
                  <a:pt x="5084417" y="53716"/>
                  <a:pt x="5095846" y="46832"/>
                  <a:pt x="5108448" y="44312"/>
                </a:cubicBezTo>
                <a:cubicBezTo>
                  <a:pt x="5182269" y="29548"/>
                  <a:pt x="5283110" y="25249"/>
                  <a:pt x="5352288" y="19928"/>
                </a:cubicBezTo>
                <a:cubicBezTo>
                  <a:pt x="5477963" y="-1018"/>
                  <a:pt x="5510505" y="-11733"/>
                  <a:pt x="5681472" y="19928"/>
                </a:cubicBezTo>
                <a:cubicBezTo>
                  <a:pt x="5710288" y="25264"/>
                  <a:pt x="5730240" y="52440"/>
                  <a:pt x="5754624" y="68696"/>
                </a:cubicBezTo>
                <a:lnTo>
                  <a:pt x="5791200" y="93080"/>
                </a:lnTo>
                <a:cubicBezTo>
                  <a:pt x="5803392" y="101208"/>
                  <a:pt x="5816054" y="108672"/>
                  <a:pt x="5827776" y="117464"/>
                </a:cubicBezTo>
                <a:cubicBezTo>
                  <a:pt x="5838821" y="125748"/>
                  <a:pt x="5895292" y="169510"/>
                  <a:pt x="5913120" y="178424"/>
                </a:cubicBezTo>
                <a:cubicBezTo>
                  <a:pt x="6014074" y="228901"/>
                  <a:pt x="5881450" y="145119"/>
                  <a:pt x="5986272" y="215000"/>
                </a:cubicBezTo>
                <a:cubicBezTo>
                  <a:pt x="6047232" y="210936"/>
                  <a:pt x="6108430" y="209555"/>
                  <a:pt x="6169152" y="202808"/>
                </a:cubicBezTo>
                <a:cubicBezTo>
                  <a:pt x="6181925" y="201389"/>
                  <a:pt x="6193072" y="192849"/>
                  <a:pt x="6205728" y="190616"/>
                </a:cubicBezTo>
                <a:cubicBezTo>
                  <a:pt x="6262327" y="180628"/>
                  <a:pt x="6376416" y="166232"/>
                  <a:pt x="6376416" y="166232"/>
                </a:cubicBezTo>
                <a:cubicBezTo>
                  <a:pt x="6400800" y="158104"/>
                  <a:pt x="6424632" y="148082"/>
                  <a:pt x="6449568" y="141848"/>
                </a:cubicBezTo>
                <a:cubicBezTo>
                  <a:pt x="6523272" y="123422"/>
                  <a:pt x="6482440" y="134955"/>
                  <a:pt x="6571488" y="105272"/>
                </a:cubicBezTo>
                <a:lnTo>
                  <a:pt x="6608064" y="93080"/>
                </a:lnTo>
                <a:cubicBezTo>
                  <a:pt x="6620256" y="89016"/>
                  <a:pt x="6631852" y="82167"/>
                  <a:pt x="6644640" y="80888"/>
                </a:cubicBezTo>
                <a:cubicBezTo>
                  <a:pt x="6802954" y="65057"/>
                  <a:pt x="6725717" y="68696"/>
                  <a:pt x="6876288" y="68696"/>
                </a:cubicBezTo>
              </a:path>
            </a:pathLst>
          </a:custGeom>
          <a:noFill/>
          <a:ln w="9525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" name="Freeform 6">
            <a:extLst>
              <a:ext uri="{FF2B5EF4-FFF2-40B4-BE49-F238E27FC236}">
                <a16:creationId xmlns:a16="http://schemas.microsoft.com/office/drawing/2014/main" id="{A4660CF5-DE84-4DDD-8A0E-EB99DAE3B92C}"/>
              </a:ext>
            </a:extLst>
          </p:cNvPr>
          <p:cNvSpPr>
            <a:spLocks/>
          </p:cNvSpPr>
          <p:nvPr/>
        </p:nvSpPr>
        <p:spPr bwMode="auto">
          <a:xfrm>
            <a:off x="985838" y="3554413"/>
            <a:ext cx="6915150" cy="500062"/>
          </a:xfrm>
          <a:custGeom>
            <a:avLst/>
            <a:gdLst>
              <a:gd name="T0" fmla="*/ 24452 w 6912864"/>
              <a:gd name="T1" fmla="*/ 441599 h 499872"/>
              <a:gd name="T2" fmla="*/ 73366 w 6912864"/>
              <a:gd name="T3" fmla="*/ 318929 h 499872"/>
              <a:gd name="T4" fmla="*/ 146743 w 6912864"/>
              <a:gd name="T5" fmla="*/ 220800 h 499872"/>
              <a:gd name="T6" fmla="*/ 293490 w 6912864"/>
              <a:gd name="T7" fmla="*/ 220800 h 499872"/>
              <a:gd name="T8" fmla="*/ 403544 w 6912864"/>
              <a:gd name="T9" fmla="*/ 269866 h 499872"/>
              <a:gd name="T10" fmla="*/ 476914 w 6912864"/>
              <a:gd name="T11" fmla="*/ 306666 h 499872"/>
              <a:gd name="T12" fmla="*/ 648110 w 6912864"/>
              <a:gd name="T13" fmla="*/ 355730 h 499872"/>
              <a:gd name="T14" fmla="*/ 794856 w 6912864"/>
              <a:gd name="T15" fmla="*/ 245328 h 499872"/>
              <a:gd name="T16" fmla="*/ 941600 w 6912864"/>
              <a:gd name="T17" fmla="*/ 147200 h 499872"/>
              <a:gd name="T18" fmla="*/ 1063882 w 6912864"/>
              <a:gd name="T19" fmla="*/ 73600 h 499872"/>
              <a:gd name="T20" fmla="*/ 1210628 w 6912864"/>
              <a:gd name="T21" fmla="*/ 110400 h 499872"/>
              <a:gd name="T22" fmla="*/ 1320683 w 6912864"/>
              <a:gd name="T23" fmla="*/ 220800 h 499872"/>
              <a:gd name="T24" fmla="*/ 1442974 w 6912864"/>
              <a:gd name="T25" fmla="*/ 343465 h 499872"/>
              <a:gd name="T26" fmla="*/ 1565258 w 6912864"/>
              <a:gd name="T27" fmla="*/ 441599 h 499872"/>
              <a:gd name="T28" fmla="*/ 1712003 w 6912864"/>
              <a:gd name="T29" fmla="*/ 404800 h 499872"/>
              <a:gd name="T30" fmla="*/ 1858740 w 6912864"/>
              <a:gd name="T31" fmla="*/ 355730 h 499872"/>
              <a:gd name="T32" fmla="*/ 1968803 w 6912864"/>
              <a:gd name="T33" fmla="*/ 331200 h 499872"/>
              <a:gd name="T34" fmla="*/ 2286746 w 6912864"/>
              <a:gd name="T35" fmla="*/ 269866 h 499872"/>
              <a:gd name="T36" fmla="*/ 2433483 w 6912864"/>
              <a:gd name="T37" fmla="*/ 208528 h 499872"/>
              <a:gd name="T38" fmla="*/ 2629141 w 6912864"/>
              <a:gd name="T39" fmla="*/ 245328 h 499872"/>
              <a:gd name="T40" fmla="*/ 2702516 w 6912864"/>
              <a:gd name="T41" fmla="*/ 282129 h 499872"/>
              <a:gd name="T42" fmla="*/ 2812574 w 6912864"/>
              <a:gd name="T43" fmla="*/ 343465 h 499872"/>
              <a:gd name="T44" fmla="*/ 3008225 w 6912864"/>
              <a:gd name="T45" fmla="*/ 282129 h 499872"/>
              <a:gd name="T46" fmla="*/ 3167198 w 6912864"/>
              <a:gd name="T47" fmla="*/ 184000 h 499872"/>
              <a:gd name="T48" fmla="*/ 3265025 w 6912864"/>
              <a:gd name="T49" fmla="*/ 98128 h 499872"/>
              <a:gd name="T50" fmla="*/ 3375083 w 6912864"/>
              <a:gd name="T51" fmla="*/ 49072 h 499872"/>
              <a:gd name="T52" fmla="*/ 3521825 w 6912864"/>
              <a:gd name="T53" fmla="*/ 0 h 499872"/>
              <a:gd name="T54" fmla="*/ 3741941 w 6912864"/>
              <a:gd name="T55" fmla="*/ 98128 h 499872"/>
              <a:gd name="T56" fmla="*/ 3790854 w 6912864"/>
              <a:gd name="T57" fmla="*/ 184000 h 499872"/>
              <a:gd name="T58" fmla="*/ 3851999 w 6912864"/>
              <a:gd name="T59" fmla="*/ 306666 h 499872"/>
              <a:gd name="T60" fmla="*/ 4023202 w 6912864"/>
              <a:gd name="T61" fmla="*/ 282129 h 499872"/>
              <a:gd name="T62" fmla="*/ 4206625 w 6912864"/>
              <a:gd name="T63" fmla="*/ 343465 h 499872"/>
              <a:gd name="T64" fmla="*/ 4280001 w 6912864"/>
              <a:gd name="T65" fmla="*/ 392530 h 499872"/>
              <a:gd name="T66" fmla="*/ 4451199 w 6912864"/>
              <a:gd name="T67" fmla="*/ 429330 h 499872"/>
              <a:gd name="T68" fmla="*/ 4597943 w 6912864"/>
              <a:gd name="T69" fmla="*/ 331200 h 499872"/>
              <a:gd name="T70" fmla="*/ 4781369 w 6912864"/>
              <a:gd name="T71" fmla="*/ 318929 h 499872"/>
              <a:gd name="T72" fmla="*/ 4891425 w 6912864"/>
              <a:gd name="T73" fmla="*/ 417064 h 499872"/>
              <a:gd name="T74" fmla="*/ 5062628 w 6912864"/>
              <a:gd name="T75" fmla="*/ 343465 h 499872"/>
              <a:gd name="T76" fmla="*/ 5197139 w 6912864"/>
              <a:gd name="T77" fmla="*/ 269866 h 499872"/>
              <a:gd name="T78" fmla="*/ 5392800 w 6912864"/>
              <a:gd name="T79" fmla="*/ 294400 h 499872"/>
              <a:gd name="T80" fmla="*/ 5588457 w 6912864"/>
              <a:gd name="T81" fmla="*/ 196269 h 499872"/>
              <a:gd name="T82" fmla="*/ 5735198 w 6912864"/>
              <a:gd name="T83" fmla="*/ 269866 h 499872"/>
              <a:gd name="T84" fmla="*/ 6040911 w 6912864"/>
              <a:gd name="T85" fmla="*/ 429330 h 499872"/>
              <a:gd name="T86" fmla="*/ 6126514 w 6912864"/>
              <a:gd name="T87" fmla="*/ 478398 h 499872"/>
              <a:gd name="T88" fmla="*/ 6212114 w 6912864"/>
              <a:gd name="T89" fmla="*/ 502931 h 499872"/>
              <a:gd name="T90" fmla="*/ 6444456 w 6912864"/>
              <a:gd name="T91" fmla="*/ 441599 h 499872"/>
              <a:gd name="T92" fmla="*/ 6530057 w 6912864"/>
              <a:gd name="T93" fmla="*/ 368000 h 499872"/>
              <a:gd name="T94" fmla="*/ 6615654 w 6912864"/>
              <a:gd name="T95" fmla="*/ 318929 h 499872"/>
              <a:gd name="T96" fmla="*/ 6689028 w 6912864"/>
              <a:gd name="T97" fmla="*/ 282129 h 499872"/>
              <a:gd name="T98" fmla="*/ 6933597 w 6912864"/>
              <a:gd name="T99" fmla="*/ 257600 h 499872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</a:gdLst>
            <a:ahLst/>
            <a:cxnLst>
              <a:cxn ang="T100">
                <a:pos x="T0" y="T1"/>
              </a:cxn>
              <a:cxn ang="T101">
                <a:pos x="T2" y="T3"/>
              </a:cxn>
              <a:cxn ang="T102">
                <a:pos x="T4" y="T5"/>
              </a:cxn>
              <a:cxn ang="T103">
                <a:pos x="T6" y="T7"/>
              </a:cxn>
              <a:cxn ang="T104">
                <a:pos x="T8" y="T9"/>
              </a:cxn>
              <a:cxn ang="T105">
                <a:pos x="T10" y="T11"/>
              </a:cxn>
              <a:cxn ang="T106">
                <a:pos x="T12" y="T13"/>
              </a:cxn>
              <a:cxn ang="T107">
                <a:pos x="T14" y="T15"/>
              </a:cxn>
              <a:cxn ang="T108">
                <a:pos x="T16" y="T17"/>
              </a:cxn>
              <a:cxn ang="T109">
                <a:pos x="T18" y="T19"/>
              </a:cxn>
              <a:cxn ang="T110">
                <a:pos x="T20" y="T21"/>
              </a:cxn>
              <a:cxn ang="T111">
                <a:pos x="T22" y="T23"/>
              </a:cxn>
              <a:cxn ang="T112">
                <a:pos x="T24" y="T25"/>
              </a:cxn>
              <a:cxn ang="T113">
                <a:pos x="T26" y="T27"/>
              </a:cxn>
              <a:cxn ang="T114">
                <a:pos x="T28" y="T29"/>
              </a:cxn>
              <a:cxn ang="T115">
                <a:pos x="T30" y="T31"/>
              </a:cxn>
              <a:cxn ang="T116">
                <a:pos x="T32" y="T33"/>
              </a:cxn>
              <a:cxn ang="T117">
                <a:pos x="T34" y="T35"/>
              </a:cxn>
              <a:cxn ang="T118">
                <a:pos x="T36" y="T37"/>
              </a:cxn>
              <a:cxn ang="T119">
                <a:pos x="T38" y="T39"/>
              </a:cxn>
              <a:cxn ang="T120">
                <a:pos x="T40" y="T41"/>
              </a:cxn>
              <a:cxn ang="T121">
                <a:pos x="T42" y="T43"/>
              </a:cxn>
              <a:cxn ang="T122">
                <a:pos x="T44" y="T45"/>
              </a:cxn>
              <a:cxn ang="T123">
                <a:pos x="T46" y="T47"/>
              </a:cxn>
              <a:cxn ang="T124">
                <a:pos x="T48" y="T49"/>
              </a:cxn>
              <a:cxn ang="T125">
                <a:pos x="T50" y="T51"/>
              </a:cxn>
              <a:cxn ang="T126">
                <a:pos x="T52" y="T53"/>
              </a:cxn>
              <a:cxn ang="T127">
                <a:pos x="T54" y="T55"/>
              </a:cxn>
              <a:cxn ang="T128">
                <a:pos x="T56" y="T57"/>
              </a:cxn>
              <a:cxn ang="T129">
                <a:pos x="T58" y="T59"/>
              </a:cxn>
              <a:cxn ang="T130">
                <a:pos x="T60" y="T61"/>
              </a:cxn>
              <a:cxn ang="T131">
                <a:pos x="T62" y="T63"/>
              </a:cxn>
              <a:cxn ang="T132">
                <a:pos x="T64" y="T65"/>
              </a:cxn>
              <a:cxn ang="T133">
                <a:pos x="T66" y="T67"/>
              </a:cxn>
              <a:cxn ang="T134">
                <a:pos x="T68" y="T69"/>
              </a:cxn>
              <a:cxn ang="T135">
                <a:pos x="T70" y="T71"/>
              </a:cxn>
              <a:cxn ang="T136">
                <a:pos x="T72" y="T73"/>
              </a:cxn>
              <a:cxn ang="T137">
                <a:pos x="T74" y="T75"/>
              </a:cxn>
              <a:cxn ang="T138">
                <a:pos x="T76" y="T77"/>
              </a:cxn>
              <a:cxn ang="T139">
                <a:pos x="T78" y="T79"/>
              </a:cxn>
              <a:cxn ang="T140">
                <a:pos x="T80" y="T81"/>
              </a:cxn>
              <a:cxn ang="T141">
                <a:pos x="T82" y="T83"/>
              </a:cxn>
              <a:cxn ang="T142">
                <a:pos x="T84" y="T85"/>
              </a:cxn>
              <a:cxn ang="T143">
                <a:pos x="T86" y="T87"/>
              </a:cxn>
              <a:cxn ang="T144">
                <a:pos x="T88" y="T89"/>
              </a:cxn>
              <a:cxn ang="T145">
                <a:pos x="T90" y="T91"/>
              </a:cxn>
              <a:cxn ang="T146">
                <a:pos x="T92" y="T93"/>
              </a:cxn>
              <a:cxn ang="T147">
                <a:pos x="T94" y="T95"/>
              </a:cxn>
              <a:cxn ang="T148">
                <a:pos x="T96" y="T97"/>
              </a:cxn>
              <a:cxn ang="T149">
                <a:pos x="T98" y="T99"/>
              </a:cxn>
            </a:cxnLst>
            <a:rect l="0" t="0" r="r" b="b"/>
            <a:pathLst>
              <a:path w="6912864" h="499872">
                <a:moveTo>
                  <a:pt x="0" y="499872"/>
                </a:moveTo>
                <a:cubicBezTo>
                  <a:pt x="8128" y="479552"/>
                  <a:pt x="15496" y="458911"/>
                  <a:pt x="24384" y="438912"/>
                </a:cubicBezTo>
                <a:cubicBezTo>
                  <a:pt x="31765" y="422304"/>
                  <a:pt x="42018" y="407019"/>
                  <a:pt x="48768" y="390144"/>
                </a:cubicBezTo>
                <a:cubicBezTo>
                  <a:pt x="58314" y="366279"/>
                  <a:pt x="65024" y="341376"/>
                  <a:pt x="73152" y="316992"/>
                </a:cubicBezTo>
                <a:cubicBezTo>
                  <a:pt x="83068" y="287244"/>
                  <a:pt x="86093" y="267475"/>
                  <a:pt x="109728" y="243840"/>
                </a:cubicBezTo>
                <a:cubicBezTo>
                  <a:pt x="120089" y="233479"/>
                  <a:pt x="133198" y="226009"/>
                  <a:pt x="146304" y="219456"/>
                </a:cubicBezTo>
                <a:cubicBezTo>
                  <a:pt x="157799" y="213709"/>
                  <a:pt x="170688" y="211328"/>
                  <a:pt x="182880" y="207264"/>
                </a:cubicBezTo>
                <a:cubicBezTo>
                  <a:pt x="219456" y="211328"/>
                  <a:pt x="256749" y="211181"/>
                  <a:pt x="292608" y="219456"/>
                </a:cubicBezTo>
                <a:cubicBezTo>
                  <a:pt x="310317" y="223543"/>
                  <a:pt x="324768" y="236459"/>
                  <a:pt x="341376" y="243840"/>
                </a:cubicBezTo>
                <a:cubicBezTo>
                  <a:pt x="361375" y="252728"/>
                  <a:pt x="381844" y="260540"/>
                  <a:pt x="402336" y="268224"/>
                </a:cubicBezTo>
                <a:cubicBezTo>
                  <a:pt x="414369" y="272736"/>
                  <a:pt x="427417" y="274669"/>
                  <a:pt x="438912" y="280416"/>
                </a:cubicBezTo>
                <a:cubicBezTo>
                  <a:pt x="452018" y="286969"/>
                  <a:pt x="461883" y="299358"/>
                  <a:pt x="475488" y="304800"/>
                </a:cubicBezTo>
                <a:cubicBezTo>
                  <a:pt x="518235" y="321899"/>
                  <a:pt x="565379" y="328741"/>
                  <a:pt x="609600" y="341376"/>
                </a:cubicBezTo>
                <a:cubicBezTo>
                  <a:pt x="621957" y="344907"/>
                  <a:pt x="633984" y="349504"/>
                  <a:pt x="646176" y="353568"/>
                </a:cubicBezTo>
                <a:cubicBezTo>
                  <a:pt x="670560" y="349504"/>
                  <a:pt x="699552" y="356208"/>
                  <a:pt x="719328" y="341376"/>
                </a:cubicBezTo>
                <a:cubicBezTo>
                  <a:pt x="751840" y="316992"/>
                  <a:pt x="757631" y="264749"/>
                  <a:pt x="792480" y="243840"/>
                </a:cubicBezTo>
                <a:cubicBezTo>
                  <a:pt x="812800" y="231648"/>
                  <a:pt x="834735" y="221813"/>
                  <a:pt x="853440" y="207264"/>
                </a:cubicBezTo>
                <a:cubicBezTo>
                  <a:pt x="940223" y="139766"/>
                  <a:pt x="864227" y="171156"/>
                  <a:pt x="938784" y="146304"/>
                </a:cubicBezTo>
                <a:cubicBezTo>
                  <a:pt x="955040" y="130048"/>
                  <a:pt x="967839" y="109364"/>
                  <a:pt x="987552" y="97536"/>
                </a:cubicBezTo>
                <a:cubicBezTo>
                  <a:pt x="1009592" y="84312"/>
                  <a:pt x="1060704" y="73152"/>
                  <a:pt x="1060704" y="73152"/>
                </a:cubicBezTo>
                <a:cubicBezTo>
                  <a:pt x="1097280" y="77216"/>
                  <a:pt x="1134730" y="76418"/>
                  <a:pt x="1170432" y="85344"/>
                </a:cubicBezTo>
                <a:cubicBezTo>
                  <a:pt x="1184647" y="88898"/>
                  <a:pt x="1196056" y="99993"/>
                  <a:pt x="1207008" y="109728"/>
                </a:cubicBezTo>
                <a:cubicBezTo>
                  <a:pt x="1232782" y="132638"/>
                  <a:pt x="1255776" y="158496"/>
                  <a:pt x="1280160" y="182880"/>
                </a:cubicBezTo>
                <a:cubicBezTo>
                  <a:pt x="1292352" y="195072"/>
                  <a:pt x="1306391" y="205662"/>
                  <a:pt x="1316736" y="219456"/>
                </a:cubicBezTo>
                <a:cubicBezTo>
                  <a:pt x="1345646" y="258002"/>
                  <a:pt x="1354227" y="274233"/>
                  <a:pt x="1389888" y="304800"/>
                </a:cubicBezTo>
                <a:cubicBezTo>
                  <a:pt x="1405316" y="318024"/>
                  <a:pt x="1423228" y="328152"/>
                  <a:pt x="1438656" y="341376"/>
                </a:cubicBezTo>
                <a:cubicBezTo>
                  <a:pt x="1451747" y="352597"/>
                  <a:pt x="1461202" y="367930"/>
                  <a:pt x="1475232" y="377952"/>
                </a:cubicBezTo>
                <a:cubicBezTo>
                  <a:pt x="1587564" y="458189"/>
                  <a:pt x="1465477" y="343813"/>
                  <a:pt x="1560576" y="438912"/>
                </a:cubicBezTo>
                <a:cubicBezTo>
                  <a:pt x="1589024" y="430784"/>
                  <a:pt x="1617217" y="421704"/>
                  <a:pt x="1645920" y="414528"/>
                </a:cubicBezTo>
                <a:cubicBezTo>
                  <a:pt x="1666024" y="409502"/>
                  <a:pt x="1687477" y="409612"/>
                  <a:pt x="1706880" y="402336"/>
                </a:cubicBezTo>
                <a:cubicBezTo>
                  <a:pt x="1802534" y="366466"/>
                  <a:pt x="1687119" y="386407"/>
                  <a:pt x="1780032" y="365760"/>
                </a:cubicBezTo>
                <a:cubicBezTo>
                  <a:pt x="1804164" y="360397"/>
                  <a:pt x="1828862" y="357990"/>
                  <a:pt x="1853184" y="353568"/>
                </a:cubicBezTo>
                <a:cubicBezTo>
                  <a:pt x="1873572" y="349861"/>
                  <a:pt x="1893915" y="345871"/>
                  <a:pt x="1914144" y="341376"/>
                </a:cubicBezTo>
                <a:cubicBezTo>
                  <a:pt x="1930501" y="337741"/>
                  <a:pt x="1946225" y="330701"/>
                  <a:pt x="1962912" y="329184"/>
                </a:cubicBezTo>
                <a:cubicBezTo>
                  <a:pt x="2035876" y="322551"/>
                  <a:pt x="2109216" y="321056"/>
                  <a:pt x="2182368" y="316992"/>
                </a:cubicBezTo>
                <a:cubicBezTo>
                  <a:pt x="2214880" y="300736"/>
                  <a:pt x="2245420" y="279719"/>
                  <a:pt x="2279904" y="268224"/>
                </a:cubicBezTo>
                <a:cubicBezTo>
                  <a:pt x="2292096" y="264160"/>
                  <a:pt x="2304985" y="261779"/>
                  <a:pt x="2316480" y="256032"/>
                </a:cubicBezTo>
                <a:cubicBezTo>
                  <a:pt x="2421940" y="203302"/>
                  <a:pt x="2333144" y="230530"/>
                  <a:pt x="2426208" y="207264"/>
                </a:cubicBezTo>
                <a:cubicBezTo>
                  <a:pt x="2474976" y="211328"/>
                  <a:pt x="2524413" y="210437"/>
                  <a:pt x="2572512" y="219456"/>
                </a:cubicBezTo>
                <a:cubicBezTo>
                  <a:pt x="2590375" y="222805"/>
                  <a:pt x="2604575" y="236681"/>
                  <a:pt x="2621280" y="243840"/>
                </a:cubicBezTo>
                <a:cubicBezTo>
                  <a:pt x="2633092" y="248902"/>
                  <a:pt x="2646361" y="250285"/>
                  <a:pt x="2657856" y="256032"/>
                </a:cubicBezTo>
                <a:cubicBezTo>
                  <a:pt x="2670962" y="262585"/>
                  <a:pt x="2681326" y="273863"/>
                  <a:pt x="2694432" y="280416"/>
                </a:cubicBezTo>
                <a:cubicBezTo>
                  <a:pt x="2705927" y="286163"/>
                  <a:pt x="2719774" y="286367"/>
                  <a:pt x="2731008" y="292608"/>
                </a:cubicBezTo>
                <a:cubicBezTo>
                  <a:pt x="2756626" y="306840"/>
                  <a:pt x="2804160" y="341376"/>
                  <a:pt x="2804160" y="341376"/>
                </a:cubicBezTo>
                <a:cubicBezTo>
                  <a:pt x="2856992" y="333248"/>
                  <a:pt x="2911636" y="332936"/>
                  <a:pt x="2962656" y="316992"/>
                </a:cubicBezTo>
                <a:cubicBezTo>
                  <a:pt x="2979113" y="311849"/>
                  <a:pt x="2984611" y="289554"/>
                  <a:pt x="2999232" y="280416"/>
                </a:cubicBezTo>
                <a:cubicBezTo>
                  <a:pt x="3017791" y="268817"/>
                  <a:pt x="3039872" y="264160"/>
                  <a:pt x="3060192" y="256032"/>
                </a:cubicBezTo>
                <a:cubicBezTo>
                  <a:pt x="3131895" y="184329"/>
                  <a:pt x="3056735" y="253575"/>
                  <a:pt x="3157728" y="182880"/>
                </a:cubicBezTo>
                <a:cubicBezTo>
                  <a:pt x="3179046" y="167957"/>
                  <a:pt x="3199104" y="151248"/>
                  <a:pt x="3218688" y="134112"/>
                </a:cubicBezTo>
                <a:cubicBezTo>
                  <a:pt x="3231664" y="122758"/>
                  <a:pt x="3239842" y="105247"/>
                  <a:pt x="3255264" y="97536"/>
                </a:cubicBezTo>
                <a:cubicBezTo>
                  <a:pt x="3273799" y="88269"/>
                  <a:pt x="3295904" y="89408"/>
                  <a:pt x="3316224" y="85344"/>
                </a:cubicBezTo>
                <a:cubicBezTo>
                  <a:pt x="3332480" y="73152"/>
                  <a:pt x="3347229" y="58636"/>
                  <a:pt x="3364992" y="48768"/>
                </a:cubicBezTo>
                <a:cubicBezTo>
                  <a:pt x="3409500" y="24041"/>
                  <a:pt x="3429228" y="25190"/>
                  <a:pt x="3474720" y="12192"/>
                </a:cubicBezTo>
                <a:cubicBezTo>
                  <a:pt x="3487077" y="8661"/>
                  <a:pt x="3499104" y="4064"/>
                  <a:pt x="3511296" y="0"/>
                </a:cubicBezTo>
                <a:cubicBezTo>
                  <a:pt x="3547872" y="4064"/>
                  <a:pt x="3586111" y="554"/>
                  <a:pt x="3621024" y="12192"/>
                </a:cubicBezTo>
                <a:cubicBezTo>
                  <a:pt x="3644658" y="20070"/>
                  <a:pt x="3711028" y="69922"/>
                  <a:pt x="3730752" y="97536"/>
                </a:cubicBezTo>
                <a:cubicBezTo>
                  <a:pt x="3741316" y="112325"/>
                  <a:pt x="3746119" y="130524"/>
                  <a:pt x="3755136" y="146304"/>
                </a:cubicBezTo>
                <a:cubicBezTo>
                  <a:pt x="3762406" y="159026"/>
                  <a:pt x="3772967" y="169774"/>
                  <a:pt x="3779520" y="182880"/>
                </a:cubicBezTo>
                <a:cubicBezTo>
                  <a:pt x="3785267" y="194375"/>
                  <a:pt x="3786650" y="207644"/>
                  <a:pt x="3791712" y="219456"/>
                </a:cubicBezTo>
                <a:cubicBezTo>
                  <a:pt x="3810274" y="262768"/>
                  <a:pt x="3815991" y="268067"/>
                  <a:pt x="3840480" y="304800"/>
                </a:cubicBezTo>
                <a:cubicBezTo>
                  <a:pt x="3881120" y="300736"/>
                  <a:pt x="3921968" y="298384"/>
                  <a:pt x="3962400" y="292608"/>
                </a:cubicBezTo>
                <a:cubicBezTo>
                  <a:pt x="3978988" y="290238"/>
                  <a:pt x="3994449" y="279301"/>
                  <a:pt x="4011168" y="280416"/>
                </a:cubicBezTo>
                <a:cubicBezTo>
                  <a:pt x="4056504" y="283438"/>
                  <a:pt x="4100576" y="296672"/>
                  <a:pt x="4145280" y="304800"/>
                </a:cubicBezTo>
                <a:cubicBezTo>
                  <a:pt x="4161536" y="316992"/>
                  <a:pt x="4178620" y="328152"/>
                  <a:pt x="4194048" y="341376"/>
                </a:cubicBezTo>
                <a:cubicBezTo>
                  <a:pt x="4207139" y="352597"/>
                  <a:pt x="4216278" y="368388"/>
                  <a:pt x="4230624" y="377952"/>
                </a:cubicBezTo>
                <a:cubicBezTo>
                  <a:pt x="4241317" y="385081"/>
                  <a:pt x="4255008" y="386080"/>
                  <a:pt x="4267200" y="390144"/>
                </a:cubicBezTo>
                <a:cubicBezTo>
                  <a:pt x="4275328" y="402336"/>
                  <a:pt x="4279392" y="418592"/>
                  <a:pt x="4291584" y="426720"/>
                </a:cubicBezTo>
                <a:cubicBezTo>
                  <a:pt x="4329742" y="452158"/>
                  <a:pt x="4406628" y="430628"/>
                  <a:pt x="4437888" y="426720"/>
                </a:cubicBezTo>
                <a:cubicBezTo>
                  <a:pt x="4454144" y="418592"/>
                  <a:pt x="4471534" y="412418"/>
                  <a:pt x="4486656" y="402336"/>
                </a:cubicBezTo>
                <a:cubicBezTo>
                  <a:pt x="4520471" y="379793"/>
                  <a:pt x="4544765" y="339041"/>
                  <a:pt x="4584192" y="329184"/>
                </a:cubicBezTo>
                <a:lnTo>
                  <a:pt x="4681728" y="304800"/>
                </a:lnTo>
                <a:cubicBezTo>
                  <a:pt x="4710176" y="308864"/>
                  <a:pt x="4741770" y="303368"/>
                  <a:pt x="4767072" y="316992"/>
                </a:cubicBezTo>
                <a:cubicBezTo>
                  <a:pt x="4797434" y="333341"/>
                  <a:pt x="4811531" y="371016"/>
                  <a:pt x="4840224" y="390144"/>
                </a:cubicBezTo>
                <a:lnTo>
                  <a:pt x="4876800" y="414528"/>
                </a:lnTo>
                <a:cubicBezTo>
                  <a:pt x="4879702" y="414113"/>
                  <a:pt x="4977441" y="405344"/>
                  <a:pt x="4998720" y="390144"/>
                </a:cubicBezTo>
                <a:cubicBezTo>
                  <a:pt x="5017427" y="376782"/>
                  <a:pt x="5029096" y="355170"/>
                  <a:pt x="5047488" y="341376"/>
                </a:cubicBezTo>
                <a:cubicBezTo>
                  <a:pt x="5062028" y="330471"/>
                  <a:pt x="5080844" y="326625"/>
                  <a:pt x="5096256" y="316992"/>
                </a:cubicBezTo>
                <a:cubicBezTo>
                  <a:pt x="5180612" y="264270"/>
                  <a:pt x="5109741" y="292177"/>
                  <a:pt x="5181600" y="268224"/>
                </a:cubicBezTo>
                <a:cubicBezTo>
                  <a:pt x="5209345" y="282096"/>
                  <a:pt x="5245936" y="304800"/>
                  <a:pt x="5279136" y="304800"/>
                </a:cubicBezTo>
                <a:cubicBezTo>
                  <a:pt x="5311901" y="304800"/>
                  <a:pt x="5344160" y="296672"/>
                  <a:pt x="5376672" y="292608"/>
                </a:cubicBezTo>
                <a:cubicBezTo>
                  <a:pt x="5447440" y="269019"/>
                  <a:pt x="5380634" y="294226"/>
                  <a:pt x="5474208" y="243840"/>
                </a:cubicBezTo>
                <a:cubicBezTo>
                  <a:pt x="5506213" y="226607"/>
                  <a:pt x="5571744" y="195072"/>
                  <a:pt x="5571744" y="195072"/>
                </a:cubicBezTo>
                <a:cubicBezTo>
                  <a:pt x="5692748" y="235407"/>
                  <a:pt x="5507906" y="167734"/>
                  <a:pt x="5644896" y="243840"/>
                </a:cubicBezTo>
                <a:cubicBezTo>
                  <a:pt x="5667364" y="256322"/>
                  <a:pt x="5693112" y="261990"/>
                  <a:pt x="5718048" y="268224"/>
                </a:cubicBezTo>
                <a:cubicBezTo>
                  <a:pt x="5810364" y="291303"/>
                  <a:pt x="5750129" y="278899"/>
                  <a:pt x="5900928" y="292608"/>
                </a:cubicBezTo>
                <a:cubicBezTo>
                  <a:pt x="5931426" y="333271"/>
                  <a:pt x="5982963" y="406778"/>
                  <a:pt x="6022848" y="426720"/>
                </a:cubicBezTo>
                <a:cubicBezTo>
                  <a:pt x="6039104" y="434848"/>
                  <a:pt x="6055836" y="442087"/>
                  <a:pt x="6071616" y="451104"/>
                </a:cubicBezTo>
                <a:cubicBezTo>
                  <a:pt x="6084338" y="458374"/>
                  <a:pt x="6094724" y="469716"/>
                  <a:pt x="6108192" y="475488"/>
                </a:cubicBezTo>
                <a:cubicBezTo>
                  <a:pt x="6123593" y="482089"/>
                  <a:pt x="6140848" y="483077"/>
                  <a:pt x="6156960" y="487680"/>
                </a:cubicBezTo>
                <a:cubicBezTo>
                  <a:pt x="6169317" y="491211"/>
                  <a:pt x="6181344" y="495808"/>
                  <a:pt x="6193536" y="499872"/>
                </a:cubicBezTo>
                <a:cubicBezTo>
                  <a:pt x="6246368" y="495808"/>
                  <a:pt x="6300789" y="501165"/>
                  <a:pt x="6352032" y="487680"/>
                </a:cubicBezTo>
                <a:cubicBezTo>
                  <a:pt x="6380373" y="480222"/>
                  <a:pt x="6400800" y="455168"/>
                  <a:pt x="6425184" y="438912"/>
                </a:cubicBezTo>
                <a:lnTo>
                  <a:pt x="6461760" y="414528"/>
                </a:lnTo>
                <a:cubicBezTo>
                  <a:pt x="6480888" y="401776"/>
                  <a:pt x="6492136" y="379554"/>
                  <a:pt x="6510528" y="365760"/>
                </a:cubicBezTo>
                <a:cubicBezTo>
                  <a:pt x="6525068" y="354855"/>
                  <a:pt x="6543516" y="350393"/>
                  <a:pt x="6559296" y="341376"/>
                </a:cubicBezTo>
                <a:cubicBezTo>
                  <a:pt x="6572018" y="334106"/>
                  <a:pt x="6582766" y="323545"/>
                  <a:pt x="6595872" y="316992"/>
                </a:cubicBezTo>
                <a:cubicBezTo>
                  <a:pt x="6607367" y="311245"/>
                  <a:pt x="6620953" y="310547"/>
                  <a:pt x="6632448" y="304800"/>
                </a:cubicBezTo>
                <a:cubicBezTo>
                  <a:pt x="6645554" y="298247"/>
                  <a:pt x="6654550" y="282701"/>
                  <a:pt x="6669024" y="280416"/>
                </a:cubicBezTo>
                <a:cubicBezTo>
                  <a:pt x="6733378" y="270255"/>
                  <a:pt x="6799072" y="272288"/>
                  <a:pt x="6864096" y="268224"/>
                </a:cubicBezTo>
                <a:cubicBezTo>
                  <a:pt x="6904527" y="254747"/>
                  <a:pt x="6887821" y="256032"/>
                  <a:pt x="6912864" y="256032"/>
                </a:cubicBezTo>
              </a:path>
            </a:pathLst>
          </a:custGeom>
          <a:noFill/>
          <a:ln w="9525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3B4A7E28-9AAB-4FDD-BCC9-F5029683DF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87450" y="5332413"/>
            <a:ext cx="2663825" cy="719137"/>
          </a:xfrm>
          <a:prstGeom prst="ellipse">
            <a:avLst/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/>
              <a:t>Entrepreneurs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22327013-5642-4D94-8921-5A1A610A70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43413" y="5332413"/>
            <a:ext cx="2665412" cy="719137"/>
          </a:xfrm>
          <a:prstGeom prst="ellipse">
            <a:avLst/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/>
              <a:t>Consumers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51E5E01-9980-4F30-B32B-C067B2C114FB}"/>
              </a:ext>
            </a:extLst>
          </p:cNvPr>
          <p:cNvSpPr txBox="1"/>
          <p:nvPr/>
        </p:nvSpPr>
        <p:spPr>
          <a:xfrm>
            <a:off x="771525" y="4741863"/>
            <a:ext cx="7345363" cy="40005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GB" sz="2000" dirty="0">
                <a:latin typeface="Rdg Vesta" pitchFamily="2" charset="0"/>
              </a:rPr>
              <a:t>Trying to understand the information in the PESTEL Cloud</a:t>
            </a:r>
          </a:p>
        </p:txBody>
      </p:sp>
      <p:cxnSp>
        <p:nvCxnSpPr>
          <p:cNvPr id="12" name="Straight Arrow Connector 12">
            <a:extLst>
              <a:ext uri="{FF2B5EF4-FFF2-40B4-BE49-F238E27FC236}">
                <a16:creationId xmlns:a16="http://schemas.microsoft.com/office/drawing/2014/main" id="{ECEA53B8-7A73-4F57-A2B2-E41BBBAF5D4D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2051050" y="4276725"/>
            <a:ext cx="0" cy="1023938"/>
          </a:xfrm>
          <a:prstGeom prst="straightConnector1">
            <a:avLst/>
          </a:prstGeom>
          <a:noFill/>
          <a:ln w="9525" algn="ctr">
            <a:solidFill>
              <a:srgbClr val="92D05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" name="Straight Arrow Connector 14">
            <a:extLst>
              <a:ext uri="{FF2B5EF4-FFF2-40B4-BE49-F238E27FC236}">
                <a16:creationId xmlns:a16="http://schemas.microsoft.com/office/drawing/2014/main" id="{3B0A37BD-A4D7-4CEE-88A3-590FB81A1495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5435600" y="4246563"/>
            <a:ext cx="504825" cy="1054100"/>
          </a:xfrm>
          <a:prstGeom prst="straightConnector1">
            <a:avLst/>
          </a:prstGeom>
          <a:noFill/>
          <a:ln w="9525" algn="ctr">
            <a:solidFill>
              <a:srgbClr val="92D05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4" name="Straight Arrow Connector 16">
            <a:extLst>
              <a:ext uri="{FF2B5EF4-FFF2-40B4-BE49-F238E27FC236}">
                <a16:creationId xmlns:a16="http://schemas.microsoft.com/office/drawing/2014/main" id="{9C8D1F28-983C-48C0-96FF-13D9F8576E76}"/>
              </a:ext>
            </a:extLst>
          </p:cNvPr>
          <p:cNvCxnSpPr>
            <a:cxnSpLocks noChangeShapeType="1"/>
            <a:endCxn id="8" idx="45"/>
          </p:cNvCxnSpPr>
          <p:nvPr/>
        </p:nvCxnSpPr>
        <p:spPr bwMode="auto">
          <a:xfrm flipV="1">
            <a:off x="3633788" y="3833813"/>
            <a:ext cx="352425" cy="1096962"/>
          </a:xfrm>
          <a:prstGeom prst="straightConnector1">
            <a:avLst/>
          </a:prstGeom>
          <a:noFill/>
          <a:ln w="9525" algn="ctr">
            <a:solidFill>
              <a:srgbClr val="92D05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5" name="Straight Arrow Connector 18">
            <a:extLst>
              <a:ext uri="{FF2B5EF4-FFF2-40B4-BE49-F238E27FC236}">
                <a16:creationId xmlns:a16="http://schemas.microsoft.com/office/drawing/2014/main" id="{11920BFE-5664-4709-9B6C-53B8B0033281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4475163" y="4362450"/>
            <a:ext cx="85725" cy="938213"/>
          </a:xfrm>
          <a:prstGeom prst="straightConnector1">
            <a:avLst/>
          </a:prstGeom>
          <a:noFill/>
          <a:ln w="9525" algn="ctr">
            <a:solidFill>
              <a:srgbClr val="92D05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6" name="Oval 1">
            <a:extLst>
              <a:ext uri="{FF2B5EF4-FFF2-40B4-BE49-F238E27FC236}">
                <a16:creationId xmlns:a16="http://schemas.microsoft.com/office/drawing/2014/main" id="{21948BED-FC02-4257-B21E-1669FD7B6D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1525" y="2376488"/>
            <a:ext cx="728663" cy="438150"/>
          </a:xfrm>
          <a:prstGeom prst="ellipse">
            <a:avLst/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1000"/>
              <a:t>Politica</a:t>
            </a:r>
            <a:r>
              <a:rPr lang="en-GB" altLang="en-US" sz="800"/>
              <a:t>l</a:t>
            </a:r>
          </a:p>
        </p:txBody>
      </p:sp>
      <p:sp>
        <p:nvSpPr>
          <p:cNvPr id="17" name="Oval 15">
            <a:extLst>
              <a:ext uri="{FF2B5EF4-FFF2-40B4-BE49-F238E27FC236}">
                <a16:creationId xmlns:a16="http://schemas.microsoft.com/office/drawing/2014/main" id="{C3F98B11-5269-40D7-B7D8-649DD4997E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17663" y="2600325"/>
            <a:ext cx="984250" cy="436563"/>
          </a:xfrm>
          <a:prstGeom prst="ellipse">
            <a:avLst/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1000"/>
              <a:t>Economic</a:t>
            </a:r>
            <a:endParaRPr lang="en-GB" altLang="en-US" sz="800"/>
          </a:p>
        </p:txBody>
      </p:sp>
      <p:sp>
        <p:nvSpPr>
          <p:cNvPr id="18" name="Oval 16">
            <a:extLst>
              <a:ext uri="{FF2B5EF4-FFF2-40B4-BE49-F238E27FC236}">
                <a16:creationId xmlns:a16="http://schemas.microsoft.com/office/drawing/2014/main" id="{E0D0285C-392C-4339-9691-618F5B6051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63838" y="2678113"/>
            <a:ext cx="881062" cy="438150"/>
          </a:xfrm>
          <a:prstGeom prst="ellipse">
            <a:avLst/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1000"/>
              <a:t>Societal</a:t>
            </a:r>
            <a:endParaRPr lang="en-GB" altLang="en-US" sz="800"/>
          </a:p>
        </p:txBody>
      </p:sp>
      <p:sp>
        <p:nvSpPr>
          <p:cNvPr id="19" name="Oval 17">
            <a:extLst>
              <a:ext uri="{FF2B5EF4-FFF2-40B4-BE49-F238E27FC236}">
                <a16:creationId xmlns:a16="http://schemas.microsoft.com/office/drawing/2014/main" id="{2307EC5B-E53A-45F7-A528-1B760ED429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17963" y="2762250"/>
            <a:ext cx="1098550" cy="436563"/>
          </a:xfrm>
          <a:prstGeom prst="ellipse">
            <a:avLst/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1000"/>
              <a:t>Technological</a:t>
            </a:r>
            <a:endParaRPr lang="en-GB" altLang="en-US" sz="800"/>
          </a:p>
        </p:txBody>
      </p:sp>
      <p:sp>
        <p:nvSpPr>
          <p:cNvPr id="20" name="Oval 18">
            <a:extLst>
              <a:ext uri="{FF2B5EF4-FFF2-40B4-BE49-F238E27FC236}">
                <a16:creationId xmlns:a16="http://schemas.microsoft.com/office/drawing/2014/main" id="{22C9F836-2413-480F-B1F9-FDC00D091A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35600" y="2693988"/>
            <a:ext cx="1354138" cy="438150"/>
          </a:xfrm>
          <a:prstGeom prst="ellipse">
            <a:avLst/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1000"/>
              <a:t>Environment- natural</a:t>
            </a:r>
            <a:endParaRPr lang="en-GB" altLang="en-US" sz="800"/>
          </a:p>
        </p:txBody>
      </p:sp>
      <p:sp>
        <p:nvSpPr>
          <p:cNvPr id="21" name="Oval 19">
            <a:extLst>
              <a:ext uri="{FF2B5EF4-FFF2-40B4-BE49-F238E27FC236}">
                <a16:creationId xmlns:a16="http://schemas.microsoft.com/office/drawing/2014/main" id="{1CE85363-063B-42CA-8FB3-591BADC38C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88175" y="2436813"/>
            <a:ext cx="1128713" cy="325437"/>
          </a:xfrm>
          <a:prstGeom prst="ellipse">
            <a:avLst/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1000"/>
              <a:t>Legal</a:t>
            </a:r>
            <a:endParaRPr lang="en-GB" altLang="en-US" sz="800"/>
          </a:p>
        </p:txBody>
      </p:sp>
      <p:cxnSp>
        <p:nvCxnSpPr>
          <p:cNvPr id="22" name="Straight Arrow Connector 2">
            <a:extLst>
              <a:ext uri="{FF2B5EF4-FFF2-40B4-BE49-F238E27FC236}">
                <a16:creationId xmlns:a16="http://schemas.microsoft.com/office/drawing/2014/main" id="{485C99A4-E0F1-429F-879E-6DFC5D662ACE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3986213" y="5691188"/>
            <a:ext cx="225425" cy="0"/>
          </a:xfrm>
          <a:prstGeom prst="straightConnector1">
            <a:avLst/>
          </a:prstGeom>
          <a:noFill/>
          <a:ln w="9525" algn="ctr">
            <a:solidFill>
              <a:schemeClr val="bg2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574894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40C71-DD9C-41C2-8B8C-BC3D31617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319" y="-1082675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7002D-0E54-4832-8240-FD66F0F399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334C878-D6DF-4E05-87CC-3CDC29A1D5C7}"/>
              </a:ext>
            </a:extLst>
          </p:cNvPr>
          <p:cNvSpPr txBox="1">
            <a:spLocks/>
          </p:cNvSpPr>
          <p:nvPr/>
        </p:nvSpPr>
        <p:spPr>
          <a:xfrm>
            <a:off x="755650" y="981075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/>
              <a:t>The PESTEL Cloud</a:t>
            </a:r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75F1D3F1-E5A5-4C48-B696-25F12CFB356B}"/>
              </a:ext>
            </a:extLst>
          </p:cNvPr>
          <p:cNvSpPr txBox="1">
            <a:spLocks/>
          </p:cNvSpPr>
          <p:nvPr/>
        </p:nvSpPr>
        <p:spPr>
          <a:xfrm>
            <a:off x="8072438" y="6519863"/>
            <a:ext cx="676275" cy="3381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314A338D-8278-41AF-8D72-2D7975131FE6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19</a:t>
            </a:fld>
            <a:endParaRPr lang="en-AU" altLang="en-US" sz="1400"/>
          </a:p>
        </p:txBody>
      </p:sp>
      <p:sp>
        <p:nvSpPr>
          <p:cNvPr id="6" name="Oval 4">
            <a:extLst>
              <a:ext uri="{FF2B5EF4-FFF2-40B4-BE49-F238E27FC236}">
                <a16:creationId xmlns:a16="http://schemas.microsoft.com/office/drawing/2014/main" id="{3496A612-34ED-47D6-A091-58B764E8F9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0113" y="1844675"/>
            <a:ext cx="6911975" cy="1079500"/>
          </a:xfrm>
          <a:prstGeom prst="ellipse">
            <a:avLst/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4800"/>
              <a:t>P E S T E L</a:t>
            </a:r>
          </a:p>
        </p:txBody>
      </p:sp>
      <p:sp>
        <p:nvSpPr>
          <p:cNvPr id="7" name="Freeform 5">
            <a:extLst>
              <a:ext uri="{FF2B5EF4-FFF2-40B4-BE49-F238E27FC236}">
                <a16:creationId xmlns:a16="http://schemas.microsoft.com/office/drawing/2014/main" id="{A9BD550C-6675-46EC-95D9-B74ABF183C10}"/>
              </a:ext>
            </a:extLst>
          </p:cNvPr>
          <p:cNvSpPr>
            <a:spLocks/>
          </p:cNvSpPr>
          <p:nvPr/>
        </p:nvSpPr>
        <p:spPr bwMode="auto">
          <a:xfrm>
            <a:off x="1036638" y="3146425"/>
            <a:ext cx="6875462" cy="300038"/>
          </a:xfrm>
          <a:custGeom>
            <a:avLst/>
            <a:gdLst>
              <a:gd name="T0" fmla="*/ 60848 w 6876288"/>
              <a:gd name="T1" fmla="*/ 187533 h 300344"/>
              <a:gd name="T2" fmla="*/ 182528 w 6876288"/>
              <a:gd name="T3" fmla="*/ 247507 h 300344"/>
              <a:gd name="T4" fmla="*/ 279872 w 6876288"/>
              <a:gd name="T5" fmla="*/ 283491 h 300344"/>
              <a:gd name="T6" fmla="*/ 571920 w 6876288"/>
              <a:gd name="T7" fmla="*/ 283491 h 300344"/>
              <a:gd name="T8" fmla="*/ 730112 w 6876288"/>
              <a:gd name="T9" fmla="*/ 259501 h 300344"/>
              <a:gd name="T10" fmla="*/ 851806 w 6876288"/>
              <a:gd name="T11" fmla="*/ 223517 h 300344"/>
              <a:gd name="T12" fmla="*/ 949152 w 6876288"/>
              <a:gd name="T13" fmla="*/ 199527 h 300344"/>
              <a:gd name="T14" fmla="*/ 1204688 w 6876288"/>
              <a:gd name="T15" fmla="*/ 163543 h 300344"/>
              <a:gd name="T16" fmla="*/ 1411552 w 6876288"/>
              <a:gd name="T17" fmla="*/ 115564 h 300344"/>
              <a:gd name="T18" fmla="*/ 1521072 w 6876288"/>
              <a:gd name="T19" fmla="*/ 79581 h 300344"/>
              <a:gd name="T20" fmla="*/ 1740112 w 6876288"/>
              <a:gd name="T21" fmla="*/ 79581 h 300344"/>
              <a:gd name="T22" fmla="*/ 1886128 w 6876288"/>
              <a:gd name="T23" fmla="*/ 139554 h 300344"/>
              <a:gd name="T24" fmla="*/ 1959141 w 6876288"/>
              <a:gd name="T25" fmla="*/ 199527 h 300344"/>
              <a:gd name="T26" fmla="*/ 2105168 w 6876288"/>
              <a:gd name="T27" fmla="*/ 271496 h 300344"/>
              <a:gd name="T28" fmla="*/ 2385040 w 6876288"/>
              <a:gd name="T29" fmla="*/ 247507 h 300344"/>
              <a:gd name="T30" fmla="*/ 2652752 w 6876288"/>
              <a:gd name="T31" fmla="*/ 211522 h 300344"/>
              <a:gd name="T32" fmla="*/ 3090820 w 6876288"/>
              <a:gd name="T33" fmla="*/ 175538 h 300344"/>
              <a:gd name="T34" fmla="*/ 3322025 w 6876288"/>
              <a:gd name="T35" fmla="*/ 151547 h 300344"/>
              <a:gd name="T36" fmla="*/ 3516721 w 6876288"/>
              <a:gd name="T37" fmla="*/ 103569 h 300344"/>
              <a:gd name="T38" fmla="*/ 3614071 w 6876288"/>
              <a:gd name="T39" fmla="*/ 67585 h 300344"/>
              <a:gd name="T40" fmla="*/ 3687083 w 6876288"/>
              <a:gd name="T41" fmla="*/ 31601 h 300344"/>
              <a:gd name="T42" fmla="*/ 3918286 w 6876288"/>
              <a:gd name="T43" fmla="*/ 19608 h 300344"/>
              <a:gd name="T44" fmla="*/ 4064308 w 6876288"/>
              <a:gd name="T45" fmla="*/ 139554 h 300344"/>
              <a:gd name="T46" fmla="*/ 4185995 w 6876288"/>
              <a:gd name="T47" fmla="*/ 199527 h 300344"/>
              <a:gd name="T48" fmla="*/ 4478041 w 6876288"/>
              <a:gd name="T49" fmla="*/ 175538 h 300344"/>
              <a:gd name="T50" fmla="*/ 4587558 w 6876288"/>
              <a:gd name="T51" fmla="*/ 151547 h 300344"/>
              <a:gd name="T52" fmla="*/ 4697076 w 6876288"/>
              <a:gd name="T53" fmla="*/ 127559 h 300344"/>
              <a:gd name="T54" fmla="*/ 4843098 w 6876288"/>
              <a:gd name="T55" fmla="*/ 103569 h 300344"/>
              <a:gd name="T56" fmla="*/ 4989122 w 6876288"/>
              <a:gd name="T57" fmla="*/ 67585 h 300344"/>
              <a:gd name="T58" fmla="*/ 5098638 w 6876288"/>
              <a:gd name="T59" fmla="*/ 43593 h 300344"/>
              <a:gd name="T60" fmla="*/ 5670564 w 6876288"/>
              <a:gd name="T61" fmla="*/ 19608 h 300344"/>
              <a:gd name="T62" fmla="*/ 5780080 w 6876288"/>
              <a:gd name="T63" fmla="*/ 91574 h 300344"/>
              <a:gd name="T64" fmla="*/ 5901766 w 6876288"/>
              <a:gd name="T65" fmla="*/ 175538 h 300344"/>
              <a:gd name="T66" fmla="*/ 6157305 w 6876288"/>
              <a:gd name="T67" fmla="*/ 199527 h 300344"/>
              <a:gd name="T68" fmla="*/ 6364171 w 6876288"/>
              <a:gd name="T69" fmla="*/ 163543 h 300344"/>
              <a:gd name="T70" fmla="*/ 6558870 w 6876288"/>
              <a:gd name="T71" fmla="*/ 103569 h 300344"/>
              <a:gd name="T72" fmla="*/ 6631880 w 6876288"/>
              <a:gd name="T73" fmla="*/ 79581 h 300344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6876288" h="300344">
                <a:moveTo>
                  <a:pt x="0" y="117464"/>
                </a:moveTo>
                <a:cubicBezTo>
                  <a:pt x="20320" y="141848"/>
                  <a:pt x="35905" y="171129"/>
                  <a:pt x="60960" y="190616"/>
                </a:cubicBezTo>
                <a:cubicBezTo>
                  <a:pt x="74187" y="200903"/>
                  <a:pt x="94741" y="195314"/>
                  <a:pt x="109728" y="202808"/>
                </a:cubicBezTo>
                <a:cubicBezTo>
                  <a:pt x="135940" y="215914"/>
                  <a:pt x="154449" y="244468"/>
                  <a:pt x="182880" y="251576"/>
                </a:cubicBezTo>
                <a:cubicBezTo>
                  <a:pt x="199136" y="255640"/>
                  <a:pt x="215959" y="257884"/>
                  <a:pt x="231648" y="263768"/>
                </a:cubicBezTo>
                <a:cubicBezTo>
                  <a:pt x="248666" y="270150"/>
                  <a:pt x="263711" y="280993"/>
                  <a:pt x="280416" y="288152"/>
                </a:cubicBezTo>
                <a:cubicBezTo>
                  <a:pt x="292228" y="293214"/>
                  <a:pt x="304800" y="296280"/>
                  <a:pt x="316992" y="300344"/>
                </a:cubicBezTo>
                <a:cubicBezTo>
                  <a:pt x="402336" y="296280"/>
                  <a:pt x="487855" y="294965"/>
                  <a:pt x="573024" y="288152"/>
                </a:cubicBezTo>
                <a:cubicBezTo>
                  <a:pt x="589727" y="286816"/>
                  <a:pt x="605231" y="278508"/>
                  <a:pt x="621792" y="275960"/>
                </a:cubicBezTo>
                <a:cubicBezTo>
                  <a:pt x="658165" y="270364"/>
                  <a:pt x="694944" y="267832"/>
                  <a:pt x="731520" y="263768"/>
                </a:cubicBezTo>
                <a:cubicBezTo>
                  <a:pt x="755904" y="255640"/>
                  <a:pt x="779736" y="245618"/>
                  <a:pt x="804672" y="239384"/>
                </a:cubicBezTo>
                <a:cubicBezTo>
                  <a:pt x="820928" y="235320"/>
                  <a:pt x="837083" y="230827"/>
                  <a:pt x="853440" y="227192"/>
                </a:cubicBezTo>
                <a:cubicBezTo>
                  <a:pt x="873669" y="222697"/>
                  <a:pt x="894296" y="220026"/>
                  <a:pt x="914400" y="215000"/>
                </a:cubicBezTo>
                <a:cubicBezTo>
                  <a:pt x="926868" y="211883"/>
                  <a:pt x="938254" y="204625"/>
                  <a:pt x="950976" y="202808"/>
                </a:cubicBezTo>
                <a:cubicBezTo>
                  <a:pt x="995413" y="196460"/>
                  <a:pt x="1040507" y="195861"/>
                  <a:pt x="1085088" y="190616"/>
                </a:cubicBezTo>
                <a:cubicBezTo>
                  <a:pt x="1220298" y="174709"/>
                  <a:pt x="1103396" y="185071"/>
                  <a:pt x="1207008" y="166232"/>
                </a:cubicBezTo>
                <a:cubicBezTo>
                  <a:pt x="1235281" y="161091"/>
                  <a:pt x="1264079" y="159181"/>
                  <a:pt x="1292352" y="154040"/>
                </a:cubicBezTo>
                <a:cubicBezTo>
                  <a:pt x="1332889" y="146670"/>
                  <a:pt x="1376099" y="130188"/>
                  <a:pt x="1414272" y="117464"/>
                </a:cubicBezTo>
                <a:lnTo>
                  <a:pt x="1487424" y="93080"/>
                </a:lnTo>
                <a:lnTo>
                  <a:pt x="1524000" y="80888"/>
                </a:lnTo>
                <a:lnTo>
                  <a:pt x="1560576" y="68696"/>
                </a:lnTo>
                <a:cubicBezTo>
                  <a:pt x="1621536" y="72760"/>
                  <a:pt x="1682975" y="72248"/>
                  <a:pt x="1743456" y="80888"/>
                </a:cubicBezTo>
                <a:cubicBezTo>
                  <a:pt x="1831528" y="93470"/>
                  <a:pt x="1794641" y="100384"/>
                  <a:pt x="1853184" y="129656"/>
                </a:cubicBezTo>
                <a:cubicBezTo>
                  <a:pt x="1864679" y="135403"/>
                  <a:pt x="1877568" y="137784"/>
                  <a:pt x="1889760" y="141848"/>
                </a:cubicBezTo>
                <a:cubicBezTo>
                  <a:pt x="1901952" y="154040"/>
                  <a:pt x="1913090" y="167386"/>
                  <a:pt x="1926336" y="178424"/>
                </a:cubicBezTo>
                <a:cubicBezTo>
                  <a:pt x="1937593" y="187805"/>
                  <a:pt x="1952551" y="192447"/>
                  <a:pt x="1962912" y="202808"/>
                </a:cubicBezTo>
                <a:cubicBezTo>
                  <a:pt x="1973273" y="213169"/>
                  <a:pt x="1974870" y="231618"/>
                  <a:pt x="1987296" y="239384"/>
                </a:cubicBezTo>
                <a:cubicBezTo>
                  <a:pt x="2007085" y="251752"/>
                  <a:pt x="2080664" y="268822"/>
                  <a:pt x="2109216" y="275960"/>
                </a:cubicBezTo>
                <a:cubicBezTo>
                  <a:pt x="2178304" y="271896"/>
                  <a:pt x="2247533" y="269763"/>
                  <a:pt x="2316480" y="263768"/>
                </a:cubicBezTo>
                <a:cubicBezTo>
                  <a:pt x="2341107" y="261626"/>
                  <a:pt x="2365129" y="254843"/>
                  <a:pt x="2389632" y="251576"/>
                </a:cubicBezTo>
                <a:cubicBezTo>
                  <a:pt x="2426110" y="246712"/>
                  <a:pt x="2462882" y="244248"/>
                  <a:pt x="2499360" y="239384"/>
                </a:cubicBezTo>
                <a:cubicBezTo>
                  <a:pt x="2594868" y="226650"/>
                  <a:pt x="2555003" y="225827"/>
                  <a:pt x="2657856" y="215000"/>
                </a:cubicBezTo>
                <a:cubicBezTo>
                  <a:pt x="2788149" y="201285"/>
                  <a:pt x="2902340" y="197641"/>
                  <a:pt x="3035808" y="190616"/>
                </a:cubicBezTo>
                <a:cubicBezTo>
                  <a:pt x="3056128" y="186552"/>
                  <a:pt x="3076227" y="181163"/>
                  <a:pt x="3096768" y="178424"/>
                </a:cubicBezTo>
                <a:cubicBezTo>
                  <a:pt x="3137252" y="173026"/>
                  <a:pt x="3178070" y="170508"/>
                  <a:pt x="3218688" y="166232"/>
                </a:cubicBezTo>
                <a:lnTo>
                  <a:pt x="3328416" y="154040"/>
                </a:lnTo>
                <a:cubicBezTo>
                  <a:pt x="3429846" y="120230"/>
                  <a:pt x="3268213" y="171684"/>
                  <a:pt x="3450336" y="129656"/>
                </a:cubicBezTo>
                <a:cubicBezTo>
                  <a:pt x="3475381" y="123876"/>
                  <a:pt x="3498552" y="111506"/>
                  <a:pt x="3523488" y="105272"/>
                </a:cubicBezTo>
                <a:cubicBezTo>
                  <a:pt x="3539744" y="101208"/>
                  <a:pt x="3556567" y="98964"/>
                  <a:pt x="3572256" y="93080"/>
                </a:cubicBezTo>
                <a:cubicBezTo>
                  <a:pt x="3589274" y="86698"/>
                  <a:pt x="3604319" y="75855"/>
                  <a:pt x="3621024" y="68696"/>
                </a:cubicBezTo>
                <a:cubicBezTo>
                  <a:pt x="3632836" y="63634"/>
                  <a:pt x="3646105" y="62251"/>
                  <a:pt x="3657600" y="56504"/>
                </a:cubicBezTo>
                <a:cubicBezTo>
                  <a:pt x="3670706" y="49951"/>
                  <a:pt x="3680405" y="37128"/>
                  <a:pt x="3694176" y="32120"/>
                </a:cubicBezTo>
                <a:cubicBezTo>
                  <a:pt x="3725671" y="20667"/>
                  <a:pt x="3791712" y="7736"/>
                  <a:pt x="3791712" y="7736"/>
                </a:cubicBezTo>
                <a:cubicBezTo>
                  <a:pt x="3836416" y="11800"/>
                  <a:pt x="3881932" y="10523"/>
                  <a:pt x="3925824" y="19928"/>
                </a:cubicBezTo>
                <a:cubicBezTo>
                  <a:pt x="3964996" y="28322"/>
                  <a:pt x="3973455" y="70395"/>
                  <a:pt x="3998976" y="93080"/>
                </a:cubicBezTo>
                <a:cubicBezTo>
                  <a:pt x="4020880" y="112550"/>
                  <a:pt x="4051406" y="121126"/>
                  <a:pt x="4072128" y="141848"/>
                </a:cubicBezTo>
                <a:cubicBezTo>
                  <a:pt x="4084320" y="154040"/>
                  <a:pt x="4094358" y="168860"/>
                  <a:pt x="4108704" y="178424"/>
                </a:cubicBezTo>
                <a:cubicBezTo>
                  <a:pt x="4119198" y="185420"/>
                  <a:pt x="4187545" y="201182"/>
                  <a:pt x="4194048" y="202808"/>
                </a:cubicBezTo>
                <a:cubicBezTo>
                  <a:pt x="4275328" y="198744"/>
                  <a:pt x="4356788" y="197374"/>
                  <a:pt x="4437888" y="190616"/>
                </a:cubicBezTo>
                <a:cubicBezTo>
                  <a:pt x="4454586" y="189224"/>
                  <a:pt x="4470299" y="182059"/>
                  <a:pt x="4486656" y="178424"/>
                </a:cubicBezTo>
                <a:cubicBezTo>
                  <a:pt x="4506885" y="173929"/>
                  <a:pt x="4527387" y="170727"/>
                  <a:pt x="4547616" y="166232"/>
                </a:cubicBezTo>
                <a:cubicBezTo>
                  <a:pt x="4563973" y="162597"/>
                  <a:pt x="4580027" y="157675"/>
                  <a:pt x="4596384" y="154040"/>
                </a:cubicBezTo>
                <a:cubicBezTo>
                  <a:pt x="4616613" y="149545"/>
                  <a:pt x="4637115" y="146343"/>
                  <a:pt x="4657344" y="141848"/>
                </a:cubicBezTo>
                <a:cubicBezTo>
                  <a:pt x="4673701" y="138213"/>
                  <a:pt x="4690000" y="134259"/>
                  <a:pt x="4706112" y="129656"/>
                </a:cubicBezTo>
                <a:cubicBezTo>
                  <a:pt x="4718469" y="126125"/>
                  <a:pt x="4730011" y="119577"/>
                  <a:pt x="4742688" y="117464"/>
                </a:cubicBezTo>
                <a:cubicBezTo>
                  <a:pt x="4778988" y="111414"/>
                  <a:pt x="4815985" y="110476"/>
                  <a:pt x="4852416" y="105272"/>
                </a:cubicBezTo>
                <a:cubicBezTo>
                  <a:pt x="4877557" y="101680"/>
                  <a:pt x="4935522" y="88494"/>
                  <a:pt x="4962144" y="80888"/>
                </a:cubicBezTo>
                <a:cubicBezTo>
                  <a:pt x="4974501" y="77357"/>
                  <a:pt x="4986175" y="71484"/>
                  <a:pt x="4998720" y="68696"/>
                </a:cubicBezTo>
                <a:cubicBezTo>
                  <a:pt x="5022852" y="63333"/>
                  <a:pt x="5047740" y="61867"/>
                  <a:pt x="5071872" y="56504"/>
                </a:cubicBezTo>
                <a:cubicBezTo>
                  <a:pt x="5084417" y="53716"/>
                  <a:pt x="5095846" y="46832"/>
                  <a:pt x="5108448" y="44312"/>
                </a:cubicBezTo>
                <a:cubicBezTo>
                  <a:pt x="5182269" y="29548"/>
                  <a:pt x="5283110" y="25249"/>
                  <a:pt x="5352288" y="19928"/>
                </a:cubicBezTo>
                <a:cubicBezTo>
                  <a:pt x="5477963" y="-1018"/>
                  <a:pt x="5510505" y="-11733"/>
                  <a:pt x="5681472" y="19928"/>
                </a:cubicBezTo>
                <a:cubicBezTo>
                  <a:pt x="5710288" y="25264"/>
                  <a:pt x="5730240" y="52440"/>
                  <a:pt x="5754624" y="68696"/>
                </a:cubicBezTo>
                <a:lnTo>
                  <a:pt x="5791200" y="93080"/>
                </a:lnTo>
                <a:cubicBezTo>
                  <a:pt x="5803392" y="101208"/>
                  <a:pt x="5816054" y="108672"/>
                  <a:pt x="5827776" y="117464"/>
                </a:cubicBezTo>
                <a:cubicBezTo>
                  <a:pt x="5838821" y="125748"/>
                  <a:pt x="5895292" y="169510"/>
                  <a:pt x="5913120" y="178424"/>
                </a:cubicBezTo>
                <a:cubicBezTo>
                  <a:pt x="6014074" y="228901"/>
                  <a:pt x="5881450" y="145119"/>
                  <a:pt x="5986272" y="215000"/>
                </a:cubicBezTo>
                <a:cubicBezTo>
                  <a:pt x="6047232" y="210936"/>
                  <a:pt x="6108430" y="209555"/>
                  <a:pt x="6169152" y="202808"/>
                </a:cubicBezTo>
                <a:cubicBezTo>
                  <a:pt x="6181925" y="201389"/>
                  <a:pt x="6193072" y="192849"/>
                  <a:pt x="6205728" y="190616"/>
                </a:cubicBezTo>
                <a:cubicBezTo>
                  <a:pt x="6262327" y="180628"/>
                  <a:pt x="6376416" y="166232"/>
                  <a:pt x="6376416" y="166232"/>
                </a:cubicBezTo>
                <a:cubicBezTo>
                  <a:pt x="6400800" y="158104"/>
                  <a:pt x="6424632" y="148082"/>
                  <a:pt x="6449568" y="141848"/>
                </a:cubicBezTo>
                <a:cubicBezTo>
                  <a:pt x="6523272" y="123422"/>
                  <a:pt x="6482440" y="134955"/>
                  <a:pt x="6571488" y="105272"/>
                </a:cubicBezTo>
                <a:lnTo>
                  <a:pt x="6608064" y="93080"/>
                </a:lnTo>
                <a:cubicBezTo>
                  <a:pt x="6620256" y="89016"/>
                  <a:pt x="6631852" y="82167"/>
                  <a:pt x="6644640" y="80888"/>
                </a:cubicBezTo>
                <a:cubicBezTo>
                  <a:pt x="6802954" y="65057"/>
                  <a:pt x="6725717" y="68696"/>
                  <a:pt x="6876288" y="68696"/>
                </a:cubicBezTo>
              </a:path>
            </a:pathLst>
          </a:custGeom>
          <a:noFill/>
          <a:ln w="9525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6FD8BFD-47E9-4829-9A36-15E6285791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9000" y="3597275"/>
            <a:ext cx="7343775" cy="708025"/>
          </a:xfrm>
          <a:prstGeom prst="rect">
            <a:avLst/>
          </a:prstGeom>
          <a:solidFill>
            <a:schemeClr val="accent3">
              <a:lumMod val="90000"/>
            </a:schemeClr>
          </a:solidFill>
          <a:ln>
            <a:noFill/>
          </a:ln>
        </p:spPr>
        <p:txBody>
          <a:bodyPr>
            <a:spAutoFit/>
          </a:bodyPr>
          <a:lstStyle>
            <a:lvl1pPr algn="l" eaLnBrk="0" hangingPunct="0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 algn="l" eaLnBrk="0" hangingPunct="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 algn="l" eaLnBrk="0" hangingPunct="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 algn="l" eaLnBrk="0" hangingPunct="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 algn="l" eaLnBrk="0" hangingPunct="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/>
            </a:pPr>
            <a:r>
              <a:rPr lang="en-GB" altLang="en-US" sz="2000" dirty="0"/>
              <a:t>Trusted Intermediaries- Goldman Sachs, Trade Bodies, Analysts, UKTI, Experts e.g., NERC Speakers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74381D80-383B-4B6F-9E96-C72C9DB8B9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87450" y="5332413"/>
            <a:ext cx="2663825" cy="719137"/>
          </a:xfrm>
          <a:prstGeom prst="ellipse">
            <a:avLst/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/>
              <a:t>Entrepreneurs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58382E40-DD4A-46CB-933C-7C119CF1C5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43413" y="5332413"/>
            <a:ext cx="2665412" cy="719137"/>
          </a:xfrm>
          <a:prstGeom prst="ellipse">
            <a:avLst/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/>
              <a:t>Consumers</a:t>
            </a:r>
          </a:p>
        </p:txBody>
      </p:sp>
      <p:cxnSp>
        <p:nvCxnSpPr>
          <p:cNvPr id="11" name="Straight Arrow Connector 12">
            <a:extLst>
              <a:ext uri="{FF2B5EF4-FFF2-40B4-BE49-F238E27FC236}">
                <a16:creationId xmlns:a16="http://schemas.microsoft.com/office/drawing/2014/main" id="{19F72F69-E9C3-425F-B4E5-F82DCF899358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2051050" y="4276725"/>
            <a:ext cx="0" cy="1023938"/>
          </a:xfrm>
          <a:prstGeom prst="straightConnector1">
            <a:avLst/>
          </a:prstGeom>
          <a:noFill/>
          <a:ln w="9525" algn="ctr">
            <a:solidFill>
              <a:srgbClr val="92D05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2" name="Straight Arrow Connector 14">
            <a:extLst>
              <a:ext uri="{FF2B5EF4-FFF2-40B4-BE49-F238E27FC236}">
                <a16:creationId xmlns:a16="http://schemas.microsoft.com/office/drawing/2014/main" id="{3F25AA02-D5AD-4E96-9F7D-D24BFD3699B5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5435600" y="4246563"/>
            <a:ext cx="504825" cy="1054100"/>
          </a:xfrm>
          <a:prstGeom prst="straightConnector1">
            <a:avLst/>
          </a:prstGeom>
          <a:noFill/>
          <a:ln w="9525" algn="ctr">
            <a:solidFill>
              <a:srgbClr val="92D05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3" name="Straight Arrow Connector 16">
            <a:extLst>
              <a:ext uri="{FF2B5EF4-FFF2-40B4-BE49-F238E27FC236}">
                <a16:creationId xmlns:a16="http://schemas.microsoft.com/office/drawing/2014/main" id="{4A93517D-5301-46CD-9C0C-47A510E0D915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3635375" y="4276725"/>
            <a:ext cx="350838" cy="1096963"/>
          </a:xfrm>
          <a:prstGeom prst="straightConnector1">
            <a:avLst/>
          </a:prstGeom>
          <a:noFill/>
          <a:ln w="9525" algn="ctr">
            <a:solidFill>
              <a:srgbClr val="92D05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4" name="Straight Arrow Connector 18">
            <a:extLst>
              <a:ext uri="{FF2B5EF4-FFF2-40B4-BE49-F238E27FC236}">
                <a16:creationId xmlns:a16="http://schemas.microsoft.com/office/drawing/2014/main" id="{A8607EEC-C484-45B0-8E8E-BA46CAA7A47B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4475163" y="4362450"/>
            <a:ext cx="85725" cy="938213"/>
          </a:xfrm>
          <a:prstGeom prst="straightConnector1">
            <a:avLst/>
          </a:prstGeom>
          <a:noFill/>
          <a:ln w="9525" algn="ctr">
            <a:solidFill>
              <a:srgbClr val="92D05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5" name="Oval 1">
            <a:extLst>
              <a:ext uri="{FF2B5EF4-FFF2-40B4-BE49-F238E27FC236}">
                <a16:creationId xmlns:a16="http://schemas.microsoft.com/office/drawing/2014/main" id="{1DB326C8-724E-4F15-B9EB-41840DDD46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1525" y="2376488"/>
            <a:ext cx="728663" cy="438150"/>
          </a:xfrm>
          <a:prstGeom prst="ellipse">
            <a:avLst/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1000"/>
              <a:t>Politica</a:t>
            </a:r>
            <a:r>
              <a:rPr lang="en-GB" altLang="en-US" sz="800"/>
              <a:t>l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1649F8E-09F8-4FE0-9B01-363BD7A653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17663" y="2600325"/>
            <a:ext cx="984250" cy="436563"/>
          </a:xfrm>
          <a:prstGeom prst="ellipse">
            <a:avLst/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1000"/>
              <a:t>Economic</a:t>
            </a:r>
            <a:endParaRPr lang="en-GB" altLang="en-US" sz="80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4C45F0A5-DF74-46E5-B64F-B7B73AB193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63838" y="2678113"/>
            <a:ext cx="881062" cy="438150"/>
          </a:xfrm>
          <a:prstGeom prst="ellipse">
            <a:avLst/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1000"/>
              <a:t>Societal</a:t>
            </a:r>
            <a:endParaRPr lang="en-GB" altLang="en-US" sz="80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EE8C3B8-6961-47C9-B333-38EBE492D4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17963" y="2762250"/>
            <a:ext cx="1098550" cy="436563"/>
          </a:xfrm>
          <a:prstGeom prst="ellipse">
            <a:avLst/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1000"/>
              <a:t>Technological</a:t>
            </a:r>
            <a:endParaRPr lang="en-GB" altLang="en-US" sz="80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081DAD38-0DD4-4CD7-B3B8-69264868B3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35600" y="2693988"/>
            <a:ext cx="1354138" cy="438150"/>
          </a:xfrm>
          <a:prstGeom prst="ellipse">
            <a:avLst/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1000"/>
              <a:t>Environment- natural</a:t>
            </a:r>
            <a:endParaRPr lang="en-GB" altLang="en-US" sz="80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9AB73FB3-AAAB-44E0-AE0C-B2C9408BB5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88175" y="2436813"/>
            <a:ext cx="1128713" cy="325437"/>
          </a:xfrm>
          <a:prstGeom prst="ellipse">
            <a:avLst/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1000"/>
              <a:t>Legal</a:t>
            </a:r>
            <a:endParaRPr lang="en-GB" altLang="en-US" sz="80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82FEA69-70D3-4AF1-9631-4C25D9626976}"/>
              </a:ext>
            </a:extLst>
          </p:cNvPr>
          <p:cNvSpPr txBox="1"/>
          <p:nvPr/>
        </p:nvSpPr>
        <p:spPr>
          <a:xfrm>
            <a:off x="771525" y="4741863"/>
            <a:ext cx="7345363" cy="40005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GB" sz="2000" dirty="0">
                <a:latin typeface="Rdg Vesta" pitchFamily="2" charset="0"/>
              </a:rPr>
              <a:t>Trying to understand the information in the PESTEL Cloud</a:t>
            </a:r>
          </a:p>
        </p:txBody>
      </p:sp>
      <p:cxnSp>
        <p:nvCxnSpPr>
          <p:cNvPr id="22" name="Straight Arrow Connector 19">
            <a:extLst>
              <a:ext uri="{FF2B5EF4-FFF2-40B4-BE49-F238E27FC236}">
                <a16:creationId xmlns:a16="http://schemas.microsoft.com/office/drawing/2014/main" id="{921C2587-24D2-4DEF-914E-A333AC58349F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3986213" y="5691188"/>
            <a:ext cx="225425" cy="0"/>
          </a:xfrm>
          <a:prstGeom prst="straightConnector1">
            <a:avLst/>
          </a:prstGeom>
          <a:noFill/>
          <a:ln w="9525" algn="ctr">
            <a:solidFill>
              <a:schemeClr val="bg2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7321181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E7F04-A098-4FDE-B000-F2481DB64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442" y="-1174327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69D20-D32A-4FD7-A3F2-1C04CF4238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C9F1479-C7F8-48DE-853C-3B861F580DA7}"/>
              </a:ext>
            </a:extLst>
          </p:cNvPr>
          <p:cNvSpPr txBox="1">
            <a:spLocks/>
          </p:cNvSpPr>
          <p:nvPr/>
        </p:nvSpPr>
        <p:spPr>
          <a:xfrm>
            <a:off x="755650" y="981075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AU" altLang="en-US"/>
              <a:t>Information Asymmetry Opportunities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E9D9279-6A81-4F3E-BAB7-865FCDC60AF0}"/>
              </a:ext>
            </a:extLst>
          </p:cNvPr>
          <p:cNvSpPr txBox="1">
            <a:spLocks/>
          </p:cNvSpPr>
          <p:nvPr/>
        </p:nvSpPr>
        <p:spPr>
          <a:xfrm>
            <a:off x="597911" y="1533525"/>
            <a:ext cx="10006754" cy="45347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AU" dirty="0" err="1"/>
              <a:t>Kirzner</a:t>
            </a:r>
            <a:r>
              <a:rPr lang="en-AU" dirty="0"/>
              <a:t> (1973)</a:t>
            </a:r>
          </a:p>
          <a:p>
            <a:pPr>
              <a:defRPr/>
            </a:pPr>
            <a:r>
              <a:rPr lang="en-AU" dirty="0"/>
              <a:t>Entrepreneurs have…“the ability to notice …opportunities that have hitherto been overlooked” </a:t>
            </a:r>
          </a:p>
          <a:p>
            <a:pPr>
              <a:defRPr/>
            </a:pPr>
            <a:r>
              <a:rPr lang="en-AU" dirty="0"/>
              <a:t>They are driven by </a:t>
            </a:r>
            <a:r>
              <a:rPr lang="en-AU" i="1" dirty="0"/>
              <a:t>entrepreneurial alertness </a:t>
            </a:r>
          </a:p>
          <a:p>
            <a:pPr>
              <a:defRPr/>
            </a:pPr>
            <a:r>
              <a:rPr lang="en-AU" i="1" dirty="0"/>
              <a:t>This is a distinctive set of </a:t>
            </a:r>
            <a:r>
              <a:rPr lang="en-AU" dirty="0"/>
              <a:t>perceptual and cognitive processing skills that direct the opportunity identification process</a:t>
            </a:r>
          </a:p>
          <a:p>
            <a:pPr marL="0" indent="0">
              <a:buFontTx/>
              <a:buNone/>
              <a:defRPr/>
            </a:pPr>
            <a:endParaRPr lang="en-AU" dirty="0"/>
          </a:p>
          <a:p>
            <a:pPr>
              <a:defRPr/>
            </a:pPr>
            <a:r>
              <a:rPr lang="en-AU" sz="1200" dirty="0" err="1"/>
              <a:t>Kirzner</a:t>
            </a:r>
            <a:r>
              <a:rPr lang="en-AU" sz="1200" dirty="0"/>
              <a:t>, I., 1973, </a:t>
            </a:r>
            <a:r>
              <a:rPr lang="en-AU" sz="1200" i="1" dirty="0"/>
              <a:t>Competition and Entrepreneurship, Chicago: </a:t>
            </a:r>
            <a:r>
              <a:rPr lang="en-AU" sz="1200" dirty="0"/>
              <a:t>University of Chicago Press. </a:t>
            </a:r>
          </a:p>
          <a:p>
            <a:pPr>
              <a:defRPr/>
            </a:pPr>
            <a:r>
              <a:rPr lang="en-AU" sz="1200" dirty="0" err="1"/>
              <a:t>Kirzner</a:t>
            </a:r>
            <a:r>
              <a:rPr lang="en-AU" sz="1200" dirty="0"/>
              <a:t>, I., 1979, </a:t>
            </a:r>
            <a:r>
              <a:rPr lang="en-AU" sz="1200" i="1" dirty="0"/>
              <a:t>Perception, Opportunity, and Profit, </a:t>
            </a:r>
            <a:r>
              <a:rPr lang="en-AU" sz="1200" dirty="0"/>
              <a:t>Chicago: University of Chicago Press.</a:t>
            </a:r>
          </a:p>
          <a:p>
            <a:pPr>
              <a:defRPr/>
            </a:pPr>
            <a:endParaRPr lang="en-AU" dirty="0"/>
          </a:p>
          <a:p>
            <a:pPr>
              <a:defRPr/>
            </a:pPr>
            <a:endParaRPr lang="en-AU" dirty="0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0533856B-F46B-4278-B409-29AEDA83CADF}"/>
              </a:ext>
            </a:extLst>
          </p:cNvPr>
          <p:cNvSpPr txBox="1">
            <a:spLocks/>
          </p:cNvSpPr>
          <p:nvPr/>
        </p:nvSpPr>
        <p:spPr>
          <a:xfrm>
            <a:off x="8072438" y="6519863"/>
            <a:ext cx="676275" cy="3381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E271A682-D8DE-4341-A0BC-40C3F395A720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20</a:t>
            </a:fld>
            <a:endParaRPr lang="en-AU" altLang="en-US" sz="1400"/>
          </a:p>
        </p:txBody>
      </p:sp>
    </p:spTree>
    <p:extLst>
      <p:ext uri="{BB962C8B-B14F-4D97-AF65-F5344CB8AC3E}">
        <p14:creationId xmlns:p14="http://schemas.microsoft.com/office/powerpoint/2010/main" val="2241420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 bldLvl="5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D1DFE-48F5-4981-BA97-98C8B41ABB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9E896-14DF-493C-9D33-37079E04E2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1">
            <a:extLst>
              <a:ext uri="{FF2B5EF4-FFF2-40B4-BE49-F238E27FC236}">
                <a16:creationId xmlns:a16="http://schemas.microsoft.com/office/drawing/2014/main" id="{E6A04C80-F93B-4A84-91DD-8F9509CD1AAF}"/>
              </a:ext>
            </a:extLst>
          </p:cNvPr>
          <p:cNvSpPr txBox="1">
            <a:spLocks/>
          </p:cNvSpPr>
          <p:nvPr/>
        </p:nvSpPr>
        <p:spPr>
          <a:xfrm>
            <a:off x="8072438" y="6519863"/>
            <a:ext cx="676275" cy="3381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C895EBC-51A3-4ACD-83EE-79D7909FE954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21</a:t>
            </a:fld>
            <a:endParaRPr lang="en-AU" altLang="en-US" sz="140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982147BB-D77A-4B0A-B8B5-F01E078E7B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357188"/>
            <a:ext cx="8423275" cy="561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6659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FF418-B499-487D-A5B2-5F3DFE15C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319" y="-1295771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9E511-9BB2-41AA-85E9-3D3535A22D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E7EFCD2-CC84-4F28-876D-6138A9027988}"/>
              </a:ext>
            </a:extLst>
          </p:cNvPr>
          <p:cNvSpPr txBox="1">
            <a:spLocks/>
          </p:cNvSpPr>
          <p:nvPr/>
        </p:nvSpPr>
        <p:spPr>
          <a:xfrm>
            <a:off x="755650" y="981075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AU" altLang="en-US" i="1"/>
              <a:t>                            Existing Firms:</a:t>
            </a:r>
            <a:br>
              <a:rPr lang="en-AU" altLang="en-US" i="1"/>
            </a:br>
            <a:r>
              <a:rPr lang="en-AU" altLang="en-US" i="1"/>
              <a:t>The Vision- opportunities in all directions</a:t>
            </a:r>
          </a:p>
        </p:txBody>
      </p:sp>
      <p:sp>
        <p:nvSpPr>
          <p:cNvPr id="5" name="Slide Number Placeholder 2">
            <a:extLst>
              <a:ext uri="{FF2B5EF4-FFF2-40B4-BE49-F238E27FC236}">
                <a16:creationId xmlns:a16="http://schemas.microsoft.com/office/drawing/2014/main" id="{29044474-F7CC-4CC4-9779-1437C156C755}"/>
              </a:ext>
            </a:extLst>
          </p:cNvPr>
          <p:cNvSpPr txBox="1">
            <a:spLocks/>
          </p:cNvSpPr>
          <p:nvPr/>
        </p:nvSpPr>
        <p:spPr>
          <a:xfrm>
            <a:off x="8072438" y="6519863"/>
            <a:ext cx="676275" cy="3381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A0E49E86-A2C0-41F4-B6DA-B7A548905C3A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22</a:t>
            </a:fld>
            <a:endParaRPr lang="en-AU" altLang="en-US" sz="1400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5E2C7A01-E9DF-4103-9F73-B442CDAD83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3350" y="1773238"/>
            <a:ext cx="3240088" cy="1871662"/>
          </a:xfrm>
          <a:prstGeom prst="rect">
            <a:avLst/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>
                <a:solidFill>
                  <a:srgbClr val="C00000"/>
                </a:solidFill>
              </a:rPr>
              <a:t>Market Development</a:t>
            </a:r>
            <a:br>
              <a:rPr lang="en-AU" altLang="en-US"/>
            </a:br>
            <a:r>
              <a:rPr lang="en-AU" altLang="en-US"/>
              <a:t>Enter New Markets </a:t>
            </a:r>
            <a:br>
              <a:rPr lang="en-AU" altLang="en-US"/>
            </a:br>
            <a:r>
              <a:rPr lang="en-AU" altLang="en-US"/>
              <a:t>- with Existing Products</a:t>
            </a:r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797D70A1-E3EE-4ADD-8515-9EFB7F1CE9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59338" y="1773238"/>
            <a:ext cx="3241675" cy="1871662"/>
          </a:xfrm>
          <a:prstGeom prst="rect">
            <a:avLst/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>
                <a:solidFill>
                  <a:srgbClr val="C00000"/>
                </a:solidFill>
              </a:rPr>
              <a:t>Diversification</a:t>
            </a:r>
            <a:br>
              <a:rPr lang="en-AU" altLang="en-US"/>
            </a:br>
            <a:r>
              <a:rPr lang="en-AU" altLang="en-US"/>
              <a:t>New Products </a:t>
            </a:r>
            <a:br>
              <a:rPr lang="en-AU" altLang="en-US"/>
            </a:br>
            <a:r>
              <a:rPr lang="en-AU" altLang="en-US"/>
              <a:t>and New Markets</a:t>
            </a:r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DD556B04-E157-47D8-AE76-A5202F072D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59338" y="3860800"/>
            <a:ext cx="3241675" cy="1871663"/>
          </a:xfrm>
          <a:prstGeom prst="rect">
            <a:avLst/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>
                <a:solidFill>
                  <a:srgbClr val="C00000"/>
                </a:solidFill>
              </a:rPr>
              <a:t>Product Development</a:t>
            </a:r>
            <a:br>
              <a:rPr lang="en-AU" altLang="en-US"/>
            </a:br>
            <a:r>
              <a:rPr lang="en-AU" altLang="en-US"/>
              <a:t>Develop New Products</a:t>
            </a:r>
            <a:br>
              <a:rPr lang="en-AU" altLang="en-US"/>
            </a:br>
            <a:r>
              <a:rPr lang="en-AU" altLang="en-US"/>
              <a:t>- for Existing Markets</a:t>
            </a:r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4FEF6EBE-F66C-45A2-AB2D-0443E58862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3350" y="3860800"/>
            <a:ext cx="3240088" cy="1871663"/>
          </a:xfrm>
          <a:prstGeom prst="rect">
            <a:avLst/>
          </a:prstGeom>
          <a:solidFill>
            <a:srgbClr val="7EAF35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AU" altLang="en-US">
              <a:solidFill>
                <a:srgbClr val="C00000"/>
              </a:solidFill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>
                <a:solidFill>
                  <a:srgbClr val="C00000"/>
                </a:solidFill>
              </a:rPr>
              <a:t>Market Penetration </a:t>
            </a:r>
            <a:br>
              <a:rPr lang="en-AU" altLang="en-US"/>
            </a:br>
            <a:r>
              <a:rPr lang="en-AU" altLang="en-US"/>
              <a:t>Increase Existing</a:t>
            </a:r>
            <a:br>
              <a:rPr lang="en-AU" altLang="en-US"/>
            </a:br>
            <a:r>
              <a:rPr lang="en-AU" altLang="en-US"/>
              <a:t>Product-Market</a:t>
            </a:r>
            <a:br>
              <a:rPr lang="en-AU" altLang="en-US"/>
            </a:br>
            <a:r>
              <a:rPr lang="en-AU" altLang="en-US"/>
              <a:t>Strategy </a:t>
            </a:r>
            <a:br>
              <a:rPr lang="en-AU" altLang="en-US"/>
            </a:br>
            <a:endParaRPr lang="en-AU" altLang="en-US"/>
          </a:p>
        </p:txBody>
      </p:sp>
      <p:sp>
        <p:nvSpPr>
          <p:cNvPr id="10" name="TextBox 8">
            <a:extLst>
              <a:ext uri="{FF2B5EF4-FFF2-40B4-BE49-F238E27FC236}">
                <a16:creationId xmlns:a16="http://schemas.microsoft.com/office/drawing/2014/main" id="{E3DDB934-0598-42FF-B721-7196BA6C1B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8275" y="3449638"/>
            <a:ext cx="12350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/>
              <a:t>Markets</a:t>
            </a:r>
          </a:p>
        </p:txBody>
      </p:sp>
      <p:sp>
        <p:nvSpPr>
          <p:cNvPr id="11" name="TextBox 9">
            <a:extLst>
              <a:ext uri="{FF2B5EF4-FFF2-40B4-BE49-F238E27FC236}">
                <a16:creationId xmlns:a16="http://schemas.microsoft.com/office/drawing/2014/main" id="{8BA460C7-54A6-4B97-B4CC-5679716039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9575" y="5805488"/>
            <a:ext cx="13525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/>
              <a:t>Products</a:t>
            </a:r>
          </a:p>
        </p:txBody>
      </p:sp>
      <p:sp>
        <p:nvSpPr>
          <p:cNvPr id="12" name="TextBox 10">
            <a:extLst>
              <a:ext uri="{FF2B5EF4-FFF2-40B4-BE49-F238E27FC236}">
                <a16:creationId xmlns:a16="http://schemas.microsoft.com/office/drawing/2014/main" id="{0494CB49-2896-4306-A466-E220111716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0200" y="4581525"/>
            <a:ext cx="9350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 sz="1800"/>
              <a:t>Existing</a:t>
            </a:r>
          </a:p>
        </p:txBody>
      </p:sp>
      <p:sp>
        <p:nvSpPr>
          <p:cNvPr id="13" name="TextBox 11">
            <a:extLst>
              <a:ext uri="{FF2B5EF4-FFF2-40B4-BE49-F238E27FC236}">
                <a16:creationId xmlns:a16="http://schemas.microsoft.com/office/drawing/2014/main" id="{B04CEC21-ADBB-4DBE-9C50-2BB4D27909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13000" y="5805488"/>
            <a:ext cx="9350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 sz="1800"/>
              <a:t>Existing</a:t>
            </a:r>
          </a:p>
        </p:txBody>
      </p:sp>
      <p:sp>
        <p:nvSpPr>
          <p:cNvPr id="14" name="TextBox 12">
            <a:extLst>
              <a:ext uri="{FF2B5EF4-FFF2-40B4-BE49-F238E27FC236}">
                <a16:creationId xmlns:a16="http://schemas.microsoft.com/office/drawing/2014/main" id="{1AEDC837-C152-4E5B-9DE7-4225458B51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9275" y="2411413"/>
            <a:ext cx="6350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 sz="1800"/>
              <a:t>New</a:t>
            </a:r>
          </a:p>
        </p:txBody>
      </p:sp>
      <p:sp>
        <p:nvSpPr>
          <p:cNvPr id="15" name="TextBox 13">
            <a:extLst>
              <a:ext uri="{FF2B5EF4-FFF2-40B4-BE49-F238E27FC236}">
                <a16:creationId xmlns:a16="http://schemas.microsoft.com/office/drawing/2014/main" id="{F76A8769-DAA2-47CB-9290-3C244C53F1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43663" y="5805488"/>
            <a:ext cx="6350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 sz="1800"/>
              <a:t>New</a:t>
            </a:r>
          </a:p>
        </p:txBody>
      </p:sp>
    </p:spTree>
    <p:extLst>
      <p:ext uri="{BB962C8B-B14F-4D97-AF65-F5344CB8AC3E}">
        <p14:creationId xmlns:p14="http://schemas.microsoft.com/office/powerpoint/2010/main" val="35795830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28D1A-4843-4F22-AE51-D25B6B7A2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816" y="-1047751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E1C05-4B8A-4958-8515-169D943AEA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45941"/>
            <a:ext cx="10515600" cy="435133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9F26815-B2E6-48BA-9658-1C5464F837EE}"/>
              </a:ext>
            </a:extLst>
          </p:cNvPr>
          <p:cNvSpPr txBox="1">
            <a:spLocks/>
          </p:cNvSpPr>
          <p:nvPr/>
        </p:nvSpPr>
        <p:spPr>
          <a:xfrm>
            <a:off x="755650" y="981075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/>
              <a:t>Existing Firms: Marketing Myopia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A80F35F-2D71-4300-AE18-6925E83CC7E7}"/>
              </a:ext>
            </a:extLst>
          </p:cNvPr>
          <p:cNvSpPr txBox="1">
            <a:spLocks/>
          </p:cNvSpPr>
          <p:nvPr/>
        </p:nvSpPr>
        <p:spPr>
          <a:xfrm>
            <a:off x="755650" y="1773238"/>
            <a:ext cx="793115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/>
              <a:t>Levitt, T, 1960, Marketing Myopia, Harvard Business Review.</a:t>
            </a:r>
          </a:p>
          <a:p>
            <a:r>
              <a:rPr lang="en-GB" altLang="en-US"/>
              <a:t>‘Short-sighted managements fail to recognise there is no such thing as a growth industry’</a:t>
            </a:r>
          </a:p>
          <a:p>
            <a:r>
              <a:rPr lang="en-GB" altLang="en-US"/>
              <a:t>Growth stops NOT because a market is saturated but because of the failure of management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AA01AECC-4BC8-47A0-8183-21D7450F5026}"/>
              </a:ext>
            </a:extLst>
          </p:cNvPr>
          <p:cNvSpPr txBox="1">
            <a:spLocks/>
          </p:cNvSpPr>
          <p:nvPr/>
        </p:nvSpPr>
        <p:spPr>
          <a:xfrm>
            <a:off x="8072438" y="6519863"/>
            <a:ext cx="676275" cy="3381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5EFA709D-9056-405F-9F71-AE5B2726DDFB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23</a:t>
            </a:fld>
            <a:endParaRPr lang="en-AU" altLang="en-US" sz="1400"/>
          </a:p>
        </p:txBody>
      </p:sp>
    </p:spTree>
    <p:extLst>
      <p:ext uri="{BB962C8B-B14F-4D97-AF65-F5344CB8AC3E}">
        <p14:creationId xmlns:p14="http://schemas.microsoft.com/office/powerpoint/2010/main" val="507075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 bldLvl="5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B045C-2FAB-41A7-B63C-8461F923B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275" y="-982209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F5672-3356-453A-B3AE-58AB2FC597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7A7754B-8376-4E24-AAD6-D89D044F9870}"/>
              </a:ext>
            </a:extLst>
          </p:cNvPr>
          <p:cNvSpPr txBox="1">
            <a:spLocks/>
          </p:cNvSpPr>
          <p:nvPr/>
        </p:nvSpPr>
        <p:spPr>
          <a:xfrm>
            <a:off x="755650" y="981075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AU" altLang="en-US" i="1"/>
              <a:t>                         Existing Firms:</a:t>
            </a:r>
            <a:br>
              <a:rPr lang="en-AU" altLang="en-US" i="1"/>
            </a:br>
            <a:r>
              <a:rPr lang="en-AU" altLang="en-US" i="1"/>
              <a:t>The Reality- 1-2% allocated to new ventures</a:t>
            </a:r>
          </a:p>
        </p:txBody>
      </p:sp>
      <p:sp>
        <p:nvSpPr>
          <p:cNvPr id="5" name="Slide Number Placeholder 2">
            <a:extLst>
              <a:ext uri="{FF2B5EF4-FFF2-40B4-BE49-F238E27FC236}">
                <a16:creationId xmlns:a16="http://schemas.microsoft.com/office/drawing/2014/main" id="{BAC23C47-4D7E-4337-9A4F-CD3DBF94DBEA}"/>
              </a:ext>
            </a:extLst>
          </p:cNvPr>
          <p:cNvSpPr txBox="1">
            <a:spLocks/>
          </p:cNvSpPr>
          <p:nvPr/>
        </p:nvSpPr>
        <p:spPr>
          <a:xfrm>
            <a:off x="8072438" y="6519863"/>
            <a:ext cx="676275" cy="3381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1729365A-C15F-404E-B41E-B3FC01B64C8B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24</a:t>
            </a:fld>
            <a:endParaRPr lang="en-AU" altLang="en-US" sz="1400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6AED0B4F-FF70-45F8-A18B-5FFE9FE8F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3350" y="1773238"/>
            <a:ext cx="5976938" cy="215900"/>
          </a:xfrm>
          <a:prstGeom prst="rect">
            <a:avLst/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AU" altLang="en-US" sz="800"/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AU" altLang="en-US" sz="800"/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AU" altLang="en-US" sz="800"/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 sz="1000"/>
              <a:t>Market Development</a:t>
            </a:r>
            <a:br>
              <a:rPr lang="en-AU" altLang="en-US"/>
            </a:br>
            <a:endParaRPr lang="en-AU" altLang="en-US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25A966D7-B909-47B2-B6B7-925E39255C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24750" y="1773238"/>
            <a:ext cx="576263" cy="215900"/>
          </a:xfrm>
          <a:prstGeom prst="rect">
            <a:avLst/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AU" altLang="en-US" sz="1000">
              <a:solidFill>
                <a:srgbClr val="C00000"/>
              </a:solidFill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 sz="1000"/>
              <a:t>Diversification</a:t>
            </a:r>
            <a:br>
              <a:rPr lang="en-AU" altLang="en-US" sz="1000"/>
            </a:br>
            <a:endParaRPr lang="en-AU" altLang="en-US" sz="1000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8AE5F979-0C3A-43F8-8149-99D4F22F0B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12088" y="2133600"/>
            <a:ext cx="288925" cy="3598863"/>
          </a:xfrm>
          <a:prstGeom prst="rect">
            <a:avLst/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 sz="1000"/>
              <a:t>Product </a:t>
            </a:r>
            <a:br>
              <a:rPr lang="en-AU" altLang="en-US" sz="1000"/>
            </a:br>
            <a:r>
              <a:rPr lang="en-AU" altLang="en-US" sz="1000"/>
              <a:t>Development</a:t>
            </a:r>
            <a:endParaRPr lang="en-AU" altLang="en-US"/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D0BE9267-9CE8-4323-98E2-668C953C47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3350" y="2133600"/>
            <a:ext cx="6121400" cy="3598863"/>
          </a:xfrm>
          <a:prstGeom prst="rect">
            <a:avLst/>
          </a:prstGeom>
          <a:solidFill>
            <a:srgbClr val="7EAF35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AU" altLang="en-US">
              <a:solidFill>
                <a:srgbClr val="C00000"/>
              </a:solidFill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/>
              <a:t>Market Penetration (98-99% allocation) </a:t>
            </a:r>
            <a:br>
              <a:rPr lang="en-AU" altLang="en-US"/>
            </a:br>
            <a:r>
              <a:rPr lang="en-AU" altLang="en-US">
                <a:solidFill>
                  <a:srgbClr val="C00000"/>
                </a:solidFill>
              </a:rPr>
              <a:t>Increase Existing</a:t>
            </a:r>
            <a:br>
              <a:rPr lang="en-AU" altLang="en-US">
                <a:solidFill>
                  <a:srgbClr val="C00000"/>
                </a:solidFill>
              </a:rPr>
            </a:br>
            <a:r>
              <a:rPr lang="en-AU" altLang="en-US">
                <a:solidFill>
                  <a:srgbClr val="C00000"/>
                </a:solidFill>
              </a:rPr>
              <a:t>Product-Market</a:t>
            </a:r>
            <a:br>
              <a:rPr lang="en-AU" altLang="en-US">
                <a:solidFill>
                  <a:srgbClr val="C00000"/>
                </a:solidFill>
              </a:rPr>
            </a:br>
            <a:r>
              <a:rPr lang="en-AU" altLang="en-US">
                <a:solidFill>
                  <a:srgbClr val="C00000"/>
                </a:solidFill>
              </a:rPr>
              <a:t>Strategy </a:t>
            </a:r>
            <a:br>
              <a:rPr lang="en-AU" altLang="en-US"/>
            </a:br>
            <a:endParaRPr lang="en-AU" altLang="en-US"/>
          </a:p>
        </p:txBody>
      </p:sp>
      <p:sp>
        <p:nvSpPr>
          <p:cNvPr id="10" name="TextBox 8">
            <a:extLst>
              <a:ext uri="{FF2B5EF4-FFF2-40B4-BE49-F238E27FC236}">
                <a16:creationId xmlns:a16="http://schemas.microsoft.com/office/drawing/2014/main" id="{8B8C5F39-33D8-42A3-B6F7-5E76430899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8275" y="3449638"/>
            <a:ext cx="12350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/>
              <a:t>Markets</a:t>
            </a:r>
          </a:p>
        </p:txBody>
      </p:sp>
      <p:sp>
        <p:nvSpPr>
          <p:cNvPr id="11" name="TextBox 9">
            <a:extLst>
              <a:ext uri="{FF2B5EF4-FFF2-40B4-BE49-F238E27FC236}">
                <a16:creationId xmlns:a16="http://schemas.microsoft.com/office/drawing/2014/main" id="{866861D1-D74E-4D9C-9A33-30B957C4B7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9575" y="5805488"/>
            <a:ext cx="13525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/>
              <a:t>Products</a:t>
            </a:r>
          </a:p>
        </p:txBody>
      </p:sp>
      <p:sp>
        <p:nvSpPr>
          <p:cNvPr id="12" name="TextBox 10">
            <a:extLst>
              <a:ext uri="{FF2B5EF4-FFF2-40B4-BE49-F238E27FC236}">
                <a16:creationId xmlns:a16="http://schemas.microsoft.com/office/drawing/2014/main" id="{72733709-7999-47ED-A5F9-7F074ADEA0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0200" y="4581525"/>
            <a:ext cx="9350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 sz="1800"/>
              <a:t>Existing</a:t>
            </a:r>
          </a:p>
        </p:txBody>
      </p:sp>
      <p:sp>
        <p:nvSpPr>
          <p:cNvPr id="13" name="TextBox 11">
            <a:extLst>
              <a:ext uri="{FF2B5EF4-FFF2-40B4-BE49-F238E27FC236}">
                <a16:creationId xmlns:a16="http://schemas.microsoft.com/office/drawing/2014/main" id="{01DA9930-4E75-4B0E-B030-96515A9352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13000" y="5805488"/>
            <a:ext cx="9350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 sz="1800"/>
              <a:t>Existing</a:t>
            </a:r>
          </a:p>
        </p:txBody>
      </p:sp>
      <p:sp>
        <p:nvSpPr>
          <p:cNvPr id="14" name="TextBox 12">
            <a:extLst>
              <a:ext uri="{FF2B5EF4-FFF2-40B4-BE49-F238E27FC236}">
                <a16:creationId xmlns:a16="http://schemas.microsoft.com/office/drawing/2014/main" id="{F3092D76-1507-4601-ABB1-242EAF8EA6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9275" y="2411413"/>
            <a:ext cx="6350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 sz="1800"/>
              <a:t>New</a:t>
            </a:r>
          </a:p>
        </p:txBody>
      </p:sp>
      <p:sp>
        <p:nvSpPr>
          <p:cNvPr id="15" name="TextBox 13">
            <a:extLst>
              <a:ext uri="{FF2B5EF4-FFF2-40B4-BE49-F238E27FC236}">
                <a16:creationId xmlns:a16="http://schemas.microsoft.com/office/drawing/2014/main" id="{330448A2-E956-465C-97FB-BE4128E2AD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43663" y="5805488"/>
            <a:ext cx="6350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 sz="1800"/>
              <a:t>New</a:t>
            </a:r>
          </a:p>
        </p:txBody>
      </p:sp>
    </p:spTree>
    <p:extLst>
      <p:ext uri="{BB962C8B-B14F-4D97-AF65-F5344CB8AC3E}">
        <p14:creationId xmlns:p14="http://schemas.microsoft.com/office/powerpoint/2010/main" val="15861136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0223A-A708-4EC7-ADFF-E3D39DE0D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569" y="-1178719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3B1EA-A92E-460E-936C-613944EC87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F9EF373-9CC5-41FD-9377-EE9E0C53C702}"/>
              </a:ext>
            </a:extLst>
          </p:cNvPr>
          <p:cNvSpPr txBox="1">
            <a:spLocks/>
          </p:cNvSpPr>
          <p:nvPr/>
        </p:nvSpPr>
        <p:spPr>
          <a:xfrm>
            <a:off x="755650" y="981075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/>
              <a:t>Be Alert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1A996CD-04FF-4977-8290-D1BA16F18AAE}"/>
              </a:ext>
            </a:extLst>
          </p:cNvPr>
          <p:cNvSpPr txBox="1">
            <a:spLocks/>
          </p:cNvSpPr>
          <p:nvPr/>
        </p:nvSpPr>
        <p:spPr>
          <a:xfrm>
            <a:off x="755650" y="1773238"/>
            <a:ext cx="793115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/>
              <a:t>When you listen to and observe the following presentations from ‘Trusted Intermediaries’ of the PESTEL cloud…</a:t>
            </a:r>
          </a:p>
          <a:p>
            <a:r>
              <a:rPr lang="en-GB" altLang="en-US"/>
              <a:t>Your brain will be stimulated by certain things</a:t>
            </a:r>
          </a:p>
          <a:p>
            <a:endParaRPr lang="en-GB" altLang="en-US"/>
          </a:p>
          <a:p>
            <a:r>
              <a:rPr lang="en-GB" altLang="en-US"/>
              <a:t>Create a mind map of the OBSERVATIONS</a:t>
            </a:r>
          </a:p>
          <a:p>
            <a:r>
              <a:rPr lang="en-GB" altLang="en-US"/>
              <a:t>That have captured your attention…</a:t>
            </a:r>
          </a:p>
          <a:p>
            <a:r>
              <a:rPr lang="en-GB" altLang="en-US"/>
              <a:t>This is the start of your IDEATION</a:t>
            </a:r>
          </a:p>
          <a:p>
            <a:endParaRPr lang="en-GB" altLang="en-US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1C46B609-83AE-42A1-97C4-D50F5A94B280}"/>
              </a:ext>
            </a:extLst>
          </p:cNvPr>
          <p:cNvSpPr txBox="1">
            <a:spLocks/>
          </p:cNvSpPr>
          <p:nvPr/>
        </p:nvSpPr>
        <p:spPr>
          <a:xfrm>
            <a:off x="8072438" y="6519863"/>
            <a:ext cx="676275" cy="3381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02E5D2B4-C42D-4F37-B1A7-F20E07D5E855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25</a:t>
            </a:fld>
            <a:endParaRPr lang="en-AU" altLang="en-US" sz="1400"/>
          </a:p>
        </p:txBody>
      </p:sp>
    </p:spTree>
    <p:extLst>
      <p:ext uri="{BB962C8B-B14F-4D97-AF65-F5344CB8AC3E}">
        <p14:creationId xmlns:p14="http://schemas.microsoft.com/office/powerpoint/2010/main" val="798664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 bldLvl="5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B1536-DF18-42FF-9235-DDEF5BFA9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3198" y="-1325563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AC67975-F908-4FB6-BD97-C404E955ECB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pPr marL="0" indent="0" eaLnBrk="1" hangingPunct="1">
              <a:buNone/>
            </a:pPr>
            <a:br>
              <a:rPr lang="en-US" altLang="en-US" sz="4800" dirty="0"/>
            </a:br>
            <a:br>
              <a:rPr lang="en-US" altLang="en-US" sz="4800" dirty="0"/>
            </a:br>
            <a:br>
              <a:rPr lang="en-US" altLang="en-US" sz="4800" dirty="0"/>
            </a:br>
            <a:r>
              <a:rPr lang="en-US" altLang="en-US" sz="4800" dirty="0"/>
              <a:t>Evaluating the Opportunity:</a:t>
            </a:r>
            <a:br>
              <a:rPr lang="en-US" altLang="en-US" sz="4800" dirty="0"/>
            </a:br>
            <a:r>
              <a:rPr lang="en-US" altLang="en-US" sz="4800" dirty="0"/>
              <a:t>Building your Innovation Propositions</a:t>
            </a:r>
            <a:br>
              <a:rPr lang="en-US" altLang="en-US" sz="4800" dirty="0"/>
            </a:br>
            <a:endParaRPr lang="en-US" altLang="en-US" sz="4800" dirty="0"/>
          </a:p>
        </p:txBody>
      </p:sp>
    </p:spTree>
    <p:extLst>
      <p:ext uri="{BB962C8B-B14F-4D97-AF65-F5344CB8AC3E}">
        <p14:creationId xmlns:p14="http://schemas.microsoft.com/office/powerpoint/2010/main" val="14768642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4FDBC-6BD0-4A1D-AD01-A9939D277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192" y="-1174327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8A134-F9D5-4703-A710-FD608DD7C9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B127440-B382-4764-8F40-5BA7A3976D90}"/>
              </a:ext>
            </a:extLst>
          </p:cNvPr>
          <p:cNvSpPr txBox="1">
            <a:spLocks/>
          </p:cNvSpPr>
          <p:nvPr/>
        </p:nvSpPr>
        <p:spPr>
          <a:xfrm>
            <a:off x="755650" y="981075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/>
              <a:t>Beyond your first idea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C1B6399-EF59-40A6-92D4-A560729CBDE5}"/>
              </a:ext>
            </a:extLst>
          </p:cNvPr>
          <p:cNvSpPr txBox="1">
            <a:spLocks/>
          </p:cNvSpPr>
          <p:nvPr/>
        </p:nvSpPr>
        <p:spPr>
          <a:xfrm>
            <a:off x="755650" y="1773238"/>
            <a:ext cx="7931150" cy="43434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/>
              <a:t>If your idea was so easy to generate…</a:t>
            </a:r>
          </a:p>
          <a:p>
            <a:endParaRPr lang="en-GB" altLang="en-US"/>
          </a:p>
          <a:p>
            <a:r>
              <a:rPr lang="en-GB" altLang="en-US"/>
              <a:t>We need to go beyond the first idea to </a:t>
            </a:r>
          </a:p>
          <a:p>
            <a:r>
              <a:rPr lang="en-GB" altLang="en-US"/>
              <a:t>‘innovate the idea’</a:t>
            </a:r>
          </a:p>
          <a:p>
            <a:r>
              <a:rPr lang="en-GB" altLang="en-US"/>
              <a:t>Which is done through a series of </a:t>
            </a:r>
          </a:p>
          <a:p>
            <a:r>
              <a:rPr lang="en-GB" altLang="en-US"/>
              <a:t>Experiments or tests</a:t>
            </a:r>
          </a:p>
          <a:p>
            <a:endParaRPr lang="en-GB" altLang="en-US"/>
          </a:p>
          <a:p>
            <a:r>
              <a:rPr lang="en-GB" altLang="en-US"/>
              <a:t>Karl Popper would call it ‘Conjecture testing’</a:t>
            </a:r>
          </a:p>
          <a:p>
            <a:r>
              <a:rPr lang="en-GB" altLang="en-US"/>
              <a:t>Eric Ries calls it ‘Lean Start-Up’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E1E7E3BE-A580-4BF1-992A-09082B5A96D7}"/>
              </a:ext>
            </a:extLst>
          </p:cNvPr>
          <p:cNvSpPr txBox="1">
            <a:spLocks/>
          </p:cNvSpPr>
          <p:nvPr/>
        </p:nvSpPr>
        <p:spPr>
          <a:xfrm>
            <a:off x="8072438" y="6519863"/>
            <a:ext cx="676275" cy="3381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FA105285-9E8E-4F4D-B882-DADFCFE6E730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27</a:t>
            </a:fld>
            <a:endParaRPr lang="en-AU" altLang="en-US" sz="1400"/>
          </a:p>
        </p:txBody>
      </p:sp>
    </p:spTree>
    <p:extLst>
      <p:ext uri="{BB962C8B-B14F-4D97-AF65-F5344CB8AC3E}">
        <p14:creationId xmlns:p14="http://schemas.microsoft.com/office/powerpoint/2010/main" val="1025522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 bldLvl="5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BEC116-DAEE-47BA-A249-F5C0DCC73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70" y="-1178719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A17AAC-9CBC-408F-8B00-3CBE5145B7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2075090B-4D85-4616-8F5F-E77FD2533671}"/>
              </a:ext>
            </a:extLst>
          </p:cNvPr>
          <p:cNvSpPr txBox="1">
            <a:spLocks/>
          </p:cNvSpPr>
          <p:nvPr/>
        </p:nvSpPr>
        <p:spPr>
          <a:xfrm>
            <a:off x="755650" y="1773238"/>
            <a:ext cx="793115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altLang="en-US"/>
              <a:t>In order to ‘spot’ an opportunity an entrepreneur will already have a pre-informed idea of the solution to the problem</a:t>
            </a:r>
          </a:p>
          <a:p>
            <a:r>
              <a:rPr lang="en-AU" altLang="en-US"/>
              <a:t>However, other entrepreneurs may have had similar ideas for the same problem</a:t>
            </a:r>
          </a:p>
          <a:p>
            <a:r>
              <a:rPr lang="en-AU" altLang="en-US"/>
              <a:t>The key is to devise an INNOVATIVE solution</a:t>
            </a:r>
          </a:p>
          <a:p>
            <a:r>
              <a:rPr lang="en-AU" altLang="en-US"/>
              <a:t>This requires IMAGINATION and CREATIVITY</a:t>
            </a:r>
          </a:p>
          <a:p>
            <a:r>
              <a:rPr lang="en-AU" altLang="en-US"/>
              <a:t>This requires understanding our capabilities</a:t>
            </a:r>
          </a:p>
          <a:p>
            <a:r>
              <a:rPr lang="en-AU" altLang="en-US"/>
              <a:t>The Future is Risky</a:t>
            </a:r>
          </a:p>
        </p:txBody>
      </p:sp>
      <p:sp>
        <p:nvSpPr>
          <p:cNvPr id="5" name="Title 2">
            <a:extLst>
              <a:ext uri="{FF2B5EF4-FFF2-40B4-BE49-F238E27FC236}">
                <a16:creationId xmlns:a16="http://schemas.microsoft.com/office/drawing/2014/main" id="{3104BF54-8F20-4C60-ADCD-5F055C1D8675}"/>
              </a:ext>
            </a:extLst>
          </p:cNvPr>
          <p:cNvSpPr txBox="1">
            <a:spLocks/>
          </p:cNvSpPr>
          <p:nvPr/>
        </p:nvSpPr>
        <p:spPr>
          <a:xfrm>
            <a:off x="755650" y="981075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AU" altLang="en-US"/>
              <a:t>Creating the Future- Innovating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C04D019C-338D-4AE1-ACB6-D6138DF88DB4}"/>
              </a:ext>
            </a:extLst>
          </p:cNvPr>
          <p:cNvSpPr txBox="1">
            <a:spLocks/>
          </p:cNvSpPr>
          <p:nvPr/>
        </p:nvSpPr>
        <p:spPr>
          <a:xfrm>
            <a:off x="8072438" y="6519863"/>
            <a:ext cx="676275" cy="3381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A5107F41-7140-4C9B-A80A-6095146D2F8E}" type="slidenum">
              <a:rPr lang="en-GB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28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512032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bldLvl="5"/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EFF5F-BC26-455F-AA27-B2202A215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50" y="-1033463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7874B-168F-4A8D-9427-D50D3E9D2B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3DE7CF4-C084-43AB-8CD6-826762509BDC}"/>
              </a:ext>
            </a:extLst>
          </p:cNvPr>
          <p:cNvSpPr txBox="1">
            <a:spLocks/>
          </p:cNvSpPr>
          <p:nvPr/>
        </p:nvSpPr>
        <p:spPr>
          <a:xfrm>
            <a:off x="755650" y="981075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/>
              <a:t>Lean Start-Up process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0B0D0F1-28F0-4986-913A-3A10BC655BD4}"/>
              </a:ext>
            </a:extLst>
          </p:cNvPr>
          <p:cNvSpPr txBox="1">
            <a:spLocks/>
          </p:cNvSpPr>
          <p:nvPr/>
        </p:nvSpPr>
        <p:spPr>
          <a:xfrm>
            <a:off x="755650" y="1773238"/>
            <a:ext cx="7931150" cy="4343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/>
              <a:t>See Eric Ries</a:t>
            </a:r>
          </a:p>
          <a:p>
            <a:pPr>
              <a:defRPr/>
            </a:pPr>
            <a:r>
              <a:rPr lang="en-GB"/>
              <a:t>Model for starting up by </a:t>
            </a:r>
          </a:p>
          <a:p>
            <a:pPr>
              <a:defRPr/>
            </a:pPr>
            <a:r>
              <a:rPr lang="en-GB"/>
              <a:t>Aiming to understand your ‘identified’ customer archetype</a:t>
            </a:r>
          </a:p>
          <a:p>
            <a:pPr>
              <a:defRPr/>
            </a:pPr>
            <a:r>
              <a:rPr lang="en-GB"/>
              <a:t>Building ‘something’ to have a conversation with this customer</a:t>
            </a:r>
          </a:p>
          <a:p>
            <a:pPr>
              <a:defRPr/>
            </a:pPr>
            <a:r>
              <a:rPr lang="en-GB"/>
              <a:t>Measuring ‘reaction’</a:t>
            </a:r>
          </a:p>
          <a:p>
            <a:pPr>
              <a:defRPr/>
            </a:pPr>
            <a:r>
              <a:rPr lang="en-GB"/>
              <a:t>Reflecting and then adapting or changing</a:t>
            </a:r>
          </a:p>
          <a:p>
            <a:pPr>
              <a:defRPr/>
            </a:pPr>
            <a:r>
              <a:rPr lang="en-GB"/>
              <a:t>It is intended to avoid the entrepreneur fixating on their preferred ‘design’ before really finding out what their customer actually needs</a:t>
            </a:r>
          </a:p>
          <a:p>
            <a:pPr>
              <a:defRPr/>
            </a:pPr>
            <a:r>
              <a:rPr lang="en-GB"/>
              <a:t>See the book of readings provided pre workshop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452623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1CF24-3D67-49E7-B58C-BE5D22EA8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691" y="-1178667"/>
            <a:ext cx="10515600" cy="1325563"/>
          </a:xfrm>
        </p:spPr>
        <p:txBody>
          <a:bodyPr/>
          <a:lstStyle/>
          <a:p>
            <a:endParaRPr lang="en-GB"/>
          </a:p>
        </p:txBody>
      </p:sp>
      <p:pic>
        <p:nvPicPr>
          <p:cNvPr id="4" name="Picture 2" descr="https://strategyzer.com/assets/vpd/BMC-longshadow.png">
            <a:extLst>
              <a:ext uri="{FF2B5EF4-FFF2-40B4-BE49-F238E27FC236}">
                <a16:creationId xmlns:a16="http://schemas.microsoft.com/office/drawing/2014/main" id="{FFC92420-DF18-4F96-BE10-0B5B93741E7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563" y="146896"/>
            <a:ext cx="9386455" cy="68896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468253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26503-EEA7-48E4-A0D6-ACDE30D02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849" y="-1306513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5587B-FF28-4DCC-9D52-11F04C9CA1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2" descr="https://strategyzer.com/assets/vpd/BMC-longshadow.png">
            <a:extLst>
              <a:ext uri="{FF2B5EF4-FFF2-40B4-BE49-F238E27FC236}">
                <a16:creationId xmlns:a16="http://schemas.microsoft.com/office/drawing/2014/main" id="{C0E8BA07-BAA2-4553-BFBA-45561DE1D6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249" y="209550"/>
            <a:ext cx="9921339" cy="72828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1F471542-A207-4779-A896-2890FB232B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1400" y="6370638"/>
            <a:ext cx="6030913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1200"/>
              <a:t>http://businessmodelgeneration.com/canvas/bmc?_ga=1.145618737.421850295.1415101893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084D37C-07F7-495B-8952-44A5411FD84C}"/>
              </a:ext>
            </a:extLst>
          </p:cNvPr>
          <p:cNvSpPr/>
          <p:nvPr/>
        </p:nvSpPr>
        <p:spPr>
          <a:xfrm>
            <a:off x="704849" y="-51593"/>
            <a:ext cx="7337425" cy="5842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GB" sz="3200" dirty="0">
                <a:latin typeface="+mj-lt"/>
              </a:rPr>
              <a:t>Business Model Canvas by </a:t>
            </a:r>
            <a:r>
              <a:rPr lang="en-GB" sz="3200" dirty="0" err="1">
                <a:latin typeface="+mj-lt"/>
              </a:rPr>
              <a:t>Strategyzer</a:t>
            </a:r>
            <a:endParaRPr lang="en-GB" sz="3200" dirty="0">
              <a:latin typeface="+mj-lt"/>
            </a:endParaRPr>
          </a:p>
        </p:txBody>
      </p:sp>
      <p:sp>
        <p:nvSpPr>
          <p:cNvPr id="7" name="Slide Number Placeholder 3">
            <a:extLst>
              <a:ext uri="{FF2B5EF4-FFF2-40B4-BE49-F238E27FC236}">
                <a16:creationId xmlns:a16="http://schemas.microsoft.com/office/drawing/2014/main" id="{5D940A3E-5299-474D-B795-C225E4E4FE77}"/>
              </a:ext>
            </a:extLst>
          </p:cNvPr>
          <p:cNvSpPr txBox="1">
            <a:spLocks/>
          </p:cNvSpPr>
          <p:nvPr/>
        </p:nvSpPr>
        <p:spPr bwMode="auto">
          <a:xfrm>
            <a:off x="7897813" y="6426200"/>
            <a:ext cx="985837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457200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9099D72F-817D-4111-88D2-C6205014E12A}" type="slidenum">
              <a:rPr lang="en-AU" altLang="en-US" sz="1400"/>
              <a:pPr algn="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31</a:t>
            </a:fld>
            <a:endParaRPr lang="en-AU" altLang="en-US" sz="1400"/>
          </a:p>
        </p:txBody>
      </p:sp>
      <p:sp>
        <p:nvSpPr>
          <p:cNvPr id="8" name="Oval 3">
            <a:extLst>
              <a:ext uri="{FF2B5EF4-FFF2-40B4-BE49-F238E27FC236}">
                <a16:creationId xmlns:a16="http://schemas.microsoft.com/office/drawing/2014/main" id="{CEF9778F-148F-442C-9B36-351B8CDC35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19475" y="1268413"/>
            <a:ext cx="1908175" cy="2881312"/>
          </a:xfrm>
          <a:prstGeom prst="ellipse">
            <a:avLst/>
          </a:prstGeom>
          <a:noFill/>
          <a:ln w="57150" algn="ctr">
            <a:solidFill>
              <a:schemeClr val="bg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  <p:sp>
        <p:nvSpPr>
          <p:cNvPr id="9" name="Oval 6">
            <a:extLst>
              <a:ext uri="{FF2B5EF4-FFF2-40B4-BE49-F238E27FC236}">
                <a16:creationId xmlns:a16="http://schemas.microsoft.com/office/drawing/2014/main" id="{82014515-024B-46E7-9641-D27C405DE4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0788" y="1268413"/>
            <a:ext cx="1906587" cy="2881312"/>
          </a:xfrm>
          <a:prstGeom prst="ellipse">
            <a:avLst/>
          </a:prstGeom>
          <a:noFill/>
          <a:ln w="57150" algn="ctr">
            <a:solidFill>
              <a:schemeClr val="bg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257845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342A4-6712-42FD-9750-63533A6BD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F5D3B-83EB-443E-A097-8E2E383EA8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2" descr="https://strategyzer.com/assets/vpd/BMC-longshadow.png">
            <a:extLst>
              <a:ext uri="{FF2B5EF4-FFF2-40B4-BE49-F238E27FC236}">
                <a16:creationId xmlns:a16="http://schemas.microsoft.com/office/drawing/2014/main" id="{FFEF7A41-899C-42ED-A01E-23CC0A2966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50" y="511175"/>
            <a:ext cx="8488363" cy="623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30A93B8C-DC65-4228-BBFE-99D53CB4CA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1400" y="6370638"/>
            <a:ext cx="6030913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1200"/>
              <a:t>http://businessmodelgeneration.com/canvas/bmc?_ga=1.145618737.421850295.1415101893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CABBE14-3997-4906-AECB-21E70ACCB383}"/>
              </a:ext>
            </a:extLst>
          </p:cNvPr>
          <p:cNvSpPr/>
          <p:nvPr/>
        </p:nvSpPr>
        <p:spPr>
          <a:xfrm>
            <a:off x="661988" y="327025"/>
            <a:ext cx="7337425" cy="5842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GB" sz="3200" dirty="0">
                <a:latin typeface="+mj-lt"/>
              </a:rPr>
              <a:t>Business Model Canvas by </a:t>
            </a:r>
            <a:r>
              <a:rPr lang="en-GB" sz="3200" dirty="0" err="1">
                <a:latin typeface="+mj-lt"/>
              </a:rPr>
              <a:t>Strategyzer</a:t>
            </a:r>
            <a:endParaRPr lang="en-GB" sz="3200" dirty="0">
              <a:latin typeface="+mj-lt"/>
            </a:endParaRPr>
          </a:p>
        </p:txBody>
      </p:sp>
      <p:sp>
        <p:nvSpPr>
          <p:cNvPr id="7" name="Slide Number Placeholder 3">
            <a:extLst>
              <a:ext uri="{FF2B5EF4-FFF2-40B4-BE49-F238E27FC236}">
                <a16:creationId xmlns:a16="http://schemas.microsoft.com/office/drawing/2014/main" id="{2E45DAA3-4509-4EA4-99AD-6BDD3EAD1E8D}"/>
              </a:ext>
            </a:extLst>
          </p:cNvPr>
          <p:cNvSpPr txBox="1">
            <a:spLocks/>
          </p:cNvSpPr>
          <p:nvPr/>
        </p:nvSpPr>
        <p:spPr bwMode="auto">
          <a:xfrm>
            <a:off x="7897813" y="6426200"/>
            <a:ext cx="985837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457200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C5083BBB-702B-47DA-B9A4-9B6DD8E83305}" type="slidenum">
              <a:rPr lang="en-AU" altLang="en-US" sz="1400"/>
              <a:pPr algn="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32</a:t>
            </a:fld>
            <a:endParaRPr lang="en-AU" altLang="en-US" sz="1400"/>
          </a:p>
        </p:txBody>
      </p:sp>
      <p:sp>
        <p:nvSpPr>
          <p:cNvPr id="8" name="Oval 3">
            <a:extLst>
              <a:ext uri="{FF2B5EF4-FFF2-40B4-BE49-F238E27FC236}">
                <a16:creationId xmlns:a16="http://schemas.microsoft.com/office/drawing/2014/main" id="{041B8AC2-ED55-42BC-AE32-F382FC27DC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19475" y="1268413"/>
            <a:ext cx="1908175" cy="2881312"/>
          </a:xfrm>
          <a:prstGeom prst="ellipse">
            <a:avLst/>
          </a:prstGeom>
          <a:noFill/>
          <a:ln w="57150" algn="ctr">
            <a:solidFill>
              <a:schemeClr val="bg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  <p:sp>
        <p:nvSpPr>
          <p:cNvPr id="9" name="Oval 6">
            <a:extLst>
              <a:ext uri="{FF2B5EF4-FFF2-40B4-BE49-F238E27FC236}">
                <a16:creationId xmlns:a16="http://schemas.microsoft.com/office/drawing/2014/main" id="{25E24844-CEE9-4A15-846D-52931BCBB9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0788" y="1268413"/>
            <a:ext cx="1906587" cy="2881312"/>
          </a:xfrm>
          <a:prstGeom prst="ellipse">
            <a:avLst/>
          </a:prstGeom>
          <a:noFill/>
          <a:ln w="57150" algn="ctr">
            <a:solidFill>
              <a:schemeClr val="bg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  <p:sp>
        <p:nvSpPr>
          <p:cNvPr id="10" name="Curved Left Arrow 7">
            <a:extLst>
              <a:ext uri="{FF2B5EF4-FFF2-40B4-BE49-F238E27FC236}">
                <a16:creationId xmlns:a16="http://schemas.microsoft.com/office/drawing/2014/main" id="{00D8FB9A-DD42-47F7-BCCD-DA139EC47826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5683250" y="1028701"/>
            <a:ext cx="879475" cy="2800350"/>
          </a:xfrm>
          <a:prstGeom prst="curvedLeftArrow">
            <a:avLst>
              <a:gd name="adj1" fmla="val 25001"/>
              <a:gd name="adj2" fmla="val 50002"/>
              <a:gd name="adj3" fmla="val 25000"/>
            </a:avLst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2883075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C72BC-83C5-484B-A659-FAB6B5C9B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988" y="-998538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EA8221-CC61-4D8E-8021-CF687A9808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2" descr="https://strategyzer.com/assets/vpd/BMC-longshadow.png">
            <a:extLst>
              <a:ext uri="{FF2B5EF4-FFF2-40B4-BE49-F238E27FC236}">
                <a16:creationId xmlns:a16="http://schemas.microsoft.com/office/drawing/2014/main" id="{71D8396A-60F9-4605-8C21-64F95AF452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50" y="511175"/>
            <a:ext cx="8488363" cy="623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E78E8062-89C4-401A-BDDF-AF39E869A6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1400" y="6370638"/>
            <a:ext cx="6030913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1200"/>
              <a:t>http://businessmodelgeneration.com/canvas/bmc?_ga=1.145618737.421850295.1415101893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9B62255-5938-46F1-A605-3EA4C7E8491B}"/>
              </a:ext>
            </a:extLst>
          </p:cNvPr>
          <p:cNvSpPr/>
          <p:nvPr/>
        </p:nvSpPr>
        <p:spPr>
          <a:xfrm>
            <a:off x="661988" y="327025"/>
            <a:ext cx="7337425" cy="5842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GB" sz="3200" dirty="0">
                <a:latin typeface="+mj-lt"/>
              </a:rPr>
              <a:t>Business Model Canvas by </a:t>
            </a:r>
            <a:r>
              <a:rPr lang="en-GB" sz="3200" dirty="0" err="1">
                <a:latin typeface="+mj-lt"/>
              </a:rPr>
              <a:t>Strategyzer</a:t>
            </a:r>
            <a:endParaRPr lang="en-GB" sz="3200" dirty="0">
              <a:latin typeface="+mj-lt"/>
            </a:endParaRPr>
          </a:p>
        </p:txBody>
      </p:sp>
      <p:sp>
        <p:nvSpPr>
          <p:cNvPr id="7" name="Slide Number Placeholder 3">
            <a:extLst>
              <a:ext uri="{FF2B5EF4-FFF2-40B4-BE49-F238E27FC236}">
                <a16:creationId xmlns:a16="http://schemas.microsoft.com/office/drawing/2014/main" id="{8AF82559-2F16-4EC7-9102-3DA7A1DD403B}"/>
              </a:ext>
            </a:extLst>
          </p:cNvPr>
          <p:cNvSpPr txBox="1">
            <a:spLocks/>
          </p:cNvSpPr>
          <p:nvPr/>
        </p:nvSpPr>
        <p:spPr bwMode="auto">
          <a:xfrm>
            <a:off x="7897813" y="6426200"/>
            <a:ext cx="985837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457200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8E6368C2-6006-4B74-AA10-544389883B90}" type="slidenum">
              <a:rPr lang="en-AU" altLang="en-US" sz="1400"/>
              <a:pPr algn="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33</a:t>
            </a:fld>
            <a:endParaRPr lang="en-AU" altLang="en-US" sz="1400"/>
          </a:p>
        </p:txBody>
      </p:sp>
      <p:sp>
        <p:nvSpPr>
          <p:cNvPr id="8" name="Oval 3">
            <a:extLst>
              <a:ext uri="{FF2B5EF4-FFF2-40B4-BE49-F238E27FC236}">
                <a16:creationId xmlns:a16="http://schemas.microsoft.com/office/drawing/2014/main" id="{44CBCFBD-F37C-40BB-8E1F-9F8D5C97A7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19475" y="1268413"/>
            <a:ext cx="1908175" cy="2881312"/>
          </a:xfrm>
          <a:prstGeom prst="ellipse">
            <a:avLst/>
          </a:prstGeom>
          <a:noFill/>
          <a:ln w="57150" algn="ctr">
            <a:solidFill>
              <a:schemeClr val="bg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  <p:sp>
        <p:nvSpPr>
          <p:cNvPr id="9" name="Oval 6">
            <a:extLst>
              <a:ext uri="{FF2B5EF4-FFF2-40B4-BE49-F238E27FC236}">
                <a16:creationId xmlns:a16="http://schemas.microsoft.com/office/drawing/2014/main" id="{F99B2490-C271-40EA-852F-031564D50D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0788" y="1268413"/>
            <a:ext cx="1906587" cy="2881312"/>
          </a:xfrm>
          <a:prstGeom prst="ellipse">
            <a:avLst/>
          </a:prstGeom>
          <a:noFill/>
          <a:ln w="57150" algn="ctr">
            <a:solidFill>
              <a:schemeClr val="bg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  <p:sp>
        <p:nvSpPr>
          <p:cNvPr id="10" name="Curved Left Arrow 7">
            <a:extLst>
              <a:ext uri="{FF2B5EF4-FFF2-40B4-BE49-F238E27FC236}">
                <a16:creationId xmlns:a16="http://schemas.microsoft.com/office/drawing/2014/main" id="{34FB7E4C-BF09-4F1F-ACC5-BDBCE31D5BC3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5683250" y="1028701"/>
            <a:ext cx="879475" cy="2800350"/>
          </a:xfrm>
          <a:prstGeom prst="curvedLeftArrow">
            <a:avLst>
              <a:gd name="adj1" fmla="val 25001"/>
              <a:gd name="adj2" fmla="val 50002"/>
              <a:gd name="adj3" fmla="val 25000"/>
            </a:avLst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  <p:sp>
        <p:nvSpPr>
          <p:cNvPr id="11" name="Curved Right Arrow 5">
            <a:extLst>
              <a:ext uri="{FF2B5EF4-FFF2-40B4-BE49-F238E27FC236}">
                <a16:creationId xmlns:a16="http://schemas.microsoft.com/office/drawing/2014/main" id="{7512F67B-FBCA-46E7-A1EA-68B9D0026E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6013" y="1844675"/>
            <a:ext cx="2447925" cy="3529013"/>
          </a:xfrm>
          <a:prstGeom prst="curvedRightArrow">
            <a:avLst>
              <a:gd name="adj1" fmla="val 25002"/>
              <a:gd name="adj2" fmla="val 50017"/>
              <a:gd name="adj3" fmla="val 25000"/>
            </a:avLst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5199710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F4BBA-5844-46CB-8557-D1ED471F7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988" y="-1177131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D6E38C-26A5-4D36-958D-050B37EE66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2" descr="https://strategyzer.com/assets/vpd/BMC-longshadow.png">
            <a:extLst>
              <a:ext uri="{FF2B5EF4-FFF2-40B4-BE49-F238E27FC236}">
                <a16:creationId xmlns:a16="http://schemas.microsoft.com/office/drawing/2014/main" id="{6568C547-7A98-449D-ADCE-EF966B09F2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50" y="511175"/>
            <a:ext cx="8488363" cy="623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58BB2365-9B4D-4545-8466-002C51F045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1400" y="6370638"/>
            <a:ext cx="6030913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1200"/>
              <a:t>http://businessmodelgeneration.com/canvas/bmc?_ga=1.145618737.421850295.1415101893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5308DE7-1FB4-4D33-99A3-BE31A4D083B0}"/>
              </a:ext>
            </a:extLst>
          </p:cNvPr>
          <p:cNvSpPr/>
          <p:nvPr/>
        </p:nvSpPr>
        <p:spPr>
          <a:xfrm>
            <a:off x="661988" y="327025"/>
            <a:ext cx="7337425" cy="5842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GB" sz="3200" dirty="0">
                <a:latin typeface="+mj-lt"/>
              </a:rPr>
              <a:t>Business Model Canvas by </a:t>
            </a:r>
            <a:r>
              <a:rPr lang="en-GB" sz="3200" dirty="0" err="1">
                <a:latin typeface="+mj-lt"/>
              </a:rPr>
              <a:t>Strategyzer</a:t>
            </a:r>
            <a:endParaRPr lang="en-GB" sz="3200" dirty="0">
              <a:latin typeface="+mj-lt"/>
            </a:endParaRPr>
          </a:p>
        </p:txBody>
      </p:sp>
      <p:sp>
        <p:nvSpPr>
          <p:cNvPr id="7" name="Slide Number Placeholder 3">
            <a:extLst>
              <a:ext uri="{FF2B5EF4-FFF2-40B4-BE49-F238E27FC236}">
                <a16:creationId xmlns:a16="http://schemas.microsoft.com/office/drawing/2014/main" id="{C7781F07-EA40-411F-8BC1-86054F99A8E9}"/>
              </a:ext>
            </a:extLst>
          </p:cNvPr>
          <p:cNvSpPr txBox="1">
            <a:spLocks/>
          </p:cNvSpPr>
          <p:nvPr/>
        </p:nvSpPr>
        <p:spPr bwMode="auto">
          <a:xfrm>
            <a:off x="7897813" y="6426200"/>
            <a:ext cx="985837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457200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9BC7706C-F6D0-4931-A34D-6602927525A3}" type="slidenum">
              <a:rPr lang="en-AU" altLang="en-US" sz="1400"/>
              <a:pPr algn="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34</a:t>
            </a:fld>
            <a:endParaRPr lang="en-AU" altLang="en-US" sz="1400"/>
          </a:p>
        </p:txBody>
      </p:sp>
      <p:sp>
        <p:nvSpPr>
          <p:cNvPr id="8" name="Oval 3">
            <a:extLst>
              <a:ext uri="{FF2B5EF4-FFF2-40B4-BE49-F238E27FC236}">
                <a16:creationId xmlns:a16="http://schemas.microsoft.com/office/drawing/2014/main" id="{10659EBC-C7B1-461B-B2D2-25F3C00445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19475" y="1268413"/>
            <a:ext cx="1908175" cy="2881312"/>
          </a:xfrm>
          <a:prstGeom prst="ellipse">
            <a:avLst/>
          </a:prstGeom>
          <a:noFill/>
          <a:ln w="57150" algn="ctr">
            <a:solidFill>
              <a:schemeClr val="bg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  <p:sp>
        <p:nvSpPr>
          <p:cNvPr id="9" name="Oval 6">
            <a:extLst>
              <a:ext uri="{FF2B5EF4-FFF2-40B4-BE49-F238E27FC236}">
                <a16:creationId xmlns:a16="http://schemas.microsoft.com/office/drawing/2014/main" id="{773B54B8-1507-4BE3-BF59-F123F2977A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0788" y="1268413"/>
            <a:ext cx="1906587" cy="2881312"/>
          </a:xfrm>
          <a:prstGeom prst="ellipse">
            <a:avLst/>
          </a:prstGeom>
          <a:noFill/>
          <a:ln w="57150" algn="ctr">
            <a:solidFill>
              <a:schemeClr val="bg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  <p:sp>
        <p:nvSpPr>
          <p:cNvPr id="10" name="Curved Left Arrow 7">
            <a:extLst>
              <a:ext uri="{FF2B5EF4-FFF2-40B4-BE49-F238E27FC236}">
                <a16:creationId xmlns:a16="http://schemas.microsoft.com/office/drawing/2014/main" id="{CB0D2BE3-A870-404E-B82B-84794B26E9F7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5683250" y="1028701"/>
            <a:ext cx="879475" cy="2800350"/>
          </a:xfrm>
          <a:prstGeom prst="curvedLeftArrow">
            <a:avLst>
              <a:gd name="adj1" fmla="val 25001"/>
              <a:gd name="adj2" fmla="val 50002"/>
              <a:gd name="adj3" fmla="val 25000"/>
            </a:avLst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  <p:sp>
        <p:nvSpPr>
          <p:cNvPr id="11" name="Curved Left Arrow 9">
            <a:extLst>
              <a:ext uri="{FF2B5EF4-FFF2-40B4-BE49-F238E27FC236}">
                <a16:creationId xmlns:a16="http://schemas.microsoft.com/office/drawing/2014/main" id="{AC1522A7-CEF6-4EBC-90F2-DB5A2177AC1A}"/>
              </a:ext>
            </a:extLst>
          </p:cNvPr>
          <p:cNvSpPr>
            <a:spLocks noChangeArrowheads="1"/>
          </p:cNvSpPr>
          <p:nvPr/>
        </p:nvSpPr>
        <p:spPr bwMode="auto">
          <a:xfrm rot="16200000" flipH="1" flipV="1">
            <a:off x="5655470" y="2209006"/>
            <a:ext cx="792162" cy="2657475"/>
          </a:xfrm>
          <a:prstGeom prst="curvedLeftArrow">
            <a:avLst>
              <a:gd name="adj1" fmla="val 24989"/>
              <a:gd name="adj2" fmla="val 49995"/>
              <a:gd name="adj3" fmla="val 25000"/>
            </a:avLst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  <p:sp>
        <p:nvSpPr>
          <p:cNvPr id="12" name="Curved Right Arrow 10">
            <a:extLst>
              <a:ext uri="{FF2B5EF4-FFF2-40B4-BE49-F238E27FC236}">
                <a16:creationId xmlns:a16="http://schemas.microsoft.com/office/drawing/2014/main" id="{F87EAED2-90A8-47A7-9DE1-AE56B1368F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6013" y="1844675"/>
            <a:ext cx="2447925" cy="3529013"/>
          </a:xfrm>
          <a:prstGeom prst="curvedRightArrow">
            <a:avLst>
              <a:gd name="adj1" fmla="val 25002"/>
              <a:gd name="adj2" fmla="val 50017"/>
              <a:gd name="adj3" fmla="val 25000"/>
            </a:avLst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524692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FFA86-5E73-4CCD-82D5-085FC56D6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068" y="-1039389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27FE4-13CE-4C11-9D0A-58DC95034A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2" descr="https://strategyzer.com/assets/vpd/BMC-longshadow.png">
            <a:extLst>
              <a:ext uri="{FF2B5EF4-FFF2-40B4-BE49-F238E27FC236}">
                <a16:creationId xmlns:a16="http://schemas.microsoft.com/office/drawing/2014/main" id="{0EBC7A68-9D2F-46C7-A0B5-CC5387D771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50" y="511175"/>
            <a:ext cx="8488363" cy="623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432E2AD3-5D3F-4CA4-B651-503F734B93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1400" y="6370638"/>
            <a:ext cx="6030913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1200"/>
              <a:t>http://businessmodelgeneration.com/canvas/bmc?_ga=1.145618737.421850295.1415101893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C397AD3-C040-4C91-B649-56AEBBA21C21}"/>
              </a:ext>
            </a:extLst>
          </p:cNvPr>
          <p:cNvSpPr/>
          <p:nvPr/>
        </p:nvSpPr>
        <p:spPr>
          <a:xfrm>
            <a:off x="661988" y="327025"/>
            <a:ext cx="7337425" cy="5842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GB" sz="3200" dirty="0">
                <a:latin typeface="+mj-lt"/>
              </a:rPr>
              <a:t>Business Model Canvas by </a:t>
            </a:r>
            <a:r>
              <a:rPr lang="en-GB" sz="3200" dirty="0" err="1">
                <a:latin typeface="+mj-lt"/>
              </a:rPr>
              <a:t>Strategyzer</a:t>
            </a:r>
            <a:endParaRPr lang="en-GB" sz="3200" dirty="0">
              <a:latin typeface="+mj-lt"/>
            </a:endParaRPr>
          </a:p>
        </p:txBody>
      </p:sp>
      <p:sp>
        <p:nvSpPr>
          <p:cNvPr id="7" name="Slide Number Placeholder 3">
            <a:extLst>
              <a:ext uri="{FF2B5EF4-FFF2-40B4-BE49-F238E27FC236}">
                <a16:creationId xmlns:a16="http://schemas.microsoft.com/office/drawing/2014/main" id="{F675ED7D-0FD9-4903-9322-E264FACFA1BD}"/>
              </a:ext>
            </a:extLst>
          </p:cNvPr>
          <p:cNvSpPr txBox="1">
            <a:spLocks/>
          </p:cNvSpPr>
          <p:nvPr/>
        </p:nvSpPr>
        <p:spPr bwMode="auto">
          <a:xfrm>
            <a:off x="7897813" y="6426200"/>
            <a:ext cx="985837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457200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42B1162A-2CAA-4393-A171-9D0FAA779E4C}" type="slidenum">
              <a:rPr lang="en-AU" altLang="en-US" sz="1400"/>
              <a:pPr algn="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35</a:t>
            </a:fld>
            <a:endParaRPr lang="en-AU" altLang="en-US" sz="1400"/>
          </a:p>
        </p:txBody>
      </p:sp>
      <p:sp>
        <p:nvSpPr>
          <p:cNvPr id="8" name="Oval 3">
            <a:extLst>
              <a:ext uri="{FF2B5EF4-FFF2-40B4-BE49-F238E27FC236}">
                <a16:creationId xmlns:a16="http://schemas.microsoft.com/office/drawing/2014/main" id="{4E061993-9708-4DE6-B389-CF9924DE95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19475" y="1268413"/>
            <a:ext cx="1908175" cy="2881312"/>
          </a:xfrm>
          <a:prstGeom prst="ellipse">
            <a:avLst/>
          </a:prstGeom>
          <a:noFill/>
          <a:ln w="57150" algn="ctr">
            <a:solidFill>
              <a:schemeClr val="bg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  <p:sp>
        <p:nvSpPr>
          <p:cNvPr id="9" name="Oval 6">
            <a:extLst>
              <a:ext uri="{FF2B5EF4-FFF2-40B4-BE49-F238E27FC236}">
                <a16:creationId xmlns:a16="http://schemas.microsoft.com/office/drawing/2014/main" id="{7361FDC8-EB87-4E02-9CBB-55CE417458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0788" y="1268413"/>
            <a:ext cx="1906587" cy="2881312"/>
          </a:xfrm>
          <a:prstGeom prst="ellipse">
            <a:avLst/>
          </a:prstGeom>
          <a:noFill/>
          <a:ln w="57150" algn="ctr">
            <a:solidFill>
              <a:schemeClr val="bg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  <p:sp>
        <p:nvSpPr>
          <p:cNvPr id="10" name="Curved Left Arrow 7">
            <a:extLst>
              <a:ext uri="{FF2B5EF4-FFF2-40B4-BE49-F238E27FC236}">
                <a16:creationId xmlns:a16="http://schemas.microsoft.com/office/drawing/2014/main" id="{63561CDD-F5E5-4C95-93E2-FFB1604565D9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5683250" y="1028701"/>
            <a:ext cx="879475" cy="2800350"/>
          </a:xfrm>
          <a:prstGeom prst="curvedLeftArrow">
            <a:avLst>
              <a:gd name="adj1" fmla="val 25001"/>
              <a:gd name="adj2" fmla="val 50002"/>
              <a:gd name="adj3" fmla="val 25000"/>
            </a:avLst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  <p:sp>
        <p:nvSpPr>
          <p:cNvPr id="11" name="Curved Left Arrow 9">
            <a:extLst>
              <a:ext uri="{FF2B5EF4-FFF2-40B4-BE49-F238E27FC236}">
                <a16:creationId xmlns:a16="http://schemas.microsoft.com/office/drawing/2014/main" id="{9139A1C3-DB68-4DA3-BB3A-61AF88534913}"/>
              </a:ext>
            </a:extLst>
          </p:cNvPr>
          <p:cNvSpPr>
            <a:spLocks noChangeArrowheads="1"/>
          </p:cNvSpPr>
          <p:nvPr/>
        </p:nvSpPr>
        <p:spPr bwMode="auto">
          <a:xfrm rot="16200000" flipH="1" flipV="1">
            <a:off x="5655470" y="2209006"/>
            <a:ext cx="792162" cy="2657475"/>
          </a:xfrm>
          <a:prstGeom prst="curvedLeftArrow">
            <a:avLst>
              <a:gd name="adj1" fmla="val 24989"/>
              <a:gd name="adj2" fmla="val 49995"/>
              <a:gd name="adj3" fmla="val 25000"/>
            </a:avLst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  <p:sp>
        <p:nvSpPr>
          <p:cNvPr id="12" name="Curved Left Arrow 10">
            <a:extLst>
              <a:ext uri="{FF2B5EF4-FFF2-40B4-BE49-F238E27FC236}">
                <a16:creationId xmlns:a16="http://schemas.microsoft.com/office/drawing/2014/main" id="{289E45CA-093A-4558-AA49-B8FFF901A695}"/>
              </a:ext>
            </a:extLst>
          </p:cNvPr>
          <p:cNvSpPr>
            <a:spLocks noChangeArrowheads="1"/>
          </p:cNvSpPr>
          <p:nvPr/>
        </p:nvSpPr>
        <p:spPr bwMode="auto">
          <a:xfrm rot="16200000" flipH="1" flipV="1">
            <a:off x="5807869" y="3864769"/>
            <a:ext cx="792163" cy="2657475"/>
          </a:xfrm>
          <a:prstGeom prst="curvedLeftArrow">
            <a:avLst>
              <a:gd name="adj1" fmla="val 24989"/>
              <a:gd name="adj2" fmla="val 49994"/>
              <a:gd name="adj3" fmla="val 25000"/>
            </a:avLst>
          </a:prstGeom>
          <a:solidFill>
            <a:srgbClr val="FFFFFF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  <p:sp>
        <p:nvSpPr>
          <p:cNvPr id="13" name="Curved Right Arrow 11">
            <a:extLst>
              <a:ext uri="{FF2B5EF4-FFF2-40B4-BE49-F238E27FC236}">
                <a16:creationId xmlns:a16="http://schemas.microsoft.com/office/drawing/2014/main" id="{1B5F3669-4428-4438-AEBD-A8112AC0F5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6013" y="1844675"/>
            <a:ext cx="2447925" cy="3529013"/>
          </a:xfrm>
          <a:prstGeom prst="curvedRightArrow">
            <a:avLst>
              <a:gd name="adj1" fmla="val 25002"/>
              <a:gd name="adj2" fmla="val 50017"/>
              <a:gd name="adj3" fmla="val 25000"/>
            </a:avLst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942527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E4367-2ABF-4211-86C6-76C7CA8CE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065" y="-1012031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C27F56-63F1-4851-BA65-6B57B636D6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2" descr="https://strategyzer.com/assets/vpd/BMC-longshadow.png">
            <a:extLst>
              <a:ext uri="{FF2B5EF4-FFF2-40B4-BE49-F238E27FC236}">
                <a16:creationId xmlns:a16="http://schemas.microsoft.com/office/drawing/2014/main" id="{EEAA3F69-6D74-41B3-BC20-75B3B49444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175" y="817563"/>
            <a:ext cx="8486775" cy="622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10B102F2-F646-44DF-98D0-AC8B4694D5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1400" y="6370638"/>
            <a:ext cx="6030913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1200"/>
              <a:t>http://businessmodelgeneration.com/canvas/bmc?_ga=1.145618737.421850295.1415101893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A6346BD-B1D6-480B-BAF9-B5A2291D0DE7}"/>
              </a:ext>
            </a:extLst>
          </p:cNvPr>
          <p:cNvSpPr/>
          <p:nvPr/>
        </p:nvSpPr>
        <p:spPr>
          <a:xfrm>
            <a:off x="661988" y="327025"/>
            <a:ext cx="7337425" cy="5842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GB" sz="3200" dirty="0">
                <a:latin typeface="+mj-lt"/>
              </a:rPr>
              <a:t>Business Model Canvas by </a:t>
            </a:r>
            <a:r>
              <a:rPr lang="en-GB" sz="3200" dirty="0" err="1">
                <a:latin typeface="+mj-lt"/>
              </a:rPr>
              <a:t>Strategyzer</a:t>
            </a:r>
            <a:endParaRPr lang="en-GB" sz="3200" dirty="0">
              <a:latin typeface="+mj-lt"/>
            </a:endParaRPr>
          </a:p>
        </p:txBody>
      </p:sp>
      <p:sp>
        <p:nvSpPr>
          <p:cNvPr id="7" name="Slide Number Placeholder 3">
            <a:extLst>
              <a:ext uri="{FF2B5EF4-FFF2-40B4-BE49-F238E27FC236}">
                <a16:creationId xmlns:a16="http://schemas.microsoft.com/office/drawing/2014/main" id="{39C9439B-057A-4825-82E9-8AC8BE86ADA0}"/>
              </a:ext>
            </a:extLst>
          </p:cNvPr>
          <p:cNvSpPr txBox="1">
            <a:spLocks/>
          </p:cNvSpPr>
          <p:nvPr/>
        </p:nvSpPr>
        <p:spPr bwMode="auto">
          <a:xfrm>
            <a:off x="7897813" y="6426200"/>
            <a:ext cx="985837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457200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E1A92F9-09C5-4BBF-B491-BBE513723250}" type="slidenum">
              <a:rPr lang="en-AU" altLang="en-US" sz="1400"/>
              <a:pPr algn="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36</a:t>
            </a:fld>
            <a:endParaRPr lang="en-AU" altLang="en-US" sz="1400"/>
          </a:p>
        </p:txBody>
      </p:sp>
      <p:sp>
        <p:nvSpPr>
          <p:cNvPr id="8" name="Oval 3">
            <a:extLst>
              <a:ext uri="{FF2B5EF4-FFF2-40B4-BE49-F238E27FC236}">
                <a16:creationId xmlns:a16="http://schemas.microsoft.com/office/drawing/2014/main" id="{127249C7-ACF9-4147-8DF3-23B4E0B4E7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19475" y="1268413"/>
            <a:ext cx="1908175" cy="2881312"/>
          </a:xfrm>
          <a:prstGeom prst="ellipse">
            <a:avLst/>
          </a:prstGeom>
          <a:noFill/>
          <a:ln w="57150" algn="ctr">
            <a:solidFill>
              <a:schemeClr val="bg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  <p:sp>
        <p:nvSpPr>
          <p:cNvPr id="9" name="Oval 6">
            <a:extLst>
              <a:ext uri="{FF2B5EF4-FFF2-40B4-BE49-F238E27FC236}">
                <a16:creationId xmlns:a16="http://schemas.microsoft.com/office/drawing/2014/main" id="{79E1112B-5140-4012-B57C-53F0D6D0D2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0788" y="1268413"/>
            <a:ext cx="1906587" cy="2881312"/>
          </a:xfrm>
          <a:prstGeom prst="ellipse">
            <a:avLst/>
          </a:prstGeom>
          <a:noFill/>
          <a:ln w="57150" algn="ctr">
            <a:solidFill>
              <a:schemeClr val="bg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  <p:sp>
        <p:nvSpPr>
          <p:cNvPr id="10" name="Curved Left Arrow 7">
            <a:extLst>
              <a:ext uri="{FF2B5EF4-FFF2-40B4-BE49-F238E27FC236}">
                <a16:creationId xmlns:a16="http://schemas.microsoft.com/office/drawing/2014/main" id="{D51C9D6B-A578-49E1-9240-1EE1DE565021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5683250" y="1028701"/>
            <a:ext cx="879475" cy="2800350"/>
          </a:xfrm>
          <a:prstGeom prst="curvedLeftArrow">
            <a:avLst>
              <a:gd name="adj1" fmla="val 25001"/>
              <a:gd name="adj2" fmla="val 50002"/>
              <a:gd name="adj3" fmla="val 25000"/>
            </a:avLst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  <p:sp>
        <p:nvSpPr>
          <p:cNvPr id="11" name="Curved Left Arrow 9">
            <a:extLst>
              <a:ext uri="{FF2B5EF4-FFF2-40B4-BE49-F238E27FC236}">
                <a16:creationId xmlns:a16="http://schemas.microsoft.com/office/drawing/2014/main" id="{59F2E22A-B3E7-4DE8-A443-686BFC741DDB}"/>
              </a:ext>
            </a:extLst>
          </p:cNvPr>
          <p:cNvSpPr>
            <a:spLocks noChangeArrowheads="1"/>
          </p:cNvSpPr>
          <p:nvPr/>
        </p:nvSpPr>
        <p:spPr bwMode="auto">
          <a:xfrm rot="16200000" flipH="1" flipV="1">
            <a:off x="5655470" y="2209006"/>
            <a:ext cx="792162" cy="2657475"/>
          </a:xfrm>
          <a:prstGeom prst="curvedLeftArrow">
            <a:avLst>
              <a:gd name="adj1" fmla="val 24989"/>
              <a:gd name="adj2" fmla="val 49995"/>
              <a:gd name="adj3" fmla="val 25000"/>
            </a:avLst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  <p:sp>
        <p:nvSpPr>
          <p:cNvPr id="12" name="Curved Left Arrow 10">
            <a:extLst>
              <a:ext uri="{FF2B5EF4-FFF2-40B4-BE49-F238E27FC236}">
                <a16:creationId xmlns:a16="http://schemas.microsoft.com/office/drawing/2014/main" id="{D8052F77-CD75-434A-B405-0B511CC5E7B2}"/>
              </a:ext>
            </a:extLst>
          </p:cNvPr>
          <p:cNvSpPr>
            <a:spLocks noChangeArrowheads="1"/>
          </p:cNvSpPr>
          <p:nvPr/>
        </p:nvSpPr>
        <p:spPr bwMode="auto">
          <a:xfrm rot="16200000" flipH="1" flipV="1">
            <a:off x="5125244" y="3182144"/>
            <a:ext cx="1655763" cy="3159125"/>
          </a:xfrm>
          <a:prstGeom prst="curvedLeftArrow">
            <a:avLst>
              <a:gd name="adj1" fmla="val 24998"/>
              <a:gd name="adj2" fmla="val 50013"/>
              <a:gd name="adj3" fmla="val 25000"/>
            </a:avLst>
          </a:prstGeom>
          <a:solidFill>
            <a:srgbClr val="FFFFFF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  <p:sp>
        <p:nvSpPr>
          <p:cNvPr id="13" name="Curved Right Arrow 11">
            <a:extLst>
              <a:ext uri="{FF2B5EF4-FFF2-40B4-BE49-F238E27FC236}">
                <a16:creationId xmlns:a16="http://schemas.microsoft.com/office/drawing/2014/main" id="{8E70CA1D-5B22-4033-9508-0EC00C5142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9163" y="2428875"/>
            <a:ext cx="989012" cy="2763838"/>
          </a:xfrm>
          <a:prstGeom prst="curvedRightArrow">
            <a:avLst>
              <a:gd name="adj1" fmla="val 24996"/>
              <a:gd name="adj2" fmla="val 50017"/>
              <a:gd name="adj3" fmla="val 25000"/>
            </a:avLst>
          </a:prstGeom>
          <a:solidFill>
            <a:srgbClr val="FFFFFF"/>
          </a:solidFill>
          <a:ln w="9525" algn="ctr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119829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F161F-C524-42A5-A9F6-455BE3F656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713" y="-1185863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AD2BA-5C60-4E03-93EE-09E7453030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2" descr="The Business Model Canvas">
            <a:extLst>
              <a:ext uri="{FF2B5EF4-FFF2-40B4-BE49-F238E27FC236}">
                <a16:creationId xmlns:a16="http://schemas.microsoft.com/office/drawing/2014/main" id="{63BF5DBC-065D-41A0-917A-AABE4066B4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13" y="1368425"/>
            <a:ext cx="8828314" cy="5775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C4C6E910-4DC5-4453-9F12-2BB849F449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38338" y="6042025"/>
            <a:ext cx="69215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GB" altLang="en-US" sz="1400"/>
              <a:t>http://businessmodelgeneration.com/canvas/vpc?_ga=1.181927842.421850295.1415101893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8A60B0-D89C-4486-AFEF-0A07EB6EA784}"/>
              </a:ext>
            </a:extLst>
          </p:cNvPr>
          <p:cNvSpPr txBox="1"/>
          <p:nvPr/>
        </p:nvSpPr>
        <p:spPr>
          <a:xfrm>
            <a:off x="223838" y="782638"/>
            <a:ext cx="8920162" cy="5857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GB" sz="3200" dirty="0">
                <a:latin typeface="+mj-lt"/>
              </a:rPr>
              <a:t>Capturing the FIT- the Value Proposition Canvas</a:t>
            </a:r>
          </a:p>
        </p:txBody>
      </p:sp>
      <p:sp>
        <p:nvSpPr>
          <p:cNvPr id="7" name="Slide Number Placeholder 3">
            <a:extLst>
              <a:ext uri="{FF2B5EF4-FFF2-40B4-BE49-F238E27FC236}">
                <a16:creationId xmlns:a16="http://schemas.microsoft.com/office/drawing/2014/main" id="{36289D79-B34D-43D0-B5BE-0E7955685F7F}"/>
              </a:ext>
            </a:extLst>
          </p:cNvPr>
          <p:cNvSpPr txBox="1">
            <a:spLocks/>
          </p:cNvSpPr>
          <p:nvPr/>
        </p:nvSpPr>
        <p:spPr bwMode="auto">
          <a:xfrm>
            <a:off x="7824788" y="6353175"/>
            <a:ext cx="987425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457200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425991E0-8274-4081-9CA0-40FE1C89A0F7}" type="slidenum">
              <a:rPr lang="en-AU" altLang="en-US" sz="1400"/>
              <a:pPr algn="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37</a:t>
            </a:fld>
            <a:endParaRPr lang="en-AU" altLang="en-US" sz="1400"/>
          </a:p>
        </p:txBody>
      </p:sp>
    </p:spTree>
    <p:extLst>
      <p:ext uri="{BB962C8B-B14F-4D97-AF65-F5344CB8AC3E}">
        <p14:creationId xmlns:p14="http://schemas.microsoft.com/office/powerpoint/2010/main" val="101496234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53561-4733-4EB4-8DAD-16F7B570E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937" y="-1325563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A5F8C-6800-4796-8ED5-E093EA3D6F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918371" cy="452755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5741492-4AC5-476D-8319-C0B3A976903D}"/>
              </a:ext>
            </a:extLst>
          </p:cNvPr>
          <p:cNvSpPr txBox="1">
            <a:spLocks/>
          </p:cNvSpPr>
          <p:nvPr/>
        </p:nvSpPr>
        <p:spPr>
          <a:xfrm>
            <a:off x="755650" y="981075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/>
              <a:t>Creating a customer persona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F694857-FC11-40A8-81B2-BF773B5D3EAD}"/>
              </a:ext>
            </a:extLst>
          </p:cNvPr>
          <p:cNvSpPr txBox="1">
            <a:spLocks/>
          </p:cNvSpPr>
          <p:nvPr/>
        </p:nvSpPr>
        <p:spPr>
          <a:xfrm>
            <a:off x="755650" y="1773238"/>
            <a:ext cx="7931150" cy="4343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/>
              <a:t>How does this customer…</a:t>
            </a:r>
          </a:p>
          <a:p>
            <a:r>
              <a:rPr lang="en-GB" altLang="en-US" dirty="0"/>
              <a:t>THINK</a:t>
            </a:r>
          </a:p>
          <a:p>
            <a:r>
              <a:rPr lang="en-GB" altLang="en-US" dirty="0"/>
              <a:t>SEE</a:t>
            </a:r>
          </a:p>
          <a:p>
            <a:r>
              <a:rPr lang="en-GB" altLang="en-US" dirty="0"/>
              <a:t>FEEL</a:t>
            </a:r>
          </a:p>
          <a:p>
            <a:r>
              <a:rPr lang="en-GB" altLang="en-US" dirty="0"/>
              <a:t>DO</a:t>
            </a:r>
          </a:p>
          <a:p>
            <a:r>
              <a:rPr lang="en-GB" altLang="en-US" sz="2400" dirty="0"/>
              <a:t>What do they like? What influences them? What catches their attention?</a:t>
            </a:r>
          </a:p>
          <a:p>
            <a:r>
              <a:rPr lang="en-GB" altLang="en-US" sz="2400" dirty="0"/>
              <a:t>What are their values? What are their emotions?</a:t>
            </a:r>
          </a:p>
          <a:p>
            <a:r>
              <a:rPr lang="en-GB" altLang="en-US" sz="2400" dirty="0"/>
              <a:t>When you observe them, or imaging them, what are they doing?</a:t>
            </a:r>
          </a:p>
          <a:p>
            <a:endParaRPr lang="en-GB" altLang="en-US" sz="2400" dirty="0"/>
          </a:p>
          <a:p>
            <a:r>
              <a:rPr lang="en-GB" altLang="en-US" dirty="0"/>
              <a:t>How can we tell?</a:t>
            </a:r>
          </a:p>
          <a:p>
            <a:r>
              <a:rPr lang="en-GB" altLang="en-US" dirty="0"/>
              <a:t>Get OUT of the Office and look!</a:t>
            </a:r>
          </a:p>
          <a:p>
            <a:endParaRPr lang="en-GB" altLang="en-US" dirty="0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56BF629A-877E-4748-8A12-22CCC35987F7}"/>
              </a:ext>
            </a:extLst>
          </p:cNvPr>
          <p:cNvSpPr txBox="1">
            <a:spLocks/>
          </p:cNvSpPr>
          <p:nvPr/>
        </p:nvSpPr>
        <p:spPr bwMode="auto">
          <a:xfrm>
            <a:off x="7824788" y="6353175"/>
            <a:ext cx="987425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457200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2835F5-7A4E-43DC-94AD-57D9A3CA470E}" type="slidenum">
              <a:rPr lang="en-AU" altLang="en-US" sz="1400"/>
              <a:pPr algn="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38</a:t>
            </a:fld>
            <a:endParaRPr lang="en-AU" altLang="en-US" sz="1400"/>
          </a:p>
        </p:txBody>
      </p:sp>
    </p:spTree>
    <p:extLst>
      <p:ext uri="{BB962C8B-B14F-4D97-AF65-F5344CB8AC3E}">
        <p14:creationId xmlns:p14="http://schemas.microsoft.com/office/powerpoint/2010/main" val="354772485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3904A-95D9-4523-A622-A29A8459F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A13D47-81EA-4458-B27F-135AA6A2EF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1EE89C7-3257-41C7-B744-BC3670ECEF1A}"/>
              </a:ext>
            </a:extLst>
          </p:cNvPr>
          <p:cNvSpPr txBox="1">
            <a:spLocks/>
          </p:cNvSpPr>
          <p:nvPr/>
        </p:nvSpPr>
        <p:spPr>
          <a:xfrm>
            <a:off x="250825" y="404813"/>
            <a:ext cx="6697663" cy="1143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AU" altLang="en-US" i="1"/>
              <a:t>Activity: A process for recording </a:t>
            </a:r>
            <a:br>
              <a:rPr lang="en-AU" altLang="en-US" i="1"/>
            </a:br>
            <a:r>
              <a:rPr lang="en-AU" altLang="en-US" i="1"/>
              <a:t>your thoughts about customers</a:t>
            </a:r>
            <a:endParaRPr lang="en-AU" altLang="en-US" i="1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57BF52C-3774-4D8C-A296-9E26FD7D1EC0}"/>
              </a:ext>
            </a:extLst>
          </p:cNvPr>
          <p:cNvSpPr txBox="1">
            <a:spLocks/>
          </p:cNvSpPr>
          <p:nvPr/>
        </p:nvSpPr>
        <p:spPr>
          <a:xfrm>
            <a:off x="835025" y="1717675"/>
            <a:ext cx="3660775" cy="44084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AU">
                <a:solidFill>
                  <a:srgbClr val="C00000"/>
                </a:solidFill>
              </a:rPr>
              <a:t>customers</a:t>
            </a:r>
            <a:endParaRPr lang="en-AU" dirty="0">
              <a:solidFill>
                <a:srgbClr val="C00000"/>
              </a:solidFill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39DC4D74-352B-4BD0-9858-56E7B2F24777}"/>
              </a:ext>
            </a:extLst>
          </p:cNvPr>
          <p:cNvSpPr/>
          <p:nvPr/>
        </p:nvSpPr>
        <p:spPr>
          <a:xfrm>
            <a:off x="1042988" y="4365625"/>
            <a:ext cx="914400" cy="1285875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>
              <a:solidFill>
                <a:srgbClr val="FFFFFF"/>
              </a:solidFill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00D05E28-90CB-4600-A7B7-4DD25C1E3423}"/>
              </a:ext>
            </a:extLst>
          </p:cNvPr>
          <p:cNvSpPr/>
          <p:nvPr/>
        </p:nvSpPr>
        <p:spPr>
          <a:xfrm>
            <a:off x="2555875" y="5013325"/>
            <a:ext cx="1439863" cy="647700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>
              <a:solidFill>
                <a:srgbClr val="FFFFFF"/>
              </a:solidFill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72CA5A06-8BA2-4C10-856B-71249F4B1A60}"/>
              </a:ext>
            </a:extLst>
          </p:cNvPr>
          <p:cNvSpPr/>
          <p:nvPr/>
        </p:nvSpPr>
        <p:spPr>
          <a:xfrm flipV="1">
            <a:off x="2627313" y="3429000"/>
            <a:ext cx="865187" cy="720725"/>
          </a:xfrm>
          <a:prstGeom prst="ellipse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>
              <a:solidFill>
                <a:srgbClr val="FFFFFF"/>
              </a:solidFill>
            </a:endParaRPr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F409C228-E2E1-4E61-9A9E-FCFD664E70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76825" y="4708525"/>
            <a:ext cx="3743325" cy="1384300"/>
          </a:xfrm>
          <a:prstGeom prst="rect">
            <a:avLst/>
          </a:prstGeom>
          <a:solidFill>
            <a:srgbClr val="FFC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 sz="2800" u="sng"/>
              <a:t>Why</a:t>
            </a:r>
            <a:r>
              <a:rPr lang="en-AU" altLang="en-US" sz="2800"/>
              <a:t> did these customers attract your attention?</a:t>
            </a:r>
          </a:p>
        </p:txBody>
      </p:sp>
      <p:sp>
        <p:nvSpPr>
          <p:cNvPr id="10" name="Slide Number Placeholder 3">
            <a:extLst>
              <a:ext uri="{FF2B5EF4-FFF2-40B4-BE49-F238E27FC236}">
                <a16:creationId xmlns:a16="http://schemas.microsoft.com/office/drawing/2014/main" id="{89A5FD18-651C-4B3C-A7B4-D8D3278310A7}"/>
              </a:ext>
            </a:extLst>
          </p:cNvPr>
          <p:cNvSpPr txBox="1">
            <a:spLocks/>
          </p:cNvSpPr>
          <p:nvPr/>
        </p:nvSpPr>
        <p:spPr bwMode="auto">
          <a:xfrm>
            <a:off x="7824788" y="6353175"/>
            <a:ext cx="987425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defTabSz="457200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 defTabSz="4572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defTabSz="4572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0CA4B27A-354A-4509-870F-74134E70C22F}" type="slidenum">
              <a:rPr lang="en-AU" altLang="en-US" sz="1400"/>
              <a:pPr algn="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39</a:t>
            </a:fld>
            <a:endParaRPr lang="en-AU" altLang="en-US" sz="1400"/>
          </a:p>
        </p:txBody>
      </p:sp>
    </p:spTree>
    <p:extLst>
      <p:ext uri="{BB962C8B-B14F-4D97-AF65-F5344CB8AC3E}">
        <p14:creationId xmlns:p14="http://schemas.microsoft.com/office/powerpoint/2010/main" val="108669208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86405-2D40-4851-A524-FF265CC3A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D14D5-3F60-49F1-8D71-C42ACCAF02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2F1328E-B129-4760-A2FE-140C32259DC5}"/>
              </a:ext>
            </a:extLst>
          </p:cNvPr>
          <p:cNvSpPr txBox="1">
            <a:spLocks/>
          </p:cNvSpPr>
          <p:nvPr/>
        </p:nvSpPr>
        <p:spPr>
          <a:xfrm>
            <a:off x="327025" y="333375"/>
            <a:ext cx="6908800" cy="1143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AU" altLang="en-US" i="1"/>
              <a:t>Activity: What did your </a:t>
            </a:r>
            <a:br>
              <a:rPr lang="en-AU" altLang="en-US" i="1"/>
            </a:br>
            <a:r>
              <a:rPr lang="en-AU" altLang="en-US" i="1"/>
              <a:t>creativity suggest?</a:t>
            </a:r>
            <a:endParaRPr lang="en-AU" altLang="en-US" i="1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F918ED3-1A18-4E63-9DBE-4FDC80B0EDF6}"/>
              </a:ext>
            </a:extLst>
          </p:cNvPr>
          <p:cNvSpPr txBox="1">
            <a:spLocks/>
          </p:cNvSpPr>
          <p:nvPr/>
        </p:nvSpPr>
        <p:spPr>
          <a:xfrm>
            <a:off x="755650" y="1773238"/>
            <a:ext cx="3889375" cy="4343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AU">
                <a:solidFill>
                  <a:srgbClr val="C00000"/>
                </a:solidFill>
              </a:rPr>
              <a:t>Customer personae</a:t>
            </a:r>
            <a:endParaRPr lang="en-AU" dirty="0">
              <a:solidFill>
                <a:srgbClr val="C00000"/>
              </a:solidFill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53DB86DC-4B88-47B0-8FA3-A103046670C1}"/>
              </a:ext>
            </a:extLst>
          </p:cNvPr>
          <p:cNvSpPr/>
          <p:nvPr/>
        </p:nvSpPr>
        <p:spPr>
          <a:xfrm>
            <a:off x="1042988" y="4365625"/>
            <a:ext cx="914400" cy="1285875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>
              <a:solidFill>
                <a:srgbClr val="FFFFFF"/>
              </a:solidFill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0AD94E5B-4DB8-4F38-BA7F-B7F995B8D0AC}"/>
              </a:ext>
            </a:extLst>
          </p:cNvPr>
          <p:cNvSpPr/>
          <p:nvPr/>
        </p:nvSpPr>
        <p:spPr>
          <a:xfrm>
            <a:off x="2555875" y="5013325"/>
            <a:ext cx="1439863" cy="647700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>
              <a:solidFill>
                <a:srgbClr val="FFFFFF"/>
              </a:solidFill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1212A84-F167-465C-8CC3-DE10F2312041}"/>
              </a:ext>
            </a:extLst>
          </p:cNvPr>
          <p:cNvSpPr/>
          <p:nvPr/>
        </p:nvSpPr>
        <p:spPr>
          <a:xfrm flipV="1">
            <a:off x="2627313" y="3429000"/>
            <a:ext cx="865187" cy="720725"/>
          </a:xfrm>
          <a:prstGeom prst="ellipse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>
              <a:solidFill>
                <a:srgbClr val="FFFFFF"/>
              </a:solidFill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3C9266A6-4CD0-4D1F-A1CD-BF7A4B3E3A8B}"/>
              </a:ext>
            </a:extLst>
          </p:cNvPr>
          <p:cNvSpPr/>
          <p:nvPr/>
        </p:nvSpPr>
        <p:spPr>
          <a:xfrm flipV="1">
            <a:off x="3132138" y="3068638"/>
            <a:ext cx="287337" cy="36036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5D9AF0DB-0F5B-4FA6-8EE9-EE9ADE202DCB}"/>
              </a:ext>
            </a:extLst>
          </p:cNvPr>
          <p:cNvSpPr/>
          <p:nvPr/>
        </p:nvSpPr>
        <p:spPr>
          <a:xfrm flipV="1">
            <a:off x="3284538" y="3221038"/>
            <a:ext cx="287337" cy="36036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112948E-BAE9-49B9-9F69-25B011528D7C}"/>
              </a:ext>
            </a:extLst>
          </p:cNvPr>
          <p:cNvSpPr/>
          <p:nvPr/>
        </p:nvSpPr>
        <p:spPr>
          <a:xfrm>
            <a:off x="3635375" y="5516563"/>
            <a:ext cx="568325" cy="35242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>
              <a:solidFill>
                <a:srgbClr val="FFFFFF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47D36719-EBB1-481D-9B51-53697FE3FB7D}"/>
              </a:ext>
            </a:extLst>
          </p:cNvPr>
          <p:cNvSpPr/>
          <p:nvPr/>
        </p:nvSpPr>
        <p:spPr>
          <a:xfrm>
            <a:off x="3203575" y="5661025"/>
            <a:ext cx="568325" cy="35242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>
              <a:solidFill>
                <a:srgbClr val="FFFFFF"/>
              </a:solidFill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640CC74-DD97-401B-9564-7620840A3DE9}"/>
              </a:ext>
            </a:extLst>
          </p:cNvPr>
          <p:cNvSpPr/>
          <p:nvPr/>
        </p:nvSpPr>
        <p:spPr>
          <a:xfrm>
            <a:off x="827088" y="4365625"/>
            <a:ext cx="352425" cy="6397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>
              <a:solidFill>
                <a:srgbClr val="FFFFFF"/>
              </a:solidFill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6F917051-0A73-471F-A18C-1355A845C9EF}"/>
              </a:ext>
            </a:extLst>
          </p:cNvPr>
          <p:cNvSpPr/>
          <p:nvPr/>
        </p:nvSpPr>
        <p:spPr>
          <a:xfrm>
            <a:off x="1042988" y="3860800"/>
            <a:ext cx="352425" cy="6397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>
              <a:solidFill>
                <a:srgbClr val="FFFFFF"/>
              </a:solidFill>
            </a:endParaRPr>
          </a:p>
        </p:txBody>
      </p:sp>
      <p:sp>
        <p:nvSpPr>
          <p:cNvPr id="15" name="TextBox 21">
            <a:extLst>
              <a:ext uri="{FF2B5EF4-FFF2-40B4-BE49-F238E27FC236}">
                <a16:creationId xmlns:a16="http://schemas.microsoft.com/office/drawing/2014/main" id="{6461BC89-51DE-48E3-BE26-E5C540C835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32363" y="2349500"/>
            <a:ext cx="3830637" cy="1938338"/>
          </a:xfrm>
          <a:prstGeom prst="rect">
            <a:avLst/>
          </a:prstGeom>
          <a:noFill/>
          <a:ln w="9525">
            <a:solidFill>
              <a:srgbClr val="BF007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/>
              <a:t>For each customer personae</a:t>
            </a: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 b="1" i="1"/>
              <a:t>What is the specific customer need that you have identified?</a:t>
            </a:r>
            <a:endParaRPr lang="en-AU" altLang="en-US"/>
          </a:p>
        </p:txBody>
      </p:sp>
      <p:cxnSp>
        <p:nvCxnSpPr>
          <p:cNvPr id="16" name="Straight Arrow Connector 24">
            <a:extLst>
              <a:ext uri="{FF2B5EF4-FFF2-40B4-BE49-F238E27FC236}">
                <a16:creationId xmlns:a16="http://schemas.microsoft.com/office/drawing/2014/main" id="{1F4A7BC2-DDC0-406B-B308-A46DC2B3C0C2}"/>
              </a:ext>
            </a:extLst>
          </p:cNvPr>
          <p:cNvCxnSpPr>
            <a:cxnSpLocks noChangeShapeType="1"/>
            <a:stCxn id="15" idx="1"/>
            <a:endCxn id="10" idx="5"/>
          </p:cNvCxnSpPr>
          <p:nvPr/>
        </p:nvCxnSpPr>
        <p:spPr bwMode="auto">
          <a:xfrm flipH="1" flipV="1">
            <a:off x="3529013" y="3273425"/>
            <a:ext cx="1403350" cy="46038"/>
          </a:xfrm>
          <a:prstGeom prst="straightConnector1">
            <a:avLst/>
          </a:prstGeom>
          <a:noFill/>
          <a:ln w="9525" algn="ctr">
            <a:solidFill>
              <a:srgbClr val="BF007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7" name="Straight Arrow Connector 23">
            <a:extLst>
              <a:ext uri="{FF2B5EF4-FFF2-40B4-BE49-F238E27FC236}">
                <a16:creationId xmlns:a16="http://schemas.microsoft.com/office/drawing/2014/main" id="{865B3245-A434-4933-8A09-23D0407E22CD}"/>
              </a:ext>
            </a:extLst>
          </p:cNvPr>
          <p:cNvCxnSpPr>
            <a:cxnSpLocks noChangeShapeType="1"/>
            <a:stCxn id="15" idx="1"/>
            <a:endCxn id="11" idx="7"/>
          </p:cNvCxnSpPr>
          <p:nvPr/>
        </p:nvCxnSpPr>
        <p:spPr bwMode="auto">
          <a:xfrm flipH="1">
            <a:off x="4121150" y="3319463"/>
            <a:ext cx="811213" cy="2249487"/>
          </a:xfrm>
          <a:prstGeom prst="straightConnector1">
            <a:avLst/>
          </a:prstGeom>
          <a:noFill/>
          <a:ln w="9525" algn="ctr">
            <a:solidFill>
              <a:srgbClr val="BF007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8" name="Slide Number Placeholder 25">
            <a:extLst>
              <a:ext uri="{FF2B5EF4-FFF2-40B4-BE49-F238E27FC236}">
                <a16:creationId xmlns:a16="http://schemas.microsoft.com/office/drawing/2014/main" id="{32D73A24-ECB5-4861-A922-FED7CD074944}"/>
              </a:ext>
            </a:extLst>
          </p:cNvPr>
          <p:cNvSpPr txBox="1">
            <a:spLocks/>
          </p:cNvSpPr>
          <p:nvPr/>
        </p:nvSpPr>
        <p:spPr>
          <a:xfrm>
            <a:off x="7924800" y="6375400"/>
            <a:ext cx="987425" cy="3651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B4401A9F-99D2-44DC-98A6-9579E138BA9E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40</a:t>
            </a:fld>
            <a:endParaRPr lang="en-AU" altLang="en-US" sz="1400"/>
          </a:p>
        </p:txBody>
      </p:sp>
    </p:spTree>
    <p:extLst>
      <p:ext uri="{BB962C8B-B14F-4D97-AF65-F5344CB8AC3E}">
        <p14:creationId xmlns:p14="http://schemas.microsoft.com/office/powerpoint/2010/main" val="221385752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BA8F1-BA2A-4F66-A691-92478BB5B9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F9621-FB8A-49B9-A1C8-9575C25E42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D18DB2D-A197-4B1D-8D38-E7458FC3ABC4}"/>
              </a:ext>
            </a:extLst>
          </p:cNvPr>
          <p:cNvSpPr txBox="1">
            <a:spLocks/>
          </p:cNvSpPr>
          <p:nvPr/>
        </p:nvSpPr>
        <p:spPr>
          <a:xfrm>
            <a:off x="395288" y="333375"/>
            <a:ext cx="6624637" cy="1143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AU" altLang="en-US" i="1"/>
              <a:t>Activity: Enhance your </a:t>
            </a:r>
            <a:br>
              <a:rPr lang="en-AU" altLang="en-US" i="1"/>
            </a:br>
            <a:r>
              <a:rPr lang="en-AU" altLang="en-US" i="1"/>
              <a:t>‘preferred’ proposition</a:t>
            </a:r>
            <a:endParaRPr lang="en-AU" altLang="en-US" i="1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D8A1AD2-9563-47A3-B19A-6F753C29C110}"/>
              </a:ext>
            </a:extLst>
          </p:cNvPr>
          <p:cNvSpPr txBox="1">
            <a:spLocks/>
          </p:cNvSpPr>
          <p:nvPr/>
        </p:nvSpPr>
        <p:spPr>
          <a:xfrm>
            <a:off x="755650" y="1773238"/>
            <a:ext cx="3889375" cy="4343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AU">
                <a:solidFill>
                  <a:srgbClr val="C00000"/>
                </a:solidFill>
              </a:rPr>
              <a:t>Diverge to generate MORE detailed needs</a:t>
            </a:r>
            <a:endParaRPr lang="en-AU" dirty="0">
              <a:solidFill>
                <a:srgbClr val="C00000"/>
              </a:solidFill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5ADFF9B-64C1-4FDF-8CF3-5F0F7D048F7B}"/>
              </a:ext>
            </a:extLst>
          </p:cNvPr>
          <p:cNvSpPr/>
          <p:nvPr/>
        </p:nvSpPr>
        <p:spPr>
          <a:xfrm>
            <a:off x="1042988" y="4365625"/>
            <a:ext cx="914400" cy="1285875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FD65B73-805A-435E-9183-FCB1395B1E70}"/>
              </a:ext>
            </a:extLst>
          </p:cNvPr>
          <p:cNvSpPr/>
          <p:nvPr/>
        </p:nvSpPr>
        <p:spPr>
          <a:xfrm>
            <a:off x="827088" y="4365625"/>
            <a:ext cx="352425" cy="6397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51D4F09B-CE4A-420B-858C-634E220F0A71}"/>
              </a:ext>
            </a:extLst>
          </p:cNvPr>
          <p:cNvSpPr/>
          <p:nvPr/>
        </p:nvSpPr>
        <p:spPr>
          <a:xfrm>
            <a:off x="1042988" y="3860800"/>
            <a:ext cx="352425" cy="6397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E475E35A-B368-4580-8573-3CC45618477E}"/>
              </a:ext>
            </a:extLst>
          </p:cNvPr>
          <p:cNvSpPr/>
          <p:nvPr/>
        </p:nvSpPr>
        <p:spPr>
          <a:xfrm>
            <a:off x="1476375" y="3213100"/>
            <a:ext cx="566738" cy="1216025"/>
          </a:xfrm>
          <a:prstGeom prst="ellipse">
            <a:avLst/>
          </a:prstGeom>
          <a:solidFill>
            <a:srgbClr val="BF007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F89D4ACF-8A2F-4DD3-B6A6-4697F905D487}"/>
              </a:ext>
            </a:extLst>
          </p:cNvPr>
          <p:cNvSpPr/>
          <p:nvPr/>
        </p:nvSpPr>
        <p:spPr>
          <a:xfrm>
            <a:off x="2195513" y="4149725"/>
            <a:ext cx="431800" cy="9271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6C2772FD-8E60-4127-AA90-7DDCE54430B5}"/>
              </a:ext>
            </a:extLst>
          </p:cNvPr>
          <p:cNvSpPr/>
          <p:nvPr/>
        </p:nvSpPr>
        <p:spPr>
          <a:xfrm>
            <a:off x="2051050" y="5157788"/>
            <a:ext cx="649288" cy="639762"/>
          </a:xfrm>
          <a:prstGeom prst="ellipse">
            <a:avLst/>
          </a:prstGeom>
          <a:solidFill>
            <a:srgbClr val="7EAF3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20504285-5807-4ACC-BD28-41534AEAF0B7}"/>
              </a:ext>
            </a:extLst>
          </p:cNvPr>
          <p:cNvSpPr/>
          <p:nvPr/>
        </p:nvSpPr>
        <p:spPr>
          <a:xfrm>
            <a:off x="1908175" y="4292600"/>
            <a:ext cx="350838" cy="6397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cxnSp>
        <p:nvCxnSpPr>
          <p:cNvPr id="13" name="Straight Arrow Connector 25">
            <a:extLst>
              <a:ext uri="{FF2B5EF4-FFF2-40B4-BE49-F238E27FC236}">
                <a16:creationId xmlns:a16="http://schemas.microsoft.com/office/drawing/2014/main" id="{BE2C4B49-DA53-4BCE-8BC9-1E55523EAFEE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1476375" y="4221163"/>
            <a:ext cx="1439863" cy="792162"/>
          </a:xfrm>
          <a:prstGeom prst="straightConnector1">
            <a:avLst/>
          </a:prstGeom>
          <a:noFill/>
          <a:ln w="38100" algn="ctr">
            <a:solidFill>
              <a:srgbClr val="C0000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4" name="Straight Arrow Connector 28">
            <a:extLst>
              <a:ext uri="{FF2B5EF4-FFF2-40B4-BE49-F238E27FC236}">
                <a16:creationId xmlns:a16="http://schemas.microsoft.com/office/drawing/2014/main" id="{AB377BBC-E6F3-4856-BCAC-F960F4E0A231}"/>
              </a:ext>
            </a:extLst>
          </p:cNvPr>
          <p:cNvCxnSpPr>
            <a:cxnSpLocks noChangeShapeType="1"/>
          </p:cNvCxnSpPr>
          <p:nvPr/>
        </p:nvCxnSpPr>
        <p:spPr bwMode="auto">
          <a:xfrm rot="5400000" flipH="1" flipV="1">
            <a:off x="576262" y="3897313"/>
            <a:ext cx="2016125" cy="215900"/>
          </a:xfrm>
          <a:prstGeom prst="straightConnector1">
            <a:avLst/>
          </a:prstGeom>
          <a:noFill/>
          <a:ln w="38100" algn="ctr">
            <a:solidFill>
              <a:srgbClr val="C0000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5" name="Straight Arrow Connector 30">
            <a:extLst>
              <a:ext uri="{FF2B5EF4-FFF2-40B4-BE49-F238E27FC236}">
                <a16:creationId xmlns:a16="http://schemas.microsoft.com/office/drawing/2014/main" id="{93A563E4-FCE3-4D8A-9947-AA1A072FB413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1476375" y="5013325"/>
            <a:ext cx="1366838" cy="792163"/>
          </a:xfrm>
          <a:prstGeom prst="straightConnector1">
            <a:avLst/>
          </a:prstGeom>
          <a:noFill/>
          <a:ln w="38100" algn="ctr">
            <a:solidFill>
              <a:srgbClr val="C0000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6" name="Slide Number Placeholder 34">
            <a:extLst>
              <a:ext uri="{FF2B5EF4-FFF2-40B4-BE49-F238E27FC236}">
                <a16:creationId xmlns:a16="http://schemas.microsoft.com/office/drawing/2014/main" id="{ACF6A511-B544-42F2-8424-4133F0ADAF66}"/>
              </a:ext>
            </a:extLst>
          </p:cNvPr>
          <p:cNvSpPr txBox="1">
            <a:spLocks/>
          </p:cNvSpPr>
          <p:nvPr/>
        </p:nvSpPr>
        <p:spPr>
          <a:xfrm>
            <a:off x="7767638" y="6356350"/>
            <a:ext cx="987425" cy="3651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C03176A8-9FEA-4FD6-A068-14C133003E8E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41</a:t>
            </a:fld>
            <a:endParaRPr lang="en-AU" altLang="en-US" sz="1400"/>
          </a:p>
        </p:txBody>
      </p:sp>
    </p:spTree>
    <p:extLst>
      <p:ext uri="{BB962C8B-B14F-4D97-AF65-F5344CB8AC3E}">
        <p14:creationId xmlns:p14="http://schemas.microsoft.com/office/powerpoint/2010/main" val="183715102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C754E-9D06-4DC6-85B3-C27F7DE4A9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1241FB-C9B1-4551-8114-F78ED8DD58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61BBA46-F0A2-4108-9D38-5F966935AAF3}"/>
              </a:ext>
            </a:extLst>
          </p:cNvPr>
          <p:cNvSpPr txBox="1">
            <a:spLocks/>
          </p:cNvSpPr>
          <p:nvPr/>
        </p:nvSpPr>
        <p:spPr>
          <a:xfrm>
            <a:off x="323850" y="260350"/>
            <a:ext cx="6624638" cy="1143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AU" altLang="en-US" i="1"/>
              <a:t>Activity: Converge to your </a:t>
            </a:r>
            <a:br>
              <a:rPr lang="en-AU" altLang="en-US" i="1"/>
            </a:br>
            <a:r>
              <a:rPr lang="en-AU" altLang="en-US" i="1"/>
              <a:t>Best Solution</a:t>
            </a:r>
            <a:endParaRPr lang="en-AU" altLang="en-US" i="1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3F41588-5692-421B-AC2E-7A9E73C393AA}"/>
              </a:ext>
            </a:extLst>
          </p:cNvPr>
          <p:cNvSpPr txBox="1">
            <a:spLocks/>
          </p:cNvSpPr>
          <p:nvPr/>
        </p:nvSpPr>
        <p:spPr>
          <a:xfrm>
            <a:off x="755650" y="1773238"/>
            <a:ext cx="3889375" cy="4343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AU">
                <a:solidFill>
                  <a:srgbClr val="C00000"/>
                </a:solidFill>
              </a:rPr>
              <a:t>Look for the best elements…</a:t>
            </a:r>
            <a:endParaRPr lang="en-AU" dirty="0">
              <a:solidFill>
                <a:srgbClr val="C00000"/>
              </a:solidFill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374F8AA4-04B0-4F22-A9E9-8E89CCFB3EC8}"/>
              </a:ext>
            </a:extLst>
          </p:cNvPr>
          <p:cNvSpPr/>
          <p:nvPr/>
        </p:nvSpPr>
        <p:spPr>
          <a:xfrm>
            <a:off x="1042988" y="4365625"/>
            <a:ext cx="914400" cy="1285875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2C7A56D-85D5-4D06-B56C-02E967B1923D}"/>
              </a:ext>
            </a:extLst>
          </p:cNvPr>
          <p:cNvSpPr/>
          <p:nvPr/>
        </p:nvSpPr>
        <p:spPr>
          <a:xfrm>
            <a:off x="827088" y="4365625"/>
            <a:ext cx="352425" cy="6397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75A2562-5774-4484-8FFB-5C7768E7D788}"/>
              </a:ext>
            </a:extLst>
          </p:cNvPr>
          <p:cNvSpPr/>
          <p:nvPr/>
        </p:nvSpPr>
        <p:spPr>
          <a:xfrm>
            <a:off x="1042988" y="3860800"/>
            <a:ext cx="352425" cy="6397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55B32ED6-697F-48BE-94E9-B0C44E443E6F}"/>
              </a:ext>
            </a:extLst>
          </p:cNvPr>
          <p:cNvSpPr/>
          <p:nvPr/>
        </p:nvSpPr>
        <p:spPr>
          <a:xfrm>
            <a:off x="1476375" y="3213100"/>
            <a:ext cx="566738" cy="1216025"/>
          </a:xfrm>
          <a:prstGeom prst="ellipse">
            <a:avLst/>
          </a:prstGeom>
          <a:solidFill>
            <a:srgbClr val="BF007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3B1AEC2D-EE83-492C-8873-630ADD256B30}"/>
              </a:ext>
            </a:extLst>
          </p:cNvPr>
          <p:cNvSpPr/>
          <p:nvPr/>
        </p:nvSpPr>
        <p:spPr>
          <a:xfrm>
            <a:off x="2195513" y="4149725"/>
            <a:ext cx="431800" cy="9271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695BC95-28FE-4E05-AA7E-9733A37F853F}"/>
              </a:ext>
            </a:extLst>
          </p:cNvPr>
          <p:cNvSpPr/>
          <p:nvPr/>
        </p:nvSpPr>
        <p:spPr>
          <a:xfrm>
            <a:off x="2051050" y="5157788"/>
            <a:ext cx="649288" cy="639762"/>
          </a:xfrm>
          <a:prstGeom prst="ellipse">
            <a:avLst/>
          </a:prstGeom>
          <a:solidFill>
            <a:srgbClr val="7EAF3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6384639A-DB89-44E2-98EE-1C3F4EAB9C10}"/>
              </a:ext>
            </a:extLst>
          </p:cNvPr>
          <p:cNvSpPr/>
          <p:nvPr/>
        </p:nvSpPr>
        <p:spPr>
          <a:xfrm>
            <a:off x="1908175" y="4292600"/>
            <a:ext cx="350838" cy="6397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C277B2B-165B-4F37-932F-7ED3AD63CFB4}"/>
              </a:ext>
            </a:extLst>
          </p:cNvPr>
          <p:cNvSpPr txBox="1">
            <a:spLocks/>
          </p:cNvSpPr>
          <p:nvPr/>
        </p:nvSpPr>
        <p:spPr>
          <a:xfrm>
            <a:off x="4787900" y="1773238"/>
            <a:ext cx="3889375" cy="4343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AU">
                <a:solidFill>
                  <a:srgbClr val="C00000"/>
                </a:solidFill>
              </a:rPr>
              <a:t>Combine and Converge to THE SINGLE main need</a:t>
            </a:r>
            <a:endParaRPr lang="en-AU" dirty="0">
              <a:solidFill>
                <a:srgbClr val="C00000"/>
              </a:solidFill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EF25EDB2-A82F-4208-99FB-9E4F29E55DB9}"/>
              </a:ext>
            </a:extLst>
          </p:cNvPr>
          <p:cNvSpPr/>
          <p:nvPr/>
        </p:nvSpPr>
        <p:spPr>
          <a:xfrm>
            <a:off x="7308850" y="3500438"/>
            <a:ext cx="914400" cy="1285875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87563551-FD73-41B4-977C-A5351F230117}"/>
              </a:ext>
            </a:extLst>
          </p:cNvPr>
          <p:cNvSpPr/>
          <p:nvPr/>
        </p:nvSpPr>
        <p:spPr>
          <a:xfrm>
            <a:off x="6875463" y="3644900"/>
            <a:ext cx="639762" cy="1144588"/>
          </a:xfrm>
          <a:prstGeom prst="ellipse">
            <a:avLst/>
          </a:prstGeom>
          <a:solidFill>
            <a:srgbClr val="BF007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1F187F2A-5794-4EAA-A2E8-83AA433A3F39}"/>
              </a:ext>
            </a:extLst>
          </p:cNvPr>
          <p:cNvSpPr/>
          <p:nvPr/>
        </p:nvSpPr>
        <p:spPr>
          <a:xfrm>
            <a:off x="5292725" y="3573463"/>
            <a:ext cx="358775" cy="6477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66F89B0A-A0FD-42B7-84B5-C3318F5863C5}"/>
              </a:ext>
            </a:extLst>
          </p:cNvPr>
          <p:cNvSpPr/>
          <p:nvPr/>
        </p:nvSpPr>
        <p:spPr>
          <a:xfrm>
            <a:off x="5148263" y="4508500"/>
            <a:ext cx="350837" cy="6397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968207E4-2C18-48F7-B1CE-593D410057DD}"/>
              </a:ext>
            </a:extLst>
          </p:cNvPr>
          <p:cNvSpPr/>
          <p:nvPr/>
        </p:nvSpPr>
        <p:spPr>
          <a:xfrm>
            <a:off x="5580063" y="4437063"/>
            <a:ext cx="504825" cy="504825"/>
          </a:xfrm>
          <a:prstGeom prst="ellipse">
            <a:avLst/>
          </a:prstGeom>
          <a:solidFill>
            <a:srgbClr val="7EAF3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9" name="Oval 20">
            <a:extLst>
              <a:ext uri="{FF2B5EF4-FFF2-40B4-BE49-F238E27FC236}">
                <a16:creationId xmlns:a16="http://schemas.microsoft.com/office/drawing/2014/main" id="{B52EF300-1122-44FB-94B2-F4075F8831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32363" y="3284538"/>
            <a:ext cx="1295400" cy="2376487"/>
          </a:xfrm>
          <a:prstGeom prst="ellipse">
            <a:avLst/>
          </a:prstGeom>
          <a:noFill/>
          <a:ln w="9525" algn="ctr">
            <a:solidFill>
              <a:srgbClr val="002060"/>
            </a:solidFill>
            <a:prstDash val="lg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US" altLang="en-US"/>
          </a:p>
        </p:txBody>
      </p:sp>
      <p:cxnSp>
        <p:nvCxnSpPr>
          <p:cNvPr id="20" name="Straight Arrow Connector 24">
            <a:extLst>
              <a:ext uri="{FF2B5EF4-FFF2-40B4-BE49-F238E27FC236}">
                <a16:creationId xmlns:a16="http://schemas.microsoft.com/office/drawing/2014/main" id="{FE686344-8E40-49C8-93CE-1423F95F20A8}"/>
              </a:ext>
            </a:extLst>
          </p:cNvPr>
          <p:cNvCxnSpPr>
            <a:cxnSpLocks noChangeShapeType="1"/>
            <a:stCxn id="9" idx="6"/>
          </p:cNvCxnSpPr>
          <p:nvPr/>
        </p:nvCxnSpPr>
        <p:spPr bwMode="auto">
          <a:xfrm>
            <a:off x="2043113" y="3821113"/>
            <a:ext cx="3033712" cy="400050"/>
          </a:xfrm>
          <a:prstGeom prst="straightConnector1">
            <a:avLst/>
          </a:prstGeom>
          <a:noFill/>
          <a:ln w="9525" algn="ctr">
            <a:solidFill>
              <a:srgbClr val="002060"/>
            </a:solidFill>
            <a:prstDash val="lgDash"/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1" name="Straight Arrow Connector 26">
            <a:extLst>
              <a:ext uri="{FF2B5EF4-FFF2-40B4-BE49-F238E27FC236}">
                <a16:creationId xmlns:a16="http://schemas.microsoft.com/office/drawing/2014/main" id="{59968169-431D-46EC-9ED1-BB40EA0847B5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1042988" y="4581525"/>
            <a:ext cx="4033837" cy="71438"/>
          </a:xfrm>
          <a:prstGeom prst="straightConnector1">
            <a:avLst/>
          </a:prstGeom>
          <a:noFill/>
          <a:ln w="9525" algn="ctr">
            <a:solidFill>
              <a:srgbClr val="002060"/>
            </a:solidFill>
            <a:prstDash val="lgDash"/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2" name="Straight Arrow Connector 28">
            <a:extLst>
              <a:ext uri="{FF2B5EF4-FFF2-40B4-BE49-F238E27FC236}">
                <a16:creationId xmlns:a16="http://schemas.microsoft.com/office/drawing/2014/main" id="{F87F2E18-ED96-4672-912E-B247C6BD073C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2484438" y="5300663"/>
            <a:ext cx="3095625" cy="73025"/>
          </a:xfrm>
          <a:prstGeom prst="straightConnector1">
            <a:avLst/>
          </a:prstGeom>
          <a:noFill/>
          <a:ln w="9525" algn="ctr">
            <a:solidFill>
              <a:srgbClr val="002060"/>
            </a:solidFill>
            <a:prstDash val="lgDash"/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3" name="Straight Arrow Connector 30">
            <a:extLst>
              <a:ext uri="{FF2B5EF4-FFF2-40B4-BE49-F238E27FC236}">
                <a16:creationId xmlns:a16="http://schemas.microsoft.com/office/drawing/2014/main" id="{0BEE4F4F-65B0-4984-B6E6-C35FDF471D17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2484438" y="4365625"/>
            <a:ext cx="2735262" cy="71438"/>
          </a:xfrm>
          <a:prstGeom prst="straightConnector1">
            <a:avLst/>
          </a:prstGeom>
          <a:noFill/>
          <a:ln w="9525" algn="ctr">
            <a:solidFill>
              <a:srgbClr val="002060"/>
            </a:solidFill>
            <a:prstDash val="lgDash"/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4" name="Straight Arrow Connector 32">
            <a:extLst>
              <a:ext uri="{FF2B5EF4-FFF2-40B4-BE49-F238E27FC236}">
                <a16:creationId xmlns:a16="http://schemas.microsoft.com/office/drawing/2014/main" id="{0B42F5DA-5035-4D4B-A2BB-8D203E8B7090}"/>
              </a:ext>
            </a:extLst>
          </p:cNvPr>
          <p:cNvCxnSpPr>
            <a:cxnSpLocks noChangeShapeType="1"/>
            <a:stCxn id="19" idx="6"/>
          </p:cNvCxnSpPr>
          <p:nvPr/>
        </p:nvCxnSpPr>
        <p:spPr bwMode="auto">
          <a:xfrm flipV="1">
            <a:off x="6227763" y="4292600"/>
            <a:ext cx="720725" cy="180975"/>
          </a:xfrm>
          <a:prstGeom prst="straightConnector1">
            <a:avLst/>
          </a:prstGeom>
          <a:noFill/>
          <a:ln w="76200" algn="ctr">
            <a:solidFill>
              <a:srgbClr val="00206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5" name="Slide Number Placeholder 33">
            <a:extLst>
              <a:ext uri="{FF2B5EF4-FFF2-40B4-BE49-F238E27FC236}">
                <a16:creationId xmlns:a16="http://schemas.microsoft.com/office/drawing/2014/main" id="{ADD9DE22-2EE9-4789-8050-34D3EE608607}"/>
              </a:ext>
            </a:extLst>
          </p:cNvPr>
          <p:cNvSpPr txBox="1">
            <a:spLocks/>
          </p:cNvSpPr>
          <p:nvPr/>
        </p:nvSpPr>
        <p:spPr>
          <a:xfrm>
            <a:off x="7689850" y="6356350"/>
            <a:ext cx="987425" cy="3651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94FC047E-F648-486B-B41F-F050B4714629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42</a:t>
            </a:fld>
            <a:endParaRPr lang="en-AU" altLang="en-US" sz="1400"/>
          </a:p>
        </p:txBody>
      </p:sp>
    </p:spTree>
    <p:extLst>
      <p:ext uri="{BB962C8B-B14F-4D97-AF65-F5344CB8AC3E}">
        <p14:creationId xmlns:p14="http://schemas.microsoft.com/office/powerpoint/2010/main" val="373870241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6ADAD-7E21-420A-8573-E0A09B78B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5090FF-A530-4705-95CB-EF45C997DF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C3C8B5D-4EAA-4535-8A8D-40F8ACED3C52}"/>
              </a:ext>
            </a:extLst>
          </p:cNvPr>
          <p:cNvSpPr txBox="1">
            <a:spLocks/>
          </p:cNvSpPr>
          <p:nvPr/>
        </p:nvSpPr>
        <p:spPr>
          <a:xfrm>
            <a:off x="395288" y="260350"/>
            <a:ext cx="6553200" cy="1143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AU" altLang="en-US" i="1"/>
              <a:t>Activity: Repeat the process to </a:t>
            </a:r>
            <a:br>
              <a:rPr lang="en-AU" altLang="en-US" i="1"/>
            </a:br>
            <a:r>
              <a:rPr lang="en-AU" altLang="en-US" i="1"/>
              <a:t>devise the VP for that need</a:t>
            </a:r>
            <a:endParaRPr lang="en-AU" altLang="en-US" i="1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842C5CF-D159-4321-9D04-FDB3FA4311BC}"/>
              </a:ext>
            </a:extLst>
          </p:cNvPr>
          <p:cNvSpPr txBox="1">
            <a:spLocks/>
          </p:cNvSpPr>
          <p:nvPr/>
        </p:nvSpPr>
        <p:spPr>
          <a:xfrm>
            <a:off x="755650" y="1773238"/>
            <a:ext cx="3889375" cy="4343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AU">
                <a:solidFill>
                  <a:srgbClr val="C00000"/>
                </a:solidFill>
              </a:rPr>
              <a:t>Look for the best elements…</a:t>
            </a:r>
            <a:endParaRPr lang="en-AU" dirty="0">
              <a:solidFill>
                <a:srgbClr val="C00000"/>
              </a:solidFill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811AABC-AFA9-43E9-9F9C-A22AF9687473}"/>
              </a:ext>
            </a:extLst>
          </p:cNvPr>
          <p:cNvSpPr/>
          <p:nvPr/>
        </p:nvSpPr>
        <p:spPr>
          <a:xfrm>
            <a:off x="1042988" y="4365625"/>
            <a:ext cx="914400" cy="1285875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EEEF3AC-F2FE-4917-9B72-CB15566B726A}"/>
              </a:ext>
            </a:extLst>
          </p:cNvPr>
          <p:cNvSpPr/>
          <p:nvPr/>
        </p:nvSpPr>
        <p:spPr>
          <a:xfrm>
            <a:off x="827088" y="4365625"/>
            <a:ext cx="352425" cy="6397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28397D50-9774-4E44-A616-E87C99A688D4}"/>
              </a:ext>
            </a:extLst>
          </p:cNvPr>
          <p:cNvSpPr/>
          <p:nvPr/>
        </p:nvSpPr>
        <p:spPr>
          <a:xfrm>
            <a:off x="1042988" y="3860800"/>
            <a:ext cx="352425" cy="6397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79D7FC8-2CA2-448F-AC12-9A84B20E37BC}"/>
              </a:ext>
            </a:extLst>
          </p:cNvPr>
          <p:cNvSpPr/>
          <p:nvPr/>
        </p:nvSpPr>
        <p:spPr>
          <a:xfrm>
            <a:off x="1476375" y="3213100"/>
            <a:ext cx="566738" cy="1216025"/>
          </a:xfrm>
          <a:prstGeom prst="ellipse">
            <a:avLst/>
          </a:prstGeom>
          <a:solidFill>
            <a:srgbClr val="BF007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FDB6385-0D76-4A96-AD6C-E23931A0AEE4}"/>
              </a:ext>
            </a:extLst>
          </p:cNvPr>
          <p:cNvSpPr/>
          <p:nvPr/>
        </p:nvSpPr>
        <p:spPr>
          <a:xfrm>
            <a:off x="2195513" y="4149725"/>
            <a:ext cx="431800" cy="9271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216AA9AD-B082-4600-8C8C-B4104B00E16F}"/>
              </a:ext>
            </a:extLst>
          </p:cNvPr>
          <p:cNvSpPr/>
          <p:nvPr/>
        </p:nvSpPr>
        <p:spPr>
          <a:xfrm>
            <a:off x="2051050" y="5157788"/>
            <a:ext cx="649288" cy="639762"/>
          </a:xfrm>
          <a:prstGeom prst="ellipse">
            <a:avLst/>
          </a:prstGeom>
          <a:solidFill>
            <a:srgbClr val="7EAF3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D4AF08D6-807E-48FF-B3FB-4AE0D5FFA738}"/>
              </a:ext>
            </a:extLst>
          </p:cNvPr>
          <p:cNvSpPr/>
          <p:nvPr/>
        </p:nvSpPr>
        <p:spPr>
          <a:xfrm>
            <a:off x="1908175" y="4292600"/>
            <a:ext cx="350838" cy="6397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FCFE7EEA-BBAF-4640-BFE9-2D79D8645D29}"/>
              </a:ext>
            </a:extLst>
          </p:cNvPr>
          <p:cNvSpPr txBox="1">
            <a:spLocks/>
          </p:cNvSpPr>
          <p:nvPr/>
        </p:nvSpPr>
        <p:spPr>
          <a:xfrm>
            <a:off x="4787900" y="1773238"/>
            <a:ext cx="3889375" cy="4343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AU">
                <a:solidFill>
                  <a:srgbClr val="C00000"/>
                </a:solidFill>
              </a:rPr>
              <a:t>Combine and Converge to THE SINGLE main VP</a:t>
            </a:r>
            <a:endParaRPr lang="en-AU" dirty="0">
              <a:solidFill>
                <a:srgbClr val="C00000"/>
              </a:solidFill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E73344EC-4647-441B-9F82-4A2CA0AF2989}"/>
              </a:ext>
            </a:extLst>
          </p:cNvPr>
          <p:cNvSpPr/>
          <p:nvPr/>
        </p:nvSpPr>
        <p:spPr>
          <a:xfrm>
            <a:off x="7308850" y="3500438"/>
            <a:ext cx="914400" cy="1285875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8DE5FB7E-6764-4871-B87D-32A9A1E34150}"/>
              </a:ext>
            </a:extLst>
          </p:cNvPr>
          <p:cNvSpPr/>
          <p:nvPr/>
        </p:nvSpPr>
        <p:spPr>
          <a:xfrm>
            <a:off x="6875463" y="3644900"/>
            <a:ext cx="639762" cy="1144588"/>
          </a:xfrm>
          <a:prstGeom prst="ellipse">
            <a:avLst/>
          </a:prstGeom>
          <a:solidFill>
            <a:srgbClr val="BF007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67C08634-C0F6-4419-9329-806F30A8EE4C}"/>
              </a:ext>
            </a:extLst>
          </p:cNvPr>
          <p:cNvSpPr/>
          <p:nvPr/>
        </p:nvSpPr>
        <p:spPr>
          <a:xfrm>
            <a:off x="5292725" y="3573463"/>
            <a:ext cx="358775" cy="6477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28DFCFC-B5C3-4B6F-8CB5-C2AA0633F844}"/>
              </a:ext>
            </a:extLst>
          </p:cNvPr>
          <p:cNvSpPr/>
          <p:nvPr/>
        </p:nvSpPr>
        <p:spPr>
          <a:xfrm>
            <a:off x="5148263" y="4508500"/>
            <a:ext cx="350837" cy="6397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9D77A55-A105-4046-A640-2865C6397DA4}"/>
              </a:ext>
            </a:extLst>
          </p:cNvPr>
          <p:cNvSpPr/>
          <p:nvPr/>
        </p:nvSpPr>
        <p:spPr>
          <a:xfrm>
            <a:off x="5580063" y="4437063"/>
            <a:ext cx="504825" cy="504825"/>
          </a:xfrm>
          <a:prstGeom prst="ellipse">
            <a:avLst/>
          </a:prstGeom>
          <a:solidFill>
            <a:srgbClr val="7EAF3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AU" dirty="0">
              <a:solidFill>
                <a:srgbClr val="FFFFFF"/>
              </a:solidFill>
            </a:endParaRPr>
          </a:p>
        </p:txBody>
      </p:sp>
      <p:sp>
        <p:nvSpPr>
          <p:cNvPr id="19" name="Oval 20">
            <a:extLst>
              <a:ext uri="{FF2B5EF4-FFF2-40B4-BE49-F238E27FC236}">
                <a16:creationId xmlns:a16="http://schemas.microsoft.com/office/drawing/2014/main" id="{195E7C15-D1F3-489A-9ACA-FA37F6C1D4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32363" y="3284538"/>
            <a:ext cx="1295400" cy="2376487"/>
          </a:xfrm>
          <a:prstGeom prst="ellipse">
            <a:avLst/>
          </a:prstGeom>
          <a:noFill/>
          <a:ln w="9525" algn="ctr">
            <a:solidFill>
              <a:srgbClr val="002060"/>
            </a:solidFill>
            <a:prstDash val="lg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US" altLang="en-US"/>
          </a:p>
        </p:txBody>
      </p:sp>
      <p:cxnSp>
        <p:nvCxnSpPr>
          <p:cNvPr id="20" name="Straight Arrow Connector 24">
            <a:extLst>
              <a:ext uri="{FF2B5EF4-FFF2-40B4-BE49-F238E27FC236}">
                <a16:creationId xmlns:a16="http://schemas.microsoft.com/office/drawing/2014/main" id="{9316F17F-4C92-4D62-AD26-90323A837E32}"/>
              </a:ext>
            </a:extLst>
          </p:cNvPr>
          <p:cNvCxnSpPr>
            <a:cxnSpLocks noChangeShapeType="1"/>
            <a:stCxn id="9" idx="6"/>
          </p:cNvCxnSpPr>
          <p:nvPr/>
        </p:nvCxnSpPr>
        <p:spPr bwMode="auto">
          <a:xfrm>
            <a:off x="2043113" y="3821113"/>
            <a:ext cx="3033712" cy="400050"/>
          </a:xfrm>
          <a:prstGeom prst="straightConnector1">
            <a:avLst/>
          </a:prstGeom>
          <a:noFill/>
          <a:ln w="9525" algn="ctr">
            <a:solidFill>
              <a:srgbClr val="002060"/>
            </a:solidFill>
            <a:prstDash val="lgDash"/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1" name="Straight Arrow Connector 26">
            <a:extLst>
              <a:ext uri="{FF2B5EF4-FFF2-40B4-BE49-F238E27FC236}">
                <a16:creationId xmlns:a16="http://schemas.microsoft.com/office/drawing/2014/main" id="{9D31E06A-2D8D-4482-8DD5-1B3E7F95600B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1042988" y="4581525"/>
            <a:ext cx="4033837" cy="71438"/>
          </a:xfrm>
          <a:prstGeom prst="straightConnector1">
            <a:avLst/>
          </a:prstGeom>
          <a:noFill/>
          <a:ln w="9525" algn="ctr">
            <a:solidFill>
              <a:srgbClr val="002060"/>
            </a:solidFill>
            <a:prstDash val="lgDash"/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2" name="Straight Arrow Connector 28">
            <a:extLst>
              <a:ext uri="{FF2B5EF4-FFF2-40B4-BE49-F238E27FC236}">
                <a16:creationId xmlns:a16="http://schemas.microsoft.com/office/drawing/2014/main" id="{2A6D0AFB-3EBA-44EA-A5B8-F485198D8BD2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2484438" y="5300663"/>
            <a:ext cx="3095625" cy="73025"/>
          </a:xfrm>
          <a:prstGeom prst="straightConnector1">
            <a:avLst/>
          </a:prstGeom>
          <a:noFill/>
          <a:ln w="9525" algn="ctr">
            <a:solidFill>
              <a:srgbClr val="002060"/>
            </a:solidFill>
            <a:prstDash val="lgDash"/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3" name="Straight Arrow Connector 30">
            <a:extLst>
              <a:ext uri="{FF2B5EF4-FFF2-40B4-BE49-F238E27FC236}">
                <a16:creationId xmlns:a16="http://schemas.microsoft.com/office/drawing/2014/main" id="{18811CCC-EE4D-41BD-B1AF-DD7616C94CEB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2484438" y="4365625"/>
            <a:ext cx="2735262" cy="71438"/>
          </a:xfrm>
          <a:prstGeom prst="straightConnector1">
            <a:avLst/>
          </a:prstGeom>
          <a:noFill/>
          <a:ln w="9525" algn="ctr">
            <a:solidFill>
              <a:srgbClr val="002060"/>
            </a:solidFill>
            <a:prstDash val="lgDash"/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4" name="Straight Arrow Connector 32">
            <a:extLst>
              <a:ext uri="{FF2B5EF4-FFF2-40B4-BE49-F238E27FC236}">
                <a16:creationId xmlns:a16="http://schemas.microsoft.com/office/drawing/2014/main" id="{2602A321-E4F7-449A-BACC-8C6121329F4A}"/>
              </a:ext>
            </a:extLst>
          </p:cNvPr>
          <p:cNvCxnSpPr>
            <a:cxnSpLocks noChangeShapeType="1"/>
            <a:stCxn id="19" idx="6"/>
          </p:cNvCxnSpPr>
          <p:nvPr/>
        </p:nvCxnSpPr>
        <p:spPr bwMode="auto">
          <a:xfrm flipV="1">
            <a:off x="6227763" y="4292600"/>
            <a:ext cx="720725" cy="180975"/>
          </a:xfrm>
          <a:prstGeom prst="straightConnector1">
            <a:avLst/>
          </a:prstGeom>
          <a:noFill/>
          <a:ln w="76200" algn="ctr">
            <a:solidFill>
              <a:srgbClr val="002060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5" name="Slide Number Placeholder 33">
            <a:extLst>
              <a:ext uri="{FF2B5EF4-FFF2-40B4-BE49-F238E27FC236}">
                <a16:creationId xmlns:a16="http://schemas.microsoft.com/office/drawing/2014/main" id="{EE70F213-1B6A-42A2-9F0F-41278DC0C3BD}"/>
              </a:ext>
            </a:extLst>
          </p:cNvPr>
          <p:cNvSpPr txBox="1">
            <a:spLocks/>
          </p:cNvSpPr>
          <p:nvPr/>
        </p:nvSpPr>
        <p:spPr>
          <a:xfrm>
            <a:off x="7689850" y="6356350"/>
            <a:ext cx="987425" cy="3651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C6057654-CA05-48C5-AC8D-FC66DF7309EC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43</a:t>
            </a:fld>
            <a:endParaRPr lang="en-AU" altLang="en-US" sz="1400"/>
          </a:p>
        </p:txBody>
      </p:sp>
    </p:spTree>
    <p:extLst>
      <p:ext uri="{BB962C8B-B14F-4D97-AF65-F5344CB8AC3E}">
        <p14:creationId xmlns:p14="http://schemas.microsoft.com/office/powerpoint/2010/main" val="384959130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5557B-AF04-4264-833B-1D68362F5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566" y="-1076325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19013-C151-4C0B-8B9E-84D4F953D5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BAD6A4EA-A8E9-4F0E-9AAE-CBF311750CB1}"/>
              </a:ext>
            </a:extLst>
          </p:cNvPr>
          <p:cNvSpPr txBox="1">
            <a:spLocks noChangeArrowheads="1"/>
          </p:cNvSpPr>
          <p:nvPr/>
        </p:nvSpPr>
        <p:spPr>
          <a:xfrm>
            <a:off x="684213" y="630238"/>
            <a:ext cx="693896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br>
              <a:rPr lang="en-US" altLang="en-US"/>
            </a:br>
            <a:r>
              <a:rPr lang="en-US" altLang="en-US" sz="4000"/>
              <a:t>Question</a:t>
            </a:r>
            <a:endParaRPr lang="en-GB" altLang="en-US" sz="4000"/>
          </a:p>
        </p:txBody>
      </p:sp>
      <p:sp>
        <p:nvSpPr>
          <p:cNvPr id="5" name="Text Box 3">
            <a:extLst>
              <a:ext uri="{FF2B5EF4-FFF2-40B4-BE49-F238E27FC236}">
                <a16:creationId xmlns:a16="http://schemas.microsoft.com/office/drawing/2014/main" id="{4FDC1D32-7976-4EC3-B5BD-D5ACFFD618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2133600"/>
            <a:ext cx="7543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FontTx/>
              <a:buNone/>
            </a:pPr>
            <a:r>
              <a:rPr lang="en-US" altLang="en-US"/>
              <a:t>Which Number is Least like the Others?</a:t>
            </a:r>
            <a:endParaRPr lang="en-GB" altLang="en-US"/>
          </a:p>
        </p:txBody>
      </p:sp>
      <p:sp>
        <p:nvSpPr>
          <p:cNvPr id="6" name="Text Box 4">
            <a:extLst>
              <a:ext uri="{FF2B5EF4-FFF2-40B4-BE49-F238E27FC236}">
                <a16:creationId xmlns:a16="http://schemas.microsoft.com/office/drawing/2014/main" id="{0052CB56-E27F-4916-AE1C-C4AA4BAA3E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700" y="2971800"/>
            <a:ext cx="7848600" cy="308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FontTx/>
              <a:buAutoNum type="arabicPeriod"/>
            </a:pPr>
            <a:r>
              <a:rPr lang="en-US" altLang="en-US" sz="2800">
                <a:solidFill>
                  <a:srgbClr val="990000"/>
                </a:solidFill>
              </a:rPr>
              <a:t>Thirty-One</a:t>
            </a:r>
          </a:p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FontTx/>
              <a:buAutoNum type="arabicPeriod"/>
            </a:pPr>
            <a:endParaRPr lang="en-US" altLang="en-US" sz="2800">
              <a:solidFill>
                <a:srgbClr val="990000"/>
              </a:solidFill>
            </a:endParaRPr>
          </a:p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FontTx/>
              <a:buNone/>
            </a:pPr>
            <a:r>
              <a:rPr lang="en-GB" altLang="en-US" sz="2800"/>
              <a:t>			2.	</a:t>
            </a:r>
            <a:r>
              <a:rPr lang="en-GB" altLang="en-US" sz="2800">
                <a:solidFill>
                  <a:srgbClr val="00B050"/>
                </a:solidFill>
              </a:rPr>
              <a:t>Thirteen</a:t>
            </a:r>
          </a:p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FontTx/>
              <a:buNone/>
            </a:pPr>
            <a:endParaRPr lang="en-GB" altLang="en-US" sz="2800">
              <a:solidFill>
                <a:srgbClr val="CC9900"/>
              </a:solidFill>
            </a:endParaRPr>
          </a:p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FontTx/>
              <a:buNone/>
            </a:pPr>
            <a:r>
              <a:rPr lang="en-GB" altLang="en-US" sz="2800"/>
              <a:t>					3.	One-Third</a:t>
            </a:r>
          </a:p>
        </p:txBody>
      </p:sp>
      <p:sp>
        <p:nvSpPr>
          <p:cNvPr id="7" name="Slide Number Placeholder 4">
            <a:extLst>
              <a:ext uri="{FF2B5EF4-FFF2-40B4-BE49-F238E27FC236}">
                <a16:creationId xmlns:a16="http://schemas.microsoft.com/office/drawing/2014/main" id="{136DFA06-A94B-444E-B3C0-CA0254463F37}"/>
              </a:ext>
            </a:extLst>
          </p:cNvPr>
          <p:cNvSpPr txBox="1">
            <a:spLocks/>
          </p:cNvSpPr>
          <p:nvPr/>
        </p:nvSpPr>
        <p:spPr>
          <a:xfrm>
            <a:off x="7772400" y="6356350"/>
            <a:ext cx="987425" cy="3651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84F3F239-9CF0-4936-A7AF-6E24791DA007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44</a:t>
            </a:fld>
            <a:endParaRPr lang="en-AU" altLang="en-US" sz="1400"/>
          </a:p>
        </p:txBody>
      </p:sp>
    </p:spTree>
    <p:extLst>
      <p:ext uri="{BB962C8B-B14F-4D97-AF65-F5344CB8AC3E}">
        <p14:creationId xmlns:p14="http://schemas.microsoft.com/office/powerpoint/2010/main" val="289339870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43E3D-AD0E-4C7B-9A8D-BD719C706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566" y="-1028555"/>
            <a:ext cx="10515600" cy="13255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FFFA3-3795-4FCB-ACB2-F59229B3E8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" y="1927680"/>
            <a:ext cx="10515600" cy="435133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46D5AE06-C690-473D-9528-7568AAF33E10}"/>
              </a:ext>
            </a:extLst>
          </p:cNvPr>
          <p:cNvSpPr txBox="1">
            <a:spLocks noChangeArrowheads="1"/>
          </p:cNvSpPr>
          <p:nvPr/>
        </p:nvSpPr>
        <p:spPr>
          <a:xfrm>
            <a:off x="633413" y="609600"/>
            <a:ext cx="693896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/>
              <a:t>Answer:</a:t>
            </a:r>
            <a:endParaRPr lang="en-GB" altLang="en-US"/>
          </a:p>
        </p:txBody>
      </p:sp>
      <p:sp>
        <p:nvSpPr>
          <p:cNvPr id="5" name="Text Box 4">
            <a:extLst>
              <a:ext uri="{FF2B5EF4-FFF2-40B4-BE49-F238E27FC236}">
                <a16:creationId xmlns:a16="http://schemas.microsoft.com/office/drawing/2014/main" id="{E08B4BC1-4B83-4287-9029-B5A3EA3EAB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700" y="2971800"/>
            <a:ext cx="7848600" cy="308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FontTx/>
              <a:buAutoNum type="arabicPeriod"/>
            </a:pPr>
            <a:r>
              <a:rPr lang="en-US" altLang="en-US" sz="2800">
                <a:solidFill>
                  <a:srgbClr val="990000"/>
                </a:solidFill>
              </a:rPr>
              <a:t>Thirty-One</a:t>
            </a:r>
          </a:p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FontTx/>
              <a:buAutoNum type="arabicPeriod"/>
            </a:pPr>
            <a:endParaRPr lang="en-US" altLang="en-US" sz="2800">
              <a:solidFill>
                <a:srgbClr val="990000"/>
              </a:solidFill>
            </a:endParaRPr>
          </a:p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FontTx/>
              <a:buNone/>
            </a:pPr>
            <a:r>
              <a:rPr lang="en-GB" altLang="en-US" sz="2800"/>
              <a:t>			2.	</a:t>
            </a:r>
            <a:r>
              <a:rPr lang="en-GB" altLang="en-US" sz="2800">
                <a:solidFill>
                  <a:srgbClr val="CC9900"/>
                </a:solidFill>
              </a:rPr>
              <a:t>Thirteen</a:t>
            </a:r>
          </a:p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FontTx/>
              <a:buNone/>
            </a:pPr>
            <a:endParaRPr lang="en-GB" altLang="en-US" sz="2800">
              <a:solidFill>
                <a:srgbClr val="CC9900"/>
              </a:solidFill>
            </a:endParaRPr>
          </a:p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FontTx/>
              <a:buNone/>
            </a:pPr>
            <a:r>
              <a:rPr lang="en-GB" altLang="en-US" sz="2800"/>
              <a:t>					3.	One-Third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F455144-9EDF-4059-9450-F29919AC96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4300" y="4076700"/>
            <a:ext cx="1008063" cy="865188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US" altLang="en-US"/>
          </a:p>
        </p:txBody>
      </p:sp>
      <p:sp>
        <p:nvSpPr>
          <p:cNvPr id="7" name="Line 6">
            <a:extLst>
              <a:ext uri="{FF2B5EF4-FFF2-40B4-BE49-F238E27FC236}">
                <a16:creationId xmlns:a16="http://schemas.microsoft.com/office/drawing/2014/main" id="{6982E1E4-A5A3-4D74-86C8-A94D2B7F02F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258888" y="4868863"/>
            <a:ext cx="2592387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001D20D4-7EA0-42F3-B9CE-362F2945324F}"/>
              </a:ext>
            </a:extLst>
          </p:cNvPr>
          <p:cNvSpPr txBox="1">
            <a:spLocks/>
          </p:cNvSpPr>
          <p:nvPr/>
        </p:nvSpPr>
        <p:spPr>
          <a:xfrm>
            <a:off x="7800975" y="6356350"/>
            <a:ext cx="987425" cy="3651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78E66437-F63F-42A4-9F94-7EB92E025A94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45</a:t>
            </a:fld>
            <a:endParaRPr lang="en-AU" altLang="en-US" sz="1400"/>
          </a:p>
        </p:txBody>
      </p:sp>
    </p:spTree>
    <p:extLst>
      <p:ext uri="{BB962C8B-B14F-4D97-AF65-F5344CB8AC3E}">
        <p14:creationId xmlns:p14="http://schemas.microsoft.com/office/powerpoint/2010/main" val="24776515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3C4C1-C105-40EF-A210-E9E4FE488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567" y="-1069552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CC69E1-07D2-4449-912F-0020EF20BE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ctangle 2" descr="Newsprint">
            <a:extLst>
              <a:ext uri="{FF2B5EF4-FFF2-40B4-BE49-F238E27FC236}">
                <a16:creationId xmlns:a16="http://schemas.microsoft.com/office/drawing/2014/main" id="{4E8AA220-3934-4465-A8EA-26F5ECB160CA}"/>
              </a:ext>
            </a:extLst>
          </p:cNvPr>
          <p:cNvSpPr txBox="1">
            <a:spLocks noChangeArrowheads="1"/>
          </p:cNvSpPr>
          <p:nvPr/>
        </p:nvSpPr>
        <p:spPr>
          <a:xfrm>
            <a:off x="755650" y="981075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/>
              <a:t>Mind Openers- In Groups</a:t>
            </a:r>
            <a:endParaRPr lang="en-GB" altLang="en-US"/>
          </a:p>
        </p:txBody>
      </p:sp>
      <p:sp>
        <p:nvSpPr>
          <p:cNvPr id="5" name="Text Box 3">
            <a:extLst>
              <a:ext uri="{FF2B5EF4-FFF2-40B4-BE49-F238E27FC236}">
                <a16:creationId xmlns:a16="http://schemas.microsoft.com/office/drawing/2014/main" id="{462BAF10-EC3A-4931-957E-2CD1A6BCB3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956" y="1652217"/>
            <a:ext cx="8153400" cy="4154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50000"/>
              </a:spcBef>
              <a:buClrTx/>
            </a:pPr>
            <a:r>
              <a:rPr lang="en-GB" altLang="en-US"/>
              <a:t>You are a taxi driver. </a:t>
            </a:r>
          </a:p>
          <a:p>
            <a:pPr eaLnBrk="1" hangingPunct="1">
              <a:lnSpc>
                <a:spcPct val="100000"/>
              </a:lnSpc>
              <a:spcBef>
                <a:spcPct val="50000"/>
              </a:spcBef>
              <a:buClrTx/>
            </a:pPr>
            <a:r>
              <a:rPr lang="en-GB" altLang="en-US"/>
              <a:t>Your cab is yellow and black and has been in use for 5 years.</a:t>
            </a:r>
          </a:p>
          <a:p>
            <a:pPr eaLnBrk="1" hangingPunct="1">
              <a:lnSpc>
                <a:spcPct val="100000"/>
              </a:lnSpc>
              <a:spcBef>
                <a:spcPct val="50000"/>
              </a:spcBef>
              <a:buClrTx/>
            </a:pPr>
            <a:r>
              <a:rPr lang="en-GB" altLang="en-US"/>
              <a:t>One of the outside mirrors is broken, and the engine needs a tune-up. </a:t>
            </a:r>
          </a:p>
          <a:p>
            <a:pPr eaLnBrk="1" hangingPunct="1">
              <a:lnSpc>
                <a:spcPct val="100000"/>
              </a:lnSpc>
              <a:spcBef>
                <a:spcPct val="50000"/>
              </a:spcBef>
              <a:buClrTx/>
            </a:pPr>
            <a:r>
              <a:rPr lang="en-GB" altLang="en-US"/>
              <a:t>The gas tank holds 23 gallons, but is only 2/3 full. </a:t>
            </a:r>
          </a:p>
          <a:p>
            <a:pPr eaLnBrk="1" hangingPunct="1">
              <a:lnSpc>
                <a:spcPct val="100000"/>
              </a:lnSpc>
              <a:spcBef>
                <a:spcPct val="50000"/>
              </a:spcBef>
              <a:buClrTx/>
            </a:pPr>
            <a:r>
              <a:rPr lang="en-GB" altLang="en-US"/>
              <a:t>An air freshener hangs from the rear-view mirror.</a:t>
            </a:r>
          </a:p>
          <a:p>
            <a:pPr eaLnBrk="1" hangingPunct="1">
              <a:lnSpc>
                <a:spcPct val="100000"/>
              </a:lnSpc>
              <a:spcBef>
                <a:spcPct val="50000"/>
              </a:spcBef>
              <a:buClrTx/>
            </a:pPr>
            <a:endParaRPr lang="en-GB" altLang="en-US"/>
          </a:p>
          <a:p>
            <a:pPr eaLnBrk="1" hangingPunct="1">
              <a:lnSpc>
                <a:spcPct val="100000"/>
              </a:lnSpc>
              <a:spcBef>
                <a:spcPct val="50000"/>
              </a:spcBef>
              <a:buClrTx/>
            </a:pPr>
            <a:r>
              <a:rPr lang="en-GB" altLang="en-US"/>
              <a:t>How old is the driver?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B0C9E809-A95D-4652-A57B-C1324D9C3009}"/>
              </a:ext>
            </a:extLst>
          </p:cNvPr>
          <p:cNvSpPr txBox="1">
            <a:spLocks/>
          </p:cNvSpPr>
          <p:nvPr/>
        </p:nvSpPr>
        <p:spPr>
          <a:xfrm>
            <a:off x="7623175" y="6354763"/>
            <a:ext cx="987425" cy="3651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02434316-FEC1-48EA-BDBC-42CFFF004539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46</a:t>
            </a:fld>
            <a:endParaRPr lang="en-AU" altLang="en-US" sz="1400"/>
          </a:p>
        </p:txBody>
      </p:sp>
    </p:spTree>
    <p:extLst>
      <p:ext uri="{BB962C8B-B14F-4D97-AF65-F5344CB8AC3E}">
        <p14:creationId xmlns:p14="http://schemas.microsoft.com/office/powerpoint/2010/main" val="114039424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8AB73-583C-49BC-80C0-C901D7A28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1825" y="-1041998"/>
            <a:ext cx="10515600" cy="13255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818E1-51D4-483D-B0E3-DA350D9E46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00213"/>
            <a:ext cx="10515600" cy="435133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6BFA302-3D03-42CB-942C-587EF6D94645}"/>
              </a:ext>
            </a:extLst>
          </p:cNvPr>
          <p:cNvSpPr txBox="1">
            <a:spLocks/>
          </p:cNvSpPr>
          <p:nvPr/>
        </p:nvSpPr>
        <p:spPr>
          <a:xfrm>
            <a:off x="755650" y="981075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AU" altLang="en-US"/>
              <a:t>Critical Evaluation Method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D893E99-6842-4F28-BD6E-EAD5A6519F3D}"/>
              </a:ext>
            </a:extLst>
          </p:cNvPr>
          <p:cNvSpPr txBox="1">
            <a:spLocks/>
          </p:cNvSpPr>
          <p:nvPr/>
        </p:nvSpPr>
        <p:spPr>
          <a:xfrm>
            <a:off x="684213" y="1700213"/>
            <a:ext cx="793115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AU" altLang="en-US"/>
              <a:t>Popper proposed the ‘critical method’ of trial and error.</a:t>
            </a:r>
          </a:p>
          <a:p>
            <a:r>
              <a:rPr lang="en-AU" altLang="en-US"/>
              <a:t>“Bold hypotheses should be proposed and then exposed to the severest of criticism in order to detect where there is error.”</a:t>
            </a:r>
          </a:p>
          <a:p>
            <a:r>
              <a:rPr lang="en-AU" altLang="en-US"/>
              <a:t>The solution, initially ‘tentative’ is a theory which is critically tested and discussed </a:t>
            </a:r>
          </a:p>
          <a:p>
            <a:r>
              <a:rPr lang="en-AU" altLang="en-US"/>
              <a:t>The results (which will change over time) are what he termed the ‘science of the day’ (p.97)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54C67F01-B0B7-4213-A9DD-95855073D4B4}"/>
              </a:ext>
            </a:extLst>
          </p:cNvPr>
          <p:cNvSpPr txBox="1">
            <a:spLocks/>
          </p:cNvSpPr>
          <p:nvPr/>
        </p:nvSpPr>
        <p:spPr>
          <a:xfrm>
            <a:off x="8072438" y="6519863"/>
            <a:ext cx="676275" cy="3381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6C9D1290-C55C-4691-BFC4-39B6E588DAC9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47</a:t>
            </a:fld>
            <a:endParaRPr lang="en-AU" altLang="en-US" sz="1400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91B65872-389F-4D3F-BE64-72298CB1EC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8313" y="6021388"/>
            <a:ext cx="80010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en-US" altLang="en-US" sz="1600"/>
              <a:t>Popper, K. 1992. ‘Unended Quest: An Intellectual Autobiography’, Routledge, London.</a:t>
            </a:r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2541698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 bldLvl="5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B09DD-5B70-44C4-B604-11CDE9B03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119527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C2E14-BB82-47A9-A0D6-C1DC07D6F0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9C11717C-E840-4F8F-A79F-FBD09A76D2A2}"/>
              </a:ext>
            </a:extLst>
          </p:cNvPr>
          <p:cNvSpPr txBox="1">
            <a:spLocks noChangeArrowheads="1"/>
          </p:cNvSpPr>
          <p:nvPr/>
        </p:nvSpPr>
        <p:spPr>
          <a:xfrm>
            <a:off x="468313" y="909638"/>
            <a:ext cx="8424862" cy="719137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AU" sz="3600" i="1" kern="0" dirty="0">
                <a:latin typeface="+mn-lt"/>
                <a:ea typeface="+mj-ea"/>
                <a:cs typeface="+mj-cs"/>
              </a:rPr>
              <a:t>From Opportunity to Market Ready</a:t>
            </a:r>
          </a:p>
        </p:txBody>
      </p:sp>
      <p:sp>
        <p:nvSpPr>
          <p:cNvPr id="5" name="Text Box 4">
            <a:extLst>
              <a:ext uri="{FF2B5EF4-FFF2-40B4-BE49-F238E27FC236}">
                <a16:creationId xmlns:a16="http://schemas.microsoft.com/office/drawing/2014/main" id="{8340E6FA-F36A-4584-BEFD-8E465F49AC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8625" y="6357938"/>
            <a:ext cx="4275138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AU" sz="1100" dirty="0">
                <a:latin typeface="+mn-lt"/>
              </a:rPr>
              <a:t>Schaper, M and Volery, T, 2004. Entrepreneurship and Small Business</a:t>
            </a:r>
          </a:p>
        </p:txBody>
      </p:sp>
      <p:sp>
        <p:nvSpPr>
          <p:cNvPr id="6" name="Line 10">
            <a:extLst>
              <a:ext uri="{FF2B5EF4-FFF2-40B4-BE49-F238E27FC236}">
                <a16:creationId xmlns:a16="http://schemas.microsoft.com/office/drawing/2014/main" id="{A98D33EF-2C65-4269-9675-01B8CB86751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39750" y="6021388"/>
            <a:ext cx="83534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pPr algn="ctr" eaLnBrk="1" hangingPunct="1">
              <a:defRPr/>
            </a:pPr>
            <a:endParaRPr lang="en-AU" sz="1100" dirty="0">
              <a:latin typeface="+mn-lt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DC3F9F-72FB-4E57-BED9-4F71CE2BB5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32588" y="5661025"/>
            <a:ext cx="2160587" cy="36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r" eaLnBrk="1" hangingPunct="1">
              <a:spcBef>
                <a:spcPct val="20000"/>
              </a:spcBef>
              <a:defRPr/>
            </a:pPr>
            <a:r>
              <a:rPr lang="en-AU" sz="1100" b="1" dirty="0">
                <a:latin typeface="+mn-lt"/>
              </a:rPr>
              <a:t>time</a:t>
            </a:r>
          </a:p>
        </p:txBody>
      </p:sp>
      <p:sp>
        <p:nvSpPr>
          <p:cNvPr id="8" name="Text Box 12">
            <a:extLst>
              <a:ext uri="{FF2B5EF4-FFF2-40B4-BE49-F238E27FC236}">
                <a16:creationId xmlns:a16="http://schemas.microsoft.com/office/drawing/2014/main" id="{3C2D0183-3129-4555-A1EE-037A08F3D7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8625" y="6178550"/>
            <a:ext cx="8497888" cy="26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50000"/>
              </a:spcBef>
              <a:buClrTx/>
              <a:buFontTx/>
              <a:buNone/>
            </a:pPr>
            <a:r>
              <a:rPr lang="en-US" altLang="en-US" sz="1100"/>
              <a:t>Shane, S. 2003. A General Theory of Entrepreneurship: The Individual-Opportunity Nexus. Elgar, Cheltenham, UK</a:t>
            </a:r>
            <a:endParaRPr lang="en-GB" altLang="en-US" sz="1100"/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74CFD87C-5077-4575-BE2C-D9765E7E1F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2938" y="1785938"/>
            <a:ext cx="1768475" cy="12827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 marL="342900" indent="-342900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en-AU" altLang="en-US" sz="1100" b="1"/>
              <a:t>The world of...</a:t>
            </a:r>
            <a:br>
              <a:rPr lang="en-AU" altLang="en-US" sz="1100" b="1"/>
            </a:br>
            <a:r>
              <a:rPr lang="en-AU" altLang="en-US" sz="1100" b="1"/>
              <a:t>Environment</a:t>
            </a:r>
            <a:br>
              <a:rPr lang="en-AU" altLang="en-US" sz="1100" b="1"/>
            </a:br>
            <a:r>
              <a:rPr lang="en-AU" altLang="en-US" sz="1100" b="1"/>
              <a:t>Politics</a:t>
            </a:r>
            <a:br>
              <a:rPr lang="en-AU" altLang="en-US" sz="1100" b="1"/>
            </a:br>
            <a:r>
              <a:rPr lang="en-AU" altLang="en-US" sz="1100" b="1"/>
              <a:t>Society</a:t>
            </a:r>
            <a:br>
              <a:rPr lang="en-AU" altLang="en-US" sz="1100" b="1"/>
            </a:br>
            <a:r>
              <a:rPr lang="en-AU" altLang="en-US" sz="1100" b="1"/>
              <a:t>Economics</a:t>
            </a:r>
            <a:br>
              <a:rPr lang="en-AU" altLang="en-US" sz="1100" b="1"/>
            </a:br>
            <a:r>
              <a:rPr lang="en-AU" altLang="en-US" sz="1100" b="1"/>
              <a:t>Technology</a:t>
            </a:r>
            <a:br>
              <a:rPr lang="en-AU" altLang="en-US" sz="1100" b="1"/>
            </a:br>
            <a:r>
              <a:rPr lang="en-AU" altLang="en-US" sz="1100" b="1"/>
              <a:t>Legal</a:t>
            </a:r>
          </a:p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br>
              <a:rPr lang="en-AU" altLang="en-US" sz="1100" b="1"/>
            </a:br>
            <a:br>
              <a:rPr lang="en-AU" altLang="en-US" sz="1100" b="1"/>
            </a:br>
            <a:endParaRPr lang="en-AU" altLang="en-US" sz="1100" b="1"/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C1047416-C189-49AD-A223-61D54D4A82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6013" y="3429000"/>
            <a:ext cx="1727200" cy="5048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 marL="342900" indent="-342900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en-AU" altLang="en-US" sz="1100" b="1"/>
              <a:t>	Things that occur- some are ‘spotted’</a:t>
            </a:r>
          </a:p>
        </p:txBody>
      </p:sp>
      <p:pic>
        <p:nvPicPr>
          <p:cNvPr id="11" name="Picture 4" descr="faces5">
            <a:extLst>
              <a:ext uri="{FF2B5EF4-FFF2-40B4-BE49-F238E27FC236}">
                <a16:creationId xmlns:a16="http://schemas.microsoft.com/office/drawing/2014/main" id="{81D2C1D5-5F39-4A57-BAE6-FABA6E5394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2838" y="4202113"/>
            <a:ext cx="790575" cy="133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3">
            <a:extLst>
              <a:ext uri="{FF2B5EF4-FFF2-40B4-BE49-F238E27FC236}">
                <a16:creationId xmlns:a16="http://schemas.microsoft.com/office/drawing/2014/main" id="{43D2DFA4-9087-4B99-B75D-2A8C7AB30F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35375" y="4365625"/>
            <a:ext cx="1365250" cy="13874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 marL="342900" indent="-342900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>
              <a:buFontTx/>
              <a:buNone/>
            </a:pPr>
            <a:r>
              <a:rPr lang="en-AU" altLang="en-US" sz="1100" b="1"/>
              <a:t>WHY?</a:t>
            </a:r>
            <a:br>
              <a:rPr lang="en-AU" altLang="en-US" sz="1100" b="1"/>
            </a:br>
            <a:r>
              <a:rPr lang="en-AU" altLang="en-US" sz="1100" b="1"/>
              <a:t>Personality</a:t>
            </a:r>
            <a:br>
              <a:rPr lang="en-AU" altLang="en-US" sz="1100" b="1"/>
            </a:br>
            <a:r>
              <a:rPr lang="en-AU" altLang="en-US" sz="1100" b="1"/>
              <a:t>Education</a:t>
            </a:r>
            <a:br>
              <a:rPr lang="en-AU" altLang="en-US" sz="1100" b="1"/>
            </a:br>
            <a:r>
              <a:rPr lang="en-AU" altLang="en-US" sz="1100" b="1"/>
              <a:t>Experiences</a:t>
            </a:r>
            <a:br>
              <a:rPr lang="en-AU" altLang="en-US" sz="1100" b="1"/>
            </a:br>
            <a:r>
              <a:rPr lang="en-AU" altLang="en-US" sz="1100" b="1"/>
              <a:t>Connections</a:t>
            </a:r>
          </a:p>
          <a:p>
            <a:pPr algn="ctr">
              <a:buFontTx/>
              <a:buNone/>
            </a:pPr>
            <a:br>
              <a:rPr lang="en-AU" altLang="en-US" sz="1100" b="1">
                <a:solidFill>
                  <a:srgbClr val="000099"/>
                </a:solidFill>
              </a:rPr>
            </a:br>
            <a:endParaRPr lang="en-AU" altLang="en-US" sz="1100" b="1">
              <a:solidFill>
                <a:srgbClr val="000099"/>
              </a:solidFill>
            </a:endParaRPr>
          </a:p>
        </p:txBody>
      </p:sp>
      <p:grpSp>
        <p:nvGrpSpPr>
          <p:cNvPr id="13" name="Group 23">
            <a:extLst>
              <a:ext uri="{FF2B5EF4-FFF2-40B4-BE49-F238E27FC236}">
                <a16:creationId xmlns:a16="http://schemas.microsoft.com/office/drawing/2014/main" id="{DE257D2D-55A9-4458-A805-500C8374E489}"/>
              </a:ext>
            </a:extLst>
          </p:cNvPr>
          <p:cNvGrpSpPr>
            <a:grpSpLocks/>
          </p:cNvGrpSpPr>
          <p:nvPr/>
        </p:nvGrpSpPr>
        <p:grpSpPr bwMode="auto">
          <a:xfrm>
            <a:off x="3348038" y="1628775"/>
            <a:ext cx="2366962" cy="2697163"/>
            <a:chOff x="5940425" y="2420938"/>
            <a:chExt cx="2366963" cy="2697162"/>
          </a:xfrm>
        </p:grpSpPr>
        <p:pic>
          <p:nvPicPr>
            <p:cNvPr id="14" name="Picture 4" descr="faces5">
              <a:extLst>
                <a:ext uri="{FF2B5EF4-FFF2-40B4-BE49-F238E27FC236}">
                  <a16:creationId xmlns:a16="http://schemas.microsoft.com/office/drawing/2014/main" id="{51CCFCB8-118B-4ABE-9D05-31883D8AE99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0425" y="3860800"/>
              <a:ext cx="606425" cy="6477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" name="Picture 4" descr="faces5">
              <a:extLst>
                <a:ext uri="{FF2B5EF4-FFF2-40B4-BE49-F238E27FC236}">
                  <a16:creationId xmlns:a16="http://schemas.microsoft.com/office/drawing/2014/main" id="{15227652-B87A-4BDA-BC0E-F180F95A903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92825" y="4013200"/>
              <a:ext cx="606425" cy="6477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6" name="Picture 4" descr="faces5">
              <a:extLst>
                <a:ext uri="{FF2B5EF4-FFF2-40B4-BE49-F238E27FC236}">
                  <a16:creationId xmlns:a16="http://schemas.microsoft.com/office/drawing/2014/main" id="{9EA15CC3-AB72-4FCB-8C27-D441CA201B1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45225" y="4165600"/>
              <a:ext cx="606425" cy="6477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7" name="Picture 4" descr="faces5">
              <a:extLst>
                <a:ext uri="{FF2B5EF4-FFF2-40B4-BE49-F238E27FC236}">
                  <a16:creationId xmlns:a16="http://schemas.microsoft.com/office/drawing/2014/main" id="{7EA9AAB6-A3C3-4222-A18C-7EA5A96BF49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0025" y="4470400"/>
              <a:ext cx="606425" cy="6477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18" name="Straight Arrow Connector 24">
              <a:extLst>
                <a:ext uri="{FF2B5EF4-FFF2-40B4-BE49-F238E27FC236}">
                  <a16:creationId xmlns:a16="http://schemas.microsoft.com/office/drawing/2014/main" id="{36FE106F-802B-4784-AADD-5EF1B035984C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rot="5400000" flipH="1" flipV="1">
              <a:off x="6192044" y="3248819"/>
              <a:ext cx="936625" cy="287337"/>
            </a:xfrm>
            <a:prstGeom prst="straightConnector1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9" name="Straight Arrow Connector 26">
              <a:extLst>
                <a:ext uri="{FF2B5EF4-FFF2-40B4-BE49-F238E27FC236}">
                  <a16:creationId xmlns:a16="http://schemas.microsoft.com/office/drawing/2014/main" id="{836930FE-850C-45DD-8161-EF099275359B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rot="5400000" flipH="1" flipV="1">
              <a:off x="6552407" y="3464719"/>
              <a:ext cx="792162" cy="431800"/>
            </a:xfrm>
            <a:prstGeom prst="straightConnector1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0" name="Straight Arrow Connector 28">
              <a:extLst>
                <a:ext uri="{FF2B5EF4-FFF2-40B4-BE49-F238E27FC236}">
                  <a16:creationId xmlns:a16="http://schemas.microsoft.com/office/drawing/2014/main" id="{40333D34-178D-47FC-A0E2-A801F8B0EE73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rot="5400000" flipH="1" flipV="1">
              <a:off x="6839744" y="3825081"/>
              <a:ext cx="720725" cy="360363"/>
            </a:xfrm>
            <a:prstGeom prst="straightConnector1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1" name="Straight Arrow Connector 30">
              <a:extLst>
                <a:ext uri="{FF2B5EF4-FFF2-40B4-BE49-F238E27FC236}">
                  <a16:creationId xmlns:a16="http://schemas.microsoft.com/office/drawing/2014/main" id="{3BD9770E-54FB-4586-84FA-633F69A59E28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rot="5400000" flipH="1" flipV="1">
              <a:off x="7019925" y="3644901"/>
              <a:ext cx="936625" cy="647700"/>
            </a:xfrm>
            <a:prstGeom prst="straightConnector1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2" name="TextBox 31">
              <a:extLst>
                <a:ext uri="{FF2B5EF4-FFF2-40B4-BE49-F238E27FC236}">
                  <a16:creationId xmlns:a16="http://schemas.microsoft.com/office/drawing/2014/main" id="{801F30F9-329E-4E50-8501-C2056A256EF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084888" y="2420938"/>
              <a:ext cx="2222500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110000"/>
                </a:lnSpc>
                <a:spcBef>
                  <a:spcPct val="20000"/>
                </a:spcBef>
                <a:buClr>
                  <a:schemeClr val="tx2"/>
                </a:buClr>
                <a:buChar char="•"/>
                <a:defRPr sz="2400">
                  <a:solidFill>
                    <a:schemeClr val="tx1"/>
                  </a:solidFill>
                  <a:latin typeface="Rdg Vesta" charset="0"/>
                </a:defRPr>
              </a:lvl1pPr>
              <a:lvl2pPr marL="742950" indent="-285750">
                <a:lnSpc>
                  <a:spcPct val="110000"/>
                </a:lnSpc>
                <a:spcBef>
                  <a:spcPct val="10000"/>
                </a:spcBef>
                <a:buClr>
                  <a:schemeClr val="tx2"/>
                </a:buClr>
                <a:buFont typeface="Rdg Vesta" charset="0"/>
                <a:buChar char="–"/>
                <a:defRPr sz="2000">
                  <a:solidFill>
                    <a:schemeClr val="tx1"/>
                  </a:solidFill>
                  <a:latin typeface="Rdg Vesta" charset="0"/>
                </a:defRPr>
              </a:lvl2pPr>
              <a:lvl3pPr marL="1143000" indent="-228600">
                <a:lnSpc>
                  <a:spcPct val="110000"/>
                </a:lnSpc>
                <a:spcBef>
                  <a:spcPct val="10000"/>
                </a:spcBef>
                <a:buClr>
                  <a:schemeClr val="tx2"/>
                </a:buClr>
                <a:buChar char="•"/>
                <a:defRPr sz="2000">
                  <a:solidFill>
                    <a:schemeClr val="tx1"/>
                  </a:solidFill>
                  <a:latin typeface="Rdg Vesta" charset="0"/>
                </a:defRPr>
              </a:lvl3pPr>
              <a:lvl4pPr marL="1600200" indent="-228600">
                <a:lnSpc>
                  <a:spcPct val="110000"/>
                </a:lnSpc>
                <a:spcBef>
                  <a:spcPct val="10000"/>
                </a:spcBef>
                <a:buClr>
                  <a:schemeClr val="tx2"/>
                </a:buClr>
                <a:buFont typeface="Rdg Vesta" charset="0"/>
                <a:buChar char="–"/>
                <a:defRPr sz="2000">
                  <a:solidFill>
                    <a:schemeClr val="tx1"/>
                  </a:solidFill>
                  <a:latin typeface="Rdg Vesta" charset="0"/>
                </a:defRPr>
              </a:lvl4pPr>
              <a:lvl5pPr marL="2057400" indent="-228600">
                <a:lnSpc>
                  <a:spcPct val="110000"/>
                </a:lnSpc>
                <a:spcBef>
                  <a:spcPct val="10000"/>
                </a:spcBef>
                <a:buClr>
                  <a:schemeClr val="tx2"/>
                </a:buClr>
                <a:buFont typeface="Rdg Vesta" charset="0"/>
                <a:buChar char="»"/>
                <a:defRPr sz="2000">
                  <a:solidFill>
                    <a:schemeClr val="tx1"/>
                  </a:solidFill>
                  <a:latin typeface="Rdg Vesta" charset="0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ct val="10000"/>
                </a:spcBef>
                <a:spcAft>
                  <a:spcPct val="0"/>
                </a:spcAft>
                <a:buClr>
                  <a:schemeClr val="tx2"/>
                </a:buClr>
                <a:buFont typeface="Rdg Vesta" charset="0"/>
                <a:buChar char="»"/>
                <a:defRPr sz="2000">
                  <a:solidFill>
                    <a:schemeClr val="tx1"/>
                  </a:solidFill>
                  <a:latin typeface="Rdg Vesta" charset="0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ct val="10000"/>
                </a:spcBef>
                <a:spcAft>
                  <a:spcPct val="0"/>
                </a:spcAft>
                <a:buClr>
                  <a:schemeClr val="tx2"/>
                </a:buClr>
                <a:buFont typeface="Rdg Vesta" charset="0"/>
                <a:buChar char="»"/>
                <a:defRPr sz="2000">
                  <a:solidFill>
                    <a:schemeClr val="tx1"/>
                  </a:solidFill>
                  <a:latin typeface="Rdg Vesta" charset="0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ct val="10000"/>
                </a:spcBef>
                <a:spcAft>
                  <a:spcPct val="0"/>
                </a:spcAft>
                <a:buClr>
                  <a:schemeClr val="tx2"/>
                </a:buClr>
                <a:buFont typeface="Rdg Vesta" charset="0"/>
                <a:buChar char="»"/>
                <a:defRPr sz="2000">
                  <a:solidFill>
                    <a:schemeClr val="tx1"/>
                  </a:solidFill>
                  <a:latin typeface="Rdg Vesta" charset="0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ct val="10000"/>
                </a:spcBef>
                <a:spcAft>
                  <a:spcPct val="0"/>
                </a:spcAft>
                <a:buClr>
                  <a:schemeClr val="tx2"/>
                </a:buClr>
                <a:buFont typeface="Rdg Vesta" charset="0"/>
                <a:buChar char="»"/>
                <a:defRPr sz="2000">
                  <a:solidFill>
                    <a:schemeClr val="tx1"/>
                  </a:solidFill>
                  <a:latin typeface="Rdg Vesta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AU" altLang="en-US" sz="1800"/>
                <a:t>Ideas for innovations</a:t>
              </a:r>
            </a:p>
          </p:txBody>
        </p:sp>
      </p:grpSp>
      <p:sp>
        <p:nvSpPr>
          <p:cNvPr id="23" name="Rectangle 9">
            <a:extLst>
              <a:ext uri="{FF2B5EF4-FFF2-40B4-BE49-F238E27FC236}">
                <a16:creationId xmlns:a16="http://schemas.microsoft.com/office/drawing/2014/main" id="{0E790767-4AA3-49B3-8622-295CD625E4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0538" y="4365625"/>
            <a:ext cx="2303462" cy="6477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 marL="342900" indent="-342900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en-AU" altLang="en-US" sz="1600">
                <a:latin typeface="Verdana" panose="020B0604030504040204" pitchFamily="34" charset="0"/>
              </a:rPr>
              <a:t>	Market Exploitation</a:t>
            </a:r>
            <a:br>
              <a:rPr lang="en-AU" altLang="en-US" sz="1600">
                <a:latin typeface="Verdana" panose="020B0604030504040204" pitchFamily="34" charset="0"/>
              </a:rPr>
            </a:br>
            <a:endParaRPr lang="en-AU" altLang="en-US" sz="1600">
              <a:latin typeface="Verdana" panose="020B0604030504040204" pitchFamily="34" charset="0"/>
            </a:endParaRPr>
          </a:p>
        </p:txBody>
      </p:sp>
      <p:cxnSp>
        <p:nvCxnSpPr>
          <p:cNvPr id="24" name="Straight Arrow Connector 33">
            <a:extLst>
              <a:ext uri="{FF2B5EF4-FFF2-40B4-BE49-F238E27FC236}">
                <a16:creationId xmlns:a16="http://schemas.microsoft.com/office/drawing/2014/main" id="{E6505B16-6110-4B78-A834-F0074605DD3F}"/>
              </a:ext>
            </a:extLst>
          </p:cNvPr>
          <p:cNvCxnSpPr>
            <a:cxnSpLocks noChangeShapeType="1"/>
          </p:cNvCxnSpPr>
          <p:nvPr/>
        </p:nvCxnSpPr>
        <p:spPr bwMode="auto">
          <a:xfrm rot="16200000" flipH="1">
            <a:off x="5724525" y="1989138"/>
            <a:ext cx="431800" cy="43180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5" name="Straight Arrow Connector 35">
            <a:extLst>
              <a:ext uri="{FF2B5EF4-FFF2-40B4-BE49-F238E27FC236}">
                <a16:creationId xmlns:a16="http://schemas.microsoft.com/office/drawing/2014/main" id="{4DB35A81-B696-4AC2-9842-83E38078F86F}"/>
              </a:ext>
            </a:extLst>
          </p:cNvPr>
          <p:cNvCxnSpPr>
            <a:cxnSpLocks noChangeShapeType="1"/>
          </p:cNvCxnSpPr>
          <p:nvPr/>
        </p:nvCxnSpPr>
        <p:spPr bwMode="auto">
          <a:xfrm rot="10800000" flipV="1">
            <a:off x="4643438" y="3860800"/>
            <a:ext cx="433387" cy="21590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6" name="TextBox 38">
            <a:extLst>
              <a:ext uri="{FF2B5EF4-FFF2-40B4-BE49-F238E27FC236}">
                <a16:creationId xmlns:a16="http://schemas.microsoft.com/office/drawing/2014/main" id="{C82CE568-DD56-4873-A2D9-4E66ED4476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64163" y="2492375"/>
            <a:ext cx="2736850" cy="339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 sz="1600"/>
              <a:t>Evaluate the Innovation Idea</a:t>
            </a:r>
          </a:p>
        </p:txBody>
      </p:sp>
      <p:sp>
        <p:nvSpPr>
          <p:cNvPr id="27" name="TextBox 39">
            <a:extLst>
              <a:ext uri="{FF2B5EF4-FFF2-40B4-BE49-F238E27FC236}">
                <a16:creationId xmlns:a16="http://schemas.microsoft.com/office/drawing/2014/main" id="{4DDC8798-6A21-48BE-BAC3-0010DE99F9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76825" y="3429000"/>
            <a:ext cx="1746250" cy="3381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 sz="1600"/>
              <a:t>Modify or reject it</a:t>
            </a:r>
          </a:p>
        </p:txBody>
      </p:sp>
      <p:sp>
        <p:nvSpPr>
          <p:cNvPr id="28" name="TextBox 41">
            <a:extLst>
              <a:ext uri="{FF2B5EF4-FFF2-40B4-BE49-F238E27FC236}">
                <a16:creationId xmlns:a16="http://schemas.microsoft.com/office/drawing/2014/main" id="{421D0617-3194-441D-BA00-BB6A884CC6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1725" y="3357563"/>
            <a:ext cx="923925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Rdg Vesta" charset="0"/>
              </a:defRPr>
            </a:lvl1pPr>
            <a:lvl2pPr marL="742950" indent="-28575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2pPr>
            <a:lvl3pPr marL="11430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Rdg Vesta" charset="0"/>
              </a:defRPr>
            </a:lvl3pPr>
            <a:lvl4pPr marL="16002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>
                <a:solidFill>
                  <a:schemeClr val="tx1"/>
                </a:solidFill>
                <a:latin typeface="Rdg Vesta" charset="0"/>
              </a:defRPr>
            </a:lvl4pPr>
            <a:lvl5pPr marL="2057400" indent="-228600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>
                <a:solidFill>
                  <a:schemeClr val="tx1"/>
                </a:solidFill>
                <a:latin typeface="Rdg Vesta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AU" altLang="en-US"/>
              <a:t>Use it</a:t>
            </a:r>
          </a:p>
        </p:txBody>
      </p:sp>
      <p:cxnSp>
        <p:nvCxnSpPr>
          <p:cNvPr id="29" name="Straight Arrow Connector 43">
            <a:extLst>
              <a:ext uri="{FF2B5EF4-FFF2-40B4-BE49-F238E27FC236}">
                <a16:creationId xmlns:a16="http://schemas.microsoft.com/office/drawing/2014/main" id="{7F7119CF-FF62-4845-A56B-3327F2FDA404}"/>
              </a:ext>
            </a:extLst>
          </p:cNvPr>
          <p:cNvCxnSpPr>
            <a:cxnSpLocks noChangeShapeType="1"/>
          </p:cNvCxnSpPr>
          <p:nvPr/>
        </p:nvCxnSpPr>
        <p:spPr bwMode="auto">
          <a:xfrm rot="5400000">
            <a:off x="6299994" y="2997994"/>
            <a:ext cx="360363" cy="358775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0" name="Straight Arrow Connector 45">
            <a:extLst>
              <a:ext uri="{FF2B5EF4-FFF2-40B4-BE49-F238E27FC236}">
                <a16:creationId xmlns:a16="http://schemas.microsoft.com/office/drawing/2014/main" id="{5A079513-1D6F-42B4-B355-2A20F727A702}"/>
              </a:ext>
            </a:extLst>
          </p:cNvPr>
          <p:cNvCxnSpPr>
            <a:cxnSpLocks noChangeShapeType="1"/>
          </p:cNvCxnSpPr>
          <p:nvPr/>
        </p:nvCxnSpPr>
        <p:spPr bwMode="auto">
          <a:xfrm rot="16200000" flipH="1">
            <a:off x="7452519" y="2996406"/>
            <a:ext cx="287338" cy="288925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1" name="Straight Arrow Connector 47">
            <a:extLst>
              <a:ext uri="{FF2B5EF4-FFF2-40B4-BE49-F238E27FC236}">
                <a16:creationId xmlns:a16="http://schemas.microsoft.com/office/drawing/2014/main" id="{11AA9486-0997-4D00-9477-7661E7338A05}"/>
              </a:ext>
            </a:extLst>
          </p:cNvPr>
          <p:cNvCxnSpPr>
            <a:cxnSpLocks noChangeShapeType="1"/>
          </p:cNvCxnSpPr>
          <p:nvPr/>
        </p:nvCxnSpPr>
        <p:spPr bwMode="auto">
          <a:xfrm rot="5400000">
            <a:off x="7775575" y="4113213"/>
            <a:ext cx="360363" cy="1587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2" name="Slide Number Placeholder 29">
            <a:extLst>
              <a:ext uri="{FF2B5EF4-FFF2-40B4-BE49-F238E27FC236}">
                <a16:creationId xmlns:a16="http://schemas.microsoft.com/office/drawing/2014/main" id="{A5B23331-C3F2-4DCA-BF0F-5B0047F543CC}"/>
              </a:ext>
            </a:extLst>
          </p:cNvPr>
          <p:cNvSpPr txBox="1">
            <a:spLocks/>
          </p:cNvSpPr>
          <p:nvPr/>
        </p:nvSpPr>
        <p:spPr>
          <a:xfrm>
            <a:off x="8072438" y="6519863"/>
            <a:ext cx="676275" cy="3381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8947DC3D-C3B1-4DBB-9B1D-3E087CD9A9CE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48</a:t>
            </a:fld>
            <a:endParaRPr lang="en-AU" altLang="en-US" sz="1400"/>
          </a:p>
        </p:txBody>
      </p:sp>
    </p:spTree>
    <p:extLst>
      <p:ext uri="{BB962C8B-B14F-4D97-AF65-F5344CB8AC3E}">
        <p14:creationId xmlns:p14="http://schemas.microsoft.com/office/powerpoint/2010/main" val="35560090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0BD26-52E0-482A-9C08-157226F04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78080" y="-1208882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140F6-8C64-4823-AA27-E21F5FF072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650" y="1659454"/>
            <a:ext cx="10515600" cy="4351338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A3BF609-1437-4888-98F6-9BB7750CA774}"/>
              </a:ext>
            </a:extLst>
          </p:cNvPr>
          <p:cNvSpPr txBox="1">
            <a:spLocks/>
          </p:cNvSpPr>
          <p:nvPr/>
        </p:nvSpPr>
        <p:spPr>
          <a:xfrm>
            <a:off x="755650" y="981075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AU" altLang="en-US"/>
              <a:t>Creativity and its relevance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4BF18C4-9757-4FA5-BEA9-2354F8929BB9}"/>
              </a:ext>
            </a:extLst>
          </p:cNvPr>
          <p:cNvSpPr txBox="1">
            <a:spLocks/>
          </p:cNvSpPr>
          <p:nvPr/>
        </p:nvSpPr>
        <p:spPr>
          <a:xfrm>
            <a:off x="755650" y="1773238"/>
            <a:ext cx="7931150" cy="4343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AU"/>
              <a:t>At its heart, creativity is simply the production of novel, appropriate ideas in </a:t>
            </a:r>
            <a:r>
              <a:rPr lang="en-AU" i="1"/>
              <a:t>any realm of human activity, from science, to the arts, to education, to business, </a:t>
            </a:r>
            <a:r>
              <a:rPr lang="en-AU"/>
              <a:t>to everyday life. </a:t>
            </a:r>
          </a:p>
          <a:p>
            <a:pPr>
              <a:defRPr/>
            </a:pPr>
            <a:r>
              <a:rPr lang="en-AU"/>
              <a:t>The ideas must be novel—different from what's been done before—but they can't be simply bizarre; they must be appropriate to the problem or opportunity presented.</a:t>
            </a:r>
          </a:p>
          <a:p>
            <a:pPr>
              <a:defRPr/>
            </a:pPr>
            <a:r>
              <a:rPr lang="en-AU"/>
              <a:t>Creativity is the first step in innovation, which is the successful implementation of those novel, appropriate ideas.</a:t>
            </a:r>
          </a:p>
          <a:p>
            <a:pPr>
              <a:defRPr/>
            </a:pPr>
            <a:r>
              <a:rPr lang="en-AU" sz="1400"/>
              <a:t>Amabile, T.M., 1997, Motivating Creativity in Organizations: On doing what you love and loving what you do, California Management Review, Vol 40, No, 1, Fall. </a:t>
            </a:r>
          </a:p>
          <a:p>
            <a:pPr>
              <a:defRPr/>
            </a:pPr>
            <a:endParaRPr lang="en-AU" sz="1400" dirty="0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3683CF13-B121-49D6-9CE2-97CA33385013}"/>
              </a:ext>
            </a:extLst>
          </p:cNvPr>
          <p:cNvSpPr txBox="1">
            <a:spLocks/>
          </p:cNvSpPr>
          <p:nvPr/>
        </p:nvSpPr>
        <p:spPr>
          <a:xfrm>
            <a:off x="8072438" y="6519863"/>
            <a:ext cx="676275" cy="3381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6A174D93-C95C-4D6B-8A44-CFA4F5F9F7A3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49</a:t>
            </a:fld>
            <a:endParaRPr lang="en-AU" altLang="en-US" sz="1400"/>
          </a:p>
        </p:txBody>
      </p:sp>
    </p:spTree>
    <p:extLst>
      <p:ext uri="{BB962C8B-B14F-4D97-AF65-F5344CB8AC3E}">
        <p14:creationId xmlns:p14="http://schemas.microsoft.com/office/powerpoint/2010/main" val="570127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 bldLvl="5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1EC8C-F404-4AE3-B167-B8703B724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9327" y="-1178719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77F11-4131-435C-A5DA-D445100C17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5A8E15B-0762-465B-85B0-C24002F44A0F}"/>
              </a:ext>
            </a:extLst>
          </p:cNvPr>
          <p:cNvSpPr txBox="1">
            <a:spLocks/>
          </p:cNvSpPr>
          <p:nvPr/>
        </p:nvSpPr>
        <p:spPr>
          <a:xfrm>
            <a:off x="755650" y="981075"/>
            <a:ext cx="6192838" cy="71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/>
              <a:t>Thinking tools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224F66C-F69C-4B19-BDBF-0124F5299443}"/>
              </a:ext>
            </a:extLst>
          </p:cNvPr>
          <p:cNvSpPr txBox="1">
            <a:spLocks/>
          </p:cNvSpPr>
          <p:nvPr/>
        </p:nvSpPr>
        <p:spPr>
          <a:xfrm>
            <a:off x="755650" y="1773238"/>
            <a:ext cx="793115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/>
              <a:t>Business Environment Timeline Mapping</a:t>
            </a:r>
          </a:p>
          <a:p>
            <a:r>
              <a:rPr lang="en-GB" altLang="en-US"/>
              <a:t>Customer Persona</a:t>
            </a:r>
          </a:p>
          <a:p>
            <a:r>
              <a:rPr lang="en-GB" altLang="en-US"/>
              <a:t>Value Proposition Canvas</a:t>
            </a:r>
          </a:p>
          <a:p>
            <a:r>
              <a:rPr lang="en-GB" altLang="en-US"/>
              <a:t>Lean Start-Up</a:t>
            </a:r>
          </a:p>
          <a:p>
            <a:r>
              <a:rPr lang="en-GB" altLang="en-US"/>
              <a:t>Business Model Canvas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2E85BCC9-E15F-40F6-AF88-526A43DB36D0}"/>
              </a:ext>
            </a:extLst>
          </p:cNvPr>
          <p:cNvSpPr txBox="1">
            <a:spLocks/>
          </p:cNvSpPr>
          <p:nvPr/>
        </p:nvSpPr>
        <p:spPr>
          <a:xfrm>
            <a:off x="8072438" y="6519863"/>
            <a:ext cx="676275" cy="33813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20000"/>
              </a:spcBef>
              <a:buClr>
                <a:schemeClr val="tx2"/>
              </a:buClr>
              <a:buChar char="•"/>
              <a:defRPr sz="24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Char char="•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–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ct val="10000"/>
              </a:spcBef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ct val="10000"/>
              </a:spcBef>
              <a:spcAft>
                <a:spcPct val="0"/>
              </a:spcAft>
              <a:buClr>
                <a:schemeClr val="tx2"/>
              </a:buClr>
              <a:buFont typeface="Rdg Vesta" charset="0"/>
              <a:buChar char="»"/>
              <a:defRPr sz="2000" kern="1200">
                <a:solidFill>
                  <a:schemeClr val="tx1"/>
                </a:solidFill>
                <a:latin typeface="Rdg Vesta" charset="0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6E58289E-3023-4B70-9115-F7F18F0D4038}" type="slidenum">
              <a:rPr lang="en-AU" altLang="en-US" sz="1400" smtClean="0"/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50</a:t>
            </a:fld>
            <a:endParaRPr lang="en-AU" altLang="en-US" sz="1400"/>
          </a:p>
        </p:txBody>
      </p:sp>
    </p:spTree>
    <p:extLst>
      <p:ext uri="{BB962C8B-B14F-4D97-AF65-F5344CB8AC3E}">
        <p14:creationId xmlns:p14="http://schemas.microsoft.com/office/powerpoint/2010/main" val="1254982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 bldLvl="5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1622</Words>
  <Application>Microsoft Office PowerPoint</Application>
  <PresentationFormat>Widescreen</PresentationFormat>
  <Paragraphs>296</Paragraphs>
  <Slides>50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6" baseType="lpstr">
      <vt:lpstr>Arial</vt:lpstr>
      <vt:lpstr>Calibri</vt:lpstr>
      <vt:lpstr>Calibri Light</vt:lpstr>
      <vt:lpstr>Rdg Vesta</vt:lpstr>
      <vt:lpstr>Verdana</vt:lpstr>
      <vt:lpstr>Office Theme</vt:lpstr>
      <vt:lpstr>Entrepreneurial Perspectives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Gladius</dc:creator>
  <cp:lastModifiedBy>admin</cp:lastModifiedBy>
  <cp:revision>31</cp:revision>
  <dcterms:created xsi:type="dcterms:W3CDTF">2019-06-17T19:19:40Z</dcterms:created>
  <dcterms:modified xsi:type="dcterms:W3CDTF">2019-06-23T17:34:37Z</dcterms:modified>
</cp:coreProperties>
</file>