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1"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6"/>
    <p:restoredTop sz="94684"/>
  </p:normalViewPr>
  <p:slideViewPr>
    <p:cSldViewPr snapToGrid="0">
      <p:cViewPr varScale="1">
        <p:scale>
          <a:sx n="98" d="100"/>
          <a:sy n="98" d="100"/>
        </p:scale>
        <p:origin x="216"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6/22/26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9546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6/22/26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99476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6/22/26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6258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6/22/26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97910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6/22/26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0473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6/22/26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279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6/22/26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5009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6/22/26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71571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6/22/26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2363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6/22/26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0221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6/22/26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1425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6/22/26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371736168"/>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800" r:id="rId6"/>
    <p:sldLayoutId id="2147483795" r:id="rId7"/>
    <p:sldLayoutId id="2147483796" r:id="rId8"/>
    <p:sldLayoutId id="2147483797" r:id="rId9"/>
    <p:sldLayoutId id="2147483799" r:id="rId10"/>
    <p:sldLayoutId id="2147483798"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england.nhs.uk/?utm_source=chatgpt.com" TargetMode="External"/><Relationship Id="rId2" Type="http://schemas.openxmlformats.org/officeDocument/2006/relationships/hyperlink" Target="https://www.cqc.org.uk/?utm_source=chatgpt.com" TargetMode="External"/><Relationship Id="rId1" Type="http://schemas.openxmlformats.org/officeDocument/2006/relationships/slideLayout" Target="../slideLayouts/slideLayout2.xml"/><Relationship Id="rId4" Type="http://schemas.openxmlformats.org/officeDocument/2006/relationships/hyperlink" Target="https://www.skillsforcare.org.uk/?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7" name="Picture 16">
            <a:extLst>
              <a:ext uri="{FF2B5EF4-FFF2-40B4-BE49-F238E27FC236}">
                <a16:creationId xmlns:a16="http://schemas.microsoft.com/office/drawing/2014/main" id="{B9801510-16E0-2535-BF91-70420B13C0CD}"/>
              </a:ext>
            </a:extLst>
          </p:cNvPr>
          <p:cNvPicPr>
            <a:picLocks noChangeAspect="1"/>
          </p:cNvPicPr>
          <p:nvPr/>
        </p:nvPicPr>
        <p:blipFill>
          <a:blip r:embed="rId2"/>
          <a:srcRect l="9091" t="14416"/>
          <a:stretch>
            <a:fillRect/>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4C734FF9-9278-C9FF-978B-07A1BFE1B704}"/>
              </a:ext>
            </a:extLst>
          </p:cNvPr>
          <p:cNvSpPr>
            <a:spLocks noGrp="1"/>
          </p:cNvSpPr>
          <p:nvPr>
            <p:ph type="ctrTitle"/>
          </p:nvPr>
        </p:nvSpPr>
        <p:spPr>
          <a:xfrm>
            <a:off x="5094997" y="-345327"/>
            <a:ext cx="6837191" cy="6227179"/>
          </a:xfrm>
        </p:spPr>
        <p:txBody>
          <a:bodyPr anchor="b">
            <a:noAutofit/>
          </a:bodyPr>
          <a:lstStyle/>
          <a:p>
            <a:pPr algn="l"/>
            <a:r>
              <a:rPr lang="en-US" sz="3600" dirty="0">
                <a:solidFill>
                  <a:schemeClr val="bg1">
                    <a:lumMod val="50000"/>
                    <a:lumOff val="50000"/>
                  </a:schemeClr>
                </a:solidFill>
              </a:rPr>
              <a:t>Name: Hanan Aljaser</a:t>
            </a:r>
            <a:br>
              <a:rPr lang="en-US" sz="3600" dirty="0">
                <a:solidFill>
                  <a:schemeClr val="bg1">
                    <a:lumMod val="50000"/>
                    <a:lumOff val="50000"/>
                  </a:schemeClr>
                </a:solidFill>
              </a:rPr>
            </a:br>
            <a:br>
              <a:rPr lang="en-US" sz="3600" dirty="0">
                <a:solidFill>
                  <a:schemeClr val="bg1">
                    <a:lumMod val="50000"/>
                    <a:lumOff val="50000"/>
                  </a:schemeClr>
                </a:solidFill>
              </a:rPr>
            </a:br>
            <a:r>
              <a:rPr lang="en-US" sz="3600" dirty="0">
                <a:solidFill>
                  <a:schemeClr val="bg1">
                    <a:lumMod val="50000"/>
                    <a:lumOff val="50000"/>
                  </a:schemeClr>
                </a:solidFill>
              </a:rPr>
              <a:t>Student Number: 2509439</a:t>
            </a:r>
            <a:br>
              <a:rPr lang="en-US" sz="3600" dirty="0">
                <a:solidFill>
                  <a:schemeClr val="bg1">
                    <a:lumMod val="50000"/>
                    <a:lumOff val="50000"/>
                  </a:schemeClr>
                </a:solidFill>
              </a:rPr>
            </a:br>
            <a:br>
              <a:rPr lang="en-US" sz="3600" dirty="0">
                <a:solidFill>
                  <a:schemeClr val="bg1">
                    <a:lumMod val="50000"/>
                    <a:lumOff val="50000"/>
                  </a:schemeClr>
                </a:solidFill>
              </a:rPr>
            </a:br>
            <a:r>
              <a:rPr lang="en-US" sz="3600" dirty="0">
                <a:solidFill>
                  <a:schemeClr val="bg1">
                    <a:lumMod val="50000"/>
                    <a:lumOff val="50000"/>
                  </a:schemeClr>
                </a:solidFill>
              </a:rPr>
              <a:t>Module Name: </a:t>
            </a:r>
            <a:r>
              <a:rPr lang="en-US" sz="2400" dirty="0">
                <a:solidFill>
                  <a:schemeClr val="bg1">
                    <a:lumMod val="50000"/>
                    <a:lumOff val="50000"/>
                  </a:schemeClr>
                </a:solidFill>
              </a:rPr>
              <a:t>Professional development within Health and social care </a:t>
            </a:r>
            <a:br>
              <a:rPr lang="en-US" sz="3600" dirty="0">
                <a:solidFill>
                  <a:schemeClr val="bg1">
                    <a:lumMod val="50000"/>
                    <a:lumOff val="50000"/>
                  </a:schemeClr>
                </a:solidFill>
              </a:rPr>
            </a:br>
            <a:br>
              <a:rPr lang="en-US" sz="3600" dirty="0">
                <a:solidFill>
                  <a:schemeClr val="bg1">
                    <a:lumMod val="50000"/>
                    <a:lumOff val="50000"/>
                  </a:schemeClr>
                </a:solidFill>
              </a:rPr>
            </a:br>
            <a:r>
              <a:rPr lang="en-US" sz="3600" dirty="0">
                <a:solidFill>
                  <a:schemeClr val="bg1">
                    <a:lumMod val="50000"/>
                    <a:lumOff val="50000"/>
                  </a:schemeClr>
                </a:solidFill>
              </a:rPr>
              <a:t>Module code: LCHS4009</a:t>
            </a:r>
            <a:br>
              <a:rPr lang="en-US" sz="3600" dirty="0">
                <a:solidFill>
                  <a:schemeClr val="bg1">
                    <a:lumMod val="50000"/>
                    <a:lumOff val="50000"/>
                  </a:schemeClr>
                </a:solidFill>
              </a:rPr>
            </a:br>
            <a:br>
              <a:rPr lang="en-US" sz="3600" dirty="0">
                <a:solidFill>
                  <a:schemeClr val="bg1">
                    <a:lumMod val="50000"/>
                    <a:lumOff val="50000"/>
                  </a:schemeClr>
                </a:solidFill>
              </a:rPr>
            </a:br>
            <a:r>
              <a:rPr lang="en-US" sz="3600" dirty="0">
                <a:solidFill>
                  <a:schemeClr val="bg1">
                    <a:lumMod val="50000"/>
                    <a:lumOff val="50000"/>
                  </a:schemeClr>
                </a:solidFill>
              </a:rPr>
              <a:t>Lecturer: Zarah Ahmed </a:t>
            </a:r>
          </a:p>
        </p:txBody>
      </p:sp>
      <p:sp>
        <p:nvSpPr>
          <p:cNvPr id="3" name="Subtitle 2">
            <a:extLst>
              <a:ext uri="{FF2B5EF4-FFF2-40B4-BE49-F238E27FC236}">
                <a16:creationId xmlns:a16="http://schemas.microsoft.com/office/drawing/2014/main" id="{C6938089-133B-ACD6-9C3E-FADF003EAA4E}"/>
              </a:ext>
            </a:extLst>
          </p:cNvPr>
          <p:cNvSpPr>
            <a:spLocks noGrp="1"/>
          </p:cNvSpPr>
          <p:nvPr>
            <p:ph type="subTitle" idx="1"/>
          </p:nvPr>
        </p:nvSpPr>
        <p:spPr>
          <a:xfrm flipV="1">
            <a:off x="10174146" y="5881852"/>
            <a:ext cx="1424909" cy="449499"/>
          </a:xfrm>
        </p:spPr>
        <p:txBody>
          <a:bodyPr anchor="t">
            <a:normAutofit lnSpcReduction="10000"/>
          </a:bodyPr>
          <a:lstStyle/>
          <a:p>
            <a:pPr algn="l"/>
            <a:r>
              <a:rPr lang="en-US" sz="2200" dirty="0"/>
              <a:t>.</a:t>
            </a:r>
          </a:p>
        </p:txBody>
      </p:sp>
    </p:spTree>
    <p:extLst>
      <p:ext uri="{BB962C8B-B14F-4D97-AF65-F5344CB8AC3E}">
        <p14:creationId xmlns:p14="http://schemas.microsoft.com/office/powerpoint/2010/main" val="190478153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543EE-2ACA-4FA7-1002-FFB2A81CA87C}"/>
              </a:ext>
            </a:extLst>
          </p:cNvPr>
          <p:cNvSpPr>
            <a:spLocks noGrp="1"/>
          </p:cNvSpPr>
          <p:nvPr>
            <p:ph type="title"/>
          </p:nvPr>
        </p:nvSpPr>
        <p:spPr>
          <a:xfrm>
            <a:off x="5568534" y="603504"/>
            <a:ext cx="5916169" cy="1527048"/>
          </a:xfrm>
        </p:spPr>
        <p:txBody>
          <a:bodyPr anchor="b">
            <a:normAutofit/>
          </a:bodyPr>
          <a:lstStyle/>
          <a:p>
            <a:r>
              <a:rPr lang="en-US" sz="2800" b="0" dirty="0"/>
              <a:t>Why problem solving is important and Relevant to professional Practice in health and social care</a:t>
            </a:r>
          </a:p>
        </p:txBody>
      </p:sp>
      <p:pic>
        <p:nvPicPr>
          <p:cNvPr id="20" name="Picture 19" descr="Question mark boxes">
            <a:extLst>
              <a:ext uri="{FF2B5EF4-FFF2-40B4-BE49-F238E27FC236}">
                <a16:creationId xmlns:a16="http://schemas.microsoft.com/office/drawing/2014/main" id="{67AE545C-1992-6FD4-0192-32F210CBF144}"/>
              </a:ext>
            </a:extLst>
          </p:cNvPr>
          <p:cNvPicPr>
            <a:picLocks noChangeAspect="1"/>
          </p:cNvPicPr>
          <p:nvPr/>
        </p:nvPicPr>
        <p:blipFill>
          <a:blip r:embed="rId2"/>
          <a:srcRect l="32803" r="26922"/>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370F1118-641E-C3E0-2C5F-82A578718D9C}"/>
              </a:ext>
            </a:extLst>
          </p:cNvPr>
          <p:cNvSpPr>
            <a:spLocks noGrp="1"/>
          </p:cNvSpPr>
          <p:nvPr>
            <p:ph idx="1"/>
          </p:nvPr>
        </p:nvSpPr>
        <p:spPr>
          <a:xfrm>
            <a:off x="5568533" y="2130552"/>
            <a:ext cx="5916169" cy="4178808"/>
          </a:xfrm>
        </p:spPr>
        <p:txBody>
          <a:bodyPr>
            <a:normAutofit fontScale="92500" lnSpcReduction="10000"/>
          </a:bodyPr>
          <a:lstStyle/>
          <a:p>
            <a:pPr marL="0" indent="0">
              <a:lnSpc>
                <a:spcPct val="110000"/>
              </a:lnSpc>
              <a:buNone/>
            </a:pPr>
            <a:r>
              <a:rPr lang="en-US" sz="1400" dirty="0"/>
              <a:t>Problem solving is an essential skill in health and social care because no two people have exactly the same needs, circumstances, or challenges. Professionals often face situations where things do not go according to plan, and they must think carefully and act appropriately to support individuals while maintaining safe and effective care. </a:t>
            </a:r>
          </a:p>
          <a:p>
            <a:pPr marL="0" indent="0">
              <a:lnSpc>
                <a:spcPct val="110000"/>
              </a:lnSpc>
              <a:buNone/>
            </a:pPr>
            <a:r>
              <a:rPr lang="en-US" sz="1400" dirty="0"/>
              <a:t>For example, a support worker may notice that a service user who normally attends activities and engages with others has become quite, withdrawn, and reluctant to leave their room. Rather than assuming the person is simply having a bad day, the worker needs to investigate the situation, speak with the individual, observe any changes in </a:t>
            </a:r>
            <a:r>
              <a:rPr lang="en-US" sz="1400" dirty="0" err="1"/>
              <a:t>behaviour</a:t>
            </a:r>
            <a:r>
              <a:rPr lang="en-US" sz="1400" dirty="0"/>
              <a:t>, and share concerns with colleagues. Through problem solving, they may discover that the person is experiencing </a:t>
            </a:r>
            <a:r>
              <a:rPr lang="en-US" sz="1400" dirty="0" err="1"/>
              <a:t>lonelinss</a:t>
            </a:r>
            <a:r>
              <a:rPr lang="en-US" sz="1400" dirty="0"/>
              <a:t>, anxiety, or a physical health issue that requires support. </a:t>
            </a:r>
          </a:p>
          <a:p>
            <a:pPr marL="0" indent="0">
              <a:lnSpc>
                <a:spcPct val="110000"/>
              </a:lnSpc>
              <a:buNone/>
            </a:pPr>
            <a:r>
              <a:rPr lang="en-US" sz="1400" dirty="0"/>
              <a:t>Problem solving is also important when unexpected challenges arise. In a care home, a resident may to take their medication. Staff need to understand the reason behind the refusal, consider the risks involved, communicate with the resident, and work with healthcare professionals to find a suitable solution. This requires critical thinking, good judgement, and effective communication.</a:t>
            </a:r>
          </a:p>
        </p:txBody>
      </p:sp>
    </p:spTree>
    <p:extLst>
      <p:ext uri="{BB962C8B-B14F-4D97-AF65-F5344CB8AC3E}">
        <p14:creationId xmlns:p14="http://schemas.microsoft.com/office/powerpoint/2010/main" val="2971251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13616-036E-387B-6016-545A057D2F13}"/>
              </a:ext>
            </a:extLst>
          </p:cNvPr>
          <p:cNvSpPr>
            <a:spLocks noGrp="1"/>
          </p:cNvSpPr>
          <p:nvPr>
            <p:ph type="title"/>
          </p:nvPr>
        </p:nvSpPr>
        <p:spPr>
          <a:xfrm>
            <a:off x="612648" y="-598279"/>
            <a:ext cx="5862396" cy="1527048"/>
          </a:xfrm>
        </p:spPr>
        <p:txBody>
          <a:bodyPr vert="horz" lIns="91440" tIns="45720" rIns="91440" bIns="45720" rtlCol="0" anchor="b">
            <a:normAutofit/>
          </a:bodyPr>
          <a:lstStyle/>
          <a:p>
            <a:r>
              <a:rPr lang="en-US" b="1" kern="1200" dirty="0">
                <a:solidFill>
                  <a:schemeClr val="tx1"/>
                </a:solidFill>
                <a:latin typeface="+mj-lt"/>
                <a:ea typeface="+mj-ea"/>
                <a:cs typeface="+mj-cs"/>
              </a:rPr>
              <a:t>Example </a:t>
            </a:r>
          </a:p>
        </p:txBody>
      </p:sp>
      <p:sp>
        <p:nvSpPr>
          <p:cNvPr id="4" name="TextBox 3">
            <a:extLst>
              <a:ext uri="{FF2B5EF4-FFF2-40B4-BE49-F238E27FC236}">
                <a16:creationId xmlns:a16="http://schemas.microsoft.com/office/drawing/2014/main" id="{EEF1E435-9FF1-1F76-1FB9-EA7F706F5010}"/>
              </a:ext>
            </a:extLst>
          </p:cNvPr>
          <p:cNvSpPr txBox="1"/>
          <p:nvPr/>
        </p:nvSpPr>
        <p:spPr>
          <a:xfrm>
            <a:off x="539928" y="928769"/>
            <a:ext cx="5862396" cy="4096512"/>
          </a:xfrm>
          <a:prstGeom prst="rect">
            <a:avLst/>
          </a:prstGeom>
        </p:spPr>
        <p:txBody>
          <a:bodyPr vert="horz" lIns="91440" tIns="45720" rIns="91440" bIns="45720" rtlCol="0">
            <a:normAutofit/>
          </a:bodyPr>
          <a:lstStyle/>
          <a:p>
            <a:pPr>
              <a:lnSpc>
                <a:spcPct val="120000"/>
              </a:lnSpc>
              <a:spcAft>
                <a:spcPts val="600"/>
              </a:spcAft>
            </a:pPr>
            <a:r>
              <a:rPr lang="en-US" dirty="0"/>
              <a:t>Problem solving is important in health and social care because workers often face situations that require quick, effective decisions to meet people's needs.</a:t>
            </a:r>
          </a:p>
          <a:p>
            <a:pPr>
              <a:lnSpc>
                <a:spcPct val="120000"/>
              </a:lnSpc>
              <a:spcAft>
                <a:spcPts val="600"/>
              </a:spcAft>
            </a:pPr>
            <a:r>
              <a:rPr lang="en-US" dirty="0"/>
              <a:t>And here are some examples: </a:t>
            </a:r>
          </a:p>
          <a:p>
            <a:pPr>
              <a:lnSpc>
                <a:spcPct val="120000"/>
              </a:lnSpc>
              <a:spcAft>
                <a:spcPts val="600"/>
              </a:spcAft>
            </a:pPr>
            <a:endParaRPr lang="en-US" dirty="0"/>
          </a:p>
          <a:p>
            <a:pPr>
              <a:lnSpc>
                <a:spcPct val="120000"/>
              </a:lnSpc>
              <a:spcAft>
                <a:spcPts val="600"/>
              </a:spcAft>
            </a:pPr>
            <a:endParaRPr lang="en-US" dirty="0"/>
          </a:p>
        </p:txBody>
      </p:sp>
      <p:pic>
        <p:nvPicPr>
          <p:cNvPr id="26" name="Content Placeholder 25" descr="Circular jigsaw puzzle">
            <a:extLst>
              <a:ext uri="{FF2B5EF4-FFF2-40B4-BE49-F238E27FC236}">
                <a16:creationId xmlns:a16="http://schemas.microsoft.com/office/drawing/2014/main" id="{9DFF88E4-E202-285C-1B3D-D433B98F0CC0}"/>
              </a:ext>
            </a:extLst>
          </p:cNvPr>
          <p:cNvPicPr>
            <a:picLocks noGrp="1" noChangeAspect="1"/>
          </p:cNvPicPr>
          <p:nvPr>
            <p:ph idx="1"/>
          </p:nvPr>
        </p:nvPicPr>
        <p:blipFill>
          <a:blip r:embed="rId2"/>
          <a:srcRect t="6726" b="24224"/>
          <a:stretch>
            <a:fillRect/>
          </a:stretch>
        </p:blipFill>
        <p:spPr>
          <a:xfrm>
            <a:off x="7091395" y="2364319"/>
            <a:ext cx="4681506" cy="2157747"/>
          </a:xfrm>
          <a:prstGeom prst="rect">
            <a:avLst/>
          </a:prstGeom>
        </p:spPr>
      </p:pic>
      <p:sp>
        <p:nvSpPr>
          <p:cNvPr id="7" name="Rectangle 2">
            <a:extLst>
              <a:ext uri="{FF2B5EF4-FFF2-40B4-BE49-F238E27FC236}">
                <a16:creationId xmlns:a16="http://schemas.microsoft.com/office/drawing/2014/main" id="{98965332-15F1-B038-A73A-94B816626DD0}"/>
              </a:ext>
            </a:extLst>
          </p:cNvPr>
          <p:cNvSpPr>
            <a:spLocks noChangeArrowheads="1"/>
          </p:cNvSpPr>
          <p:nvPr/>
        </p:nvSpPr>
        <p:spPr bwMode="auto">
          <a:xfrm>
            <a:off x="419099" y="2364319"/>
            <a:ext cx="638676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1" i="0" u="none" strike="noStrike" cap="none" normalizeH="0" baseline="0" dirty="0">
                <a:ln>
                  <a:noFill/>
                </a:ln>
                <a:solidFill>
                  <a:srgbClr val="000000"/>
                </a:solidFill>
                <a:effectLst/>
                <a:latin typeface="Arial" panose="020B0604020202020204" pitchFamily="34" charset="0"/>
              </a:rPr>
              <a:t>Responding to Medical Emergencies</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000000"/>
                </a:solidFill>
                <a:effectLst/>
                <a:latin typeface="Arial" panose="020B0604020202020204" pitchFamily="34" charset="0"/>
              </a:rPr>
              <a:t>A patient suddenly becomes unwell. Healthcare staff must quickly assess the situation, decide on the best course of action, and provide appropriate care.</a:t>
            </a:r>
          </a:p>
          <a:p>
            <a:pPr marR="0" lvl="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rgbClr val="000000"/>
                </a:solidFill>
                <a:effectLst/>
                <a:latin typeface="Arial" panose="020B0604020202020204" pitchFamily="34" charset="0"/>
              </a:rPr>
              <a:t>2. Meeting Individual Care Needs</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000000"/>
                </a:solidFill>
                <a:effectLst/>
                <a:latin typeface="Arial" panose="020B0604020202020204" pitchFamily="34" charset="0"/>
              </a:rPr>
              <a:t>A service user refuses to take their medication.</a:t>
            </a: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000000"/>
                </a:solidFill>
                <a:effectLst/>
                <a:latin typeface="Arial" panose="020B0604020202020204" pitchFamily="34" charset="0"/>
              </a:rPr>
              <a:t> Care workers need to identify the reason for the refusal and find a solution, such as explaining the benefits, adjusting the timing, or consulting a healthcare professional.</a:t>
            </a:r>
          </a:p>
          <a:p>
            <a:pPr marR="0" lvl="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rgbClr val="000000"/>
                </a:solidFill>
                <a:effectLst/>
                <a:latin typeface="Arial" panose="020B0604020202020204" pitchFamily="34" charset="0"/>
              </a:rPr>
              <a:t>3. Managing Staffing Shortages</a:t>
            </a: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000000"/>
                </a:solidFill>
                <a:effectLst/>
                <a:latin typeface="Arial" panose="020B0604020202020204" pitchFamily="34" charset="0"/>
              </a:rPr>
              <a:t>If a staff member is absent, managers must </a:t>
            </a:r>
            <a:r>
              <a:rPr kumimoji="0" lang="en-US" altLang="en-US" sz="1800" b="0" i="0" u="none" strike="noStrike" cap="none" normalizeH="0" baseline="0" dirty="0" err="1">
                <a:ln>
                  <a:noFill/>
                </a:ln>
                <a:solidFill>
                  <a:srgbClr val="000000"/>
                </a:solidFill>
                <a:effectLst/>
                <a:latin typeface="Arial" panose="020B0604020202020204" pitchFamily="34" charset="0"/>
              </a:rPr>
              <a:t>reorganise</a:t>
            </a:r>
            <a:r>
              <a:rPr kumimoji="0" lang="en-US" altLang="en-US" sz="1800" b="0" i="0" u="none" strike="noStrike" cap="none" normalizeH="0" baseline="0" dirty="0">
                <a:ln>
                  <a:noFill/>
                </a:ln>
                <a:solidFill>
                  <a:srgbClr val="000000"/>
                </a:solidFill>
                <a:effectLst/>
                <a:latin typeface="Arial" panose="020B0604020202020204" pitchFamily="34" charset="0"/>
              </a:rPr>
              <a:t> schedules and responsibilities to ensure patients continue to receive safe care.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11896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5A701-B5B0-D035-DDFD-83A49F70BC78}"/>
              </a:ext>
            </a:extLst>
          </p:cNvPr>
          <p:cNvSpPr>
            <a:spLocks noGrp="1"/>
          </p:cNvSpPr>
          <p:nvPr>
            <p:ph type="title"/>
          </p:nvPr>
        </p:nvSpPr>
        <p:spPr/>
        <p:txBody>
          <a:bodyPr/>
          <a:lstStyle/>
          <a:p>
            <a:r>
              <a:rPr lang="en-US" dirty="0"/>
              <a:t>Examples: </a:t>
            </a:r>
          </a:p>
        </p:txBody>
      </p:sp>
      <p:sp>
        <p:nvSpPr>
          <p:cNvPr id="3" name="Content Placeholder 2">
            <a:extLst>
              <a:ext uri="{FF2B5EF4-FFF2-40B4-BE49-F238E27FC236}">
                <a16:creationId xmlns:a16="http://schemas.microsoft.com/office/drawing/2014/main" id="{80281535-DD5A-847B-223E-D738148E9707}"/>
              </a:ext>
            </a:extLst>
          </p:cNvPr>
          <p:cNvSpPr>
            <a:spLocks noGrp="1"/>
          </p:cNvSpPr>
          <p:nvPr>
            <p:ph idx="1"/>
          </p:nvPr>
        </p:nvSpPr>
        <p:spPr/>
        <p:txBody>
          <a:bodyPr>
            <a:normAutofit fontScale="85000" lnSpcReduction="20000"/>
          </a:bodyPr>
          <a:lstStyle/>
          <a:p>
            <a:r>
              <a:rPr lang="en-GB" b="1" dirty="0"/>
              <a:t>Resolving Communication Barriers</a:t>
            </a:r>
            <a:endParaRPr lang="en-GB" dirty="0"/>
          </a:p>
          <a:p>
            <a:pPr lvl="1"/>
            <a:r>
              <a:rPr lang="en-GB" dirty="0"/>
              <a:t>A patient may not speak English or may have hearing difficulties. Staff need to find ways to communicate effectively, such as using interpreters, visual aids, or sign language support.</a:t>
            </a:r>
          </a:p>
          <a:p>
            <a:r>
              <a:rPr lang="en-GB" b="1" dirty="0"/>
              <a:t>Preventing and Managing Conflicts</a:t>
            </a:r>
            <a:endParaRPr lang="en-GB" dirty="0"/>
          </a:p>
          <a:p>
            <a:pPr lvl="1"/>
            <a:r>
              <a:rPr lang="en-GB" dirty="0"/>
              <a:t>Disagreements can occur between patients, families, or staff. Problem-solving skills help workers find fair solutions and maintain positive relationships.</a:t>
            </a:r>
          </a:p>
          <a:p>
            <a:r>
              <a:rPr lang="en-GB" b="1" dirty="0"/>
              <a:t>Safeguarding Vulnerable Individuals</a:t>
            </a:r>
            <a:endParaRPr lang="en-GB" dirty="0"/>
          </a:p>
          <a:p>
            <a:pPr lvl="1"/>
            <a:r>
              <a:rPr lang="en-GB" dirty="0"/>
              <a:t>If there are concerns about abuse or neglect, professionals must gather information, follow safeguarding procedures, and take action to protect the individual.</a:t>
            </a:r>
          </a:p>
          <a:p>
            <a:r>
              <a:rPr lang="en-GB" b="1" dirty="0"/>
              <a:t>Supporting Independence</a:t>
            </a:r>
            <a:endParaRPr lang="en-GB" dirty="0"/>
          </a:p>
          <a:p>
            <a:pPr lvl="1"/>
            <a:r>
              <a:rPr lang="en-GB" dirty="0"/>
              <a:t>A service user may struggle with daily tasks after an illness. Care workers can identify challenges and develop strategies or provide equipment to help them remain independent.</a:t>
            </a:r>
          </a:p>
          <a:p>
            <a:r>
              <a:rPr lang="en-GB" b="1" dirty="0"/>
              <a:t>Improving Quality of Care</a:t>
            </a:r>
            <a:endParaRPr lang="en-GB" dirty="0"/>
          </a:p>
          <a:p>
            <a:pPr lvl="1"/>
            <a:r>
              <a:rPr lang="en-GB" dirty="0"/>
              <a:t>If patients are experiencing long waiting times, staff can analyse the causes and implement changes to improve efficiency and patient satisfaction.</a:t>
            </a:r>
          </a:p>
          <a:p>
            <a:endParaRPr lang="en-US" dirty="0"/>
          </a:p>
        </p:txBody>
      </p:sp>
    </p:spTree>
    <p:extLst>
      <p:ext uri="{BB962C8B-B14F-4D97-AF65-F5344CB8AC3E}">
        <p14:creationId xmlns:p14="http://schemas.microsoft.com/office/powerpoint/2010/main" val="1589984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786AC-C61C-1554-AEF8-61FCD4101C3E}"/>
              </a:ext>
            </a:extLst>
          </p:cNvPr>
          <p:cNvSpPr>
            <a:spLocks noGrp="1"/>
          </p:cNvSpPr>
          <p:nvPr>
            <p:ph type="title"/>
          </p:nvPr>
        </p:nvSpPr>
        <p:spPr>
          <a:xfrm>
            <a:off x="612648" y="603504"/>
            <a:ext cx="5862396" cy="1527048"/>
          </a:xfrm>
        </p:spPr>
        <p:txBody>
          <a:bodyPr anchor="b">
            <a:normAutofit/>
          </a:bodyPr>
          <a:lstStyle/>
          <a:p>
            <a:r>
              <a:rPr lang="en-US" dirty="0"/>
              <a:t>Why it matters </a:t>
            </a:r>
          </a:p>
        </p:txBody>
      </p:sp>
      <p:sp>
        <p:nvSpPr>
          <p:cNvPr id="3" name="Content Placeholder 2">
            <a:extLst>
              <a:ext uri="{FF2B5EF4-FFF2-40B4-BE49-F238E27FC236}">
                <a16:creationId xmlns:a16="http://schemas.microsoft.com/office/drawing/2014/main" id="{C0106DA2-32CB-A658-83C4-BF1F116F3128}"/>
              </a:ext>
            </a:extLst>
          </p:cNvPr>
          <p:cNvSpPr>
            <a:spLocks noGrp="1"/>
          </p:cNvSpPr>
          <p:nvPr>
            <p:ph idx="1"/>
          </p:nvPr>
        </p:nvSpPr>
        <p:spPr>
          <a:xfrm>
            <a:off x="612648" y="2212848"/>
            <a:ext cx="5862396" cy="4096512"/>
          </a:xfrm>
        </p:spPr>
        <p:txBody>
          <a:bodyPr>
            <a:normAutofit/>
          </a:bodyPr>
          <a:lstStyle/>
          <a:p>
            <a:pPr marL="0" indent="0">
              <a:buNone/>
            </a:pPr>
            <a:r>
              <a:rPr lang="en-GB" sz="1800" dirty="0"/>
              <a:t>Effective problem solving helps ensure patient safety, improves the quality of care, supports positive outcomes, and enables health and social care professionals to provide person-centred care.</a:t>
            </a:r>
          </a:p>
        </p:txBody>
      </p:sp>
      <p:pic>
        <p:nvPicPr>
          <p:cNvPr id="7" name="Graphic 6" descr="Hospital">
            <a:extLst>
              <a:ext uri="{FF2B5EF4-FFF2-40B4-BE49-F238E27FC236}">
                <a16:creationId xmlns:a16="http://schemas.microsoft.com/office/drawing/2014/main" id="{D3CB2BD0-3F71-FCA9-05AD-37664B22A2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2838387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F74C59-445A-9824-B537-A392A6ECE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FE753-D109-957E-9E0C-5A3B78708083}"/>
              </a:ext>
            </a:extLst>
          </p:cNvPr>
          <p:cNvSpPr>
            <a:spLocks noGrp="1"/>
          </p:cNvSpPr>
          <p:nvPr>
            <p:ph type="title"/>
          </p:nvPr>
        </p:nvSpPr>
        <p:spPr>
          <a:xfrm>
            <a:off x="609601" y="1043569"/>
            <a:ext cx="4243753" cy="2371241"/>
          </a:xfrm>
        </p:spPr>
        <p:txBody>
          <a:bodyPr anchor="t">
            <a:normAutofit/>
          </a:bodyPr>
          <a:lstStyle/>
          <a:p>
            <a:r>
              <a:rPr lang="en-US" dirty="0"/>
              <a:t>References  </a:t>
            </a:r>
          </a:p>
        </p:txBody>
      </p:sp>
      <p:sp>
        <p:nvSpPr>
          <p:cNvPr id="4" name="Rectangle 1">
            <a:extLst>
              <a:ext uri="{FF2B5EF4-FFF2-40B4-BE49-F238E27FC236}">
                <a16:creationId xmlns:a16="http://schemas.microsoft.com/office/drawing/2014/main" id="{8A705DDF-95E5-9948-8006-F255DFE4DC4C}"/>
              </a:ext>
            </a:extLst>
          </p:cNvPr>
          <p:cNvSpPr>
            <a:spLocks noGrp="1" noChangeArrowheads="1"/>
          </p:cNvSpPr>
          <p:nvPr>
            <p:ph idx="1"/>
          </p:nvPr>
        </p:nvSpPr>
        <p:spPr bwMode="auto">
          <a:xfrm>
            <a:off x="5996479" y="1068450"/>
            <a:ext cx="5106950" cy="498810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Char char="•"/>
              <a:tabLst/>
            </a:pPr>
            <a:endParaRPr kumimoji="0" lang="en-US" altLang="en-US" sz="18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None/>
              <a:tabLst/>
            </a:pPr>
            <a:r>
              <a:rPr kumimoji="0" lang="en-US" altLang="en-US" sz="1800" b="0" i="0" u="none" strike="noStrike" cap="none" normalizeH="0" baseline="0">
                <a:ln>
                  <a:noFill/>
                </a:ln>
                <a:effectLst/>
                <a:latin typeface="Arial" panose="020B0604020202020204" pitchFamily="34" charset="0"/>
              </a:rPr>
              <a:t>Care Quality Commission (2024) </a:t>
            </a:r>
            <a:r>
              <a:rPr kumimoji="0" lang="en-US" altLang="en-US" sz="1800" b="0" i="1" u="none" strike="noStrike" cap="none" normalizeH="0" baseline="0">
                <a:ln>
                  <a:noFill/>
                </a:ln>
                <a:effectLst/>
                <a:latin typeface="Arial" panose="020B0604020202020204" pitchFamily="34" charset="0"/>
              </a:rPr>
              <a:t>Fundamental standards</a:t>
            </a:r>
            <a:r>
              <a:rPr kumimoji="0" lang="en-US" altLang="en-US" sz="1800" b="0" i="0" u="none" strike="noStrike" cap="none" normalizeH="0" baseline="0">
                <a:ln>
                  <a:noFill/>
                </a:ln>
                <a:effectLst/>
                <a:latin typeface="Arial" panose="020B0604020202020204" pitchFamily="34" charset="0"/>
              </a:rPr>
              <a:t>. Available at: </a:t>
            </a:r>
            <a:r>
              <a:rPr kumimoji="0" lang="en-US" altLang="en-US" sz="1800" b="0" i="0" u="none" strike="noStrike" cap="none" normalizeH="0" baseline="0">
                <a:ln>
                  <a:noFill/>
                </a:ln>
                <a:effectLst/>
                <a:latin typeface="Arial" panose="020B0604020202020204" pitchFamily="34" charset="0"/>
                <a:hlinkClick r:id="rId2"/>
              </a:rPr>
              <a:t>Care Quality Commission website</a:t>
            </a:r>
            <a:r>
              <a:rPr kumimoji="0" lang="en-US" altLang="en-US" sz="1800" b="0" i="0" u="none" strike="noStrike" cap="none" normalizeH="0" baseline="0">
                <a:ln>
                  <a:noFill/>
                </a:ln>
                <a:effectLst/>
                <a:latin typeface="Arial" panose="020B0604020202020204" pitchFamily="34" charset="0"/>
              </a:rPr>
              <a:t> (Accessed: </a:t>
            </a:r>
          </a:p>
          <a:p>
            <a:pPr marL="0" marR="0" lvl="0" indent="0" defTabSz="914400" rtl="0" eaLnBrk="0" fontAlgn="base" latinLnBrk="0" hangingPunct="0">
              <a:lnSpc>
                <a:spcPct val="110000"/>
              </a:lnSpc>
              <a:spcBef>
                <a:spcPct val="0"/>
              </a:spcBef>
              <a:spcAft>
                <a:spcPts val="600"/>
              </a:spcAft>
              <a:buClrTx/>
              <a:buSzTx/>
              <a:buNone/>
              <a:tabLst/>
            </a:pPr>
            <a:r>
              <a:rPr kumimoji="0" lang="en-US" altLang="en-US" sz="1800" b="0" i="0" u="none" strike="noStrike" cap="none" normalizeH="0" baseline="0">
                <a:ln>
                  <a:noFill/>
                </a:ln>
                <a:effectLst/>
                <a:latin typeface="Arial" panose="020B0604020202020204" pitchFamily="34" charset="0"/>
              </a:rPr>
              <a:t>22 June 2026).</a:t>
            </a:r>
          </a:p>
          <a:p>
            <a:pPr marL="0" marR="0" lvl="0" indent="0" defTabSz="914400" rtl="0" eaLnBrk="0" fontAlgn="base" latinLnBrk="0" hangingPunct="0">
              <a:lnSpc>
                <a:spcPct val="110000"/>
              </a:lnSpc>
              <a:spcBef>
                <a:spcPct val="0"/>
              </a:spcBef>
              <a:spcAft>
                <a:spcPts val="600"/>
              </a:spcAft>
              <a:buClrTx/>
              <a:buSzTx/>
              <a:buFontTx/>
              <a:buChar char="•"/>
              <a:tabLst/>
            </a:pPr>
            <a:endParaRPr kumimoji="0" lang="en-US" altLang="en-US" sz="18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None/>
              <a:tabLst/>
            </a:pPr>
            <a:r>
              <a:rPr kumimoji="0" lang="en-US" altLang="en-US" sz="1800" b="0" i="0" u="none" strike="noStrike" cap="none" normalizeH="0" baseline="0">
                <a:ln>
                  <a:noFill/>
                </a:ln>
                <a:effectLst/>
                <a:latin typeface="Arial" panose="020B0604020202020204" pitchFamily="34" charset="0"/>
              </a:rPr>
              <a:t>NHS England (2024) </a:t>
            </a:r>
            <a:r>
              <a:rPr kumimoji="0" lang="en-US" altLang="en-US" sz="1800" b="0" i="1" u="none" strike="noStrike" cap="none" normalizeH="0" baseline="0">
                <a:ln>
                  <a:noFill/>
                </a:ln>
                <a:effectLst/>
                <a:latin typeface="Arial" panose="020B0604020202020204" pitchFamily="34" charset="0"/>
              </a:rPr>
              <a:t>The NHS Constitution for England</a:t>
            </a:r>
            <a:r>
              <a:rPr kumimoji="0" lang="en-US" altLang="en-US" sz="1800" b="0" i="0" u="none" strike="noStrike" cap="none" normalizeH="0" baseline="0">
                <a:ln>
                  <a:noFill/>
                </a:ln>
                <a:effectLst/>
                <a:latin typeface="Arial" panose="020B0604020202020204" pitchFamily="34" charset="0"/>
              </a:rPr>
              <a:t>. Available at: </a:t>
            </a:r>
            <a:r>
              <a:rPr kumimoji="0" lang="en-US" altLang="en-US" sz="1800" b="0" i="0" u="none" strike="noStrike" cap="none" normalizeH="0" baseline="0">
                <a:ln>
                  <a:noFill/>
                </a:ln>
                <a:effectLst/>
                <a:latin typeface="Arial" panose="020B0604020202020204" pitchFamily="34" charset="0"/>
                <a:hlinkClick r:id="rId3"/>
              </a:rPr>
              <a:t>NHS England</a:t>
            </a:r>
            <a:r>
              <a:rPr kumimoji="0" lang="en-US" altLang="en-US" sz="1800" b="0" i="0" u="none" strike="noStrike" cap="none" normalizeH="0" baseline="0">
                <a:ln>
                  <a:noFill/>
                </a:ln>
                <a:effectLst/>
                <a:latin typeface="Arial" panose="020B0604020202020204" pitchFamily="34" charset="0"/>
              </a:rPr>
              <a:t> (Accessed: 22 June 2026).</a:t>
            </a:r>
          </a:p>
          <a:p>
            <a:pPr marL="0" marR="0" lvl="0" indent="0" defTabSz="914400" rtl="0" eaLnBrk="0" fontAlgn="base" latinLnBrk="0" hangingPunct="0">
              <a:lnSpc>
                <a:spcPct val="110000"/>
              </a:lnSpc>
              <a:spcBef>
                <a:spcPct val="0"/>
              </a:spcBef>
              <a:spcAft>
                <a:spcPts val="600"/>
              </a:spcAft>
              <a:buClrTx/>
              <a:buSzTx/>
              <a:buFontTx/>
              <a:buChar char="•"/>
              <a:tabLst/>
            </a:pPr>
            <a:endParaRPr kumimoji="0" lang="en-US" altLang="en-US" sz="18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FontTx/>
              <a:buChar char="•"/>
              <a:tabLst/>
            </a:pPr>
            <a:endParaRPr lang="en-US" altLang="en-US" sz="1800">
              <a:latin typeface="Arial" panose="020B0604020202020204" pitchFamily="34" charset="0"/>
            </a:endParaRPr>
          </a:p>
          <a:p>
            <a:pPr marL="0" marR="0" lvl="0" indent="0" defTabSz="914400" rtl="0" eaLnBrk="0" fontAlgn="base" latinLnBrk="0" hangingPunct="0">
              <a:lnSpc>
                <a:spcPct val="110000"/>
              </a:lnSpc>
              <a:spcBef>
                <a:spcPct val="0"/>
              </a:spcBef>
              <a:spcAft>
                <a:spcPts val="600"/>
              </a:spcAft>
              <a:buClrTx/>
              <a:buSzTx/>
              <a:buNone/>
              <a:tabLst/>
            </a:pPr>
            <a:r>
              <a:rPr kumimoji="0" lang="en-US" altLang="en-US" sz="1800" b="0" i="0" u="none" strike="noStrike" cap="none" normalizeH="0" baseline="0">
                <a:ln>
                  <a:noFill/>
                </a:ln>
                <a:effectLst/>
                <a:latin typeface="Arial" panose="020B0604020202020204" pitchFamily="34" charset="0"/>
              </a:rPr>
              <a:t>Skills for Care (2024) </a:t>
            </a:r>
            <a:r>
              <a:rPr kumimoji="0" lang="en-US" altLang="en-US" sz="1800" b="0" i="1" u="none" strike="noStrike" cap="none" normalizeH="0" baseline="0">
                <a:ln>
                  <a:noFill/>
                </a:ln>
                <a:effectLst/>
                <a:latin typeface="Arial" panose="020B0604020202020204" pitchFamily="34" charset="0"/>
              </a:rPr>
              <a:t>Care Certificate Standards</a:t>
            </a:r>
            <a:r>
              <a:rPr kumimoji="0" lang="en-US" altLang="en-US" sz="1800" b="0" i="0" u="none" strike="noStrike" cap="none" normalizeH="0" baseline="0">
                <a:ln>
                  <a:noFill/>
                </a:ln>
                <a:effectLst/>
                <a:latin typeface="Arial" panose="020B0604020202020204" pitchFamily="34" charset="0"/>
              </a:rPr>
              <a:t>. Available at: </a:t>
            </a:r>
            <a:r>
              <a:rPr kumimoji="0" lang="en-US" altLang="en-US" sz="1800" b="0" i="0" u="none" strike="noStrike" cap="none" normalizeH="0" baseline="0">
                <a:ln>
                  <a:noFill/>
                </a:ln>
                <a:effectLst/>
                <a:latin typeface="Arial" panose="020B0604020202020204" pitchFamily="34" charset="0"/>
                <a:hlinkClick r:id="rId4"/>
              </a:rPr>
              <a:t>Skills for Care</a:t>
            </a:r>
            <a:r>
              <a:rPr kumimoji="0" lang="en-US" altLang="en-US" sz="1800" b="0" i="0" u="none" strike="noStrike" cap="none" normalizeH="0" baseline="0">
                <a:ln>
                  <a:noFill/>
                </a:ln>
                <a:effectLst/>
                <a:latin typeface="Arial" panose="020B0604020202020204" pitchFamily="34" charset="0"/>
              </a:rPr>
              <a:t> (Accessed: 22 June 2026).</a:t>
            </a:r>
          </a:p>
        </p:txBody>
      </p:sp>
    </p:spTree>
    <p:extLst>
      <p:ext uri="{BB962C8B-B14F-4D97-AF65-F5344CB8AC3E}">
        <p14:creationId xmlns:p14="http://schemas.microsoft.com/office/powerpoint/2010/main" val="3437122594"/>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81</TotalTime>
  <Words>661</Words>
  <Application>Microsoft Macintosh PowerPoint</Application>
  <PresentationFormat>Widescreen</PresentationFormat>
  <Paragraphs>38</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Neue Haas Grotesk Text Pro</vt:lpstr>
      <vt:lpstr>VanillaVTI</vt:lpstr>
      <vt:lpstr>Name: Hanan Aljaser  Student Number: 2509439  Module Name: Professional development within Health and social care   Module code: LCHS4009  Lecturer: Zarah Ahmed </vt:lpstr>
      <vt:lpstr>Why problem solving is important and Relevant to professional Practice in health and social care</vt:lpstr>
      <vt:lpstr>Example </vt:lpstr>
      <vt:lpstr>Examples: </vt:lpstr>
      <vt:lpstr>Why it matters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Hanan Aljaser (2509439)</dc:creator>
  <cp:lastModifiedBy>Hanan Aljaser (2509439)</cp:lastModifiedBy>
  <cp:revision>2</cp:revision>
  <dcterms:created xsi:type="dcterms:W3CDTF">2026-06-18T12:36:52Z</dcterms:created>
  <dcterms:modified xsi:type="dcterms:W3CDTF">2026-06-22T23:00:20Z</dcterms:modified>
</cp:coreProperties>
</file>