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67" r:id="rId2"/>
    <p:sldId id="258" r:id="rId3"/>
    <p:sldId id="266" r:id="rId4"/>
    <p:sldId id="259" r:id="rId5"/>
    <p:sldId id="260" r:id="rId6"/>
    <p:sldId id="261" r:id="rId7"/>
    <p:sldId id="262" r:id="rId8"/>
    <p:sldId id="263" r:id="rId9"/>
    <p:sldId id="268" r:id="rId10"/>
    <p:sldId id="264" r:id="rId11"/>
    <p:sldId id="26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34D781-252B-48AE-801F-A2B2CB23A51B}" type="datetimeFigureOut">
              <a:rPr lang="en-US" smtClean="0"/>
              <a:pPr/>
              <a:t>7/27/2021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404C94-B922-46CB-8DD8-C142B44EC68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Academic skills refer to the attributes of the individual that may help in gaining a better career growth in the future (Ashton-Hay and </a:t>
            </a:r>
            <a:r>
              <a:rPr lang="en-US" sz="1200" kern="1200" dirty="0" err="1" smtClean="0">
                <a:solidFill>
                  <a:schemeClr val="tx1"/>
                </a:solidFill>
                <a:latin typeface="+mn-lt"/>
                <a:ea typeface="+mn-ea"/>
                <a:cs typeface="+mn-cs"/>
              </a:rPr>
              <a:t>Doncaster</a:t>
            </a:r>
            <a:r>
              <a:rPr lang="en-US" sz="1200" kern="1200" dirty="0" smtClean="0">
                <a:solidFill>
                  <a:schemeClr val="tx1"/>
                </a:solidFill>
                <a:latin typeface="+mn-lt"/>
                <a:ea typeface="+mn-ea"/>
                <a:cs typeface="+mn-cs"/>
              </a:rPr>
              <a:t>, 2021). The academic skills will be helpful in making certain that proper growth is being gained by the employees. Employability skills are the attributes of the individual that prepares them for the future challenges in professional career(Di Gregorio et al., 2019). Are also helpful through which the employees get better ability to manage the work and become a better resources for the organisation. In the following presentation, specific industry where I would be working will be analysed along with the skills and the competencies that might be needed by the individuals. Job advertisements will also be analysed through which better analysis of the skills and the responsibilities can be gained. Furthermore, the evaluation of the skills will be done which may also be helpful identifying the usefulness of such skills. Lastly, the SWOT will be used along with the time management tools that might help in identifying the issues and challenges that are being faced by me. </a:t>
            </a: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sz="1200" kern="1200" dirty="0" smtClean="0">
                <a:solidFill>
                  <a:schemeClr val="tx1"/>
                </a:solidFill>
                <a:latin typeface="+mn-lt"/>
                <a:ea typeface="+mn-ea"/>
                <a:cs typeface="+mn-cs"/>
              </a:rPr>
              <a:t>The employability skills that I have are a proper team working and communication skills along with proper referencing and academic writing being the academic skills that I possess. The skills that I want to improve will be the problem solving and technical skills that comprise academic and academic skills. The skills I want to I was always eager to ensure that I am having great interpersonal skills I can also assure that I would be able to manage my job role in the hospitality industry. I want to be in the industry as a reception manager working for a hotel as after the pandemic the hotels are expected to witness a massive increase in the flow of customers. This industry is booming and is expected to see a rise in employment by 2022. </a:t>
            </a:r>
            <a:r>
              <a:rPr lang="en-GB" sz="1200" b="1" kern="1200" dirty="0" smtClean="0">
                <a:solidFill>
                  <a:schemeClr val="tx1"/>
                </a:solidFill>
                <a:latin typeface="+mn-lt"/>
                <a:ea typeface="+mn-ea"/>
                <a:cs typeface="+mn-cs"/>
              </a:rPr>
              <a:t>Communication and coordination</a:t>
            </a:r>
            <a:r>
              <a:rPr lang="en-GB" sz="1200" kern="1200" dirty="0" smtClean="0">
                <a:solidFill>
                  <a:schemeClr val="tx1"/>
                </a:solidFill>
                <a:latin typeface="+mn-lt"/>
                <a:ea typeface="+mn-ea"/>
                <a:cs typeface="+mn-cs"/>
              </a:rPr>
              <a:t> are some of the most essential skills that might be needed by the employees. It can also be stated that such skills will help create a better scope for the employees that may also be supportive in increasing their performance. The hospitality industry also expects </a:t>
            </a:r>
            <a:r>
              <a:rPr lang="en-GB" sz="1200" b="1" kern="1200" dirty="0" smtClean="0">
                <a:solidFill>
                  <a:schemeClr val="tx1"/>
                </a:solidFill>
                <a:latin typeface="+mn-lt"/>
                <a:ea typeface="+mn-ea"/>
                <a:cs typeface="+mn-cs"/>
              </a:rPr>
              <a:t>team working</a:t>
            </a:r>
            <a:r>
              <a:rPr lang="en-GB" sz="1200" kern="1200" dirty="0" smtClean="0">
                <a:solidFill>
                  <a:schemeClr val="tx1"/>
                </a:solidFill>
                <a:latin typeface="+mn-lt"/>
                <a:ea typeface="+mn-ea"/>
                <a:cs typeface="+mn-cs"/>
              </a:rPr>
              <a:t> as the hotel and the resorts would need a huge amount of workforce through which development of the work can be done. Employees have to ensure that the best skill development is being gained which will help create better development in an organisation. </a:t>
            </a:r>
            <a:r>
              <a:rPr lang="en-GB" sz="1200" b="1" kern="1200" dirty="0" smtClean="0">
                <a:solidFill>
                  <a:schemeClr val="tx1"/>
                </a:solidFill>
                <a:latin typeface="+mn-lt"/>
                <a:ea typeface="+mn-ea"/>
                <a:cs typeface="+mn-cs"/>
              </a:rPr>
              <a:t>Team working</a:t>
            </a:r>
            <a:r>
              <a:rPr lang="en-GB" sz="1200" kern="1200" dirty="0" smtClean="0">
                <a:solidFill>
                  <a:schemeClr val="tx1"/>
                </a:solidFill>
                <a:latin typeface="+mn-lt"/>
                <a:ea typeface="+mn-ea"/>
                <a:cs typeface="+mn-cs"/>
              </a:rPr>
              <a:t> skills will be essential through which the quality of the work will remain strong and will develop a huge sense of </a:t>
            </a:r>
            <a:r>
              <a:rPr lang="en-GB" sz="1200" b="1" kern="1200" dirty="0" smtClean="0">
                <a:solidFill>
                  <a:schemeClr val="tx1"/>
                </a:solidFill>
                <a:latin typeface="+mn-lt"/>
                <a:ea typeface="+mn-ea"/>
                <a:cs typeface="+mn-cs"/>
              </a:rPr>
              <a:t>punctuality </a:t>
            </a:r>
            <a:r>
              <a:rPr lang="en-GB" sz="1200" kern="1200" dirty="0" smtClean="0">
                <a:solidFill>
                  <a:schemeClr val="tx1"/>
                </a:solidFill>
                <a:latin typeface="+mn-lt"/>
                <a:ea typeface="+mn-ea"/>
                <a:cs typeface="+mn-cs"/>
              </a:rPr>
              <a:t>(</a:t>
            </a:r>
            <a:r>
              <a:rPr lang="en-GB" sz="1200" kern="1200" dirty="0" err="1" smtClean="0">
                <a:solidFill>
                  <a:schemeClr val="tx1"/>
                </a:solidFill>
                <a:latin typeface="+mn-lt"/>
                <a:ea typeface="+mn-ea"/>
                <a:cs typeface="+mn-cs"/>
              </a:rPr>
              <a:t>Rimmer</a:t>
            </a:r>
            <a:r>
              <a:rPr lang="en-GB" sz="1200" kern="1200" dirty="0" smtClean="0">
                <a:solidFill>
                  <a:schemeClr val="tx1"/>
                </a:solidFill>
                <a:latin typeface="+mn-lt"/>
                <a:ea typeface="+mn-ea"/>
                <a:cs typeface="+mn-cs"/>
              </a:rPr>
              <a:t>, 2019). This will be helpful for an organisation I am working with as they may get higher profits and more customer footfalls.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Being in the hospitality industry, it will be essential to govern an organisation as this is the only way through which better management of the employees can be done. The leadership style will also be judging the different forms of the activities of an organisation through which better analysis of the employees can be done. Choosing the appropriate leadership style will also be essential in gaining better profits and efficiency of an organisation (</a:t>
            </a:r>
            <a:r>
              <a:rPr lang="en-GB" sz="1200" kern="1200" dirty="0" err="1" smtClean="0">
                <a:solidFill>
                  <a:schemeClr val="tx1"/>
                </a:solidFill>
                <a:latin typeface="+mn-lt"/>
                <a:ea typeface="+mn-ea"/>
                <a:cs typeface="+mn-cs"/>
              </a:rPr>
              <a:t>Daniëls</a:t>
            </a:r>
            <a:r>
              <a:rPr lang="en-GB" sz="1200" kern="1200" dirty="0" smtClean="0">
                <a:solidFill>
                  <a:schemeClr val="tx1"/>
                </a:solidFill>
                <a:latin typeface="+mn-lt"/>
                <a:ea typeface="+mn-ea"/>
                <a:cs typeface="+mn-cs"/>
              </a:rPr>
              <a:t> </a:t>
            </a:r>
            <a:r>
              <a:rPr lang="en-GB" sz="1200" i="1" kern="1200" dirty="0" smtClean="0">
                <a:solidFill>
                  <a:schemeClr val="tx1"/>
                </a:solidFill>
                <a:latin typeface="+mn-lt"/>
                <a:ea typeface="+mn-ea"/>
                <a:cs typeface="+mn-cs"/>
              </a:rPr>
              <a:t>et al</a:t>
            </a:r>
            <a:r>
              <a:rPr lang="en-GB" sz="1200" kern="1200" dirty="0" smtClean="0">
                <a:solidFill>
                  <a:schemeClr val="tx1"/>
                </a:solidFill>
                <a:latin typeface="+mn-lt"/>
                <a:ea typeface="+mn-ea"/>
                <a:cs typeface="+mn-cs"/>
              </a:rPr>
              <a:t>., 2019). The skills that I have in abundance are proper time management and teamwork, which will help create a better opportunity for employees. </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sz="1200" kern="1200" dirty="0" smtClean="0">
                <a:solidFill>
                  <a:schemeClr val="tx1"/>
                </a:solidFill>
                <a:latin typeface="+mn-lt"/>
                <a:ea typeface="+mn-ea"/>
                <a:cs typeface="+mn-cs"/>
              </a:rPr>
              <a:t>In the hospitality industry, the best job role that would suit me is the Reception manager through which I can demonstrate the existing skills and gain new ones. The position of reception manager includes a lot of responsibility and skills. Some of the skills that might be necessary for the developments of the role are interpersonal and communication skills, which is essential in dealing with customers, suppliers and clients. This way the organisational values and loyalty from the customers can be expected. The hospitality industry needs too many skills and competencies from the employees. This organisation stresses all forms of the things that might be needed by the organisation. Time management, decision making and problem-solving are yet other forms of the skills that are essential in carrying out the job responsibilities.  The above-mentioned job role is for the reception manager by which best form of the skills and the knowledge can be gained. The job role will be essential in making certain that a proper form of management is being done for the employees of the organisation. It can also be stated that each form of the work is being effectively done.</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Moreover, the reception manager will be making certain that all forms of operational measures are taken care of through, which the best form of profits can be assured. Since I am having great leadership skills through which I can assure to govern the organisation effectively. The leadership skills in me are purely transformational as I can analyse the changes that the employees and the staff would need. The team working skills in me are also in abundance through which the employees of the organisation can maintain coordination and support from other team members. My current skills comprise leadership and communication through which I can make better choices and decisions and will also help ensure that all the members of the organisation are also increasing productivity. This will also be helpful through which I can help in improving the decision-making process (</a:t>
            </a:r>
            <a:r>
              <a:rPr lang="en-GB" sz="1200" kern="1200" dirty="0" err="1" smtClean="0">
                <a:solidFill>
                  <a:schemeClr val="tx1"/>
                </a:solidFill>
                <a:latin typeface="+mn-lt"/>
                <a:ea typeface="+mn-ea"/>
                <a:cs typeface="+mn-cs"/>
              </a:rPr>
              <a:t>Gallivan</a:t>
            </a:r>
            <a:r>
              <a:rPr lang="en-GB" sz="1200" kern="1200" dirty="0" smtClean="0">
                <a:solidFill>
                  <a:schemeClr val="tx1"/>
                </a:solidFill>
                <a:latin typeface="+mn-lt"/>
                <a:ea typeface="+mn-ea"/>
                <a:cs typeface="+mn-cs"/>
              </a:rPr>
              <a:t> </a:t>
            </a:r>
            <a:r>
              <a:rPr lang="en-GB" sz="1200" i="1" kern="1200" dirty="0" smtClean="0">
                <a:solidFill>
                  <a:schemeClr val="tx1"/>
                </a:solidFill>
                <a:latin typeface="+mn-lt"/>
                <a:ea typeface="+mn-ea"/>
                <a:cs typeface="+mn-cs"/>
              </a:rPr>
              <a:t>et al</a:t>
            </a:r>
            <a:r>
              <a:rPr lang="en-GB" sz="1200" kern="1200" dirty="0" smtClean="0">
                <a:solidFill>
                  <a:schemeClr val="tx1"/>
                </a:solidFill>
                <a:latin typeface="+mn-lt"/>
                <a:ea typeface="+mn-ea"/>
                <a:cs typeface="+mn-cs"/>
              </a:rPr>
              <a:t>., 2018).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Evaluation of the skills that I possess and the way I wish to improve them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The skills that I possess are the team working, communication and leadership skills, which will help me be an efficient employee of the organisation. The skills have been gained through strong practice. To analyse the different forms of the advantages of the organisation use of the SWOT and PDP will be used through which better analysis can be done. The Eisenhower method will be used to analyse the time management method and the things that should be done to prioritise the work. </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sz="1200" kern="1200" dirty="0" smtClean="0">
                <a:solidFill>
                  <a:schemeClr val="tx1"/>
                </a:solidFill>
                <a:latin typeface="+mn-lt"/>
                <a:ea typeface="+mn-ea"/>
                <a:cs typeface="+mn-cs"/>
              </a:rPr>
              <a:t>As per the SWOT Analysis, it can be stated that I have a great strength of teamwork through which I can coordinate with the team and the staff of the hotel. This will also help make sure that the best form of management of the employees is being done. Furthermore, my communication skills will be helping me to ensure that all the information’s are being passed to employees effectively. At times, I tend to lose focus on the work and become hostile in difficult situations, which also work as a weakness and may hamper my activities in the future. My time management skills are great through which I can schedule the work effectively and ensure that good quality work is being provided at all the times through which the profits are also increasing. Moreover, my internships would also motivate me to complete my degree and stay active on the professional front. Lastly, the negotiations skills in me are quite poor and they possess a threat. I may tend to pay higher for a particular commodity or service through which the organisation can effectively manage the work.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During the initial days of the college, I had issues in communicating with the tutors and the moderators of the course for which I would often make errors in work. However, I ensured to read books and magazines through which I learned the different ways of putting the statement. This way clarity was developed among us through whom I was able to understand the assignment and the subjects effectively. In the future, I wish to work with diverse cultural groups through which I can further improve communication and develop fluency in the future. Communication skills will also be useful for the organisation, as they will provide better coordination. Improper communication will lead to the poor planning of the work and will lead to the devastation of the organisational values.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The team working skills were developed within me because of group projects that I had done during the class activities and the assignments that were given in the group so that all the members can effectively participate and complete the work. During that time I had faced issues regarding the support from certain team members as they had different issues. However, others had ensured that nevertheless, absentees work is being again divided in the group through which the best form of support was formed between the members of the team. This also resulted in the effective development of the team working practices. This is also helpful in increasing the quality of the assignment, In the future; I aim to work for the organisation being a Reception manager so that I can effectively ensure that I am working with all the staff and the members of the organisation and maintaining proper coordination.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The leadership skills were embedded in me through the form of governing that we have received from the tutors and the lecturers, they would analyse the changes needed within me through which the work can be effectively managed.  Moreover, during the group activities, the tutor would select a leader who would be the prime source of communication with the module assessors and the group. At times, the assessors would make me the group leader for which I would need to devote a higher amount of time in analysing the needs and the demands of the students. This made me more effective in deciding the things that need to be maintained and provided to the team. In future, I wish to demonstrate the existing skills in an organisation so that I can also learn through the gaps I have in the skill. This will help in identifying the actions that I need to take so that the skills can be effectively completed.  The leadership skills can only be analysed in the organisation by which the governance of the employees can be identified. However, choosing an appropriate leadership style is equally essential which may also lead to the devastation of the firm’s values and ethics. </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The time management model has helped frame the time in such a way that non-urgent work and the urgent would relate to the important and the non-important factors of the individual. The urgent and important work would be completing the assignment, as they will help give me better marks. However, the non-urgent work comprises of applying for a job right now, as I would need to get training on relevant roles and competencies. The not important and non-urgent work would comprise of buying a house or taking leisure trips. </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sz="1200" b="1" u="sng" kern="1200" dirty="0" smtClean="0">
                <a:solidFill>
                  <a:schemeClr val="tx1"/>
                </a:solidFill>
                <a:latin typeface="+mn-lt"/>
                <a:ea typeface="+mn-ea"/>
                <a:cs typeface="+mn-cs"/>
              </a:rPr>
              <a:t>Personal Development Plan</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Short-Term Time Frame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What do I want to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accomplish in the next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three to six months?</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Mid-Term Time Frame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What do I want to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accomplish in the next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six months to two years?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Long-Term Time Frame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What do I want to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accomplish in the next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two to three years?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Section 1 - My Goals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What are the overall goals that I want to accomplish in this period?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Example: become a Student Affairs Officer; learn computer graphics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Improve time management</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Reduce hostility during the difficult situations</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Increasing concentration</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Section 2 - Skills and Knowledge to be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Learned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What specifically do I need to learn? What project do I need to work on?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Example: Student advising;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Banner; Dreamweaver; develop a procedure manual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Scheduling the time based on the work received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To gain patience and stay motivated</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To be able to attend to the assignments properly and improve quality</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Section 3 - Next Steps</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How am I going to acquire the skills and knowledge? How am I going to do this project?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Example: take Dreamweaver class; do an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informational interview; set up a project outline </a:t>
            </a:r>
            <a:endParaRPr lang="en-US" sz="1200" kern="1200" dirty="0" smtClean="0">
              <a:solidFill>
                <a:schemeClr val="tx1"/>
              </a:solidFill>
              <a:latin typeface="+mn-lt"/>
              <a:ea typeface="+mn-ea"/>
              <a:cs typeface="+mn-cs"/>
            </a:endParaRPr>
          </a:p>
          <a:p>
            <a:r>
              <a:rPr lang="en-GB" sz="1200" i="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Supervision and work plan sheets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Motivational speeches and meditation</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Reading books and practising concentration</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Section 5 - Time Schedule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What is my schedule?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3 HOURS</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2 HOURS</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2 HOURS</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When will I start?</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August 2021</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September 2021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January 2022</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When do I expect to finish?</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October 2021</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January 2022</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July 2022</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Section 6 - Completion </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When have I completed each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step?</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13</a:t>
            </a:r>
            <a:r>
              <a:rPr lang="en-GB" sz="1200" kern="1200" baseline="30000" dirty="0" smtClean="0">
                <a:solidFill>
                  <a:schemeClr val="tx1"/>
                </a:solidFill>
                <a:latin typeface="+mn-lt"/>
                <a:ea typeface="+mn-ea"/>
                <a:cs typeface="+mn-cs"/>
              </a:rPr>
              <a:t>th</a:t>
            </a:r>
            <a:r>
              <a:rPr lang="en-GB" sz="1200" kern="1200" dirty="0" smtClean="0">
                <a:solidFill>
                  <a:schemeClr val="tx1"/>
                </a:solidFill>
                <a:latin typeface="+mn-lt"/>
                <a:ea typeface="+mn-ea"/>
                <a:cs typeface="+mn-cs"/>
              </a:rPr>
              <a:t> October 2021</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27</a:t>
            </a:r>
            <a:r>
              <a:rPr lang="en-GB" sz="1200" kern="1200" baseline="30000" dirty="0" smtClean="0">
                <a:solidFill>
                  <a:schemeClr val="tx1"/>
                </a:solidFill>
                <a:latin typeface="+mn-lt"/>
                <a:ea typeface="+mn-ea"/>
                <a:cs typeface="+mn-cs"/>
              </a:rPr>
              <a:t>th</a:t>
            </a:r>
            <a:r>
              <a:rPr lang="en-GB" sz="1200" kern="1200" dirty="0" smtClean="0">
                <a:solidFill>
                  <a:schemeClr val="tx1"/>
                </a:solidFill>
                <a:latin typeface="+mn-lt"/>
                <a:ea typeface="+mn-ea"/>
                <a:cs typeface="+mn-cs"/>
              </a:rPr>
              <a:t> January 2022</a:t>
            </a:r>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15</a:t>
            </a:r>
            <a:r>
              <a:rPr lang="en-GB" sz="1200" kern="1200" baseline="30000" dirty="0" smtClean="0">
                <a:solidFill>
                  <a:schemeClr val="tx1"/>
                </a:solidFill>
                <a:latin typeface="+mn-lt"/>
                <a:ea typeface="+mn-ea"/>
                <a:cs typeface="+mn-cs"/>
              </a:rPr>
              <a:t>th</a:t>
            </a:r>
            <a:r>
              <a:rPr lang="en-GB" sz="1200" kern="1200" dirty="0" smtClean="0">
                <a:solidFill>
                  <a:schemeClr val="tx1"/>
                </a:solidFill>
                <a:latin typeface="+mn-lt"/>
                <a:ea typeface="+mn-ea"/>
                <a:cs typeface="+mn-cs"/>
              </a:rPr>
              <a:t> July 2022</a:t>
            </a:r>
            <a:endParaRPr lang="en-US"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Table 3: PDP Plan</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To conclude it can also be stated that the industry that fascinates me has been analysed based on the skills and the talents needed along with a comparison of the current skills I have. It was found that communication skills and time management skills are necessary for the role. However, I have good leadership and team working capabilities through which the development can be brought. Furthermore, evaluation of the skills has been done through the use of SWOT analysis and time management tools and identified that I have poor negotiation skills. The non-important and non-urgent works are buying a house or going on trips. Lastly, the PDP has been witnessed based on the issues and the challenges faced by me so that I can complete them effectively. </a:t>
            </a:r>
            <a:br>
              <a:rPr lang="en-GB" sz="1200" kern="1200" dirty="0" smtClean="0">
                <a:solidFill>
                  <a:schemeClr val="tx1"/>
                </a:solidFill>
                <a:latin typeface="+mn-lt"/>
                <a:ea typeface="+mn-ea"/>
                <a:cs typeface="+mn-cs"/>
              </a:rPr>
            </a:b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caterer.com 2021 </a:t>
            </a:r>
            <a:r>
              <a:rPr lang="en-US" sz="1200" i="1" kern="1200" dirty="0" smtClean="0">
                <a:solidFill>
                  <a:schemeClr val="tx1"/>
                </a:solidFill>
                <a:latin typeface="+mn-lt"/>
                <a:ea typeface="+mn-ea"/>
                <a:cs typeface="+mn-cs"/>
              </a:rPr>
              <a:t>Reception Manager </a:t>
            </a:r>
            <a:r>
              <a:rPr lang="en-US" sz="1200" kern="1200" dirty="0" smtClean="0">
                <a:solidFill>
                  <a:schemeClr val="tx1"/>
                </a:solidFill>
                <a:latin typeface="+mn-lt"/>
                <a:ea typeface="+mn-ea"/>
                <a:cs typeface="+mn-cs"/>
              </a:rPr>
              <a:t>[online] Available at: https://www.caterer.com/job/reception-manager/starhotels-uk-job93755211?utm_campaign=google_jobs_apply&amp;utm_source=google_jobs_apply&amp;utm_medium=organic&amp;v=1627385954981 [Accessed 27 July 2021]</a:t>
            </a:r>
          </a:p>
          <a:p>
            <a:r>
              <a:rPr lang="en-US" sz="1200" kern="1200" dirty="0" smtClean="0">
                <a:solidFill>
                  <a:schemeClr val="tx1"/>
                </a:solidFill>
                <a:latin typeface="+mn-lt"/>
                <a:ea typeface="+mn-ea"/>
                <a:cs typeface="+mn-cs"/>
              </a:rPr>
              <a:t>Ashton-Hay, S.A. and </a:t>
            </a:r>
            <a:r>
              <a:rPr lang="en-US" sz="1200" kern="1200" dirty="0" err="1" smtClean="0">
                <a:solidFill>
                  <a:schemeClr val="tx1"/>
                </a:solidFill>
                <a:latin typeface="+mn-lt"/>
                <a:ea typeface="+mn-ea"/>
                <a:cs typeface="+mn-cs"/>
              </a:rPr>
              <a:t>Doncaster</a:t>
            </a:r>
            <a:r>
              <a:rPr lang="en-US" sz="1200" kern="1200" dirty="0" smtClean="0">
                <a:solidFill>
                  <a:schemeClr val="tx1"/>
                </a:solidFill>
                <a:latin typeface="+mn-lt"/>
                <a:ea typeface="+mn-ea"/>
                <a:cs typeface="+mn-cs"/>
              </a:rPr>
              <a:t>, N., 2021. Student success and retention: What’s academic skills got to do with it?. </a:t>
            </a:r>
            <a:r>
              <a:rPr lang="en-US" sz="1200" i="1" kern="1200" dirty="0" smtClean="0">
                <a:solidFill>
                  <a:schemeClr val="tx1"/>
                </a:solidFill>
                <a:latin typeface="+mn-lt"/>
                <a:ea typeface="+mn-ea"/>
                <a:cs typeface="+mn-cs"/>
              </a:rPr>
              <a:t>Journal of Academic Language and Learning</a:t>
            </a:r>
            <a:r>
              <a:rPr lang="en-US" sz="1200" kern="1200" dirty="0" smtClean="0">
                <a:solidFill>
                  <a:schemeClr val="tx1"/>
                </a:solidFill>
                <a:latin typeface="+mn-lt"/>
                <a:ea typeface="+mn-ea"/>
                <a:cs typeface="+mn-cs"/>
              </a:rPr>
              <a:t>, </a:t>
            </a:r>
            <a:r>
              <a:rPr lang="en-US" sz="1200" i="1" kern="1200" dirty="0" smtClean="0">
                <a:solidFill>
                  <a:schemeClr val="tx1"/>
                </a:solidFill>
                <a:latin typeface="+mn-lt"/>
                <a:ea typeface="+mn-ea"/>
                <a:cs typeface="+mn-cs"/>
              </a:rPr>
              <a:t>15</a:t>
            </a:r>
            <a:r>
              <a:rPr lang="en-US" sz="1200" kern="1200" dirty="0" smtClean="0">
                <a:solidFill>
                  <a:schemeClr val="tx1"/>
                </a:solidFill>
                <a:latin typeface="+mn-lt"/>
                <a:ea typeface="+mn-ea"/>
                <a:cs typeface="+mn-cs"/>
              </a:rPr>
              <a:t>(1), pp.102-116.</a:t>
            </a:r>
          </a:p>
          <a:p>
            <a:r>
              <a:rPr lang="en-US" sz="1200" kern="1200" dirty="0" smtClean="0">
                <a:solidFill>
                  <a:schemeClr val="tx1"/>
                </a:solidFill>
                <a:latin typeface="+mn-lt"/>
                <a:ea typeface="+mn-ea"/>
                <a:cs typeface="+mn-cs"/>
              </a:rPr>
              <a:t>Di Gregorio, A., </a:t>
            </a:r>
            <a:r>
              <a:rPr lang="en-US" sz="1200" kern="1200" dirty="0" err="1" smtClean="0">
                <a:solidFill>
                  <a:schemeClr val="tx1"/>
                </a:solidFill>
                <a:latin typeface="+mn-lt"/>
                <a:ea typeface="+mn-ea"/>
                <a:cs typeface="+mn-cs"/>
              </a:rPr>
              <a:t>Maggioni</a:t>
            </a:r>
            <a:r>
              <a:rPr lang="en-US" sz="1200" kern="1200" dirty="0" smtClean="0">
                <a:solidFill>
                  <a:schemeClr val="tx1"/>
                </a:solidFill>
                <a:latin typeface="+mn-lt"/>
                <a:ea typeface="+mn-ea"/>
                <a:cs typeface="+mn-cs"/>
              </a:rPr>
              <a:t>, I., </a:t>
            </a:r>
            <a:r>
              <a:rPr lang="en-US" sz="1200" kern="1200" dirty="0" err="1" smtClean="0">
                <a:solidFill>
                  <a:schemeClr val="tx1"/>
                </a:solidFill>
                <a:latin typeface="+mn-lt"/>
                <a:ea typeface="+mn-ea"/>
                <a:cs typeface="+mn-cs"/>
              </a:rPr>
              <a:t>Mauri</a:t>
            </a:r>
            <a:r>
              <a:rPr lang="en-US" sz="1200" kern="1200" dirty="0" smtClean="0">
                <a:solidFill>
                  <a:schemeClr val="tx1"/>
                </a:solidFill>
                <a:latin typeface="+mn-lt"/>
                <a:ea typeface="+mn-ea"/>
                <a:cs typeface="+mn-cs"/>
              </a:rPr>
              <a:t>, C. and </a:t>
            </a:r>
            <a:r>
              <a:rPr lang="en-US" sz="1200" kern="1200" dirty="0" err="1" smtClean="0">
                <a:solidFill>
                  <a:schemeClr val="tx1"/>
                </a:solidFill>
                <a:latin typeface="+mn-lt"/>
                <a:ea typeface="+mn-ea"/>
                <a:cs typeface="+mn-cs"/>
              </a:rPr>
              <a:t>Mazzucchelli</a:t>
            </a:r>
            <a:r>
              <a:rPr lang="en-US" sz="1200" kern="1200" dirty="0" smtClean="0">
                <a:solidFill>
                  <a:schemeClr val="tx1"/>
                </a:solidFill>
                <a:latin typeface="+mn-lt"/>
                <a:ea typeface="+mn-ea"/>
                <a:cs typeface="+mn-cs"/>
              </a:rPr>
              <a:t>, A., 2019. Employability skills for future marketing professionals. </a:t>
            </a:r>
            <a:r>
              <a:rPr lang="en-US" sz="1200" i="1" kern="1200" dirty="0" smtClean="0">
                <a:solidFill>
                  <a:schemeClr val="tx1"/>
                </a:solidFill>
                <a:latin typeface="+mn-lt"/>
                <a:ea typeface="+mn-ea"/>
                <a:cs typeface="+mn-cs"/>
              </a:rPr>
              <a:t>European management journal</a:t>
            </a:r>
            <a:r>
              <a:rPr lang="en-US" sz="1200" kern="1200" dirty="0" smtClean="0">
                <a:solidFill>
                  <a:schemeClr val="tx1"/>
                </a:solidFill>
                <a:latin typeface="+mn-lt"/>
                <a:ea typeface="+mn-ea"/>
                <a:cs typeface="+mn-cs"/>
              </a:rPr>
              <a:t>, </a:t>
            </a:r>
            <a:r>
              <a:rPr lang="en-US" sz="1200" i="1" kern="1200" dirty="0" smtClean="0">
                <a:solidFill>
                  <a:schemeClr val="tx1"/>
                </a:solidFill>
                <a:latin typeface="+mn-lt"/>
                <a:ea typeface="+mn-ea"/>
                <a:cs typeface="+mn-cs"/>
              </a:rPr>
              <a:t>37</a:t>
            </a:r>
            <a:r>
              <a:rPr lang="en-US" sz="1200" kern="1200" dirty="0" smtClean="0">
                <a:solidFill>
                  <a:schemeClr val="tx1"/>
                </a:solidFill>
                <a:latin typeface="+mn-lt"/>
                <a:ea typeface="+mn-ea"/>
                <a:cs typeface="+mn-cs"/>
              </a:rPr>
              <a:t>(3), pp.251-258.</a:t>
            </a:r>
          </a:p>
          <a:p>
            <a:r>
              <a:rPr lang="en-US" sz="1200" kern="1200" dirty="0" err="1" smtClean="0">
                <a:solidFill>
                  <a:schemeClr val="tx1"/>
                </a:solidFill>
                <a:latin typeface="+mn-lt"/>
                <a:ea typeface="+mn-ea"/>
                <a:cs typeface="+mn-cs"/>
              </a:rPr>
              <a:t>Daniëls</a:t>
            </a:r>
            <a:r>
              <a:rPr lang="en-US" sz="1200" kern="1200" dirty="0" smtClean="0">
                <a:solidFill>
                  <a:schemeClr val="tx1"/>
                </a:solidFill>
                <a:latin typeface="+mn-lt"/>
                <a:ea typeface="+mn-ea"/>
                <a:cs typeface="+mn-cs"/>
              </a:rPr>
              <a:t>, E., </a:t>
            </a:r>
            <a:r>
              <a:rPr lang="en-US" sz="1200" kern="1200" dirty="0" err="1" smtClean="0">
                <a:solidFill>
                  <a:schemeClr val="tx1"/>
                </a:solidFill>
                <a:latin typeface="+mn-lt"/>
                <a:ea typeface="+mn-ea"/>
                <a:cs typeface="+mn-cs"/>
              </a:rPr>
              <a:t>Hondeghem</a:t>
            </a:r>
            <a:r>
              <a:rPr lang="en-US" sz="1200" kern="1200" dirty="0" smtClean="0">
                <a:solidFill>
                  <a:schemeClr val="tx1"/>
                </a:solidFill>
                <a:latin typeface="+mn-lt"/>
                <a:ea typeface="+mn-ea"/>
                <a:cs typeface="+mn-cs"/>
              </a:rPr>
              <a:t>, A. and </a:t>
            </a:r>
            <a:r>
              <a:rPr lang="en-US" sz="1200" kern="1200" dirty="0" err="1" smtClean="0">
                <a:solidFill>
                  <a:schemeClr val="tx1"/>
                </a:solidFill>
                <a:latin typeface="+mn-lt"/>
                <a:ea typeface="+mn-ea"/>
                <a:cs typeface="+mn-cs"/>
              </a:rPr>
              <a:t>Dochy</a:t>
            </a:r>
            <a:r>
              <a:rPr lang="en-US" sz="1200" kern="1200" dirty="0" smtClean="0">
                <a:solidFill>
                  <a:schemeClr val="tx1"/>
                </a:solidFill>
                <a:latin typeface="+mn-lt"/>
                <a:ea typeface="+mn-ea"/>
                <a:cs typeface="+mn-cs"/>
              </a:rPr>
              <a:t>, F., 2019. A review on leadership and leadership development in educational settings. </a:t>
            </a:r>
            <a:r>
              <a:rPr lang="en-US" sz="1200" i="1" kern="1200" dirty="0" smtClean="0">
                <a:solidFill>
                  <a:schemeClr val="tx1"/>
                </a:solidFill>
                <a:latin typeface="+mn-lt"/>
                <a:ea typeface="+mn-ea"/>
                <a:cs typeface="+mn-cs"/>
              </a:rPr>
              <a:t>Educational research review</a:t>
            </a:r>
            <a:r>
              <a:rPr lang="en-US" sz="1200" kern="1200" dirty="0" smtClean="0">
                <a:solidFill>
                  <a:schemeClr val="tx1"/>
                </a:solidFill>
                <a:latin typeface="+mn-lt"/>
                <a:ea typeface="+mn-ea"/>
                <a:cs typeface="+mn-cs"/>
              </a:rPr>
              <a:t>, </a:t>
            </a:r>
            <a:r>
              <a:rPr lang="en-US" sz="1200" i="1" kern="1200" dirty="0" smtClean="0">
                <a:solidFill>
                  <a:schemeClr val="tx1"/>
                </a:solidFill>
                <a:latin typeface="+mn-lt"/>
                <a:ea typeface="+mn-ea"/>
                <a:cs typeface="+mn-cs"/>
              </a:rPr>
              <a:t>27</a:t>
            </a:r>
            <a:r>
              <a:rPr lang="en-US" sz="1200" kern="1200" dirty="0" smtClean="0">
                <a:solidFill>
                  <a:schemeClr val="tx1"/>
                </a:solidFill>
                <a:latin typeface="+mn-lt"/>
                <a:ea typeface="+mn-ea"/>
                <a:cs typeface="+mn-cs"/>
              </a:rPr>
              <a:t>, pp.110-125.</a:t>
            </a:r>
          </a:p>
          <a:p>
            <a:r>
              <a:rPr lang="en-US" sz="1200" kern="1200" dirty="0" err="1" smtClean="0">
                <a:solidFill>
                  <a:schemeClr val="tx1"/>
                </a:solidFill>
                <a:latin typeface="+mn-lt"/>
                <a:ea typeface="+mn-ea"/>
                <a:cs typeface="+mn-cs"/>
              </a:rPr>
              <a:t>Rimmer</a:t>
            </a:r>
            <a:r>
              <a:rPr lang="en-US" sz="1200" kern="1200" dirty="0" smtClean="0">
                <a:solidFill>
                  <a:schemeClr val="tx1"/>
                </a:solidFill>
                <a:latin typeface="+mn-lt"/>
                <a:ea typeface="+mn-ea"/>
                <a:cs typeface="+mn-cs"/>
              </a:rPr>
              <a:t>, A., 2019. The firm: does it hold the answers to </a:t>
            </a:r>
            <a:r>
              <a:rPr lang="en-US" sz="1200" kern="1200" dirty="0" err="1" smtClean="0">
                <a:solidFill>
                  <a:schemeClr val="tx1"/>
                </a:solidFill>
                <a:latin typeface="+mn-lt"/>
                <a:ea typeface="+mn-ea"/>
                <a:cs typeface="+mn-cs"/>
              </a:rPr>
              <a:t>teamworking</a:t>
            </a:r>
            <a:r>
              <a:rPr lang="en-US" sz="1200" kern="1200" dirty="0" smtClean="0">
                <a:solidFill>
                  <a:schemeClr val="tx1"/>
                </a:solidFill>
                <a:latin typeface="+mn-lt"/>
                <a:ea typeface="+mn-ea"/>
                <a:cs typeface="+mn-cs"/>
              </a:rPr>
              <a:t> and morale?. </a:t>
            </a:r>
            <a:r>
              <a:rPr lang="en-US" sz="1200" i="1" kern="1200" dirty="0" smtClean="0">
                <a:solidFill>
                  <a:schemeClr val="tx1"/>
                </a:solidFill>
                <a:latin typeface="+mn-lt"/>
                <a:ea typeface="+mn-ea"/>
                <a:cs typeface="+mn-cs"/>
              </a:rPr>
              <a:t>BMJ: British Medical Journal (Online)</a:t>
            </a:r>
            <a:r>
              <a:rPr lang="en-US" sz="1200" kern="1200" dirty="0" smtClean="0">
                <a:solidFill>
                  <a:schemeClr val="tx1"/>
                </a:solidFill>
                <a:latin typeface="+mn-lt"/>
                <a:ea typeface="+mn-ea"/>
                <a:cs typeface="+mn-cs"/>
              </a:rPr>
              <a:t>, </a:t>
            </a:r>
            <a:r>
              <a:rPr lang="en-US" sz="1200" i="1" kern="1200" dirty="0" smtClean="0">
                <a:solidFill>
                  <a:schemeClr val="tx1"/>
                </a:solidFill>
                <a:latin typeface="+mn-lt"/>
                <a:ea typeface="+mn-ea"/>
                <a:cs typeface="+mn-cs"/>
              </a:rPr>
              <a:t>365</a:t>
            </a:r>
            <a:r>
              <a:rPr lang="en-US" sz="1200" kern="1200" dirty="0" smtClean="0">
                <a:solidFill>
                  <a:schemeClr val="tx1"/>
                </a:solidFill>
                <a:latin typeface="+mn-lt"/>
                <a:ea typeface="+mn-ea"/>
                <a:cs typeface="+mn-cs"/>
              </a:rPr>
              <a:t>.</a:t>
            </a:r>
          </a:p>
          <a:p>
            <a:r>
              <a:rPr lang="en-US" sz="1200" kern="1200" dirty="0" err="1" smtClean="0">
                <a:solidFill>
                  <a:schemeClr val="tx1"/>
                </a:solidFill>
                <a:latin typeface="+mn-lt"/>
                <a:ea typeface="+mn-ea"/>
                <a:cs typeface="+mn-cs"/>
              </a:rPr>
              <a:t>Gallivan</a:t>
            </a:r>
            <a:r>
              <a:rPr lang="en-US" sz="1200" kern="1200" dirty="0" smtClean="0">
                <a:solidFill>
                  <a:schemeClr val="tx1"/>
                </a:solidFill>
                <a:latin typeface="+mn-lt"/>
                <a:ea typeface="+mn-ea"/>
                <a:cs typeface="+mn-cs"/>
              </a:rPr>
              <a:t>, J.P., Chapman, C.S., </a:t>
            </a:r>
            <a:r>
              <a:rPr lang="en-US" sz="1200" kern="1200" dirty="0" err="1" smtClean="0">
                <a:solidFill>
                  <a:schemeClr val="tx1"/>
                </a:solidFill>
                <a:latin typeface="+mn-lt"/>
                <a:ea typeface="+mn-ea"/>
                <a:cs typeface="+mn-cs"/>
              </a:rPr>
              <a:t>Wolpert</a:t>
            </a:r>
            <a:r>
              <a:rPr lang="en-US" sz="1200" kern="1200" dirty="0" smtClean="0">
                <a:solidFill>
                  <a:schemeClr val="tx1"/>
                </a:solidFill>
                <a:latin typeface="+mn-lt"/>
                <a:ea typeface="+mn-ea"/>
                <a:cs typeface="+mn-cs"/>
              </a:rPr>
              <a:t>, D.M. and Flanagan, J.R., 2018. Decision-making in </a:t>
            </a:r>
            <a:r>
              <a:rPr lang="en-US" sz="1200" kern="1200" dirty="0" err="1" smtClean="0">
                <a:solidFill>
                  <a:schemeClr val="tx1"/>
                </a:solidFill>
                <a:latin typeface="+mn-lt"/>
                <a:ea typeface="+mn-ea"/>
                <a:cs typeface="+mn-cs"/>
              </a:rPr>
              <a:t>sensorimotor</a:t>
            </a:r>
            <a:r>
              <a:rPr lang="en-US" sz="1200" kern="1200" dirty="0" smtClean="0">
                <a:solidFill>
                  <a:schemeClr val="tx1"/>
                </a:solidFill>
                <a:latin typeface="+mn-lt"/>
                <a:ea typeface="+mn-ea"/>
                <a:cs typeface="+mn-cs"/>
              </a:rPr>
              <a:t> control. </a:t>
            </a:r>
            <a:r>
              <a:rPr lang="en-US" sz="1200" i="1" kern="1200" dirty="0" smtClean="0">
                <a:solidFill>
                  <a:schemeClr val="tx1"/>
                </a:solidFill>
                <a:latin typeface="+mn-lt"/>
                <a:ea typeface="+mn-ea"/>
                <a:cs typeface="+mn-cs"/>
              </a:rPr>
              <a:t>Nature Reviews Neuroscience</a:t>
            </a:r>
            <a:r>
              <a:rPr lang="en-US" sz="1200" kern="1200" dirty="0" smtClean="0">
                <a:solidFill>
                  <a:schemeClr val="tx1"/>
                </a:solidFill>
                <a:latin typeface="+mn-lt"/>
                <a:ea typeface="+mn-ea"/>
                <a:cs typeface="+mn-cs"/>
              </a:rPr>
              <a:t>, </a:t>
            </a:r>
            <a:r>
              <a:rPr lang="en-US" sz="1200" i="1" kern="1200" dirty="0" smtClean="0">
                <a:solidFill>
                  <a:schemeClr val="tx1"/>
                </a:solidFill>
                <a:latin typeface="+mn-lt"/>
                <a:ea typeface="+mn-ea"/>
                <a:cs typeface="+mn-cs"/>
              </a:rPr>
              <a:t>19</a:t>
            </a:r>
            <a:r>
              <a:rPr lang="en-US" sz="1200" kern="1200" dirty="0" smtClean="0">
                <a:solidFill>
                  <a:schemeClr val="tx1"/>
                </a:solidFill>
                <a:latin typeface="+mn-lt"/>
                <a:ea typeface="+mn-ea"/>
                <a:cs typeface="+mn-cs"/>
              </a:rPr>
              <a:t>(9), pp.519-534.</a:t>
            </a:r>
          </a:p>
          <a:p>
            <a:endParaRPr lang="en-US" dirty="0"/>
          </a:p>
        </p:txBody>
      </p:sp>
      <p:sp>
        <p:nvSpPr>
          <p:cNvPr id="4" name="Slide Number Placeholder 3"/>
          <p:cNvSpPr>
            <a:spLocks noGrp="1"/>
          </p:cNvSpPr>
          <p:nvPr>
            <p:ph type="sldNum" sz="quarter" idx="10"/>
          </p:nvPr>
        </p:nvSpPr>
        <p:spPr/>
        <p:txBody>
          <a:bodyPr/>
          <a:lstStyle/>
          <a:p>
            <a:fld id="{44404C94-B922-46CB-8DD8-C142B44EC68D}"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9CE97302-AB59-4E90-915F-64B3549E62A2}" type="datetimeFigureOut">
              <a:rPr lang="en-US" smtClean="0"/>
              <a:pPr/>
              <a:t>7/27/2021</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9ED83B25-C0B5-4814-B45C-727DD7B2CF16}"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CE97302-AB59-4E90-915F-64B3549E62A2}" type="datetimeFigureOut">
              <a:rPr lang="en-US" smtClean="0"/>
              <a:pPr/>
              <a:t>7/27/2021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9ED83B25-C0B5-4814-B45C-727DD7B2CF16}"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9CE97302-AB59-4E90-915F-64B3549E62A2}" type="datetimeFigureOut">
              <a:rPr lang="en-US" smtClean="0"/>
              <a:pPr/>
              <a:t>7/27/2021</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9ED83B25-C0B5-4814-B45C-727DD7B2CF16}"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9CE97302-AB59-4E90-915F-64B3549E62A2}" type="datetimeFigureOut">
              <a:rPr lang="en-US" smtClean="0"/>
              <a:pPr/>
              <a:t>7/27/2021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D83B25-C0B5-4814-B45C-727DD7B2CF16}"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CE97302-AB59-4E90-915F-64B3549E62A2}" type="datetimeFigureOut">
              <a:rPr lang="en-US" smtClean="0"/>
              <a:pPr/>
              <a:t>7/27/2021</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9ED83B25-C0B5-4814-B45C-727DD7B2CF16}"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CE97302-AB59-4E90-915F-64B3549E62A2}" type="datetimeFigureOut">
              <a:rPr lang="en-US" smtClean="0"/>
              <a:pPr/>
              <a:t>7/27/2021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9ED83B25-C0B5-4814-B45C-727DD7B2CF1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9CE97302-AB59-4E90-915F-64B3549E62A2}" type="datetimeFigureOut">
              <a:rPr lang="en-US" smtClean="0"/>
              <a:pPr/>
              <a:t>7/27/2021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9ED83B25-C0B5-4814-B45C-727DD7B2CF1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9ED83B25-C0B5-4814-B45C-727DD7B2CF16}"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9CE97302-AB59-4E90-915F-64B3549E62A2}" type="datetimeFigureOut">
              <a:rPr lang="en-US" smtClean="0"/>
              <a:pPr/>
              <a:t>7/27/2021</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9ED83B25-C0B5-4814-B45C-727DD7B2CF16}"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9CE97302-AB59-4E90-915F-64B3549E62A2}" type="datetimeFigureOut">
              <a:rPr lang="en-US" smtClean="0"/>
              <a:pPr/>
              <a:t>7/27/2021</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97302-AB59-4E90-915F-64B3549E62A2}" type="datetimeFigureOut">
              <a:rPr lang="en-US" smtClean="0"/>
              <a:pPr/>
              <a:t>7/27/2021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D83B25-C0B5-4814-B45C-727DD7B2CF1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9ED83B25-C0B5-4814-B45C-727DD7B2CF16}"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97302-AB59-4E90-915F-64B3549E62A2}" type="datetimeFigureOut">
              <a:rPr lang="en-US" smtClean="0"/>
              <a:pPr/>
              <a:t>7/27/2021</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9CE97302-AB59-4E90-915F-64B3549E62A2}" type="datetimeFigureOut">
              <a:rPr lang="en-US" smtClean="0"/>
              <a:pPr/>
              <a:t>7/27/2021</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9ED83B25-C0B5-4814-B45C-727DD7B2CF16}"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l="-13000" r="-18000"/>
          </a:stretch>
        </a:blipFill>
        <a:effectLst/>
      </p:bgPr>
    </p:bg>
    <p:spTree>
      <p:nvGrpSpPr>
        <p:cNvPr id="1" name=""/>
        <p:cNvGrpSpPr/>
        <p:nvPr/>
      </p:nvGrpSpPr>
      <p:grpSpPr>
        <a:xfrm>
          <a:off x="0" y="0"/>
          <a:ext cx="0" cy="0"/>
          <a:chOff x="0" y="0"/>
          <a:chExt cx="0" cy="0"/>
        </a:xfrm>
      </p:grpSpPr>
      <p:sp>
        <p:nvSpPr>
          <p:cNvPr id="2" name="TextBox 1"/>
          <p:cNvSpPr txBox="1"/>
          <p:nvPr/>
        </p:nvSpPr>
        <p:spPr>
          <a:xfrm>
            <a:off x="381000" y="2438400"/>
            <a:ext cx="8763000" cy="830997"/>
          </a:xfrm>
          <a:prstGeom prst="rect">
            <a:avLst/>
          </a:prstGeom>
          <a:noFill/>
        </p:spPr>
        <p:txBody>
          <a:bodyPr wrap="square" rtlCol="0">
            <a:spAutoFit/>
          </a:bodyPr>
          <a:lstStyle/>
          <a:p>
            <a:pPr algn="ctr"/>
            <a:r>
              <a:rPr lang="en-US" sz="4800" b="1" dirty="0" smtClean="0">
                <a:latin typeface="Arial Narrow" pitchFamily="34" charset="0"/>
              </a:rPr>
              <a:t>Academic and Employability Skills</a:t>
            </a:r>
            <a:endParaRPr lang="en-US" sz="4800" b="1" dirty="0">
              <a:latin typeface="Arial Narrow"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solidFill>
                  <a:schemeClr val="tx1"/>
                </a:solidFill>
                <a:latin typeface="Arial Narrow" pitchFamily="34" charset="0"/>
              </a:rPr>
              <a:t>Table of Contents</a:t>
            </a:r>
            <a:endParaRPr lang="en-US" sz="2400" b="1" dirty="0">
              <a:solidFill>
                <a:schemeClr val="tx1"/>
              </a:solidFill>
              <a:latin typeface="Arial Narrow" pitchFamily="34" charset="0"/>
            </a:endParaRPr>
          </a:p>
        </p:txBody>
      </p:sp>
      <p:sp>
        <p:nvSpPr>
          <p:cNvPr id="3" name="Content Placeholder 2"/>
          <p:cNvSpPr>
            <a:spLocks noGrp="1"/>
          </p:cNvSpPr>
          <p:nvPr>
            <p:ph sz="quarter" idx="1"/>
          </p:nvPr>
        </p:nvSpPr>
        <p:spPr/>
        <p:txBody>
          <a:bodyPr>
            <a:normAutofit/>
          </a:bodyPr>
          <a:lstStyle/>
          <a:p>
            <a:r>
              <a:rPr lang="en-US" sz="2400" dirty="0" smtClean="0"/>
              <a:t>Slide 3- Introduction</a:t>
            </a:r>
          </a:p>
          <a:p>
            <a:r>
              <a:rPr lang="en-US" sz="2400" dirty="0" smtClean="0"/>
              <a:t>Slide 4- Industry  would work in</a:t>
            </a:r>
          </a:p>
          <a:p>
            <a:r>
              <a:rPr lang="en-US" sz="2400" dirty="0" smtClean="0"/>
              <a:t>Slide 5- Job Advertisement</a:t>
            </a:r>
          </a:p>
          <a:p>
            <a:r>
              <a:rPr lang="en-US" sz="2400" dirty="0" smtClean="0"/>
              <a:t>Slide 6- Evaluation of the skills</a:t>
            </a:r>
          </a:p>
          <a:p>
            <a:r>
              <a:rPr lang="en-US" sz="2400" dirty="0" smtClean="0"/>
              <a:t>Slide 7- Time management tools</a:t>
            </a:r>
          </a:p>
          <a:p>
            <a:r>
              <a:rPr lang="en-US" sz="2400" dirty="0" smtClean="0"/>
              <a:t>Slide 8 Personal Development Plan</a:t>
            </a:r>
          </a:p>
          <a:p>
            <a:r>
              <a:rPr lang="en-US" sz="2400" dirty="0" smtClean="0"/>
              <a:t>Slide 9- Conclusion</a:t>
            </a:r>
          </a:p>
          <a:p>
            <a:r>
              <a:rPr lang="en-US" sz="2400" dirty="0" smtClean="0"/>
              <a:t>Slide 10- Reference List</a:t>
            </a:r>
          </a:p>
          <a:p>
            <a:r>
              <a:rPr lang="en-US" sz="2400" dirty="0" smtClean="0"/>
              <a:t>Slide 11</a:t>
            </a:r>
          </a:p>
          <a:p>
            <a:endParaRPr lang="en-US" sz="24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3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534400" cy="758952"/>
          </a:xfrm>
        </p:spPr>
        <p:txBody>
          <a:bodyPr>
            <a:normAutofit fontScale="90000"/>
          </a:bodyPr>
          <a:lstStyle/>
          <a:p>
            <a:r>
              <a:rPr lang="en-US" b="1" dirty="0" smtClean="0">
                <a:solidFill>
                  <a:schemeClr val="tx1"/>
                </a:solidFill>
                <a:latin typeface="Arial Narrow" pitchFamily="34" charset="0"/>
              </a:rPr>
              <a:t>Introduction </a:t>
            </a:r>
            <a:r>
              <a:rPr lang="en-US" b="1" dirty="0" smtClean="0"/>
              <a:t/>
            </a:r>
            <a:br>
              <a:rPr lang="en-US" b="1" dirty="0" smtClean="0"/>
            </a:br>
            <a:endParaRPr lang="en-US" dirty="0"/>
          </a:p>
        </p:txBody>
      </p:sp>
      <p:sp>
        <p:nvSpPr>
          <p:cNvPr id="3" name="Content Placeholder 2"/>
          <p:cNvSpPr>
            <a:spLocks noGrp="1"/>
          </p:cNvSpPr>
          <p:nvPr>
            <p:ph sz="quarter" idx="1"/>
          </p:nvPr>
        </p:nvSpPr>
        <p:spPr>
          <a:xfrm>
            <a:off x="304800" y="1905000"/>
            <a:ext cx="4498848" cy="4572000"/>
          </a:xfrm>
        </p:spPr>
        <p:txBody>
          <a:bodyPr>
            <a:normAutofit/>
          </a:bodyPr>
          <a:lstStyle/>
          <a:p>
            <a:pPr algn="just"/>
            <a:r>
              <a:rPr lang="en-US" sz="2400" dirty="0" smtClean="0">
                <a:latin typeface="Arial Narrow" pitchFamily="34" charset="0"/>
              </a:rPr>
              <a:t>Academic skills refer to the attributes of the individual that may help in gaining better career growth in the future </a:t>
            </a:r>
          </a:p>
          <a:p>
            <a:pPr algn="just"/>
            <a:r>
              <a:rPr lang="en-US" sz="2400" dirty="0" smtClean="0">
                <a:latin typeface="Arial Narrow" pitchFamily="34" charset="0"/>
              </a:rPr>
              <a:t>Employability skills are the attributes of the individual that prepares them for future challenges in their professional </a:t>
            </a:r>
            <a:r>
              <a:rPr lang="en-US" sz="2400" dirty="0" smtClean="0">
                <a:latin typeface="Arial Narrow" pitchFamily="34" charset="0"/>
              </a:rPr>
              <a:t>career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2000"/>
            <a:lum/>
          </a:blip>
          <a:srcRect/>
          <a:stretch>
            <a:fillRect l="-38000" r="-3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US" sz="2700" b="1" dirty="0" smtClean="0">
                <a:solidFill>
                  <a:schemeClr val="tx1"/>
                </a:solidFill>
                <a:latin typeface="Arial Narrow" pitchFamily="34" charset="0"/>
              </a:rPr>
              <a:t>The industry I would work in </a:t>
            </a:r>
            <a:r>
              <a:rPr lang="en-US" dirty="0" smtClean="0"/>
              <a:t/>
            </a:r>
            <a:br>
              <a:rPr lang="en-US" dirty="0" smtClean="0"/>
            </a:br>
            <a:endParaRPr lang="en-US" dirty="0"/>
          </a:p>
        </p:txBody>
      </p:sp>
      <p:sp>
        <p:nvSpPr>
          <p:cNvPr id="3" name="Content Placeholder 2"/>
          <p:cNvSpPr>
            <a:spLocks noGrp="1"/>
          </p:cNvSpPr>
          <p:nvPr>
            <p:ph sz="quarter" idx="1"/>
          </p:nvPr>
        </p:nvSpPr>
        <p:spPr>
          <a:xfrm>
            <a:off x="301752" y="1527048"/>
            <a:ext cx="8232648" cy="4572000"/>
          </a:xfrm>
        </p:spPr>
        <p:txBody>
          <a:bodyPr>
            <a:normAutofit/>
          </a:bodyPr>
          <a:lstStyle/>
          <a:p>
            <a:pPr algn="just"/>
            <a:r>
              <a:rPr lang="en-GB" sz="2400" dirty="0" smtClean="0">
                <a:latin typeface="Arial Narrow" pitchFamily="34" charset="0"/>
              </a:rPr>
              <a:t>The employability skills that I have are a proper team working and communication skills along with proper referencing and academic writing being the academic skills that I possess</a:t>
            </a:r>
            <a:r>
              <a:rPr lang="en-GB" sz="2400" dirty="0" smtClean="0">
                <a:latin typeface="Arial Narrow" pitchFamily="34" charset="0"/>
              </a:rPr>
              <a:t>.</a:t>
            </a:r>
          </a:p>
          <a:p>
            <a:pPr algn="just"/>
            <a:endParaRPr lang="en-GB" sz="2400" dirty="0" smtClean="0">
              <a:latin typeface="Arial Narrow" pitchFamily="34" charset="0"/>
            </a:endParaRPr>
          </a:p>
          <a:p>
            <a:pPr algn="just">
              <a:buNone/>
            </a:pPr>
            <a:endParaRPr lang="en-GB" sz="2400" dirty="0" smtClean="0">
              <a:latin typeface="Arial Narrow" pitchFamily="34" charset="0"/>
            </a:endParaRPr>
          </a:p>
          <a:p>
            <a:pPr algn="just"/>
            <a:r>
              <a:rPr lang="en-GB" sz="2400" dirty="0" smtClean="0">
                <a:latin typeface="Arial Narrow" pitchFamily="34" charset="0"/>
              </a:rPr>
              <a:t>The skills that I want to improve will be the problem solving and technical skills that comprise academic and academic skills</a:t>
            </a:r>
            <a:endParaRPr lang="en-US" sz="2400" dirty="0">
              <a:latin typeface="Arial Narrow"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GB" sz="2700" b="1" dirty="0" smtClean="0">
                <a:solidFill>
                  <a:schemeClr val="tx1"/>
                </a:solidFill>
                <a:latin typeface="Arial Narrow" pitchFamily="34" charset="0"/>
              </a:rPr>
              <a:t>Job advertisement</a:t>
            </a:r>
            <a:r>
              <a:rPr lang="en-US" dirty="0" smtClean="0"/>
              <a:t/>
            </a:r>
            <a:br>
              <a:rPr lang="en-US" dirty="0" smtClean="0"/>
            </a:br>
            <a:endParaRPr lang="en-US" dirty="0"/>
          </a:p>
        </p:txBody>
      </p:sp>
      <p:sp>
        <p:nvSpPr>
          <p:cNvPr id="3" name="Content Placeholder 2"/>
          <p:cNvSpPr>
            <a:spLocks noGrp="1"/>
          </p:cNvSpPr>
          <p:nvPr>
            <p:ph sz="quarter" idx="1"/>
          </p:nvPr>
        </p:nvSpPr>
        <p:spPr>
          <a:xfrm>
            <a:off x="301752" y="1527048"/>
            <a:ext cx="7927848" cy="1978152"/>
          </a:xfrm>
        </p:spPr>
        <p:txBody>
          <a:bodyPr>
            <a:normAutofit/>
          </a:bodyPr>
          <a:lstStyle/>
          <a:p>
            <a:pPr algn="just"/>
            <a:r>
              <a:rPr lang="en-GB" sz="2000" dirty="0" smtClean="0">
                <a:latin typeface="Arial Narrow" pitchFamily="34" charset="0"/>
              </a:rPr>
              <a:t>In the hospitality industry, the best job role that would suit me is the Reception manager through which I can demonstrate the existing skills and gain new ones. </a:t>
            </a:r>
          </a:p>
          <a:p>
            <a:pPr algn="just"/>
            <a:r>
              <a:rPr lang="en-GB" sz="2000" dirty="0" smtClean="0">
                <a:latin typeface="Arial Narrow" pitchFamily="34" charset="0"/>
              </a:rPr>
              <a:t>This way the organisational values and loyalty from the customers can be expected.</a:t>
            </a:r>
            <a:endParaRPr lang="en-US" sz="2000" dirty="0">
              <a:latin typeface="Arial Narrow" pitchFamily="34" charset="0"/>
            </a:endParaRPr>
          </a:p>
        </p:txBody>
      </p:sp>
      <p:pic>
        <p:nvPicPr>
          <p:cNvPr id="1026" name="Picture 2" descr="C:\Users\admin\Desktop\download.png"/>
          <p:cNvPicPr>
            <a:picLocks noChangeAspect="1" noChangeArrowheads="1"/>
          </p:cNvPicPr>
          <p:nvPr/>
        </p:nvPicPr>
        <p:blipFill>
          <a:blip r:embed="rId3"/>
          <a:srcRect/>
          <a:stretch>
            <a:fillRect/>
          </a:stretch>
        </p:blipFill>
        <p:spPr bwMode="auto">
          <a:xfrm>
            <a:off x="5410200" y="3429000"/>
            <a:ext cx="3457575" cy="1323975"/>
          </a:xfrm>
          <a:prstGeom prst="rect">
            <a:avLst/>
          </a:prstGeom>
          <a:ln>
            <a:noFill/>
          </a:ln>
          <a:effectLst>
            <a:softEdge rad="112500"/>
          </a:effectLst>
        </p:spPr>
      </p:pic>
      <p:pic>
        <p:nvPicPr>
          <p:cNvPr id="5" name="Picture 4" descr="Starhtels.png"/>
          <p:cNvPicPr/>
          <p:nvPr/>
        </p:nvPicPr>
        <p:blipFill>
          <a:blip r:embed="rId4"/>
          <a:stretch>
            <a:fillRect/>
          </a:stretch>
        </p:blipFill>
        <p:spPr>
          <a:xfrm>
            <a:off x="838200" y="4648200"/>
            <a:ext cx="3276600" cy="1600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758952"/>
          </a:xfrm>
        </p:spPr>
        <p:txBody>
          <a:bodyPr>
            <a:noAutofit/>
          </a:bodyPr>
          <a:lstStyle/>
          <a:p>
            <a:r>
              <a:rPr lang="en-GB" sz="2400" b="1" dirty="0" smtClean="0">
                <a:solidFill>
                  <a:schemeClr val="tx1"/>
                </a:solidFill>
                <a:latin typeface="Arial Narrow" pitchFamily="34" charset="0"/>
              </a:rPr>
              <a:t>Evaluation of the skills that I possess and the way I wish to improve them </a:t>
            </a:r>
            <a:endParaRPr lang="en-US" sz="2400" dirty="0">
              <a:solidFill>
                <a:schemeClr val="tx1"/>
              </a:solidFill>
              <a:latin typeface="Arial Narrow" pitchFamily="34" charset="0"/>
            </a:endParaRPr>
          </a:p>
        </p:txBody>
      </p:sp>
      <p:pic>
        <p:nvPicPr>
          <p:cNvPr id="4" name="Content Placeholder 3" descr="download (4).jpg"/>
          <p:cNvPicPr>
            <a:picLocks noGrp="1" noChangeAspect="1"/>
          </p:cNvPicPr>
          <p:nvPr>
            <p:ph sz="quarter" idx="1"/>
          </p:nvPr>
        </p:nvPicPr>
        <p:blipFill>
          <a:blip r:embed="rId3"/>
          <a:stretch>
            <a:fillRect/>
          </a:stretch>
        </p:blipFill>
        <p:spPr>
          <a:xfrm>
            <a:off x="5715000" y="4419600"/>
            <a:ext cx="2914650" cy="1571625"/>
          </a:xfrm>
          <a:prstGeom prst="rect">
            <a:avLst/>
          </a:prstGeom>
          <a:ln>
            <a:noFill/>
          </a:ln>
          <a:effectLst>
            <a:softEdge rad="112500"/>
          </a:effectLst>
        </p:spPr>
      </p:pic>
      <p:sp>
        <p:nvSpPr>
          <p:cNvPr id="5" name="TextBox 4"/>
          <p:cNvSpPr txBox="1"/>
          <p:nvPr/>
        </p:nvSpPr>
        <p:spPr>
          <a:xfrm>
            <a:off x="228600" y="1447800"/>
            <a:ext cx="7772400" cy="3970318"/>
          </a:xfrm>
          <a:prstGeom prst="rect">
            <a:avLst/>
          </a:prstGeom>
          <a:noFill/>
        </p:spPr>
        <p:txBody>
          <a:bodyPr wrap="square" rtlCol="0">
            <a:spAutoFit/>
          </a:bodyPr>
          <a:lstStyle/>
          <a:p>
            <a:pPr algn="just"/>
            <a:r>
              <a:rPr lang="en-GB" b="1" dirty="0">
                <a:latin typeface="Arial Narrow" pitchFamily="34" charset="0"/>
              </a:rPr>
              <a:t>SWOT Analysis</a:t>
            </a:r>
            <a:endParaRPr lang="en-US" dirty="0">
              <a:latin typeface="Arial Narrow" pitchFamily="34" charset="0"/>
            </a:endParaRPr>
          </a:p>
          <a:p>
            <a:pPr algn="just"/>
            <a:r>
              <a:rPr lang="en-GB" b="1" dirty="0">
                <a:latin typeface="Arial Narrow" pitchFamily="34" charset="0"/>
              </a:rPr>
              <a:t>Strengths</a:t>
            </a:r>
            <a:endParaRPr lang="en-US" dirty="0">
              <a:latin typeface="Arial Narrow" pitchFamily="34" charset="0"/>
            </a:endParaRPr>
          </a:p>
          <a:p>
            <a:pPr lvl="0" algn="just"/>
            <a:r>
              <a:rPr lang="en-GB" dirty="0">
                <a:latin typeface="Arial Narrow" pitchFamily="34" charset="0"/>
              </a:rPr>
              <a:t>My team working skills are good as I have good coordination. </a:t>
            </a:r>
            <a:endParaRPr lang="en-US" dirty="0">
              <a:latin typeface="Arial Narrow" pitchFamily="34" charset="0"/>
            </a:endParaRPr>
          </a:p>
          <a:p>
            <a:pPr lvl="0" algn="just"/>
            <a:r>
              <a:rPr lang="en-GB" dirty="0">
                <a:latin typeface="Arial Narrow" pitchFamily="34" charset="0"/>
              </a:rPr>
              <a:t>Leadership is a strength as I can provide support to my friends</a:t>
            </a:r>
            <a:endParaRPr lang="en-US" dirty="0">
              <a:latin typeface="Arial Narrow" pitchFamily="34" charset="0"/>
            </a:endParaRPr>
          </a:p>
          <a:p>
            <a:pPr algn="just"/>
            <a:r>
              <a:rPr lang="en-GB" b="1" dirty="0" smtClean="0">
                <a:latin typeface="Arial Narrow" pitchFamily="34" charset="0"/>
              </a:rPr>
              <a:t>Weaknesses</a:t>
            </a:r>
            <a:endParaRPr lang="en-US" dirty="0">
              <a:latin typeface="Arial Narrow" pitchFamily="34" charset="0"/>
            </a:endParaRPr>
          </a:p>
          <a:p>
            <a:pPr lvl="0" algn="just"/>
            <a:r>
              <a:rPr lang="en-GB" dirty="0">
                <a:latin typeface="Arial Narrow" pitchFamily="34" charset="0"/>
              </a:rPr>
              <a:t>Tend to get hostile at times as I have less patience</a:t>
            </a:r>
            <a:endParaRPr lang="en-US" dirty="0">
              <a:latin typeface="Arial Narrow" pitchFamily="34" charset="0"/>
            </a:endParaRPr>
          </a:p>
          <a:p>
            <a:pPr lvl="0" algn="just"/>
            <a:r>
              <a:rPr lang="en-GB" dirty="0">
                <a:latin typeface="Arial Narrow" pitchFamily="34" charset="0"/>
              </a:rPr>
              <a:t>Lose focus at times as I often become </a:t>
            </a:r>
            <a:r>
              <a:rPr lang="en-GB" dirty="0" err="1">
                <a:latin typeface="Arial Narrow" pitchFamily="34" charset="0"/>
              </a:rPr>
              <a:t>demotivated</a:t>
            </a:r>
            <a:endParaRPr lang="en-US" dirty="0">
              <a:latin typeface="Arial Narrow" pitchFamily="34" charset="0"/>
            </a:endParaRPr>
          </a:p>
          <a:p>
            <a:pPr algn="just"/>
            <a:r>
              <a:rPr lang="en-GB" b="1" dirty="0" smtClean="0">
                <a:latin typeface="Arial Narrow" pitchFamily="34" charset="0"/>
              </a:rPr>
              <a:t>Opportunities</a:t>
            </a:r>
            <a:endParaRPr lang="en-US" dirty="0">
              <a:latin typeface="Arial Narrow" pitchFamily="34" charset="0"/>
            </a:endParaRPr>
          </a:p>
          <a:p>
            <a:pPr lvl="0" algn="just"/>
            <a:r>
              <a:rPr lang="en-GB" dirty="0">
                <a:latin typeface="Arial Narrow" pitchFamily="34" charset="0"/>
              </a:rPr>
              <a:t>Internship programs were attended during the initial years helped me to understand different subjects</a:t>
            </a:r>
            <a:endParaRPr lang="en-US" dirty="0">
              <a:latin typeface="Arial Narrow" pitchFamily="34" charset="0"/>
            </a:endParaRPr>
          </a:p>
          <a:p>
            <a:pPr algn="just"/>
            <a:r>
              <a:rPr lang="en-GB" dirty="0" smtClean="0">
                <a:latin typeface="Arial Narrow" pitchFamily="34" charset="0"/>
              </a:rPr>
              <a:t>T</a:t>
            </a:r>
            <a:r>
              <a:rPr lang="en-GB" b="1" dirty="0" smtClean="0">
                <a:latin typeface="Arial Narrow" pitchFamily="34" charset="0"/>
              </a:rPr>
              <a:t>hreats</a:t>
            </a:r>
            <a:endParaRPr lang="en-US" dirty="0">
              <a:latin typeface="Arial Narrow" pitchFamily="34" charset="0"/>
            </a:endParaRPr>
          </a:p>
          <a:p>
            <a:pPr lvl="0" algn="just"/>
            <a:r>
              <a:rPr lang="en-GB" dirty="0" smtClean="0">
                <a:latin typeface="Arial Narrow" pitchFamily="34" charset="0"/>
              </a:rPr>
              <a:t>Peer </a:t>
            </a:r>
            <a:r>
              <a:rPr lang="en-GB" dirty="0">
                <a:latin typeface="Arial Narrow" pitchFamily="34" charset="0"/>
              </a:rPr>
              <a:t>completion is high for which I may not be able to gain better marks. </a:t>
            </a:r>
            <a:endParaRPr lang="en-US" dirty="0">
              <a:latin typeface="Arial Narrow" pitchFamily="34" charset="0"/>
            </a:endParaRPr>
          </a:p>
          <a:p>
            <a:pPr lvl="0" algn="just"/>
            <a:r>
              <a:rPr lang="en-GB" dirty="0">
                <a:latin typeface="Arial Narrow" pitchFamily="34" charset="0"/>
              </a:rPr>
              <a:t>The current </a:t>
            </a:r>
            <a:r>
              <a:rPr lang="en-GB" dirty="0" err="1">
                <a:latin typeface="Arial Narrow" pitchFamily="34" charset="0"/>
              </a:rPr>
              <a:t>jo</a:t>
            </a:r>
            <a:r>
              <a:rPr lang="en-GB" dirty="0">
                <a:latin typeface="Arial Narrow" pitchFamily="34" charset="0"/>
              </a:rPr>
              <a:t> scarcity is causing a huge issue in getting a desirable job. </a:t>
            </a:r>
            <a:endParaRPr lang="en-US" dirty="0">
              <a:latin typeface="Arial Narrow" pitchFamily="34" charset="0"/>
            </a:endParaRPr>
          </a:p>
          <a:p>
            <a:pPr algn="just"/>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b="1" dirty="0" smtClean="0">
                <a:solidFill>
                  <a:schemeClr val="tx1"/>
                </a:solidFill>
                <a:latin typeface="Arial Narrow" pitchFamily="34" charset="0"/>
              </a:rPr>
              <a:t>Time management tools</a:t>
            </a:r>
            <a:r>
              <a:rPr lang="en-US" sz="2400" dirty="0" smtClean="0">
                <a:solidFill>
                  <a:schemeClr val="tx1"/>
                </a:solidFill>
                <a:latin typeface="Arial Narrow" pitchFamily="34" charset="0"/>
              </a:rPr>
              <a:t/>
            </a:r>
            <a:br>
              <a:rPr lang="en-US" sz="2400" dirty="0" smtClean="0">
                <a:solidFill>
                  <a:schemeClr val="tx1"/>
                </a:solidFill>
                <a:latin typeface="Arial Narrow" pitchFamily="34" charset="0"/>
              </a:rPr>
            </a:br>
            <a:endParaRPr lang="en-US" sz="2400" dirty="0">
              <a:solidFill>
                <a:schemeClr val="tx1"/>
              </a:solidFill>
              <a:latin typeface="Arial Narrow" pitchFamily="34" charset="0"/>
            </a:endParaRPr>
          </a:p>
        </p:txBody>
      </p:sp>
      <p:pic>
        <p:nvPicPr>
          <p:cNvPr id="4" name="Content Placeholder 3" descr="download (3).jpg"/>
          <p:cNvPicPr>
            <a:picLocks noGrp="1" noChangeAspect="1"/>
          </p:cNvPicPr>
          <p:nvPr>
            <p:ph sz="quarter" idx="1"/>
          </p:nvPr>
        </p:nvPicPr>
        <p:blipFill>
          <a:blip r:embed="rId3"/>
          <a:stretch>
            <a:fillRect/>
          </a:stretch>
        </p:blipFill>
        <p:spPr>
          <a:xfrm>
            <a:off x="5791200" y="4343400"/>
            <a:ext cx="2619375" cy="1743075"/>
          </a:xfrm>
          <a:prstGeom prst="rect">
            <a:avLst/>
          </a:prstGeom>
          <a:ln>
            <a:noFill/>
          </a:ln>
          <a:effectLst>
            <a:softEdge rad="112500"/>
          </a:effectLst>
        </p:spPr>
      </p:pic>
      <p:sp>
        <p:nvSpPr>
          <p:cNvPr id="5" name="TextBox 4"/>
          <p:cNvSpPr txBox="1"/>
          <p:nvPr/>
        </p:nvSpPr>
        <p:spPr>
          <a:xfrm>
            <a:off x="228600" y="1447800"/>
            <a:ext cx="3886200" cy="369332"/>
          </a:xfrm>
          <a:prstGeom prst="rect">
            <a:avLst/>
          </a:prstGeom>
          <a:noFill/>
        </p:spPr>
        <p:txBody>
          <a:bodyPr wrap="square" rtlCol="0">
            <a:spAutoFit/>
          </a:bodyPr>
          <a:lstStyle/>
          <a:p>
            <a:r>
              <a:rPr lang="en-GB" b="1" dirty="0"/>
              <a:t> </a:t>
            </a:r>
            <a:endParaRPr lang="en-US" dirty="0"/>
          </a:p>
        </p:txBody>
      </p:sp>
      <p:graphicFrame>
        <p:nvGraphicFramePr>
          <p:cNvPr id="6" name="Table 5"/>
          <p:cNvGraphicFramePr>
            <a:graphicFrameLocks noGrp="1"/>
          </p:cNvGraphicFramePr>
          <p:nvPr/>
        </p:nvGraphicFramePr>
        <p:xfrm>
          <a:off x="304800" y="1828800"/>
          <a:ext cx="6096000" cy="247396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endParaRPr lang="en-US" dirty="0"/>
                    </a:p>
                  </a:txBody>
                  <a:tcPr/>
                </a:tc>
                <a:tc>
                  <a:txBody>
                    <a:bodyPr/>
                    <a:lstStyle/>
                    <a:p>
                      <a:r>
                        <a:rPr kumimoji="0" lang="en-US" sz="1800" b="1" kern="1200" dirty="0" smtClean="0">
                          <a:solidFill>
                            <a:schemeClr val="lt1"/>
                          </a:solidFill>
                          <a:latin typeface="+mn-lt"/>
                          <a:ea typeface="+mn-ea"/>
                          <a:cs typeface="+mn-cs"/>
                        </a:rPr>
                        <a:t>Urgent</a:t>
                      </a:r>
                      <a:endParaRPr lang="en-US" dirty="0"/>
                    </a:p>
                  </a:txBody>
                  <a:tcPr/>
                </a:tc>
                <a:tc>
                  <a:txBody>
                    <a:bodyPr/>
                    <a:lstStyle/>
                    <a:p>
                      <a:r>
                        <a:rPr kumimoji="0" lang="en-US" sz="1800" b="1" kern="1200" dirty="0" smtClean="0">
                          <a:solidFill>
                            <a:schemeClr val="lt1"/>
                          </a:solidFill>
                          <a:latin typeface="+mn-lt"/>
                          <a:ea typeface="+mn-ea"/>
                          <a:cs typeface="+mn-cs"/>
                        </a:rPr>
                        <a:t>Not Urgent</a:t>
                      </a:r>
                      <a:endParaRPr lang="en-US" dirty="0"/>
                    </a:p>
                  </a:txBody>
                  <a:tcPr/>
                </a:tc>
              </a:tr>
              <a:tr h="370840">
                <a:tc>
                  <a:txBody>
                    <a:bodyPr/>
                    <a:lstStyle/>
                    <a:p>
                      <a:r>
                        <a:rPr kumimoji="0" lang="en-US" sz="1800" b="1" kern="1200" dirty="0" smtClean="0">
                          <a:solidFill>
                            <a:schemeClr val="dk1"/>
                          </a:solidFill>
                          <a:latin typeface="+mn-lt"/>
                          <a:ea typeface="+mn-ea"/>
                          <a:cs typeface="+mn-cs"/>
                        </a:rPr>
                        <a:t>Important</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Completing Assignments on time</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Gaining skill development certificates</a:t>
                      </a:r>
                    </a:p>
                    <a:p>
                      <a:endParaRPr lang="en-US" dirty="0"/>
                    </a:p>
                  </a:txBody>
                  <a:tcPr/>
                </a:tc>
              </a:tr>
              <a:tr h="370840">
                <a:tc>
                  <a:txBody>
                    <a:bodyPr/>
                    <a:lstStyle/>
                    <a:p>
                      <a:r>
                        <a:rPr kumimoji="0" lang="en-US" sz="1800" b="1" kern="1200" dirty="0" smtClean="0">
                          <a:solidFill>
                            <a:schemeClr val="dk1"/>
                          </a:solidFill>
                          <a:latin typeface="+mn-lt"/>
                          <a:ea typeface="+mn-ea"/>
                          <a:cs typeface="+mn-cs"/>
                        </a:rPr>
                        <a:t>Not Important</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Strategic planning of the work</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Leisure trips</a:t>
                      </a:r>
                    </a:p>
                    <a:p>
                      <a:endParaRPr lang="en-US" dirty="0"/>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GB" sz="2700" b="1" dirty="0" smtClean="0">
                <a:solidFill>
                  <a:schemeClr val="tx1"/>
                </a:solidFill>
                <a:latin typeface="Arial Narrow" pitchFamily="34" charset="0"/>
              </a:rPr>
              <a:t>Personal Development Plan</a:t>
            </a:r>
            <a:r>
              <a:rPr lang="en-US" dirty="0" smtClean="0"/>
              <a:t/>
            </a:r>
            <a:br>
              <a:rPr lang="en-US" dirty="0" smtClean="0"/>
            </a:br>
            <a:endParaRPr lang="en-US" dirty="0"/>
          </a:p>
        </p:txBody>
      </p:sp>
      <p:pic>
        <p:nvPicPr>
          <p:cNvPr id="4" name="Content Placeholder 3" descr="download (2).jpg"/>
          <p:cNvPicPr>
            <a:picLocks noGrp="1" noChangeAspect="1"/>
          </p:cNvPicPr>
          <p:nvPr>
            <p:ph sz="quarter" idx="1"/>
          </p:nvPr>
        </p:nvPicPr>
        <p:blipFill>
          <a:blip r:embed="rId3"/>
          <a:stretch>
            <a:fillRect/>
          </a:stretch>
        </p:blipFill>
        <p:spPr>
          <a:xfrm>
            <a:off x="6019800" y="4114800"/>
            <a:ext cx="2800350" cy="1638300"/>
          </a:xfrm>
          <a:prstGeom prst="rect">
            <a:avLst/>
          </a:prstGeom>
          <a:ln>
            <a:noFill/>
          </a:ln>
          <a:effectLst>
            <a:softEdge rad="112500"/>
          </a:effectLst>
        </p:spPr>
      </p:pic>
      <p:sp>
        <p:nvSpPr>
          <p:cNvPr id="6" name="TextBox 5"/>
          <p:cNvSpPr txBox="1"/>
          <p:nvPr/>
        </p:nvSpPr>
        <p:spPr>
          <a:xfrm>
            <a:off x="228600" y="1447800"/>
            <a:ext cx="4267200" cy="369332"/>
          </a:xfrm>
          <a:prstGeom prst="rect">
            <a:avLst/>
          </a:prstGeom>
          <a:noFill/>
        </p:spPr>
        <p:txBody>
          <a:bodyPr wrap="square" rtlCol="0">
            <a:spAutoFit/>
          </a:bodyPr>
          <a:lstStyle/>
          <a:p>
            <a:endParaRPr lang="en-US" dirty="0"/>
          </a:p>
        </p:txBody>
      </p:sp>
      <p:pic>
        <p:nvPicPr>
          <p:cNvPr id="7" name="Picture 6" descr="pdp.png"/>
          <p:cNvPicPr>
            <a:picLocks noChangeAspect="1"/>
          </p:cNvPicPr>
          <p:nvPr/>
        </p:nvPicPr>
        <p:blipFill>
          <a:blip r:embed="rId4"/>
          <a:stretch>
            <a:fillRect/>
          </a:stretch>
        </p:blipFill>
        <p:spPr>
          <a:xfrm>
            <a:off x="381000" y="1295401"/>
            <a:ext cx="5638800" cy="37787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solidFill>
                  <a:schemeClr val="tx1"/>
                </a:solidFill>
                <a:latin typeface="Arial Narrow" pitchFamily="34" charset="0"/>
              </a:rPr>
              <a:t>Conclusion</a:t>
            </a:r>
            <a:endParaRPr lang="en-US" sz="2800" b="1" dirty="0">
              <a:solidFill>
                <a:schemeClr val="tx1"/>
              </a:solidFill>
              <a:latin typeface="Arial Narrow" pitchFamily="34" charset="0"/>
            </a:endParaRPr>
          </a:p>
        </p:txBody>
      </p:sp>
      <p:sp>
        <p:nvSpPr>
          <p:cNvPr id="3" name="Content Placeholder 2"/>
          <p:cNvSpPr>
            <a:spLocks noGrp="1"/>
          </p:cNvSpPr>
          <p:nvPr>
            <p:ph sz="quarter" idx="1"/>
          </p:nvPr>
        </p:nvSpPr>
        <p:spPr/>
        <p:txBody>
          <a:bodyPr>
            <a:normAutofit/>
          </a:bodyPr>
          <a:lstStyle/>
          <a:p>
            <a:pPr algn="just"/>
            <a:r>
              <a:rPr lang="en-GB" sz="2000" dirty="0" smtClean="0"/>
              <a:t>To conclude it can also be stated that the industry that fascinates me has been analysed based on the skills and the talents needed along with a comparison of the current skills I have. It was found that communication skills and time management skills are necessary for the role. However, I have good leadership and team working capabilities through which the development can be brought. Furthermore, evaluation of the skills has been done through the use of SWOT analysis and time management tools and identified that I have poor negotiation skills. The non-important and non-urgent works are buying a house or going on trips. Lastly, the PDP has been witnessed based on the issues and the challenges faced by me so that I can complete them effectively. </a:t>
            </a:r>
            <a:endParaRPr lang="en-US" sz="2000" dirty="0">
              <a:latin typeface="Arial Narrow"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solidFill>
                  <a:schemeClr val="tx1"/>
                </a:solidFill>
                <a:latin typeface="Arial Narrow" pitchFamily="34" charset="0"/>
              </a:rPr>
              <a:t>Reference List</a:t>
            </a:r>
            <a:endParaRPr lang="en-US" sz="2800" b="1" dirty="0">
              <a:solidFill>
                <a:schemeClr val="tx1"/>
              </a:solidFill>
              <a:latin typeface="Arial Narrow" pitchFamily="34" charset="0"/>
            </a:endParaRPr>
          </a:p>
        </p:txBody>
      </p:sp>
      <p:sp>
        <p:nvSpPr>
          <p:cNvPr id="3" name="Content Placeholder 2"/>
          <p:cNvSpPr>
            <a:spLocks noGrp="1"/>
          </p:cNvSpPr>
          <p:nvPr>
            <p:ph sz="quarter" idx="1"/>
          </p:nvPr>
        </p:nvSpPr>
        <p:spPr/>
        <p:txBody>
          <a:bodyPr/>
          <a:lstStyle/>
          <a:p>
            <a:pPr algn="just"/>
            <a:r>
              <a:rPr lang="en-GB" sz="2400" dirty="0" smtClean="0"/>
              <a:t>Di Gregorio, A., </a:t>
            </a:r>
            <a:r>
              <a:rPr lang="en-GB" sz="2400" dirty="0" err="1" smtClean="0"/>
              <a:t>Maggioni</a:t>
            </a:r>
            <a:r>
              <a:rPr lang="en-GB" sz="2400" dirty="0" smtClean="0"/>
              <a:t>, I., </a:t>
            </a:r>
            <a:r>
              <a:rPr lang="en-GB" sz="2400" dirty="0" err="1" smtClean="0"/>
              <a:t>Mauri</a:t>
            </a:r>
            <a:r>
              <a:rPr lang="en-GB" sz="2400" dirty="0" smtClean="0"/>
              <a:t>, C. and </a:t>
            </a:r>
            <a:r>
              <a:rPr lang="en-GB" sz="2400" dirty="0" err="1" smtClean="0"/>
              <a:t>Mazzucchelli</a:t>
            </a:r>
            <a:r>
              <a:rPr lang="en-GB" sz="2400" dirty="0" smtClean="0"/>
              <a:t>, A., (2019). Employability skills for future marketing professionals. </a:t>
            </a:r>
            <a:r>
              <a:rPr lang="en-GB" sz="2400" i="1" dirty="0" smtClean="0"/>
              <a:t>European management journal</a:t>
            </a:r>
            <a:r>
              <a:rPr lang="en-GB" sz="2400" dirty="0" smtClean="0"/>
              <a:t>, </a:t>
            </a:r>
            <a:r>
              <a:rPr lang="en-GB" sz="2400" i="1" dirty="0" smtClean="0"/>
              <a:t>37</a:t>
            </a:r>
            <a:r>
              <a:rPr lang="en-GB" sz="2400" dirty="0" smtClean="0"/>
              <a:t>(3), pp.251-258.</a:t>
            </a:r>
          </a:p>
          <a:p>
            <a:pPr algn="just"/>
            <a:r>
              <a:rPr lang="en-GB" sz="2400" dirty="0" smtClean="0"/>
              <a:t>Jackson, T.L. and Robbins, S.A., (2019). </a:t>
            </a:r>
            <a:r>
              <a:rPr lang="en-GB" sz="2400" i="1" dirty="0" smtClean="0"/>
              <a:t>CV Writing Workshop</a:t>
            </a:r>
            <a:r>
              <a:rPr lang="en-GB" sz="2400" dirty="0" smtClean="0"/>
              <a:t> (No. LA-UR-19-26689). Los Alamos National Lab.(LANL), Los Alamos, NM (United States</a:t>
            </a:r>
            <a:r>
              <a:rPr lang="en-GB" sz="2400" dirty="0" smtClean="0"/>
              <a:t>)</a:t>
            </a:r>
            <a:endParaRPr lang="en-GB" sz="2400"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4000"/>
          </a:stretch>
        </a:blipFill>
        <a:effectLst/>
      </p:bgPr>
    </p:bg>
    <p:spTree>
      <p:nvGrpSpPr>
        <p:cNvPr id="1" name=""/>
        <p:cNvGrpSpPr/>
        <p:nvPr/>
      </p:nvGrpSpPr>
      <p:grpSpPr>
        <a:xfrm>
          <a:off x="0" y="0"/>
          <a:ext cx="0" cy="0"/>
          <a:chOff x="0" y="0"/>
          <a:chExt cx="0" cy="0"/>
        </a:xfrm>
      </p:grpSpPr>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49</TotalTime>
  <Words>2458</Words>
  <Application>Microsoft Office PowerPoint</Application>
  <PresentationFormat>On-screen Show (4:3)</PresentationFormat>
  <Paragraphs>162</Paragraphs>
  <Slides>11</Slides>
  <Notes>8</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Civic</vt:lpstr>
      <vt:lpstr>Slide 1</vt:lpstr>
      <vt:lpstr>Table of Contents</vt:lpstr>
      <vt:lpstr>Introduction  </vt:lpstr>
      <vt:lpstr>The industry I would work in  </vt:lpstr>
      <vt:lpstr>Job advertisement </vt:lpstr>
      <vt:lpstr>Evaluation of the skills that I possess and the way I wish to improve them </vt:lpstr>
      <vt:lpstr>Time management tools </vt:lpstr>
      <vt:lpstr>Personal Development Plan </vt:lpstr>
      <vt:lpstr>Conclusion</vt:lpstr>
      <vt:lpstr>Reference List</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cp:revision>13</cp:revision>
  <dcterms:created xsi:type="dcterms:W3CDTF">2021-07-27T12:14:19Z</dcterms:created>
  <dcterms:modified xsi:type="dcterms:W3CDTF">2021-07-27T13:09:16Z</dcterms:modified>
</cp:coreProperties>
</file>