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06" r:id="rId5"/>
    <p:sldId id="264" r:id="rId6"/>
    <p:sldId id="307" r:id="rId7"/>
    <p:sldId id="308" r:id="rId8"/>
    <p:sldId id="285" r:id="rId9"/>
    <p:sldId id="286" r:id="rId10"/>
    <p:sldId id="287" r:id="rId11"/>
    <p:sldId id="258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5" r:id="rId21"/>
    <p:sldId id="281" r:id="rId22"/>
    <p:sldId id="282" r:id="rId23"/>
    <p:sldId id="259" r:id="rId24"/>
    <p:sldId id="299" r:id="rId25"/>
    <p:sldId id="301" r:id="rId26"/>
    <p:sldId id="303" r:id="rId27"/>
    <p:sldId id="304" r:id="rId28"/>
    <p:sldId id="260" r:id="rId29"/>
    <p:sldId id="362" r:id="rId30"/>
    <p:sldId id="363" r:id="rId31"/>
    <p:sldId id="364" r:id="rId32"/>
    <p:sldId id="365" r:id="rId33"/>
    <p:sldId id="366" r:id="rId34"/>
    <p:sldId id="370" r:id="rId35"/>
    <p:sldId id="371" r:id="rId36"/>
    <p:sldId id="372" r:id="rId37"/>
    <p:sldId id="373" r:id="rId38"/>
    <p:sldId id="374" r:id="rId39"/>
    <p:sldId id="375" r:id="rId40"/>
    <p:sldId id="376" r:id="rId41"/>
    <p:sldId id="377" r:id="rId42"/>
    <p:sldId id="385" r:id="rId43"/>
    <p:sldId id="383" r:id="rId44"/>
    <p:sldId id="384" r:id="rId45"/>
    <p:sldId id="386" r:id="rId46"/>
    <p:sldId id="387" r:id="rId47"/>
    <p:sldId id="388" r:id="rId4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554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226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454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499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248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975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32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513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852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53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9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0708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5932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086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9252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136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137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935F66C-189E-4946-8F43-4892A02FCA02}" type="datetimeFigureOut">
              <a:rPr lang="en-GB" smtClean="0"/>
              <a:t>04/05/2023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1A66A-D5E8-4200-AAA8-3FC313CF6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5941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16754-190A-5E4B-E7C8-105EA4757C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Examination – Revision Advice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37A1D1-E276-CFE7-53EB-0B5D664E68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Stuart Jones. </a:t>
            </a:r>
          </a:p>
        </p:txBody>
      </p:sp>
    </p:spTree>
    <p:extLst>
      <p:ext uri="{BB962C8B-B14F-4D97-AF65-F5344CB8AC3E}">
        <p14:creationId xmlns:p14="http://schemas.microsoft.com/office/powerpoint/2010/main" val="2305844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B6562-D74F-1E20-055A-79A0184B9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1 - Imagery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A0F4C-55CA-9099-5693-101622EB3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empirical research suggest about the relationship between practicing imagery and sporting performance. </a:t>
            </a:r>
          </a:p>
          <a:p>
            <a:endParaRPr lang="en-GB" dirty="0"/>
          </a:p>
          <a:p>
            <a:r>
              <a:rPr lang="en-GB" dirty="0"/>
              <a:t>What are the issues of some of these studies? </a:t>
            </a:r>
          </a:p>
        </p:txBody>
      </p:sp>
    </p:spTree>
    <p:extLst>
      <p:ext uri="{BB962C8B-B14F-4D97-AF65-F5344CB8AC3E}">
        <p14:creationId xmlns:p14="http://schemas.microsoft.com/office/powerpoint/2010/main" val="3443212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04664"/>
            <a:ext cx="8229600" cy="1143000"/>
          </a:xfrm>
        </p:spPr>
        <p:txBody>
          <a:bodyPr/>
          <a:lstStyle/>
          <a:p>
            <a:r>
              <a:rPr lang="en-GB" dirty="0"/>
              <a:t>Empirical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853136"/>
          </a:xfrm>
        </p:spPr>
        <p:txBody>
          <a:bodyPr>
            <a:normAutofit fontScale="25000" lnSpcReduction="20000"/>
          </a:bodyPr>
          <a:lstStyle/>
          <a:p>
            <a:r>
              <a:rPr lang="en-GB" sz="5500" dirty="0"/>
              <a:t>Bell, Skinner and Fisher (2009).</a:t>
            </a:r>
          </a:p>
          <a:p>
            <a:endParaRPr lang="en-GB" sz="5500" dirty="0"/>
          </a:p>
          <a:p>
            <a:r>
              <a:rPr lang="en-GB" sz="5500" dirty="0"/>
              <a:t>Examined the effectiveness of a solution focused guided imagery (SFGI) intervention on putting yips in three experienced golfers. </a:t>
            </a:r>
          </a:p>
          <a:p>
            <a:pPr lvl="1"/>
            <a:r>
              <a:rPr lang="en-GB" sz="5500" dirty="0"/>
              <a:t>Yips = jerks in the putting stroke. </a:t>
            </a:r>
          </a:p>
          <a:p>
            <a:endParaRPr lang="en-GB" sz="5500" dirty="0"/>
          </a:p>
          <a:p>
            <a:r>
              <a:rPr lang="en-GB" sz="5500" dirty="0"/>
              <a:t>Multiple baseline design was utilised – to assess how often the golfers would demonstrate yips prior to intervention. </a:t>
            </a:r>
          </a:p>
          <a:p>
            <a:endParaRPr lang="en-GB" sz="5500" dirty="0"/>
          </a:p>
          <a:p>
            <a:r>
              <a:rPr lang="en-GB" sz="5500" dirty="0"/>
              <a:t>Five SFGI sessions. </a:t>
            </a:r>
          </a:p>
          <a:p>
            <a:pPr lvl="1"/>
            <a:r>
              <a:rPr lang="en-GB" sz="5500" dirty="0"/>
              <a:t>create vivid images of thinking, feeling, and behaving in ways devoid of the problem (i.e., putting with a smooth continuous stroke). </a:t>
            </a:r>
          </a:p>
          <a:p>
            <a:endParaRPr lang="en-GB" sz="5500" dirty="0"/>
          </a:p>
          <a:p>
            <a:r>
              <a:rPr lang="en-GB" sz="5500" dirty="0"/>
              <a:t>Data Collected over regular scheduled weekly golf sessions. </a:t>
            </a:r>
          </a:p>
          <a:p>
            <a:endParaRPr lang="en-GB" sz="5500" dirty="0"/>
          </a:p>
          <a:p>
            <a:r>
              <a:rPr lang="en-GB" sz="5500" dirty="0"/>
              <a:t>Immediate and sustained decrease in yips. </a:t>
            </a:r>
          </a:p>
          <a:p>
            <a:endParaRPr lang="en-GB" sz="5500" dirty="0"/>
          </a:p>
          <a:p>
            <a:r>
              <a:rPr lang="en-GB" sz="5500" dirty="0"/>
              <a:t>Maintenance demonstrated after last sessions (3 weeks after).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286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76672"/>
            <a:ext cx="8229600" cy="1143000"/>
          </a:xfrm>
        </p:spPr>
        <p:txBody>
          <a:bodyPr/>
          <a:lstStyle/>
          <a:p>
            <a:r>
              <a:rPr lang="en-GB" dirty="0"/>
              <a:t>Empirical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700809"/>
            <a:ext cx="4038600" cy="4824535"/>
          </a:xfrm>
        </p:spPr>
        <p:txBody>
          <a:bodyPr>
            <a:normAutofit fontScale="47500" lnSpcReduction="20000"/>
          </a:bodyPr>
          <a:lstStyle/>
          <a:p>
            <a:r>
              <a:rPr lang="en-GB" sz="2900" dirty="0" err="1"/>
              <a:t>Malouff</a:t>
            </a:r>
            <a:r>
              <a:rPr lang="en-GB" sz="2900" dirty="0"/>
              <a:t> et al 2008 – Effects of positive imagery on serving accuracy in tennis. </a:t>
            </a:r>
          </a:p>
          <a:p>
            <a:endParaRPr lang="en-GB" sz="2900" dirty="0"/>
          </a:p>
          <a:p>
            <a:r>
              <a:rPr lang="en-GB" sz="2900" dirty="0"/>
              <a:t>Sample – 115 adult tennis players randomly assigned to 3 conditions. </a:t>
            </a:r>
          </a:p>
          <a:p>
            <a:pPr lvl="1"/>
            <a:r>
              <a:rPr lang="en-GB" sz="2900" dirty="0"/>
              <a:t>1) Positive imagery about serving group, 2) Self-instructions relating to serving, 3) Serve as usual control group. </a:t>
            </a:r>
          </a:p>
          <a:p>
            <a:endParaRPr lang="en-GB" sz="2900" dirty="0"/>
          </a:p>
          <a:p>
            <a:r>
              <a:rPr lang="en-GB" sz="2900" dirty="0"/>
              <a:t>Both Positive Imagery and Self-Instructions group demonstrated significant improvements in serving during competition compared to control condition. </a:t>
            </a:r>
          </a:p>
          <a:p>
            <a:endParaRPr lang="en-GB" sz="2900" dirty="0"/>
          </a:p>
          <a:p>
            <a:r>
              <a:rPr lang="en-GB" sz="2900" dirty="0"/>
              <a:t>Conclusion – Due to both imagery and self-instructions group focused the thoughts of the player relating to completing the serve and service accuracy.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en-GB"/>
          </a:p>
        </p:txBody>
      </p:sp>
      <p:pic>
        <p:nvPicPr>
          <p:cNvPr id="1026" name="Picture 2" descr="http://www.optimumtennis.net/images/pronation-tennis-serv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032" y="2060849"/>
            <a:ext cx="4181106" cy="345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4883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Imagery Work?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studies have provided empirical evidence of the efficacy of imagery relating to sports in a number of ways – including. </a:t>
            </a:r>
          </a:p>
          <a:p>
            <a:pPr lvl="1"/>
            <a:r>
              <a:rPr lang="en-GB" dirty="0"/>
              <a:t>A) Enhancing thoughts and emotions of the athlete (e.g. changing interpretations of symptoms of anxiety)</a:t>
            </a:r>
          </a:p>
          <a:p>
            <a:pPr lvl="1"/>
            <a:r>
              <a:rPr lang="en-GB" dirty="0"/>
              <a:t>B) Facilitating cognition and motivation</a:t>
            </a:r>
          </a:p>
          <a:p>
            <a:pPr lvl="1"/>
            <a:r>
              <a:rPr lang="en-GB" dirty="0"/>
              <a:t>C) Use by successful athletes compared to non-successful athletes. </a:t>
            </a:r>
          </a:p>
        </p:txBody>
      </p:sp>
    </p:spTree>
    <p:extLst>
      <p:ext uri="{BB962C8B-B14F-4D97-AF65-F5344CB8AC3E}">
        <p14:creationId xmlns:p14="http://schemas.microsoft.com/office/powerpoint/2010/main" val="208081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imagery work?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Whilst a large number of anecdotal and empirical evidence provides support for the efficacy of imagery in improving sports performance – less is known why or how it works. </a:t>
            </a:r>
          </a:p>
          <a:p>
            <a:endParaRPr lang="en-GB" dirty="0"/>
          </a:p>
          <a:p>
            <a:r>
              <a:rPr lang="en-GB" dirty="0"/>
              <a:t>A number of theories have been put forward – including. </a:t>
            </a:r>
          </a:p>
          <a:p>
            <a:pPr lvl="1"/>
            <a:r>
              <a:rPr lang="en-GB" dirty="0" err="1"/>
              <a:t>Psychoneuromuscular</a:t>
            </a:r>
            <a:r>
              <a:rPr lang="en-GB" dirty="0"/>
              <a:t> Theory</a:t>
            </a:r>
          </a:p>
          <a:p>
            <a:pPr lvl="1"/>
            <a:r>
              <a:rPr lang="en-GB" dirty="0"/>
              <a:t>Symbolic Learning Theory</a:t>
            </a:r>
          </a:p>
          <a:p>
            <a:pPr lvl="1"/>
            <a:r>
              <a:rPr lang="en-GB" dirty="0"/>
              <a:t>Functional Equivalent Hypothesis. </a:t>
            </a:r>
          </a:p>
        </p:txBody>
      </p:sp>
    </p:spTree>
    <p:extLst>
      <p:ext uri="{BB962C8B-B14F-4D97-AF65-F5344CB8AC3E}">
        <p14:creationId xmlns:p14="http://schemas.microsoft.com/office/powerpoint/2010/main" val="461667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757AC-D973-15C3-AFA9-B5867D590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other factors might you need to consider.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B0F05-A4AD-2AD2-C6C7-B7869E5CED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Duration of Imagery. </a:t>
            </a:r>
          </a:p>
          <a:p>
            <a:endParaRPr lang="en-GB" dirty="0"/>
          </a:p>
          <a:p>
            <a:r>
              <a:rPr lang="en-GB" dirty="0"/>
              <a:t>The surroundings when performing the imagery setting, the timing of the imagery. </a:t>
            </a:r>
          </a:p>
          <a:p>
            <a:endParaRPr lang="en-GB" dirty="0"/>
          </a:p>
          <a:p>
            <a:r>
              <a:rPr lang="en-GB" dirty="0"/>
              <a:t>The 4 W’s of Imagery. </a:t>
            </a:r>
          </a:p>
        </p:txBody>
      </p:sp>
    </p:spTree>
    <p:extLst>
      <p:ext uri="{BB962C8B-B14F-4D97-AF65-F5344CB8AC3E}">
        <p14:creationId xmlns:p14="http://schemas.microsoft.com/office/powerpoint/2010/main" val="128635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being imagined – Imagery perspective (internal vs external).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Internal Imagery – The athlete imagines him/herself executing a sporting task within their own body. </a:t>
            </a:r>
          </a:p>
          <a:p>
            <a:endParaRPr lang="en-GB" dirty="0"/>
          </a:p>
          <a:p>
            <a:r>
              <a:rPr lang="en-GB" dirty="0"/>
              <a:t>External Imagery – The athlete imagines from outside their own body watching from a distance. </a:t>
            </a:r>
          </a:p>
          <a:p>
            <a:pPr lvl="1"/>
            <a:r>
              <a:rPr lang="en-GB" dirty="0"/>
              <a:t>Almost as an audience member.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26" name="Picture 2" descr="https://encrypted-tbn2.gstatic.com/images?q=tbn:ANd9GcSoLZoDhlGOSPaIrSE2JaHbO6y0tC7Uxt_ramivJfZBqFiBbF_B1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5340" y="1368085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simulatorgamemods.com/wp-content/uploads/2012/07/volvos60-1024x8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097" y="3234967"/>
            <a:ext cx="3305712" cy="264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4650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being imagined – Imagery Perspective – Internal/External.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Internal Imagery is more natural to us as it imagery is “our world view”. </a:t>
            </a:r>
          </a:p>
          <a:p>
            <a:endParaRPr lang="en-GB" dirty="0"/>
          </a:p>
          <a:p>
            <a:r>
              <a:rPr lang="en-GB" dirty="0"/>
              <a:t>Our internal thoughts, feelings and actions – getting the movements in line for the appropriate movements. </a:t>
            </a:r>
          </a:p>
          <a:p>
            <a:endParaRPr lang="en-GB" dirty="0"/>
          </a:p>
          <a:p>
            <a:r>
              <a:rPr lang="en-GB" dirty="0"/>
              <a:t>Is it superior to external imagery? </a:t>
            </a:r>
          </a:p>
          <a:p>
            <a:endParaRPr lang="en-GB" dirty="0"/>
          </a:p>
          <a:p>
            <a:r>
              <a:rPr lang="en-GB" dirty="0"/>
              <a:t>Research has suggested that BOTH have their uses in a sports setting. </a:t>
            </a:r>
          </a:p>
          <a:p>
            <a:pPr lvl="1"/>
            <a:r>
              <a:rPr lang="en-GB" dirty="0"/>
              <a:t>External – excellent to observe skill technique and form. </a:t>
            </a:r>
          </a:p>
        </p:txBody>
      </p:sp>
    </p:spTree>
    <p:extLst>
      <p:ext uri="{BB962C8B-B14F-4D97-AF65-F5344CB8AC3E}">
        <p14:creationId xmlns:p14="http://schemas.microsoft.com/office/powerpoint/2010/main" val="228462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being imagined – Imagery Perspective – Internal/External.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application of external imagery may be more difficult as it is not natural to humans. </a:t>
            </a:r>
          </a:p>
          <a:p>
            <a:endParaRPr lang="en-GB" dirty="0"/>
          </a:p>
          <a:p>
            <a:r>
              <a:rPr lang="en-GB" dirty="0"/>
              <a:t>Coaches should consider filming the athlete, viewing the film on many occasions so the athlete gets the feel of how he/she “looks” on the field.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2050" name="Picture 2" descr="Video Analysis of the Swi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889" y="4132348"/>
            <a:ext cx="4007768" cy="225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bath.ac.uk/health/images/27926-0155-steffi-colyer-filming-29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596" y="1123837"/>
            <a:ext cx="2781300" cy="2257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0363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8FF56-5C40-38A4-2472-B19DDE78F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 – Goal Setting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821EE-504F-7F45-6B50-809207FD0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Goal Setting improve SPORTING performance – what does the research say. </a:t>
            </a:r>
          </a:p>
          <a:p>
            <a:endParaRPr lang="en-GB" dirty="0"/>
          </a:p>
          <a:p>
            <a:r>
              <a:rPr lang="en-GB" dirty="0"/>
              <a:t>What about the type of Goal? </a:t>
            </a:r>
          </a:p>
        </p:txBody>
      </p:sp>
    </p:spTree>
    <p:extLst>
      <p:ext uri="{BB962C8B-B14F-4D97-AF65-F5344CB8AC3E}">
        <p14:creationId xmlns:p14="http://schemas.microsoft.com/office/powerpoint/2010/main" val="2628791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Defining Goals and Types of Goals.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Subjective vs Objective Goals. </a:t>
            </a:r>
          </a:p>
          <a:p>
            <a:endParaRPr lang="en-GB" altLang="en-US" dirty="0"/>
          </a:p>
          <a:p>
            <a:r>
              <a:rPr lang="en-GB" altLang="en-US" dirty="0"/>
              <a:t>Subjective Goals.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  - General Statements of intent.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  - Not precise or specific.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  - E.g. “Have Fun”, “I want to do well”, “I want to find a Sport I enjoy”</a:t>
            </a:r>
          </a:p>
        </p:txBody>
      </p:sp>
    </p:spTree>
    <p:extLst>
      <p:ext uri="{BB962C8B-B14F-4D97-AF65-F5344CB8AC3E}">
        <p14:creationId xmlns:p14="http://schemas.microsoft.com/office/powerpoint/2010/main" val="679188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Defining Goals and Types of Goals.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388382" y="2489200"/>
            <a:ext cx="7668058" cy="3530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Objective Goals.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     - More Precise and Specific, Specific to task and within a time limit.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	  - E.g. Lose 8lbs of weight within 3 months.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     - Return to full fitness before the season’s end.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     - Halving the number of unforced errors by the   end of the season.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359308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Types of Goals</a:t>
            </a:r>
          </a:p>
          <a:p>
            <a:endParaRPr lang="en-GB" dirty="0"/>
          </a:p>
          <a:p>
            <a:r>
              <a:rPr lang="en-GB" dirty="0"/>
              <a:t>Outcome goals – standards and performances based on results (e.g. winning the gold medal, losing 6 stone in a week) – Martens (1987)</a:t>
            </a:r>
          </a:p>
          <a:p>
            <a:endParaRPr lang="en-GB" dirty="0"/>
          </a:p>
          <a:p>
            <a:r>
              <a:rPr lang="en-GB" dirty="0"/>
              <a:t>Performance Goals - Focus on achieving standards of performance or objectives independently of other competitors (Martens 1987)</a:t>
            </a:r>
          </a:p>
          <a:p>
            <a:pPr lvl="1"/>
            <a:r>
              <a:rPr lang="en-GB" dirty="0"/>
              <a:t>E.g. Attaining a personal best or seasons best performance in running. </a:t>
            </a:r>
          </a:p>
        </p:txBody>
      </p:sp>
    </p:spTree>
    <p:extLst>
      <p:ext uri="{BB962C8B-B14F-4D97-AF65-F5344CB8AC3E}">
        <p14:creationId xmlns:p14="http://schemas.microsoft.com/office/powerpoint/2010/main" val="1808361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Hardy, Gould and Jones (1996) – Process Goals = focus on specific procedure that the athlete will engage with during performance. </a:t>
            </a:r>
          </a:p>
          <a:p>
            <a:pPr lvl="1"/>
            <a:r>
              <a:rPr lang="en-GB" dirty="0"/>
              <a:t>A tennis playing focusing on continually moving on his/her feet when fatigued. </a:t>
            </a:r>
          </a:p>
          <a:p>
            <a:endParaRPr lang="en-GB" dirty="0"/>
          </a:p>
          <a:p>
            <a:r>
              <a:rPr lang="en-GB" dirty="0"/>
              <a:t>Weinberg and Gould (2011) – Group Goals = “specific standards of group (not individual) proficiency, usually within a specified time” (</a:t>
            </a:r>
            <a:r>
              <a:rPr lang="en-GB" dirty="0" err="1"/>
              <a:t>pp</a:t>
            </a:r>
            <a:r>
              <a:rPr lang="en-GB" dirty="0"/>
              <a:t> 355)</a:t>
            </a:r>
          </a:p>
          <a:p>
            <a:pPr lvl="1"/>
            <a:r>
              <a:rPr lang="en-GB" dirty="0"/>
              <a:t>Important for teams to set group and individual goals (</a:t>
            </a:r>
            <a:r>
              <a:rPr lang="en-GB" dirty="0" err="1"/>
              <a:t>Widmeyer</a:t>
            </a:r>
            <a:r>
              <a:rPr lang="en-GB" dirty="0"/>
              <a:t> and </a:t>
            </a:r>
            <a:r>
              <a:rPr lang="en-GB" dirty="0" err="1"/>
              <a:t>DuCharme</a:t>
            </a:r>
            <a:r>
              <a:rPr lang="en-GB" dirty="0"/>
              <a:t>, 1997)</a:t>
            </a:r>
          </a:p>
          <a:p>
            <a:pPr lvl="1"/>
            <a:r>
              <a:rPr lang="en-GB" dirty="0"/>
              <a:t>Burke et al (2010) – Group goals more effective than individual goals for a team. </a:t>
            </a:r>
          </a:p>
        </p:txBody>
      </p:sp>
    </p:spTree>
    <p:extLst>
      <p:ext uri="{BB962C8B-B14F-4D97-AF65-F5344CB8AC3E}">
        <p14:creationId xmlns:p14="http://schemas.microsoft.com/office/powerpoint/2010/main" val="32037149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Types of Goals and Behaviour Change.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2388382" y="2489200"/>
            <a:ext cx="7524042" cy="3530600"/>
          </a:xfrm>
        </p:spPr>
        <p:txBody>
          <a:bodyPr>
            <a:normAutofit/>
          </a:bodyPr>
          <a:lstStyle/>
          <a:p>
            <a:r>
              <a:rPr lang="en-GB" altLang="en-US" dirty="0"/>
              <a:t>All 3 Individual Goal Types (Outcome, Performance, Process) play a role in behavioural change. </a:t>
            </a:r>
          </a:p>
          <a:p>
            <a:r>
              <a:rPr lang="en-GB" altLang="en-US" dirty="0"/>
              <a:t>Important to know where and when to focus (prioritise) each goal. </a:t>
            </a:r>
          </a:p>
          <a:p>
            <a:r>
              <a:rPr lang="en-GB" altLang="en-US" dirty="0"/>
              <a:t>Outcome Goals.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 - In the off season = ↑ Short term Motivation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  - Just prior to Competition = ↑Anxiety ↑ Distraction. </a:t>
            </a:r>
          </a:p>
        </p:txBody>
      </p:sp>
    </p:spTree>
    <p:extLst>
      <p:ext uri="{BB962C8B-B14F-4D97-AF65-F5344CB8AC3E}">
        <p14:creationId xmlns:p14="http://schemas.microsoft.com/office/powerpoint/2010/main" val="828342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Types of Goals and Behaviour Change.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2420888"/>
            <a:ext cx="8229600" cy="4104456"/>
          </a:xfrm>
        </p:spPr>
        <p:txBody>
          <a:bodyPr/>
          <a:lstStyle/>
          <a:p>
            <a:r>
              <a:rPr lang="en-GB" altLang="en-US" dirty="0"/>
              <a:t>Performance AND Process Goals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-  More precise / less dependent on others.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-  Useful prior and during  competitions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-  Over focus on very specific performance and outcome goals can create anxiety.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            - </a:t>
            </a:r>
            <a:r>
              <a:rPr lang="en-GB" altLang="en-US" sz="1800" dirty="0"/>
              <a:t>E.g. Running a Personal Best time</a:t>
            </a:r>
            <a:r>
              <a:rPr lang="en-GB" alt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18506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of each type of goal?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204864"/>
            <a:ext cx="8229600" cy="446449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Kingston and Hardy (1997) – Assigned Golfers into 3 groups. </a:t>
            </a:r>
          </a:p>
          <a:p>
            <a:pPr lvl="1"/>
            <a:r>
              <a:rPr lang="en-GB" dirty="0"/>
              <a:t>Performance goal group</a:t>
            </a:r>
          </a:p>
          <a:p>
            <a:pPr lvl="1"/>
            <a:r>
              <a:rPr lang="en-GB" dirty="0"/>
              <a:t>Process goal group</a:t>
            </a:r>
          </a:p>
          <a:p>
            <a:pPr lvl="1"/>
            <a:r>
              <a:rPr lang="en-GB" dirty="0"/>
              <a:t>Control (no goal setting).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Measured skill improvement and development of psychological skills. </a:t>
            </a:r>
          </a:p>
          <a:p>
            <a:endParaRPr lang="en-GB" dirty="0"/>
          </a:p>
          <a:p>
            <a:r>
              <a:rPr lang="en-GB" dirty="0"/>
              <a:t>54 week training period. </a:t>
            </a:r>
          </a:p>
          <a:p>
            <a:endParaRPr lang="en-GB" dirty="0"/>
          </a:p>
          <a:p>
            <a:r>
              <a:rPr lang="en-GB" dirty="0"/>
              <a:t>Both performance and process groups had significantly superior improvement abilities than control group. </a:t>
            </a:r>
          </a:p>
        </p:txBody>
      </p:sp>
    </p:spTree>
    <p:extLst>
      <p:ext uri="{BB962C8B-B14F-4D97-AF65-F5344CB8AC3E}">
        <p14:creationId xmlns:p14="http://schemas.microsoft.com/office/powerpoint/2010/main" val="30693944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Kingston and Hardy (1997)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Interestingly the authors reported differences between performance and process goals in relation to the implementation and development of psychological skills</a:t>
            </a:r>
          </a:p>
          <a:p>
            <a:endParaRPr lang="en-GB" dirty="0"/>
          </a:p>
          <a:p>
            <a:r>
              <a:rPr lang="en-GB" dirty="0"/>
              <a:t>Process group superior in anxiety management and selecting appropriate psychological skills. </a:t>
            </a:r>
          </a:p>
        </p:txBody>
      </p:sp>
    </p:spTree>
    <p:extLst>
      <p:ext uri="{BB962C8B-B14F-4D97-AF65-F5344CB8AC3E}">
        <p14:creationId xmlns:p14="http://schemas.microsoft.com/office/powerpoint/2010/main" val="1002204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Explanations for how Goal Setting Improves Performance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Locke and Latham (2002) – Mechanistic Theory</a:t>
            </a:r>
          </a:p>
          <a:p>
            <a:endParaRPr lang="en-GB" dirty="0"/>
          </a:p>
          <a:p>
            <a:r>
              <a:rPr lang="en-GB" dirty="0"/>
              <a:t>Directed Attention</a:t>
            </a:r>
          </a:p>
          <a:p>
            <a:r>
              <a:rPr lang="en-GB" dirty="0"/>
              <a:t>Effort Mobilisation</a:t>
            </a:r>
          </a:p>
          <a:p>
            <a:r>
              <a:rPr lang="en-GB" dirty="0"/>
              <a:t>Enhancing Persistence</a:t>
            </a:r>
          </a:p>
          <a:p>
            <a:r>
              <a:rPr lang="en-GB" dirty="0"/>
              <a:t>Developing Learning Strategies. </a:t>
            </a:r>
          </a:p>
        </p:txBody>
      </p:sp>
    </p:spTree>
    <p:extLst>
      <p:ext uri="{BB962C8B-B14F-4D97-AF65-F5344CB8AC3E}">
        <p14:creationId xmlns:p14="http://schemas.microsoft.com/office/powerpoint/2010/main" val="13343934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Theory (Burton, 1983)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 opposed to Locke and Latham’s Direct Mechanistic Theory – The Cognitive Theory is considered an indirect theory on how Goal Setting improves performance. </a:t>
            </a:r>
          </a:p>
          <a:p>
            <a:endParaRPr lang="en-GB" dirty="0"/>
          </a:p>
          <a:p>
            <a:r>
              <a:rPr lang="en-GB" dirty="0"/>
              <a:t>According to the Cognitive Theory Goals can influence performance indirectly. </a:t>
            </a:r>
          </a:p>
          <a:p>
            <a:pPr lvl="1"/>
            <a:r>
              <a:rPr lang="en-GB" dirty="0"/>
              <a:t>Linked to psychological factors</a:t>
            </a:r>
          </a:p>
          <a:p>
            <a:pPr lvl="2"/>
            <a:r>
              <a:rPr lang="en-GB" dirty="0"/>
              <a:t>Anxiety, Motivation, Confidence and Satisfaction. </a:t>
            </a:r>
          </a:p>
          <a:p>
            <a:pPr lvl="3"/>
            <a:r>
              <a:rPr lang="en-GB" dirty="0"/>
              <a:t>Particularly outcome goals. </a:t>
            </a:r>
          </a:p>
        </p:txBody>
      </p:sp>
    </p:spTree>
    <p:extLst>
      <p:ext uri="{BB962C8B-B14F-4D97-AF65-F5344CB8AC3E}">
        <p14:creationId xmlns:p14="http://schemas.microsoft.com/office/powerpoint/2010/main" val="4567524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Theory (Burton, 1983)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91544" y="2276872"/>
            <a:ext cx="4038600" cy="4781128"/>
          </a:xfrm>
        </p:spPr>
        <p:txBody>
          <a:bodyPr>
            <a:normAutofit/>
          </a:bodyPr>
          <a:lstStyle/>
          <a:p>
            <a:r>
              <a:rPr lang="en-GB" dirty="0"/>
              <a:t>As an example setting unrealistic outcome goals might result in ↓confidence                     ↑ cognitive anxiety ↓Effort</a:t>
            </a:r>
          </a:p>
          <a:p>
            <a:pPr lvl="1"/>
            <a:r>
              <a:rPr lang="en-GB" dirty="0"/>
              <a:t>↓ Performance</a:t>
            </a:r>
          </a:p>
          <a:p>
            <a:pPr lvl="3"/>
            <a:r>
              <a:rPr lang="en-GB" dirty="0"/>
              <a:t>Outcome goals</a:t>
            </a:r>
          </a:p>
          <a:p>
            <a:endParaRPr lang="en-GB" dirty="0"/>
          </a:p>
          <a:p>
            <a:r>
              <a:rPr lang="en-GB" dirty="0"/>
              <a:t>Burton (1989) – Swimmers</a:t>
            </a:r>
          </a:p>
          <a:p>
            <a:pPr lvl="1"/>
            <a:r>
              <a:rPr lang="en-GB" dirty="0"/>
              <a:t>Realistic Performances goals = </a:t>
            </a:r>
          </a:p>
          <a:p>
            <a:pPr lvl="2"/>
            <a:r>
              <a:rPr lang="en-GB" dirty="0"/>
              <a:t>↓ Anxiety, ↑ Confidence, ↑ Satisfaction</a:t>
            </a:r>
          </a:p>
          <a:p>
            <a:pPr lvl="3"/>
            <a:r>
              <a:rPr lang="en-GB" dirty="0"/>
              <a:t>↑Performance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1026" name="Picture 2" descr="http://www.abc.net.au/news/image/4164832-3x2-940x6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581" y="2489204"/>
            <a:ext cx="3868936" cy="258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3368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C302E-2B2D-4BFB-9D74-273ACF2F6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3 – Exercise and Depression.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A6437-3D75-1036-1189-DEDECE91B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exercise reduce depression symptoms – what does the research say? </a:t>
            </a:r>
          </a:p>
          <a:p>
            <a:endParaRPr lang="en-GB" dirty="0"/>
          </a:p>
          <a:p>
            <a:r>
              <a:rPr lang="en-GB" dirty="0"/>
              <a:t>What about issues with the research? The study design? Are they flawed?</a:t>
            </a:r>
          </a:p>
          <a:p>
            <a:endParaRPr lang="en-GB" dirty="0"/>
          </a:p>
          <a:p>
            <a:r>
              <a:rPr lang="en-GB" dirty="0"/>
              <a:t>Theory  / Explanations – Why might exercise reduce depression.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5913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So why….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900" y="1749246"/>
            <a:ext cx="7160665" cy="4428445"/>
          </a:xfrm>
        </p:spPr>
        <p:txBody>
          <a:bodyPr>
            <a:normAutofit/>
          </a:bodyPr>
          <a:lstStyle/>
          <a:p>
            <a:r>
              <a:rPr lang="en-GB" dirty="0"/>
              <a:t>Still discovering the reasons why…. As highlighted in the lecture on exercise on cognitive function – we are learning more and more about the biological impact of exercise. </a:t>
            </a:r>
          </a:p>
          <a:p>
            <a:endParaRPr lang="en-GB" dirty="0"/>
          </a:p>
          <a:p>
            <a:r>
              <a:rPr lang="en-GB" dirty="0"/>
              <a:t>Typical explanations have been based upon. </a:t>
            </a:r>
          </a:p>
          <a:p>
            <a:pPr lvl="1"/>
            <a:r>
              <a:rPr lang="en-GB" dirty="0"/>
              <a:t>Social</a:t>
            </a:r>
          </a:p>
          <a:p>
            <a:pPr lvl="1"/>
            <a:r>
              <a:rPr lang="en-GB" dirty="0"/>
              <a:t>Cognitive</a:t>
            </a:r>
          </a:p>
          <a:p>
            <a:pPr lvl="1"/>
            <a:r>
              <a:rPr lang="en-GB" dirty="0"/>
              <a:t>Biological Mechanisms (</a:t>
            </a:r>
            <a:r>
              <a:rPr lang="en-GB" dirty="0" err="1"/>
              <a:t>Buckworth</a:t>
            </a:r>
            <a:r>
              <a:rPr lang="en-GB" dirty="0"/>
              <a:t> et al, 2012). </a:t>
            </a:r>
          </a:p>
          <a:p>
            <a:pPr lvl="2"/>
            <a:r>
              <a:rPr lang="en-GB" dirty="0"/>
              <a:t>Combined elements of these. </a:t>
            </a:r>
          </a:p>
        </p:txBody>
      </p:sp>
    </p:spTree>
    <p:extLst>
      <p:ext uri="{BB962C8B-B14F-4D97-AF65-F5344CB8AC3E}">
        <p14:creationId xmlns:p14="http://schemas.microsoft.com/office/powerpoint/2010/main" val="190532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6"/>
            <a:ext cx="8229600" cy="76352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Social Cognitive Explanations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5"/>
            <a:ext cx="7313370" cy="45811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Ernst et al (1998)</a:t>
            </a:r>
          </a:p>
          <a:p>
            <a:endParaRPr lang="en-GB" dirty="0"/>
          </a:p>
          <a:p>
            <a:r>
              <a:rPr lang="en-GB" dirty="0"/>
              <a:t>Social elements of exercise associated with…</a:t>
            </a:r>
          </a:p>
          <a:p>
            <a:pPr lvl="1"/>
            <a:r>
              <a:rPr lang="en-GB" dirty="0"/>
              <a:t>Diversion from stressful stimuli</a:t>
            </a:r>
          </a:p>
          <a:p>
            <a:pPr lvl="1"/>
            <a:r>
              <a:rPr lang="en-GB" dirty="0"/>
              <a:t>Improved self-image</a:t>
            </a:r>
          </a:p>
          <a:p>
            <a:pPr lvl="1"/>
            <a:r>
              <a:rPr lang="en-GB" dirty="0"/>
              <a:t>Feelings of control</a:t>
            </a:r>
          </a:p>
          <a:p>
            <a:pPr lvl="1"/>
            <a:r>
              <a:rPr lang="en-GB" dirty="0"/>
              <a:t>Social Interaction</a:t>
            </a:r>
          </a:p>
          <a:p>
            <a:pPr lvl="1"/>
            <a:r>
              <a:rPr lang="en-GB" dirty="0"/>
              <a:t>Positive attention</a:t>
            </a:r>
          </a:p>
          <a:p>
            <a:pPr lvl="1"/>
            <a:r>
              <a:rPr lang="en-GB" dirty="0"/>
              <a:t>Subjective expectations</a:t>
            </a:r>
          </a:p>
          <a:p>
            <a:pPr lvl="1"/>
            <a:r>
              <a:rPr lang="en-GB" dirty="0"/>
              <a:t>Social Support.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However, the empirical studies exploring these aspects not very well designed (O’Neal et al, 2000). </a:t>
            </a:r>
          </a:p>
        </p:txBody>
      </p:sp>
    </p:spTree>
    <p:extLst>
      <p:ext uri="{BB962C8B-B14F-4D97-AF65-F5344CB8AC3E}">
        <p14:creationId xmlns:p14="http://schemas.microsoft.com/office/powerpoint/2010/main" val="71211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965" y="527605"/>
            <a:ext cx="8229600" cy="91623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Biological Explanations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9195" y="1749246"/>
            <a:ext cx="7313370" cy="4733855"/>
          </a:xfrm>
        </p:spPr>
        <p:txBody>
          <a:bodyPr>
            <a:normAutofit/>
          </a:bodyPr>
          <a:lstStyle/>
          <a:p>
            <a:r>
              <a:rPr lang="en-GB" dirty="0"/>
              <a:t>May offer more potential in terms of a cause and effect relationship between exercise and depression reduction. </a:t>
            </a:r>
          </a:p>
          <a:p>
            <a:endParaRPr lang="en-GB" dirty="0"/>
          </a:p>
          <a:p>
            <a:r>
              <a:rPr lang="en-GB" dirty="0"/>
              <a:t>However, some caution because there is so many variables to consider. </a:t>
            </a:r>
          </a:p>
          <a:p>
            <a:pPr lvl="1"/>
            <a:r>
              <a:rPr lang="en-GB" dirty="0"/>
              <a:t>E.g. </a:t>
            </a:r>
            <a:r>
              <a:rPr lang="en-GB" dirty="0" err="1"/>
              <a:t>Buckworth</a:t>
            </a:r>
            <a:r>
              <a:rPr lang="en-GB" dirty="0"/>
              <a:t> et al (2012) – Bright light treatment can reduce some depression. </a:t>
            </a:r>
          </a:p>
          <a:p>
            <a:pPr lvl="2"/>
            <a:r>
              <a:rPr lang="en-GB" dirty="0"/>
              <a:t>Therefore if exercising in daylight it might be due to the light exposure as much as exercising. </a:t>
            </a:r>
          </a:p>
        </p:txBody>
      </p:sp>
    </p:spTree>
    <p:extLst>
      <p:ext uri="{BB962C8B-B14F-4D97-AF65-F5344CB8AC3E}">
        <p14:creationId xmlns:p14="http://schemas.microsoft.com/office/powerpoint/2010/main" val="39114752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0C1C3-25F3-719B-E9C3-2BEE1F7A8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important facets to consider.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69D92-7526-DD46-ACEB-6CD789425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Type of Exercise</a:t>
            </a:r>
          </a:p>
          <a:p>
            <a:pPr lvl="1"/>
            <a:r>
              <a:rPr lang="en-GB" dirty="0"/>
              <a:t>Aerobic vs Anaerobic. </a:t>
            </a:r>
          </a:p>
          <a:p>
            <a:endParaRPr lang="en-GB" dirty="0"/>
          </a:p>
          <a:p>
            <a:r>
              <a:rPr lang="en-GB" dirty="0"/>
              <a:t>Duration of Exercise. </a:t>
            </a:r>
          </a:p>
          <a:p>
            <a:pPr lvl="1"/>
            <a:r>
              <a:rPr lang="en-GB" dirty="0"/>
              <a:t>How many weeks of exercise before a benefit is seen (if at all). </a:t>
            </a:r>
          </a:p>
          <a:p>
            <a:pPr lvl="1"/>
            <a:r>
              <a:rPr lang="en-GB" dirty="0"/>
              <a:t>How many times a week and how long should each exercise session last. </a:t>
            </a:r>
          </a:p>
          <a:p>
            <a:endParaRPr lang="en-GB" dirty="0"/>
          </a:p>
          <a:p>
            <a:r>
              <a:rPr lang="en-GB" dirty="0"/>
              <a:t>Intensity of Exercise. </a:t>
            </a:r>
          </a:p>
          <a:p>
            <a:pPr lvl="1"/>
            <a:r>
              <a:rPr lang="en-GB" dirty="0"/>
              <a:t>Does 30 mins of a slow walk have the same impact as 30 minutes of hard running. </a:t>
            </a:r>
          </a:p>
        </p:txBody>
      </p:sp>
    </p:spTree>
    <p:extLst>
      <p:ext uri="{BB962C8B-B14F-4D97-AF65-F5344CB8AC3E}">
        <p14:creationId xmlns:p14="http://schemas.microsoft.com/office/powerpoint/2010/main" val="37351029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B35CF-68A2-0DEB-056B-E5BFA61C6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4 – Social Cognition model/s.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D1804-3B25-7A3A-7756-9409B95EF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6687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Social Cognition Models.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r>
              <a:rPr lang="en-GB" altLang="en-US" sz="3200" dirty="0"/>
              <a:t>Health Belief Model (Becker, 1974). </a:t>
            </a:r>
          </a:p>
          <a:p>
            <a:pPr eaLnBrk="1" hangingPunct="1"/>
            <a:r>
              <a:rPr lang="en-GB" altLang="en-US" sz="3200" dirty="0"/>
              <a:t>Theory of Reasoned Action (</a:t>
            </a:r>
            <a:r>
              <a:rPr lang="en-GB" altLang="en-US" sz="3200" dirty="0" err="1"/>
              <a:t>Fishbein</a:t>
            </a:r>
            <a:r>
              <a:rPr lang="en-GB" altLang="en-US" sz="3200" dirty="0"/>
              <a:t> and </a:t>
            </a:r>
            <a:r>
              <a:rPr lang="en-GB" altLang="en-US" sz="3200" dirty="0" err="1"/>
              <a:t>Ajzen</a:t>
            </a:r>
            <a:r>
              <a:rPr lang="en-GB" altLang="en-US" sz="3200" dirty="0"/>
              <a:t>, 1975). </a:t>
            </a:r>
          </a:p>
          <a:p>
            <a:pPr eaLnBrk="1" hangingPunct="1"/>
            <a:r>
              <a:rPr lang="en-GB" altLang="en-US" sz="3200" dirty="0"/>
              <a:t>Theory of Planned Behaviour (</a:t>
            </a:r>
            <a:r>
              <a:rPr lang="en-GB" altLang="en-US" sz="3200" dirty="0" err="1"/>
              <a:t>Ajzen</a:t>
            </a:r>
            <a:r>
              <a:rPr lang="en-GB" altLang="en-US" sz="3200" dirty="0"/>
              <a:t>, 1985). </a:t>
            </a:r>
          </a:p>
          <a:p>
            <a:pPr eaLnBrk="1" hangingPunct="1"/>
            <a:r>
              <a:rPr lang="en-GB" altLang="en-US" sz="3200" dirty="0"/>
              <a:t>Transtheoretical Model (Prochaska and DiClemente, 1983). </a:t>
            </a:r>
          </a:p>
        </p:txBody>
      </p:sp>
    </p:spTree>
    <p:extLst>
      <p:ext uri="{BB962C8B-B14F-4D97-AF65-F5344CB8AC3E}">
        <p14:creationId xmlns:p14="http://schemas.microsoft.com/office/powerpoint/2010/main" val="19545107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Models of Behavioural Change. 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Health Belief Model. </a:t>
            </a:r>
          </a:p>
          <a:p>
            <a:endParaRPr lang="en-GB" altLang="en-US"/>
          </a:p>
          <a:p>
            <a:r>
              <a:rPr lang="en-GB" altLang="en-US"/>
              <a:t>Initially developed by Rosenstock (1966). </a:t>
            </a:r>
          </a:p>
          <a:p>
            <a:endParaRPr lang="en-GB" altLang="en-US"/>
          </a:p>
          <a:p>
            <a:r>
              <a:rPr lang="en-GB" altLang="en-US"/>
              <a:t>Becker and colleagues (70’s and 80’s). </a:t>
            </a:r>
          </a:p>
          <a:p>
            <a:endParaRPr lang="en-GB" altLang="en-US"/>
          </a:p>
          <a:p>
            <a:r>
              <a:rPr lang="en-GB" altLang="en-US"/>
              <a:t>Predict preventative health behaviours and also behavioural response to treatment in acute or chonically ill patients. </a:t>
            </a:r>
          </a:p>
        </p:txBody>
      </p:sp>
    </p:spTree>
    <p:extLst>
      <p:ext uri="{BB962C8B-B14F-4D97-AF65-F5344CB8AC3E}">
        <p14:creationId xmlns:p14="http://schemas.microsoft.com/office/powerpoint/2010/main" val="25548785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Models of Behavioural Change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Health Belief Model</a:t>
            </a:r>
          </a:p>
          <a:p>
            <a:endParaRPr lang="en-GB" altLang="en-US"/>
          </a:p>
          <a:p>
            <a:r>
              <a:rPr lang="en-GB" altLang="en-US"/>
              <a:t>The Likelihood of changing behaviour depends on the person’s perceptions of the severity of the health risks and appraisals of the costs and benefits of taking action. </a:t>
            </a:r>
          </a:p>
          <a:p>
            <a:endParaRPr lang="en-GB" altLang="en-US"/>
          </a:p>
          <a:p>
            <a:pPr lvl="1"/>
            <a:r>
              <a:rPr lang="en-GB" altLang="en-US"/>
              <a:t>Becker and Maiman, 1975 (cited in Weinberg and Gould, 2001). </a:t>
            </a:r>
          </a:p>
          <a:p>
            <a:endParaRPr lang="en-GB" altLang="en-US"/>
          </a:p>
          <a:p>
            <a:pPr lvl="1"/>
            <a:endParaRPr lang="en-GB" altLang="en-US"/>
          </a:p>
          <a:p>
            <a:endParaRPr lang="en-GB" altLang="en-US"/>
          </a:p>
          <a:p>
            <a:pPr>
              <a:spcBef>
                <a:spcPct val="50000"/>
              </a:spcBef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2714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Components of HBM.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Behaviour is a result of a set of core beliefs. </a:t>
            </a:r>
          </a:p>
          <a:p>
            <a:pPr lvl="1" eaLnBrk="1" hangingPunct="1"/>
            <a:r>
              <a:rPr lang="en-GB" altLang="en-US"/>
              <a:t>Susceptibility to illness. </a:t>
            </a:r>
          </a:p>
          <a:p>
            <a:pPr lvl="1" eaLnBrk="1" hangingPunct="1"/>
            <a:r>
              <a:rPr lang="en-GB" altLang="en-US"/>
              <a:t>Severity to illness</a:t>
            </a:r>
          </a:p>
          <a:p>
            <a:pPr lvl="1" eaLnBrk="1" hangingPunct="1"/>
            <a:r>
              <a:rPr lang="en-GB" altLang="en-US"/>
              <a:t>Costs involved in carrying out behaviour. </a:t>
            </a:r>
          </a:p>
          <a:p>
            <a:pPr lvl="1" eaLnBrk="1" hangingPunct="1"/>
            <a:r>
              <a:rPr lang="en-GB" altLang="en-US"/>
              <a:t>Benefits. </a:t>
            </a:r>
          </a:p>
          <a:p>
            <a:pPr lvl="1" eaLnBrk="1" hangingPunct="1"/>
            <a:r>
              <a:rPr lang="en-GB" altLang="en-US"/>
              <a:t>Cues to action. </a:t>
            </a:r>
          </a:p>
          <a:p>
            <a:pPr lvl="2" eaLnBrk="1" hangingPunct="1"/>
            <a:r>
              <a:rPr lang="en-GB" altLang="en-US"/>
              <a:t>Internal (e.g. Physical Symptom). </a:t>
            </a:r>
          </a:p>
          <a:p>
            <a:pPr lvl="2" eaLnBrk="1" hangingPunct="1"/>
            <a:r>
              <a:rPr lang="en-GB" altLang="en-US"/>
              <a:t>External (e.g. Health Promotion Leaflet). </a:t>
            </a:r>
          </a:p>
        </p:txBody>
      </p:sp>
    </p:spTree>
    <p:extLst>
      <p:ext uri="{BB962C8B-B14F-4D97-AF65-F5344CB8AC3E}">
        <p14:creationId xmlns:p14="http://schemas.microsoft.com/office/powerpoint/2010/main" val="35271187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8" name="Picture 4" descr="image0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205" y="495951"/>
            <a:ext cx="8642350" cy="581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Arrow Connector 2"/>
          <p:cNvCxnSpPr/>
          <p:nvPr/>
        </p:nvCxnSpPr>
        <p:spPr>
          <a:xfrm>
            <a:off x="6866792" y="896815"/>
            <a:ext cx="2048608" cy="1828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>
            <a:off x="7007469" y="2356338"/>
            <a:ext cx="1477108" cy="685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6866792" y="3912577"/>
            <a:ext cx="1441939" cy="7825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6866792" y="4001294"/>
            <a:ext cx="2048608" cy="17840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0015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HBM.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Applied to a wide range of health behaviours.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Successful in predicting health behaviours (Sheeran and Abraham, 1995).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Each variable correlates with the behaviour and behaviour change (Marks et al, 2007). </a:t>
            </a:r>
          </a:p>
        </p:txBody>
      </p:sp>
    </p:spTree>
    <p:extLst>
      <p:ext uri="{BB962C8B-B14F-4D97-AF65-F5344CB8AC3E}">
        <p14:creationId xmlns:p14="http://schemas.microsoft.com/office/powerpoint/2010/main" val="32364163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Contradictory findings.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Other studies have shown that LOW perceived severity are related to healthy behavioural intentions. </a:t>
            </a:r>
          </a:p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are the best predictors – differing results.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Beker and Rosenstock – Costs, benefits, severity.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Janz and Beker – Susceptibility. </a:t>
            </a:r>
          </a:p>
        </p:txBody>
      </p:sp>
    </p:spTree>
    <p:extLst>
      <p:ext uri="{BB962C8B-B14F-4D97-AF65-F5344CB8AC3E}">
        <p14:creationId xmlns:p14="http://schemas.microsoft.com/office/powerpoint/2010/main" val="39052258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Criticisms of HBM.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All focused on conscious processing – Do we consciously process EVERYTHING?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What about the role of social and economic environment?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What is the relationship between the beliefs?</a:t>
            </a:r>
          </a:p>
        </p:txBody>
      </p:sp>
    </p:spTree>
    <p:extLst>
      <p:ext uri="{BB962C8B-B14F-4D97-AF65-F5344CB8AC3E}">
        <p14:creationId xmlns:p14="http://schemas.microsoft.com/office/powerpoint/2010/main" val="13826676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Criticism of HBM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about fear or denial?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What about outcome expectancy?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Individual Differences – is it flexible?</a:t>
            </a:r>
          </a:p>
          <a:p>
            <a:pPr eaLnBrk="1" hangingPunct="1"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94898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HBM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Other beliefs added in response to criticisms. </a:t>
            </a:r>
          </a:p>
          <a:p>
            <a:pPr lvl="1"/>
            <a:r>
              <a:rPr lang="en-GB" altLang="en-US"/>
              <a:t>Health Motivation – Readiness to be concerned. </a:t>
            </a:r>
          </a:p>
          <a:p>
            <a:pPr lvl="1"/>
            <a:r>
              <a:rPr lang="en-GB" altLang="en-US"/>
              <a:t>Perceived Control – e.g. Confidence, within capabilities. 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063949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/>
              <a:t>Theory of Planned Behaviour.</a:t>
            </a:r>
            <a:br>
              <a:rPr lang="en-GB" altLang="en-US" sz="4000"/>
            </a:br>
            <a:r>
              <a:rPr lang="en-GB" altLang="en-US" sz="4000"/>
              <a:t>(Azjen and Madden, 1986)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Progression from Theory of Reasoned Action.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Behavioural Intensions are the outcome of a combination of several beliefs.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Intentions “plan of action in pursuit of goals”. </a:t>
            </a:r>
          </a:p>
        </p:txBody>
      </p:sp>
    </p:spTree>
    <p:extLst>
      <p:ext uri="{BB962C8B-B14F-4D97-AF65-F5344CB8AC3E}">
        <p14:creationId xmlns:p14="http://schemas.microsoft.com/office/powerpoint/2010/main" val="2857753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60" name="Picture 5" descr="0260180902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620713"/>
            <a:ext cx="8172450" cy="552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699816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Components of TPB.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Attitude towards the Behaviour.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Positive and Negative Evaluation.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Beliefs about Benefits and Outcomes.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Subjective Norms.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Peer Pressure (people will want).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I want to do this so people can be proud.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Behavioural Control.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Internal (e.g. skills, ability) and External factors (obstacles, opportunities). </a:t>
            </a:r>
          </a:p>
        </p:txBody>
      </p:sp>
    </p:spTree>
    <p:extLst>
      <p:ext uri="{BB962C8B-B14F-4D97-AF65-F5344CB8AC3E}">
        <p14:creationId xmlns:p14="http://schemas.microsoft.com/office/powerpoint/2010/main" val="126153679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Transtheoretical Model - Prochaska and DiClemente, 1983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3556" name="Picture 4" descr="spiral062200_S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4" y="1747838"/>
            <a:ext cx="4897437" cy="458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729672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TTM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An individual progresses through five cyclic stages. 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1. Pre-contemplation Stage – (does not have any desire to change behaviour). 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2. Contemplation Stage – (has “fleeting” thoughts of changing behaviour – but doesn’t make any changes). </a:t>
            </a:r>
          </a:p>
        </p:txBody>
      </p:sp>
    </p:spTree>
    <p:extLst>
      <p:ext uri="{BB962C8B-B14F-4D97-AF65-F5344CB8AC3E}">
        <p14:creationId xmlns:p14="http://schemas.microsoft.com/office/powerpoint/2010/main" val="171661852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TTM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3. Preperation Stage (makes some behavioural adjustments…. E.g. enquires about local gymnasiums). 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4. Action Stage – (Has changed behaviour but for less than six months).</a:t>
            </a:r>
          </a:p>
          <a:p>
            <a:pPr>
              <a:lnSpc>
                <a:spcPct val="90000"/>
              </a:lnSpc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5. Maintanence – (Has changed behaviour for more than six months). </a:t>
            </a:r>
          </a:p>
        </p:txBody>
      </p:sp>
    </p:spTree>
    <p:extLst>
      <p:ext uri="{BB962C8B-B14F-4D97-AF65-F5344CB8AC3E}">
        <p14:creationId xmlns:p14="http://schemas.microsoft.com/office/powerpoint/2010/main" val="10177019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Transtheoretical Model.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/>
              <a:t>Factors that influence an individuals progress through these stages. </a:t>
            </a:r>
          </a:p>
          <a:p>
            <a:pPr eaLnBrk="1" hangingPunct="1">
              <a:lnSpc>
                <a:spcPct val="80000"/>
              </a:lnSpc>
            </a:pPr>
            <a:endParaRPr lang="en-GB" altLang="en-US"/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Self Efficacy.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Self Efficacy = Positively Correlated with Behavioural Change.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Decisional Balance.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Pro’s and Cons of changing behaviour.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10 processes of change.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5 Cognitive Processes.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5 Behavioural Processes. </a:t>
            </a:r>
          </a:p>
        </p:txBody>
      </p:sp>
    </p:spTree>
    <p:extLst>
      <p:ext uri="{BB962C8B-B14F-4D97-AF65-F5344CB8AC3E}">
        <p14:creationId xmlns:p14="http://schemas.microsoft.com/office/powerpoint/2010/main" val="32213313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Process of Change.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1456661"/>
            <a:ext cx="8915400" cy="5124892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GB" altLang="en-US" dirty="0"/>
              <a:t>5 Cognitive Processes – Typically used when early in the cycle (Pre-Contemplation / Contemplation). </a:t>
            </a:r>
          </a:p>
          <a:p>
            <a:pPr eaLnBrk="1" hangingPunct="1"/>
            <a:r>
              <a:rPr lang="en-GB" altLang="en-US" dirty="0"/>
              <a:t>Consciousness Raising. </a:t>
            </a:r>
          </a:p>
          <a:p>
            <a:pPr lvl="1"/>
            <a:r>
              <a:rPr lang="en-GB" altLang="en-US" dirty="0"/>
              <a:t>Finding and learning new facts, ideas, and tips that support the healthy behaviour change</a:t>
            </a:r>
          </a:p>
          <a:p>
            <a:pPr eaLnBrk="1" hangingPunct="1"/>
            <a:r>
              <a:rPr lang="en-GB" altLang="en-US" dirty="0"/>
              <a:t>Dramatic Relief. </a:t>
            </a:r>
          </a:p>
          <a:p>
            <a:pPr lvl="1"/>
            <a:r>
              <a:rPr lang="en-GB" altLang="en-US" dirty="0"/>
              <a:t>Experiencing the negative emotions (fear, anxiety, worry) that go along with unhealthy behaviour risk.</a:t>
            </a:r>
          </a:p>
          <a:p>
            <a:pPr eaLnBrk="1" hangingPunct="1"/>
            <a:r>
              <a:rPr lang="en-GB" altLang="en-US" dirty="0"/>
              <a:t>Environmental Re-evaluation. </a:t>
            </a:r>
          </a:p>
          <a:p>
            <a:pPr lvl="1"/>
            <a:r>
              <a:rPr lang="en-GB" altLang="en-US" dirty="0"/>
              <a:t>Realizing the negative impact of the unhealthy behaviour or the positive impact of the healthy behaviour on one's proximal social and physical environment</a:t>
            </a:r>
          </a:p>
          <a:p>
            <a:pPr eaLnBrk="1" hangingPunct="1"/>
            <a:r>
              <a:rPr lang="en-GB" altLang="en-US" dirty="0"/>
              <a:t>Self Re-evaluation. </a:t>
            </a:r>
          </a:p>
          <a:p>
            <a:pPr lvl="1"/>
            <a:r>
              <a:rPr lang="en-GB" altLang="en-US" dirty="0"/>
              <a:t>Realizing that the behaviour change is an important part of one's identity as a person</a:t>
            </a:r>
          </a:p>
          <a:p>
            <a:pPr eaLnBrk="1" hangingPunct="1"/>
            <a:r>
              <a:rPr lang="en-GB" altLang="en-US" dirty="0"/>
              <a:t>Social Liberation. </a:t>
            </a:r>
          </a:p>
          <a:p>
            <a:pPr lvl="1"/>
            <a:r>
              <a:rPr lang="en-GB" altLang="en-US" dirty="0"/>
              <a:t>Realizing that the social norms are changing in the direction of supporting the healthy behaviour change. </a:t>
            </a:r>
          </a:p>
        </p:txBody>
      </p:sp>
    </p:spTree>
    <p:extLst>
      <p:ext uri="{BB962C8B-B14F-4D97-AF65-F5344CB8AC3E}">
        <p14:creationId xmlns:p14="http://schemas.microsoft.com/office/powerpoint/2010/main" val="177325726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Processes of Change.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1196163" y="1467293"/>
            <a:ext cx="10611293" cy="5332227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/>
              <a:t>5 Behavioural Processes - Typically used when later in the cycle (Action stage onwards).  </a:t>
            </a:r>
          </a:p>
          <a:p>
            <a:pPr eaLnBrk="1" hangingPunct="1"/>
            <a:r>
              <a:rPr lang="en-GB" altLang="en-US" dirty="0"/>
              <a:t>Counter-Conditioning. </a:t>
            </a:r>
          </a:p>
          <a:p>
            <a:pPr lvl="1"/>
            <a:r>
              <a:rPr lang="en-GB" altLang="en-US" dirty="0"/>
              <a:t>Substituting healthier alternative behaviours and cognitions for the unhealthy behaviour</a:t>
            </a:r>
          </a:p>
          <a:p>
            <a:pPr eaLnBrk="1" hangingPunct="1"/>
            <a:r>
              <a:rPr lang="en-GB" altLang="en-US" dirty="0"/>
              <a:t>Helping Relationships. </a:t>
            </a:r>
          </a:p>
          <a:p>
            <a:pPr lvl="1"/>
            <a:r>
              <a:rPr lang="en-GB" altLang="en-US" dirty="0"/>
              <a:t>Seeking and using social support for the healthy behaviour change</a:t>
            </a:r>
          </a:p>
          <a:p>
            <a:pPr eaLnBrk="1" hangingPunct="1"/>
            <a:r>
              <a:rPr lang="en-GB" altLang="en-US" dirty="0"/>
              <a:t>Reinforcement Management</a:t>
            </a:r>
          </a:p>
          <a:p>
            <a:pPr lvl="1"/>
            <a:r>
              <a:rPr lang="en-GB" altLang="en-US" dirty="0"/>
              <a:t>Increasing the rewards for the positive behaviour change and decreasing the rewards of the unhealthy behaviour</a:t>
            </a:r>
          </a:p>
          <a:p>
            <a:pPr eaLnBrk="1" hangingPunct="1"/>
            <a:r>
              <a:rPr lang="en-GB" altLang="en-US" dirty="0"/>
              <a:t>Self-Liberation. </a:t>
            </a:r>
          </a:p>
          <a:p>
            <a:pPr lvl="1"/>
            <a:r>
              <a:rPr lang="en-GB" altLang="en-US" dirty="0"/>
              <a:t>Making a firm commitment to change. </a:t>
            </a:r>
          </a:p>
          <a:p>
            <a:pPr eaLnBrk="1" hangingPunct="1"/>
            <a:r>
              <a:rPr lang="en-GB" altLang="en-US" dirty="0"/>
              <a:t>Stimulus Control.  </a:t>
            </a:r>
          </a:p>
          <a:p>
            <a:pPr lvl="1"/>
            <a:r>
              <a:rPr lang="en-GB" altLang="en-US" dirty="0"/>
              <a:t>Removing reminders or cues to engage in the unhealthy behaviour and adding cues or reminders to engage in the healthy behaviour. </a:t>
            </a:r>
          </a:p>
        </p:txBody>
      </p:sp>
    </p:spTree>
    <p:extLst>
      <p:ext uri="{BB962C8B-B14F-4D97-AF65-F5344CB8AC3E}">
        <p14:creationId xmlns:p14="http://schemas.microsoft.com/office/powerpoint/2010/main" val="11033716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26</TotalTime>
  <Words>2394</Words>
  <Application>Microsoft Office PowerPoint</Application>
  <PresentationFormat>Widescreen</PresentationFormat>
  <Paragraphs>314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Arial</vt:lpstr>
      <vt:lpstr>Century Gothic</vt:lpstr>
      <vt:lpstr>Wingdings</vt:lpstr>
      <vt:lpstr>Wingdings 3</vt:lpstr>
      <vt:lpstr>Ion</vt:lpstr>
      <vt:lpstr>Examination – Revision Advice</vt:lpstr>
      <vt:lpstr>Question 1 - Imagery </vt:lpstr>
      <vt:lpstr>Empirical Evidence</vt:lpstr>
      <vt:lpstr>Empirical Evidence</vt:lpstr>
      <vt:lpstr>Does Imagery Work? </vt:lpstr>
      <vt:lpstr>Why does imagery work?</vt:lpstr>
      <vt:lpstr>What other factors might you need to consider. </vt:lpstr>
      <vt:lpstr>What is being imagined – Imagery perspective (internal vs external). </vt:lpstr>
      <vt:lpstr>What is being imagined – Imagery Perspective – Internal/External. </vt:lpstr>
      <vt:lpstr>What is being imagined – Imagery Perspective – Internal/External. </vt:lpstr>
      <vt:lpstr>Question 2 – Goal Setting </vt:lpstr>
      <vt:lpstr>Defining Goals and Types of Goals.</vt:lpstr>
      <vt:lpstr>Defining Goals and Types of Goals. </vt:lpstr>
      <vt:lpstr>Defining Goals</vt:lpstr>
      <vt:lpstr>Defining Goals</vt:lpstr>
      <vt:lpstr>Types of Goals and Behaviour Change. </vt:lpstr>
      <vt:lpstr>Types of Goals and Behaviour Change.</vt:lpstr>
      <vt:lpstr>Effectiveness of each type of goal?</vt:lpstr>
      <vt:lpstr>Kingston and Hardy (1997)</vt:lpstr>
      <vt:lpstr>Explanations for how Goal Setting Improves Performance. </vt:lpstr>
      <vt:lpstr>Cognitive Theory (Burton, 1983)</vt:lpstr>
      <vt:lpstr>Cognitive Theory (Burton, 1983)</vt:lpstr>
      <vt:lpstr>Question 3 – Exercise and Depression. </vt:lpstr>
      <vt:lpstr>So why…. </vt:lpstr>
      <vt:lpstr>Social Cognitive Explanations</vt:lpstr>
      <vt:lpstr>Biological Explanations</vt:lpstr>
      <vt:lpstr>Other important facets to consider. </vt:lpstr>
      <vt:lpstr>Question 4 – Social Cognition model/s. </vt:lpstr>
      <vt:lpstr>Social Cognition Models. </vt:lpstr>
      <vt:lpstr>Models of Behavioural Change. </vt:lpstr>
      <vt:lpstr>Models of Behavioural Change</vt:lpstr>
      <vt:lpstr>Components of HBM. </vt:lpstr>
      <vt:lpstr>PowerPoint Presentation</vt:lpstr>
      <vt:lpstr>HBM. </vt:lpstr>
      <vt:lpstr>Contradictory findings. </vt:lpstr>
      <vt:lpstr>Criticisms of HBM. </vt:lpstr>
      <vt:lpstr>Criticism of HBM</vt:lpstr>
      <vt:lpstr>HBM</vt:lpstr>
      <vt:lpstr>Theory of Planned Behaviour. (Azjen and Madden, 1986) </vt:lpstr>
      <vt:lpstr>PowerPoint Presentation</vt:lpstr>
      <vt:lpstr>Components of TPB. </vt:lpstr>
      <vt:lpstr>Transtheoretical Model - Prochaska and DiClemente, 1983</vt:lpstr>
      <vt:lpstr>TTM</vt:lpstr>
      <vt:lpstr>TTM</vt:lpstr>
      <vt:lpstr>Transtheoretical Model. </vt:lpstr>
      <vt:lpstr>Process of Change. </vt:lpstr>
      <vt:lpstr>Processes of Change.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Examination – Revision Advice</dc:title>
  <dc:creator>Stuart</dc:creator>
  <cp:lastModifiedBy>Stuart</cp:lastModifiedBy>
  <cp:revision>1</cp:revision>
  <dcterms:created xsi:type="dcterms:W3CDTF">2023-05-04T10:31:31Z</dcterms:created>
  <dcterms:modified xsi:type="dcterms:W3CDTF">2023-05-04T10:58:31Z</dcterms:modified>
</cp:coreProperties>
</file>