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65"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3C294A-84A5-4766-A978-DF0A9FD68727}" v="5" dt="2022-12-07T13:04:30.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ita payac" userId="3480085cd3b56475" providerId="LiveId" clId="{AA3C294A-84A5-4766-A978-DF0A9FD68727}"/>
    <pc:docChg chg="custSel modSld sldOrd">
      <pc:chgData name="helenita payac" userId="3480085cd3b56475" providerId="LiveId" clId="{AA3C294A-84A5-4766-A978-DF0A9FD68727}" dt="2022-12-07T15:10:38.926" v="245"/>
      <pc:docMkLst>
        <pc:docMk/>
      </pc:docMkLst>
      <pc:sldChg chg="modSp mod">
        <pc:chgData name="helenita payac" userId="3480085cd3b56475" providerId="LiveId" clId="{AA3C294A-84A5-4766-A978-DF0A9FD68727}" dt="2022-12-06T13:43:56.242" v="8" actId="1076"/>
        <pc:sldMkLst>
          <pc:docMk/>
          <pc:sldMk cId="3757454432" sldId="256"/>
        </pc:sldMkLst>
        <pc:spChg chg="mod">
          <ac:chgData name="helenita payac" userId="3480085cd3b56475" providerId="LiveId" clId="{AA3C294A-84A5-4766-A978-DF0A9FD68727}" dt="2022-12-06T13:43:51.912" v="7" actId="20577"/>
          <ac:spMkLst>
            <pc:docMk/>
            <pc:sldMk cId="3757454432" sldId="256"/>
            <ac:spMk id="3" creationId="{BA325D0B-5CB6-1467-1F83-337ACFEE6B76}"/>
          </ac:spMkLst>
        </pc:spChg>
        <pc:picChg chg="mod">
          <ac:chgData name="helenita payac" userId="3480085cd3b56475" providerId="LiveId" clId="{AA3C294A-84A5-4766-A978-DF0A9FD68727}" dt="2022-12-06T13:43:56.242" v="8" actId="1076"/>
          <ac:picMkLst>
            <pc:docMk/>
            <pc:sldMk cId="3757454432" sldId="256"/>
            <ac:picMk id="4" creationId="{9FBB4AAC-30C7-A641-91F5-6D13E3FD12E8}"/>
          </ac:picMkLst>
        </pc:picChg>
      </pc:sldChg>
      <pc:sldChg chg="modSp mod">
        <pc:chgData name="helenita payac" userId="3480085cd3b56475" providerId="LiveId" clId="{AA3C294A-84A5-4766-A978-DF0A9FD68727}" dt="2022-12-07T15:09:04.758" v="243" actId="20577"/>
        <pc:sldMkLst>
          <pc:docMk/>
          <pc:sldMk cId="3615305158" sldId="257"/>
        </pc:sldMkLst>
        <pc:spChg chg="mod">
          <ac:chgData name="helenita payac" userId="3480085cd3b56475" providerId="LiveId" clId="{AA3C294A-84A5-4766-A978-DF0A9FD68727}" dt="2022-12-07T15:09:04.758" v="243" actId="20577"/>
          <ac:spMkLst>
            <pc:docMk/>
            <pc:sldMk cId="3615305158" sldId="257"/>
            <ac:spMk id="3" creationId="{782C866E-AB70-1F24-CD21-8471CA32FA81}"/>
          </ac:spMkLst>
        </pc:spChg>
      </pc:sldChg>
      <pc:sldChg chg="ord">
        <pc:chgData name="helenita payac" userId="3480085cd3b56475" providerId="LiveId" clId="{AA3C294A-84A5-4766-A978-DF0A9FD68727}" dt="2022-12-07T15:10:38.926" v="245"/>
        <pc:sldMkLst>
          <pc:docMk/>
          <pc:sldMk cId="27223970" sldId="25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C73A4-5B69-39BF-2FD8-F0846BD388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CABF0CF-5D51-1C06-94B5-55FBAAC354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093BFC5-2CBF-0198-7AFF-119FA949D00A}"/>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5" name="Footer Placeholder 4">
            <a:extLst>
              <a:ext uri="{FF2B5EF4-FFF2-40B4-BE49-F238E27FC236}">
                <a16:creationId xmlns:a16="http://schemas.microsoft.com/office/drawing/2014/main" id="{15FBC8C4-C2FE-7AA2-F783-695CEB1ED0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E4A8EF-925C-8EEF-DFF2-7DE07756FA55}"/>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3010832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CE51A-FD82-605B-53CE-F8BE1229734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9EA9427-373F-7178-CB57-D5764978FCA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F6D4D2-484A-D62A-4985-90ACAFCB9E7D}"/>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5" name="Footer Placeholder 4">
            <a:extLst>
              <a:ext uri="{FF2B5EF4-FFF2-40B4-BE49-F238E27FC236}">
                <a16:creationId xmlns:a16="http://schemas.microsoft.com/office/drawing/2014/main" id="{9047C3D0-A5D8-C5A6-2F9E-5ACA93B3A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D2CC1-527E-F078-D4AE-ED99495A6E08}"/>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2945915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895D2-ADF4-A624-A5A6-C9CCECD3A40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937E702-99CD-FEC8-CF12-79E802B190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55B0EBE-58B7-9D53-B0C6-5DAA263606EA}"/>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5" name="Footer Placeholder 4">
            <a:extLst>
              <a:ext uri="{FF2B5EF4-FFF2-40B4-BE49-F238E27FC236}">
                <a16:creationId xmlns:a16="http://schemas.microsoft.com/office/drawing/2014/main" id="{1E438BF7-4F0F-C997-2650-73817EF6FE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C3CEB-151F-D10C-5420-893E9EF04249}"/>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312108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190F6-DC0A-6541-ED2D-2C318441BF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5EDBE1-4FE2-604C-7E06-9DF5E09860F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0B19D5F-DA82-E748-A879-11DBD869D67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3CFAC79-30D2-50D5-10D5-CE1C5497CD9F}"/>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6" name="Footer Placeholder 5">
            <a:extLst>
              <a:ext uri="{FF2B5EF4-FFF2-40B4-BE49-F238E27FC236}">
                <a16:creationId xmlns:a16="http://schemas.microsoft.com/office/drawing/2014/main" id="{1F458E94-4991-7BB5-782B-8AD8252E3B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4847D7-C0C4-1B99-A1FD-F6A50A4233EC}"/>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3279073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B20A4-806D-31B0-A3F1-438914D519A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C24A48-7BEB-B47C-8C8B-33712D00B8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DE54A8C-D7BB-A50A-58CD-AC6E9F743F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4E40204-8653-2A70-26CF-DF2C07E06E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22036DA-46C1-D4A0-8F89-53DF3D89B2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2F6C8C-3BAA-6A40-1CC9-E425B14C81A0}"/>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8" name="Footer Placeholder 7">
            <a:extLst>
              <a:ext uri="{FF2B5EF4-FFF2-40B4-BE49-F238E27FC236}">
                <a16:creationId xmlns:a16="http://schemas.microsoft.com/office/drawing/2014/main" id="{D1C15140-15C7-2895-C0E9-30C5FED09E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DC72E1D-E695-E6F1-EB37-28623A5EDC38}"/>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2470650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73CD-4752-D816-0B33-36DCE480051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62F28B-180E-D2E8-D7CE-90B6ADDCFEC5}"/>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4" name="Footer Placeholder 3">
            <a:extLst>
              <a:ext uri="{FF2B5EF4-FFF2-40B4-BE49-F238E27FC236}">
                <a16:creationId xmlns:a16="http://schemas.microsoft.com/office/drawing/2014/main" id="{BE5C7517-61CC-C4D5-C315-445DE42757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832644-0436-46C9-9B61-23E9680B693B}"/>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1871078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4E1553-6A05-AB1D-8E61-3E52ED40B7C0}"/>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3" name="Footer Placeholder 2">
            <a:extLst>
              <a:ext uri="{FF2B5EF4-FFF2-40B4-BE49-F238E27FC236}">
                <a16:creationId xmlns:a16="http://schemas.microsoft.com/office/drawing/2014/main" id="{ABFCECB7-8791-C998-0008-3F8B7B7EA44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C26EF0-878F-AEDE-526C-B2E8766D8C86}"/>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3823333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98897-E6F3-0764-4C8C-F783DFFD76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C34434D-2724-C175-2FE9-75C7F64EC7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BE87543-9073-28FB-9118-50F93A457A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C5D294-8264-9EF8-0E6F-6DEE7AAC2D73}"/>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6" name="Footer Placeholder 5">
            <a:extLst>
              <a:ext uri="{FF2B5EF4-FFF2-40B4-BE49-F238E27FC236}">
                <a16:creationId xmlns:a16="http://schemas.microsoft.com/office/drawing/2014/main" id="{44BAF41A-6E84-C379-8EB3-A6595AEC8A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4207A3-52E4-8039-13E5-5802773AEF4F}"/>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3207498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0BA21-4603-8A72-B29D-4BBADE383F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F3D03DA-EA2D-EFA4-FAFA-5AE9AC3897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128B70-D7DC-5394-D31F-27E055BCBC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8384F0-5A76-EABC-FC8A-338B718002D9}"/>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6" name="Footer Placeholder 5">
            <a:extLst>
              <a:ext uri="{FF2B5EF4-FFF2-40B4-BE49-F238E27FC236}">
                <a16:creationId xmlns:a16="http://schemas.microsoft.com/office/drawing/2014/main" id="{7BBCE9D1-39D3-9453-16C0-65DDD4D45F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9212ED-4B17-45BD-1C78-77AFFBFBF26C}"/>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2915682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0FD4C-679B-AF56-99E7-8311A508D10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9E160C0-A881-87B7-33C4-9B67798D3A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72788B-4D80-CAED-6B33-1488445EDA7B}"/>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5" name="Footer Placeholder 4">
            <a:extLst>
              <a:ext uri="{FF2B5EF4-FFF2-40B4-BE49-F238E27FC236}">
                <a16:creationId xmlns:a16="http://schemas.microsoft.com/office/drawing/2014/main" id="{4C4D8012-0209-D29B-781A-27375CC466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4C77AD-8F70-E0E3-C824-FA5ECB1AE0BC}"/>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1589781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01886C-6CC4-3836-DCF1-AFA40136829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846E9BA-67A6-A365-845F-4EDA9735CDD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FEA0DA-9540-925B-8A50-F8786314EE99}"/>
              </a:ext>
            </a:extLst>
          </p:cNvPr>
          <p:cNvSpPr>
            <a:spLocks noGrp="1"/>
          </p:cNvSpPr>
          <p:nvPr>
            <p:ph type="dt" sz="half" idx="10"/>
          </p:nvPr>
        </p:nvSpPr>
        <p:spPr/>
        <p:txBody>
          <a:bodyPr/>
          <a:lstStyle/>
          <a:p>
            <a:fld id="{A1D55DED-DCD5-4C4F-A311-D28213C715CA}" type="datetimeFigureOut">
              <a:rPr lang="en-GB" smtClean="0"/>
              <a:t>07/12/2022</a:t>
            </a:fld>
            <a:endParaRPr lang="en-GB"/>
          </a:p>
        </p:txBody>
      </p:sp>
      <p:sp>
        <p:nvSpPr>
          <p:cNvPr id="5" name="Footer Placeholder 4">
            <a:extLst>
              <a:ext uri="{FF2B5EF4-FFF2-40B4-BE49-F238E27FC236}">
                <a16:creationId xmlns:a16="http://schemas.microsoft.com/office/drawing/2014/main" id="{A74EF87E-69D0-C154-3FE1-6F85DB8C6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70FF81-12BC-1F56-72D3-A3805C272820}"/>
              </a:ext>
            </a:extLst>
          </p:cNvPr>
          <p:cNvSpPr>
            <a:spLocks noGrp="1"/>
          </p:cNvSpPr>
          <p:nvPr>
            <p:ph type="sldNum" sz="quarter" idx="12"/>
          </p:nvPr>
        </p:nvSpPr>
        <p:spPr/>
        <p:txBody>
          <a:bodyPr/>
          <a:lstStyle/>
          <a:p>
            <a:fld id="{DFE572CF-38EA-44E8-B7FA-C79D1AD04511}" type="slidenum">
              <a:rPr lang="en-GB" smtClean="0"/>
              <a:t>‹#›</a:t>
            </a:fld>
            <a:endParaRPr lang="en-GB"/>
          </a:p>
        </p:txBody>
      </p:sp>
    </p:spTree>
    <p:extLst>
      <p:ext uri="{BB962C8B-B14F-4D97-AF65-F5344CB8AC3E}">
        <p14:creationId xmlns:p14="http://schemas.microsoft.com/office/powerpoint/2010/main" val="1921255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809358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587533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706990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02578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179818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175730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318964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21208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267292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221729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44022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B687B0-48EA-D59C-8377-01B686166C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9F9F508-4E37-2F68-9088-7CB09A4C6E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08775B-73F9-8E20-3E27-484BFCD764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D55DED-DCD5-4C4F-A311-D28213C715CA}" type="datetimeFigureOut">
              <a:rPr lang="en-GB" smtClean="0"/>
              <a:t>07/12/2022</a:t>
            </a:fld>
            <a:endParaRPr lang="en-GB"/>
          </a:p>
        </p:txBody>
      </p:sp>
      <p:sp>
        <p:nvSpPr>
          <p:cNvPr id="5" name="Footer Placeholder 4">
            <a:extLst>
              <a:ext uri="{FF2B5EF4-FFF2-40B4-BE49-F238E27FC236}">
                <a16:creationId xmlns:a16="http://schemas.microsoft.com/office/drawing/2014/main" id="{9D747EF3-8A87-26ED-9F91-7F4392B4A4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BB13E30-4092-7DEA-E612-ACE5CEDEB9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E572CF-38EA-44E8-B7FA-C79D1AD04511}" type="slidenum">
              <a:rPr lang="en-GB" smtClean="0"/>
              <a:t>‹#›</a:t>
            </a:fld>
            <a:endParaRPr lang="en-GB"/>
          </a:p>
        </p:txBody>
      </p:sp>
    </p:spTree>
    <p:extLst>
      <p:ext uri="{BB962C8B-B14F-4D97-AF65-F5344CB8AC3E}">
        <p14:creationId xmlns:p14="http://schemas.microsoft.com/office/powerpoint/2010/main" val="8477997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7091067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19268-2948-AAFE-F6AF-2FDF894D3FE5}"/>
              </a:ext>
            </a:extLst>
          </p:cNvPr>
          <p:cNvSpPr>
            <a:spLocks noGrp="1"/>
          </p:cNvSpPr>
          <p:nvPr>
            <p:ph type="ctrTitle"/>
          </p:nvPr>
        </p:nvSpPr>
        <p:spPr>
          <a:xfrm>
            <a:off x="1604211" y="5215812"/>
            <a:ext cx="8986034" cy="223935"/>
          </a:xfrm>
        </p:spPr>
        <p:txBody>
          <a:bodyPr>
            <a:normAutofit fontScale="90000"/>
          </a:bodyPr>
          <a:lstStyle/>
          <a:p>
            <a:pPr marL="0" marR="0" lvl="0" indent="0" defTabSz="914400" rtl="0" eaLnBrk="1" fontAlgn="auto" latinLnBrk="0" hangingPunct="1">
              <a:lnSpc>
                <a:spcPct val="90000"/>
              </a:lnSpc>
              <a:spcBef>
                <a:spcPts val="1000"/>
              </a:spcBef>
              <a:spcAft>
                <a:spcPts val="0"/>
              </a:spcAft>
              <a:tabLst/>
              <a:defRPr/>
            </a:pPr>
            <a:r>
              <a:rPr kumimoji="0" lang="en-GB" sz="1600" i="0" u="none" strike="noStrike" kern="1200" cap="none" spc="0" normalizeH="0" baseline="0" noProof="0" dirty="0">
                <a:ln>
                  <a:noFill/>
                </a:ln>
                <a:effectLst/>
                <a:uLnTx/>
                <a:uFillTx/>
                <a:latin typeface="Calibri" panose="020F0502020204030204"/>
                <a:ea typeface="+mn-ea"/>
                <a:cs typeface="+mn-cs"/>
              </a:rPr>
              <a:t>Student name: Helenita Gelsano Payac</a:t>
            </a:r>
            <a:br>
              <a:rPr kumimoji="0" lang="en-GB" sz="1600" i="0" u="none" strike="noStrike" kern="1200" cap="none" spc="0" normalizeH="0" baseline="0" noProof="0" dirty="0">
                <a:ln>
                  <a:noFill/>
                </a:ln>
                <a:effectLst/>
                <a:uLnTx/>
                <a:uFillTx/>
                <a:latin typeface="Calibri" panose="020F0502020204030204"/>
                <a:ea typeface="+mn-ea"/>
                <a:cs typeface="+mn-cs"/>
              </a:rPr>
            </a:br>
            <a:r>
              <a:rPr kumimoji="0" lang="en-GB" sz="1600" i="0" u="none" strike="noStrike" kern="1200" cap="none" spc="0" normalizeH="0" baseline="0" noProof="0" dirty="0">
                <a:ln>
                  <a:noFill/>
                </a:ln>
                <a:effectLst/>
                <a:uLnTx/>
                <a:uFillTx/>
                <a:latin typeface="Calibri" panose="020F0502020204030204"/>
                <a:ea typeface="+mn-ea"/>
                <a:cs typeface="+mn-cs"/>
              </a:rPr>
              <a:t>Module name: Introduction to Research</a:t>
            </a:r>
            <a:br>
              <a:rPr kumimoji="0" lang="en-GB" sz="1600" i="0" u="none" strike="noStrike" kern="1200" cap="none" spc="0" normalizeH="0" baseline="0" noProof="0" dirty="0">
                <a:ln>
                  <a:noFill/>
                </a:ln>
                <a:effectLst/>
                <a:uLnTx/>
                <a:uFillTx/>
                <a:latin typeface="Calibri" panose="020F0502020204030204"/>
                <a:ea typeface="+mn-ea"/>
                <a:cs typeface="+mn-cs"/>
              </a:rPr>
            </a:br>
            <a:r>
              <a:rPr kumimoji="0" lang="en-GB" sz="1600" i="0" u="none" strike="noStrike" kern="1200" cap="none" spc="0" normalizeH="0" baseline="0" noProof="0" dirty="0">
                <a:ln>
                  <a:noFill/>
                </a:ln>
                <a:effectLst/>
                <a:uLnTx/>
                <a:uFillTx/>
                <a:latin typeface="Calibri" panose="020F0502020204030204"/>
                <a:ea typeface="+mn-ea"/>
                <a:cs typeface="+mn-cs"/>
              </a:rPr>
              <a:t>Module code: (BMHP5005_LON)</a:t>
            </a:r>
            <a:br>
              <a:rPr kumimoji="0" lang="en-GB" sz="1600" i="0" u="none" strike="noStrike" kern="1200" cap="none" spc="0" normalizeH="0" baseline="0" noProof="0" dirty="0">
                <a:ln>
                  <a:noFill/>
                </a:ln>
                <a:effectLst/>
                <a:uLnTx/>
                <a:uFillTx/>
                <a:latin typeface="Calibri" panose="020F0502020204030204"/>
                <a:ea typeface="+mn-ea"/>
                <a:cs typeface="+mn-cs"/>
              </a:rPr>
            </a:br>
            <a:r>
              <a:rPr kumimoji="0" lang="en-GB" sz="1600" i="0" u="none" strike="noStrike" kern="1200" cap="none" spc="0" normalizeH="0" baseline="0" noProof="0" dirty="0">
                <a:ln>
                  <a:noFill/>
                </a:ln>
                <a:effectLst/>
                <a:uLnTx/>
                <a:uFillTx/>
                <a:latin typeface="Calibri" panose="020F0502020204030204"/>
                <a:ea typeface="+mn-ea"/>
                <a:cs typeface="+mn-cs"/>
              </a:rPr>
              <a:t>Lecturer name: Rachel Cohen</a:t>
            </a:r>
            <a:br>
              <a:rPr kumimoji="0" lang="en-GB" sz="1600" i="0" u="none" strike="noStrike" kern="1200" cap="none" spc="0" normalizeH="0" baseline="0" noProof="0" dirty="0">
                <a:ln>
                  <a:noFill/>
                </a:ln>
                <a:effectLst/>
                <a:uLnTx/>
                <a:uFillTx/>
                <a:latin typeface="Calibri" panose="020F0502020204030204"/>
                <a:ea typeface="+mn-ea"/>
                <a:cs typeface="+mn-cs"/>
              </a:rPr>
            </a:br>
            <a:endParaRPr lang="en-GB" dirty="0"/>
          </a:p>
        </p:txBody>
      </p:sp>
      <p:sp>
        <p:nvSpPr>
          <p:cNvPr id="3" name="Subtitle 2">
            <a:extLst>
              <a:ext uri="{FF2B5EF4-FFF2-40B4-BE49-F238E27FC236}">
                <a16:creationId xmlns:a16="http://schemas.microsoft.com/office/drawing/2014/main" id="{BA325D0B-5CB6-1467-1F83-337ACFEE6B76}"/>
              </a:ext>
            </a:extLst>
          </p:cNvPr>
          <p:cNvSpPr>
            <a:spLocks noGrp="1"/>
          </p:cNvSpPr>
          <p:nvPr>
            <p:ph type="subTitle" idx="1"/>
          </p:nvPr>
        </p:nvSpPr>
        <p:spPr>
          <a:xfrm>
            <a:off x="1523999" y="2743200"/>
            <a:ext cx="9952653" cy="3498980"/>
          </a:xfrm>
        </p:spPr>
        <p:txBody>
          <a:bodyPr/>
          <a:lstStyle/>
          <a:p>
            <a:r>
              <a:rPr kumimoji="0" lang="en-GB" sz="3700" b="1" i="0" u="none" strike="noStrike" kern="1200" cap="none" spc="0" normalizeH="0" baseline="0" noProof="0" dirty="0">
                <a:ln>
                  <a:noFill/>
                </a:ln>
                <a:solidFill>
                  <a:prstClr val="black"/>
                </a:solidFill>
                <a:effectLst/>
                <a:uLnTx/>
                <a:uFillTx/>
                <a:latin typeface="Calibri Light" panose="020F0302020204030204"/>
                <a:ea typeface="+mj-ea"/>
                <a:cs typeface="+mj-cs"/>
              </a:rPr>
              <a:t>Assessment Component 2 </a:t>
            </a:r>
          </a:p>
          <a:p>
            <a:r>
              <a:rPr lang="en-GB" sz="3700" b="1" dirty="0">
                <a:solidFill>
                  <a:prstClr val="black"/>
                </a:solidFill>
                <a:latin typeface="Calibri Light" panose="020F0302020204030204"/>
                <a:ea typeface="+mj-ea"/>
                <a:cs typeface="+mj-cs"/>
              </a:rPr>
              <a:t>Viva Voce Presentation</a:t>
            </a:r>
            <a:r>
              <a:rPr kumimoji="0" lang="en-GB" sz="3700" b="1" i="0" u="sng" strike="noStrike" kern="1200" cap="none" spc="0" normalizeH="0" baseline="0" noProof="0" dirty="0">
                <a:ln>
                  <a:noFill/>
                </a:ln>
                <a:solidFill>
                  <a:prstClr val="black"/>
                </a:solidFill>
                <a:effectLst/>
                <a:uLnTx/>
                <a:uFillTx/>
                <a:latin typeface="Calibri Light" panose="020F0302020204030204"/>
                <a:ea typeface="+mj-ea"/>
                <a:cs typeface="+mj-cs"/>
              </a:rPr>
              <a:t> </a:t>
            </a:r>
          </a:p>
          <a:p>
            <a:endParaRPr kumimoji="0" lang="en-GB" sz="3700" b="1" i="0" u="sng" strike="noStrike" kern="1200" cap="none" spc="0" normalizeH="0" baseline="0" noProof="0" dirty="0">
              <a:ln>
                <a:noFill/>
              </a:ln>
              <a:solidFill>
                <a:prstClr val="black"/>
              </a:solidFill>
              <a:effectLst/>
              <a:uLnTx/>
              <a:uFillTx/>
              <a:latin typeface="Calibri Light" panose="020F0302020204030204"/>
              <a:ea typeface="+mj-ea"/>
              <a:cs typeface="+mj-cs"/>
            </a:endParaRPr>
          </a:p>
          <a:p>
            <a:endParaRPr lang="en-GB" sz="2000" b="1" dirty="0"/>
          </a:p>
        </p:txBody>
      </p:sp>
      <p:pic>
        <p:nvPicPr>
          <p:cNvPr id="4" name="Picture 3">
            <a:extLst>
              <a:ext uri="{FF2B5EF4-FFF2-40B4-BE49-F238E27FC236}">
                <a16:creationId xmlns:a16="http://schemas.microsoft.com/office/drawing/2014/main" id="{9FBB4AAC-30C7-A641-91F5-6D13E3FD12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37792" y="326570"/>
            <a:ext cx="7716416" cy="1992706"/>
          </a:xfrm>
          <a:prstGeom prst="rect">
            <a:avLst/>
          </a:prstGeom>
        </p:spPr>
      </p:pic>
    </p:spTree>
    <p:extLst>
      <p:ext uri="{BB962C8B-B14F-4D97-AF65-F5344CB8AC3E}">
        <p14:creationId xmlns:p14="http://schemas.microsoft.com/office/powerpoint/2010/main" val="3757454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A5C240-D8F7-448F-85EA-1A67B623D81D}"/>
              </a:ext>
            </a:extLst>
          </p:cNvPr>
          <p:cNvSpPr>
            <a:spLocks noGrp="1"/>
          </p:cNvSpPr>
          <p:nvPr>
            <p:ph type="title"/>
          </p:nvPr>
        </p:nvSpPr>
        <p:spPr>
          <a:xfrm>
            <a:off x="1137036" y="548640"/>
            <a:ext cx="9916632" cy="1188720"/>
          </a:xfrm>
        </p:spPr>
        <p:txBody>
          <a:bodyPr>
            <a:normAutofit/>
          </a:bodyPr>
          <a:lstStyle/>
          <a:p>
            <a:pPr marL="0" marR="0" lvl="0" indent="0" defTabSz="914400" rtl="0" eaLnBrk="1" fontAlgn="auto" latinLnBrk="0" hangingPunct="1">
              <a:spcBef>
                <a:spcPts val="1000"/>
              </a:spcBef>
              <a:spcAft>
                <a:spcPts val="0"/>
              </a:spcAft>
              <a:tabLst/>
              <a:defRPr/>
            </a:pPr>
            <a:r>
              <a:rPr kumimoji="0" lang="en-US" b="1" i="0" u="none" strike="noStrike" kern="1200" cap="none" spc="0" normalizeH="0" baseline="0" noProof="0">
                <a:ln>
                  <a:noFill/>
                </a:ln>
                <a:solidFill>
                  <a:schemeClr val="tx1">
                    <a:lumMod val="85000"/>
                    <a:lumOff val="15000"/>
                  </a:schemeClr>
                </a:solidFill>
                <a:effectLst/>
                <a:uLnTx/>
                <a:uFillTx/>
                <a:latin typeface="Calibri Light" panose="020F0302020204030204"/>
                <a:ea typeface="+mj-ea"/>
                <a:cs typeface="Calibri Light"/>
              </a:rPr>
              <a:t>Introduction</a:t>
            </a:r>
            <a:endParaRPr lang="en-GB" b="1">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82C866E-AB70-1F24-CD21-8471CA32FA81}"/>
              </a:ext>
            </a:extLst>
          </p:cNvPr>
          <p:cNvSpPr>
            <a:spLocks noGrp="1"/>
          </p:cNvSpPr>
          <p:nvPr>
            <p:ph idx="1"/>
          </p:nvPr>
        </p:nvSpPr>
        <p:spPr>
          <a:xfrm>
            <a:off x="1957987" y="2431767"/>
            <a:ext cx="8276026" cy="3685156"/>
          </a:xfrm>
        </p:spPr>
        <p:txBody>
          <a:bodyPr anchor="ctr">
            <a:normAutofit/>
          </a:bodyPr>
          <a:lstStyle/>
          <a:p>
            <a:pPr marL="0" marR="0" lvl="0" indent="0" defTabSz="914400" rtl="0" eaLnBrk="1" fontAlgn="auto" latinLnBrk="0" hangingPunct="1">
              <a:spcBef>
                <a:spcPts val="1000"/>
              </a:spcBef>
              <a:spcAft>
                <a:spcPts val="0"/>
              </a:spcAft>
              <a:buClrTx/>
              <a:buSzTx/>
              <a:buNone/>
              <a:tabLst/>
              <a:defRPr/>
            </a:pPr>
            <a:r>
              <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Depression expresses the group of conditions which are associated with the lowering or elevation of the mood of the person. </a:t>
            </a:r>
            <a:endPar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mn-cs"/>
            </a:endParaRPr>
          </a:p>
          <a:p>
            <a:pPr marL="0" marR="0" lvl="0" indent="0" defTabSz="914400" rtl="0" eaLnBrk="1" fontAlgn="auto" latinLnBrk="0" hangingPunct="1">
              <a:spcBef>
                <a:spcPts val="1000"/>
              </a:spcBef>
              <a:spcAft>
                <a:spcPts val="0"/>
              </a:spcAft>
              <a:buClrTx/>
              <a:buSzTx/>
              <a:buNone/>
              <a:tabLst/>
              <a:defRPr/>
            </a:pPr>
            <a:r>
              <a:rPr kumimoji="0" lang="en-US" sz="1700" b="1"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Aim</a:t>
            </a:r>
          </a:p>
          <a:p>
            <a:pPr marL="0" marR="0" lvl="0" indent="0" defTabSz="914400" rtl="0" eaLnBrk="1" fontAlgn="auto" latinLnBrk="0" hangingPunct="1">
              <a:spcBef>
                <a:spcPts val="1000"/>
              </a:spcBef>
              <a:spcAft>
                <a:spcPts val="0"/>
              </a:spcAft>
              <a:buClrTx/>
              <a:buSzTx/>
              <a:buNone/>
              <a:tabLst/>
              <a:defRPr/>
            </a:pPr>
            <a:r>
              <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To understand the causes, and impact of the depression faced by women in Southeast Asia living in the UK.</a:t>
            </a:r>
          </a:p>
          <a:p>
            <a:pPr marL="0" marR="0" lvl="0" indent="0" defTabSz="914400" rtl="0" eaLnBrk="1" fontAlgn="auto" latinLnBrk="0" hangingPunct="1">
              <a:spcBef>
                <a:spcPts val="1000"/>
              </a:spcBef>
              <a:spcAft>
                <a:spcPts val="0"/>
              </a:spcAft>
              <a:buClrTx/>
              <a:buSzTx/>
              <a:buNone/>
              <a:tabLst/>
              <a:defRPr/>
            </a:pPr>
            <a:r>
              <a:rPr kumimoji="0" lang="en-US" sz="1700" b="1"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Objectives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 To point out the causes of depression in Southeast Asian women living in the UK.</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To evaluate the depression's impact on women in Southeast Asia living in the UK.</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To highlight the importance of depression of women in Southeast Asian living in UK.</a:t>
            </a:r>
          </a:p>
          <a:p>
            <a:pPr marL="0" marR="0" lvl="0" indent="0" defTabSz="914400" rtl="0" eaLnBrk="1" fontAlgn="auto" latinLnBrk="0" hangingPunct="1">
              <a:spcBef>
                <a:spcPts val="1000"/>
              </a:spcBef>
              <a:spcAft>
                <a:spcPts val="0"/>
              </a:spcAft>
              <a:buClrTx/>
              <a:buSzTx/>
              <a:buNone/>
              <a:tabLst/>
              <a:defRPr/>
            </a:pPr>
            <a:r>
              <a:rPr lang="en-US" sz="1700" dirty="0">
                <a:solidFill>
                  <a:schemeClr val="tx1">
                    <a:lumMod val="85000"/>
                    <a:lumOff val="15000"/>
                  </a:schemeClr>
                </a:solidFill>
                <a:latin typeface="Calibri" panose="020F0502020204030204"/>
                <a:ea typeface="Calibri" panose="020F0502020204030204"/>
                <a:cs typeface="Calibri" panose="020F0502020204030204"/>
              </a:rPr>
              <a:t> </a:t>
            </a:r>
            <a:endParaRPr kumimoji="0" lang="en-US" sz="17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endParaRPr>
          </a:p>
          <a:p>
            <a:endParaRPr lang="en-GB" sz="1700" dirty="0">
              <a:solidFill>
                <a:schemeClr val="tx1">
                  <a:lumMod val="85000"/>
                  <a:lumOff val="15000"/>
                </a:schemeClr>
              </a:solidFill>
            </a:endParaRPr>
          </a:p>
        </p:txBody>
      </p:sp>
    </p:spTree>
    <p:extLst>
      <p:ext uri="{BB962C8B-B14F-4D97-AF65-F5344CB8AC3E}">
        <p14:creationId xmlns:p14="http://schemas.microsoft.com/office/powerpoint/2010/main" val="3615305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596332-2C2E-F345-F867-7C84F2A09683}"/>
              </a:ext>
            </a:extLst>
          </p:cNvPr>
          <p:cNvSpPr>
            <a:spLocks noGrp="1"/>
          </p:cNvSpPr>
          <p:nvPr>
            <p:ph type="title"/>
          </p:nvPr>
        </p:nvSpPr>
        <p:spPr>
          <a:xfrm>
            <a:off x="1137036" y="548640"/>
            <a:ext cx="9916632" cy="1188720"/>
          </a:xfrm>
        </p:spPr>
        <p:txBody>
          <a:bodyPr>
            <a:normAutofit/>
          </a:bodyPr>
          <a:lstStyle/>
          <a:p>
            <a:r>
              <a:rPr kumimoji="0" lang="en-US" b="1" i="0" u="none" strike="noStrike" kern="1200" cap="none" spc="0" normalizeH="0" baseline="0" noProof="0">
                <a:ln>
                  <a:noFill/>
                </a:ln>
                <a:solidFill>
                  <a:schemeClr val="tx1">
                    <a:lumMod val="85000"/>
                    <a:lumOff val="15000"/>
                  </a:schemeClr>
                </a:solidFill>
                <a:effectLst/>
                <a:uLnTx/>
                <a:uFillTx/>
                <a:latin typeface="Calibri Light" panose="020F0302020204030204"/>
                <a:ea typeface="+mj-ea"/>
                <a:cs typeface="Calibri Light"/>
              </a:rPr>
              <a:t>Methods</a:t>
            </a:r>
            <a:endParaRPr lang="en-GB" b="1">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C1BB7DB8-6200-61B7-E045-29085BB28FA2}"/>
              </a:ext>
            </a:extLst>
          </p:cNvPr>
          <p:cNvSpPr>
            <a:spLocks noGrp="1"/>
          </p:cNvSpPr>
          <p:nvPr>
            <p:ph idx="1"/>
          </p:nvPr>
        </p:nvSpPr>
        <p:spPr>
          <a:xfrm>
            <a:off x="1957987" y="2431767"/>
            <a:ext cx="8276026" cy="3685156"/>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An in-depth secondary data analysis and qualitative research method were involved in this study to evaluate the mental health regarding issue.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lang="en-US" sz="2000">
              <a:solidFill>
                <a:schemeClr val="tx1">
                  <a:lumMod val="85000"/>
                  <a:lumOff val="15000"/>
                </a:schemeClr>
              </a:solidFill>
              <a:latin typeface="Calibri" panose="020F0502020204030204"/>
              <a:ea typeface="Calibri" panose="020F0502020204030204"/>
              <a:cs typeface="Calibri" panose="020F0502020204030204"/>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a:ln>
                <a:noFill/>
              </a:ln>
              <a:solidFill>
                <a:schemeClr val="tx1">
                  <a:lumMod val="85000"/>
                  <a:lumOff val="15000"/>
                </a:schemeClr>
              </a:solidFill>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Peer reviewed journal were collected from university based online library to collect authentic data regarding this topic.</a:t>
            </a:r>
            <a:endParaRPr kumimoji="0" lang="en-US" sz="2000" b="0" i="0" u="none" strike="noStrike" kern="1200" cap="none" spc="0" normalizeH="0" baseline="0" noProof="0">
              <a:ln>
                <a:noFill/>
              </a:ln>
              <a:solidFill>
                <a:schemeClr val="tx1">
                  <a:lumMod val="85000"/>
                  <a:lumOff val="15000"/>
                </a:schemeClr>
              </a:solidFill>
              <a:effectLst/>
              <a:uLnTx/>
              <a:uFillTx/>
              <a:latin typeface="Calibri" panose="020F0502020204030204"/>
              <a:ea typeface="+mn-ea"/>
              <a:cs typeface="Calibri" panose="020F0502020204030204"/>
            </a:endParaRPr>
          </a:p>
          <a:p>
            <a:endParaRPr lang="en-GB" sz="2000">
              <a:solidFill>
                <a:schemeClr val="tx1">
                  <a:lumMod val="85000"/>
                  <a:lumOff val="15000"/>
                </a:schemeClr>
              </a:solidFill>
            </a:endParaRPr>
          </a:p>
        </p:txBody>
      </p:sp>
    </p:spTree>
    <p:extLst>
      <p:ext uri="{BB962C8B-B14F-4D97-AF65-F5344CB8AC3E}">
        <p14:creationId xmlns:p14="http://schemas.microsoft.com/office/powerpoint/2010/main" val="27223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1772B2-836A-18BD-B5C7-D229FC4561E1}"/>
              </a:ext>
            </a:extLst>
          </p:cNvPr>
          <p:cNvSpPr>
            <a:spLocks noGrp="1"/>
          </p:cNvSpPr>
          <p:nvPr>
            <p:ph type="title"/>
          </p:nvPr>
        </p:nvSpPr>
        <p:spPr>
          <a:xfrm>
            <a:off x="526073" y="489439"/>
            <a:ext cx="11139854" cy="930447"/>
          </a:xfrm>
          <a:prstGeom prst="ellipse">
            <a:avLst/>
          </a:prstGeom>
        </p:spPr>
        <p:txBody>
          <a:bodyPr vert="horz" lIns="91440" tIns="45720" rIns="91440" bIns="45720" rtlCol="0" anchor="b">
            <a:normAutofit/>
          </a:bodyPr>
          <a:lstStyle/>
          <a:p>
            <a:pPr algn="ctr"/>
            <a:r>
              <a:rPr lang="en-US" sz="3800" kern="1200" dirty="0">
                <a:solidFill>
                  <a:schemeClr val="bg1"/>
                </a:solidFill>
                <a:latin typeface="+mj-lt"/>
                <a:ea typeface="+mj-ea"/>
                <a:cs typeface="+mj-cs"/>
              </a:rPr>
              <a:t>Literature Review</a:t>
            </a:r>
          </a:p>
        </p:txBody>
      </p:sp>
      <p:cxnSp>
        <p:nvCxnSpPr>
          <p:cNvPr id="22" name="Straight Connector 21">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Table 4">
            <a:extLst>
              <a:ext uri="{FF2B5EF4-FFF2-40B4-BE49-F238E27FC236}">
                <a16:creationId xmlns:a16="http://schemas.microsoft.com/office/drawing/2014/main" id="{ABE4BEAA-1105-976E-8C0E-A5B256C70F55}"/>
              </a:ext>
            </a:extLst>
          </p:cNvPr>
          <p:cNvGraphicFramePr>
            <a:graphicFrameLocks noGrp="1"/>
          </p:cNvGraphicFramePr>
          <p:nvPr>
            <p:extLst>
              <p:ext uri="{D42A27DB-BD31-4B8C-83A1-F6EECF244321}">
                <p14:modId xmlns:p14="http://schemas.microsoft.com/office/powerpoint/2010/main" val="1143431019"/>
              </p:ext>
            </p:extLst>
          </p:nvPr>
        </p:nvGraphicFramePr>
        <p:xfrm>
          <a:off x="320040" y="2580691"/>
          <a:ext cx="11496822" cy="3691340"/>
        </p:xfrm>
        <a:graphic>
          <a:graphicData uri="http://schemas.openxmlformats.org/drawingml/2006/table">
            <a:tbl>
              <a:tblPr firstRow="1" bandRow="1">
                <a:solidFill>
                  <a:schemeClr val="bg1">
                    <a:lumMod val="95000"/>
                  </a:schemeClr>
                </a:solidFill>
                <a:tableStyleId>{5C22544A-7EE6-4342-B048-85BDC9FD1C3A}</a:tableStyleId>
              </a:tblPr>
              <a:tblGrid>
                <a:gridCol w="2741483">
                  <a:extLst>
                    <a:ext uri="{9D8B030D-6E8A-4147-A177-3AD203B41FA5}">
                      <a16:colId xmlns:a16="http://schemas.microsoft.com/office/drawing/2014/main" val="1639421967"/>
                    </a:ext>
                  </a:extLst>
                </a:gridCol>
                <a:gridCol w="2245339">
                  <a:extLst>
                    <a:ext uri="{9D8B030D-6E8A-4147-A177-3AD203B41FA5}">
                      <a16:colId xmlns:a16="http://schemas.microsoft.com/office/drawing/2014/main" val="1977939730"/>
                    </a:ext>
                  </a:extLst>
                </a:gridCol>
                <a:gridCol w="3112550">
                  <a:extLst>
                    <a:ext uri="{9D8B030D-6E8A-4147-A177-3AD203B41FA5}">
                      <a16:colId xmlns:a16="http://schemas.microsoft.com/office/drawing/2014/main" val="444124777"/>
                    </a:ext>
                  </a:extLst>
                </a:gridCol>
                <a:gridCol w="3397450">
                  <a:extLst>
                    <a:ext uri="{9D8B030D-6E8A-4147-A177-3AD203B41FA5}">
                      <a16:colId xmlns:a16="http://schemas.microsoft.com/office/drawing/2014/main" val="2884353935"/>
                    </a:ext>
                  </a:extLst>
                </a:gridCol>
              </a:tblGrid>
              <a:tr h="972866">
                <a:tc>
                  <a:txBody>
                    <a:bodyPr/>
                    <a:lstStyle/>
                    <a:p>
                      <a:pPr algn="just" rtl="0" fontAlgn="t">
                        <a:spcBef>
                          <a:spcPts val="0"/>
                        </a:spcBef>
                        <a:spcAft>
                          <a:spcPts val="0"/>
                        </a:spcAft>
                      </a:pPr>
                      <a:r>
                        <a:rPr lang="en-US" sz="1100" b="0" cap="none" spc="0" dirty="0">
                          <a:solidFill>
                            <a:schemeClr val="bg1"/>
                          </a:solidFill>
                          <a:effectLst/>
                        </a:rPr>
                        <a:t>Author(s), title, and year</a:t>
                      </a:r>
                    </a:p>
                    <a:p>
                      <a:pPr algn="just" rtl="0" fontAlgn="t">
                        <a:spcBef>
                          <a:spcPts val="0"/>
                        </a:spcBef>
                        <a:spcAft>
                          <a:spcPts val="0"/>
                        </a:spcAft>
                      </a:pPr>
                      <a:r>
                        <a:rPr lang="en-US" sz="1100" b="0" cap="none" spc="0" dirty="0">
                          <a:solidFill>
                            <a:schemeClr val="bg1"/>
                          </a:solidFill>
                          <a:effectLst/>
                        </a:rPr>
                        <a:t>of publication</a:t>
                      </a:r>
                    </a:p>
                  </a:txBody>
                  <a:tcPr marL="30178" marR="30178" marT="43457" marB="30178" anchor="ctr">
                    <a:lnL w="12700" cmpd="sng">
                      <a:noFill/>
                    </a:lnL>
                    <a:lnR w="12700" cmpd="sng">
                      <a:noFill/>
                    </a:lnR>
                    <a:lnT w="19050" cap="flat" cmpd="sng" algn="ctr">
                      <a:noFill/>
                      <a:prstDash val="solid"/>
                    </a:lnT>
                    <a:lnB w="38100" cmpd="sng">
                      <a:noFill/>
                    </a:lnB>
                    <a:solidFill>
                      <a:schemeClr val="accent2"/>
                    </a:solidFill>
                  </a:tcPr>
                </a:tc>
                <a:tc>
                  <a:txBody>
                    <a:bodyPr/>
                    <a:lstStyle/>
                    <a:p>
                      <a:pPr algn="just" rtl="0" fontAlgn="t">
                        <a:spcBef>
                          <a:spcPts val="0"/>
                        </a:spcBef>
                        <a:spcAft>
                          <a:spcPts val="0"/>
                        </a:spcAft>
                      </a:pPr>
                      <a:r>
                        <a:rPr lang="en-US" sz="1100" b="0" cap="none" spc="0">
                          <a:solidFill>
                            <a:schemeClr val="bg1"/>
                          </a:solidFill>
                          <a:effectLst/>
                        </a:rPr>
                        <a:t>Aim of study</a:t>
                      </a:r>
                    </a:p>
                    <a:p>
                      <a:pPr fontAlgn="t"/>
                      <a:br>
                        <a:rPr lang="en-US" sz="1100" b="0" cap="none" spc="0">
                          <a:solidFill>
                            <a:schemeClr val="bg1"/>
                          </a:solidFill>
                          <a:effectLst/>
                        </a:rPr>
                      </a:br>
                      <a:endParaRPr lang="en-US" sz="1100" b="0" cap="none" spc="0">
                        <a:solidFill>
                          <a:schemeClr val="bg1"/>
                        </a:solidFill>
                        <a:effectLst/>
                      </a:endParaRPr>
                    </a:p>
                  </a:txBody>
                  <a:tcPr marL="30178" marR="30178" marT="43457" marB="30178" anchor="ctr">
                    <a:lnL w="12700" cmpd="sng">
                      <a:noFill/>
                    </a:lnL>
                    <a:lnR w="12700" cmpd="sng">
                      <a:noFill/>
                    </a:lnR>
                    <a:lnT w="19050" cap="flat" cmpd="sng" algn="ctr">
                      <a:noFill/>
                      <a:prstDash val="solid"/>
                    </a:lnT>
                    <a:lnB w="38100" cmpd="sng">
                      <a:noFill/>
                    </a:lnB>
                    <a:solidFill>
                      <a:schemeClr val="accent2"/>
                    </a:solidFill>
                  </a:tcPr>
                </a:tc>
                <a:tc>
                  <a:txBody>
                    <a:bodyPr/>
                    <a:lstStyle/>
                    <a:p>
                      <a:pPr algn="just" rtl="0" fontAlgn="t">
                        <a:spcBef>
                          <a:spcPts val="0"/>
                        </a:spcBef>
                        <a:spcAft>
                          <a:spcPts val="0"/>
                        </a:spcAft>
                      </a:pPr>
                      <a:r>
                        <a:rPr lang="en-US" sz="1100" b="0" cap="none" spc="0" dirty="0">
                          <a:solidFill>
                            <a:schemeClr val="bg1"/>
                          </a:solidFill>
                          <a:effectLst/>
                        </a:rPr>
                        <a:t>Methods and Sample size and</a:t>
                      </a:r>
                    </a:p>
                    <a:p>
                      <a:pPr algn="just" rtl="0" fontAlgn="t">
                        <a:spcBef>
                          <a:spcPts val="0"/>
                        </a:spcBef>
                        <a:spcAft>
                          <a:spcPts val="0"/>
                        </a:spcAft>
                      </a:pPr>
                      <a:r>
                        <a:rPr lang="en-US" sz="1100" b="0" cap="none" spc="0" dirty="0">
                          <a:solidFill>
                            <a:schemeClr val="bg1"/>
                          </a:solidFill>
                          <a:effectLst/>
                        </a:rPr>
                        <a:t>characteristics</a:t>
                      </a:r>
                    </a:p>
                    <a:p>
                      <a:pPr fontAlgn="t"/>
                      <a:br>
                        <a:rPr lang="en-US" sz="1100" b="0" cap="none" spc="0" dirty="0">
                          <a:solidFill>
                            <a:schemeClr val="bg1"/>
                          </a:solidFill>
                          <a:effectLst/>
                        </a:rPr>
                      </a:br>
                      <a:endParaRPr lang="en-US" sz="1100" b="0" cap="none" spc="0" dirty="0">
                        <a:solidFill>
                          <a:schemeClr val="bg1"/>
                        </a:solidFill>
                        <a:effectLst/>
                      </a:endParaRPr>
                    </a:p>
                  </a:txBody>
                  <a:tcPr marL="30178" marR="30178" marT="43457" marB="30178" anchor="ctr">
                    <a:lnL w="12700" cmpd="sng">
                      <a:noFill/>
                    </a:lnL>
                    <a:lnR w="12700" cmpd="sng">
                      <a:noFill/>
                    </a:lnR>
                    <a:lnT w="19050" cap="flat" cmpd="sng" algn="ctr">
                      <a:noFill/>
                      <a:prstDash val="solid"/>
                    </a:lnT>
                    <a:lnB w="38100" cmpd="sng">
                      <a:noFill/>
                    </a:lnB>
                    <a:solidFill>
                      <a:schemeClr val="accent2"/>
                    </a:solidFill>
                  </a:tcPr>
                </a:tc>
                <a:tc>
                  <a:txBody>
                    <a:bodyPr/>
                    <a:lstStyle/>
                    <a:p>
                      <a:pPr algn="just" rtl="0" fontAlgn="t">
                        <a:spcBef>
                          <a:spcPts val="0"/>
                        </a:spcBef>
                        <a:spcAft>
                          <a:spcPts val="0"/>
                        </a:spcAft>
                      </a:pPr>
                      <a:r>
                        <a:rPr lang="en-US" sz="1100" b="0" cap="none" spc="0">
                          <a:solidFill>
                            <a:schemeClr val="bg1"/>
                          </a:solidFill>
                          <a:effectLst/>
                        </a:rPr>
                        <a:t>Summary of main findings</a:t>
                      </a:r>
                    </a:p>
                  </a:txBody>
                  <a:tcPr marL="30178" marR="30178" marT="43457" marB="30178"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838879527"/>
                  </a:ext>
                </a:extLst>
              </a:tr>
              <a:tr h="1039575">
                <a:tc>
                  <a:txBody>
                    <a:bodyPr/>
                    <a:lstStyle/>
                    <a:p>
                      <a:pPr algn="just" rtl="0" fontAlgn="t">
                        <a:spcBef>
                          <a:spcPts val="0"/>
                        </a:spcBef>
                        <a:spcAft>
                          <a:spcPts val="0"/>
                        </a:spcAft>
                      </a:pPr>
                      <a:r>
                        <a:rPr lang="en-US" sz="900" cap="none" spc="0" dirty="0">
                          <a:solidFill>
                            <a:schemeClr val="tx1"/>
                          </a:solidFill>
                          <a:effectLst/>
                        </a:rPr>
                        <a:t>Karasz, A., Patel, V., Kabita, M. and Shimu, P., 2013. “Tension” in South Asian women: Developing a measure of common mental disorder using participatory methods. Progress in community health partnerships: research, education, and action, 7(4), p.429.</a:t>
                      </a:r>
                    </a:p>
                  </a:txBody>
                  <a:tcPr marL="30178" marR="30178" marT="43457" marB="3017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The aim of the study is to incorporate a proper mental health syndrome of South Asian woman and identify a proper solution of that syndrome. </a:t>
                      </a:r>
                    </a:p>
                  </a:txBody>
                  <a:tcPr marL="30178" marR="30178" marT="43457" marB="3017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The article has established a collaboration between academics, medical professionals, and locals. The alliance decided to concentrate their research on the "Tension" model of emotional illness/stress, which is culturally distinctive. Partners created a scale to gauge tension, and 162 Bangladeshi immigrant women in the Bronx were used to assess the new scale.</a:t>
                      </a:r>
                    </a:p>
                  </a:txBody>
                  <a:tcPr marL="30178" marR="30178" marT="43457" marB="3017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This article explores the development of a measure for common mental disorders among South Asian women. The authors used participatory research methods to construct a measure which includes six dimensions of tension, such as physical, social, and economic tension. </a:t>
                      </a:r>
                    </a:p>
                  </a:txBody>
                  <a:tcPr marL="30178" marR="30178" marT="43457" marB="30178">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660919360"/>
                  </a:ext>
                </a:extLst>
              </a:tr>
              <a:tr h="906158">
                <a:tc>
                  <a:txBody>
                    <a:bodyPr/>
                    <a:lstStyle/>
                    <a:p>
                      <a:pPr algn="just" rtl="0" fontAlgn="t">
                        <a:spcBef>
                          <a:spcPts val="0"/>
                        </a:spcBef>
                        <a:spcAft>
                          <a:spcPts val="0"/>
                        </a:spcAft>
                      </a:pPr>
                      <a:r>
                        <a:rPr lang="en-US" sz="900" cap="none" spc="0">
                          <a:solidFill>
                            <a:schemeClr val="tx1"/>
                          </a:solidFill>
                          <a:effectLst/>
                        </a:rPr>
                        <a:t>Burr, J., 2002. Cultural stereotypes of women from South Asian communities: mental health care professionals’ explanations for patterns of suicide and depression. Social Science &amp; Medicine, 55(5), pp.835-845.</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The aim of the article is to examine mental health care professionals' explanations for patterns of suicide and depression in South Asian communities, in light of cultural stereotypes of women in those communities.</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Researchers decided to carry a qualitative research methodology process for this article. The researchers  designed semi-structured and group interviews to collect data from South-Asian women. </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This article examines the cultural stereotypes of women from South Asian communities and how these stereotypes may be contributing to patterns of suicide and depression. The author conducted interviews with mental health care professionals in order to gain insight into how these stereotypes may be impacting their clients’ mental health. </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822244843"/>
                  </a:ext>
                </a:extLst>
              </a:tr>
              <a:tr h="772741">
                <a:tc>
                  <a:txBody>
                    <a:bodyPr/>
                    <a:lstStyle/>
                    <a:p>
                      <a:pPr algn="just" rtl="0" fontAlgn="t">
                        <a:spcBef>
                          <a:spcPts val="0"/>
                        </a:spcBef>
                        <a:spcAft>
                          <a:spcPts val="1200"/>
                        </a:spcAft>
                      </a:pPr>
                      <a:r>
                        <a:rPr lang="en-US" sz="900" cap="none" spc="0" dirty="0">
                          <a:solidFill>
                            <a:schemeClr val="tx1"/>
                          </a:solidFill>
                          <a:effectLst/>
                        </a:rPr>
                        <a:t>James, A.C., Reardon, T., Soler, A., James, G. and Creswell, C. (2020). Cognitive behavioural therapy for anxiety disorders in children and adolescents. Cochrane Database of Systematic Reviews, [online] 2020(11). doi:10.1002/14651858.cd013162.pub2 </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dirty="0">
                          <a:solidFill>
                            <a:schemeClr val="tx1"/>
                          </a:solidFill>
                          <a:effectLst/>
                        </a:rPr>
                        <a:t>The main aim of the article is to review the effectiveness of cognitive behavioural therapy in treating anxiety disorders in children and adolescents.</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a:solidFill>
                            <a:schemeClr val="tx1"/>
                          </a:solidFill>
                          <a:effectLst/>
                        </a:rPr>
                        <a:t>The research contains 87 studies along with 5964 participants in the quantitative analysis. </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rtl="0" fontAlgn="t">
                        <a:spcBef>
                          <a:spcPts val="0"/>
                        </a:spcBef>
                        <a:spcAft>
                          <a:spcPts val="0"/>
                        </a:spcAft>
                      </a:pPr>
                      <a:r>
                        <a:rPr lang="en-US" sz="900" cap="none" spc="0" dirty="0">
                          <a:solidFill>
                            <a:schemeClr val="tx1"/>
                          </a:solidFill>
                          <a:effectLst/>
                        </a:rPr>
                        <a:t>This article reviews the effectiveness of Cognitive Behavioral Therapy (CBT) for the treatment of anxiety disorders in children and adolescents. The findings suggest that CBT is generally effective in reducing symptoms of anxiety, with some evidence that CBT may be more effective than other types of treatment.</a:t>
                      </a:r>
                    </a:p>
                  </a:txBody>
                  <a:tcPr marL="30178" marR="30178" marT="43457" marB="30178">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627411601"/>
                  </a:ext>
                </a:extLst>
              </a:tr>
            </a:tbl>
          </a:graphicData>
        </a:graphic>
      </p:graphicFrame>
    </p:spTree>
    <p:extLst>
      <p:ext uri="{BB962C8B-B14F-4D97-AF65-F5344CB8AC3E}">
        <p14:creationId xmlns:p14="http://schemas.microsoft.com/office/powerpoint/2010/main" val="142671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861EB33E-2552-CB76-9E47-1421B98BA79A}"/>
              </a:ext>
            </a:extLst>
          </p:cNvPr>
          <p:cNvSpPr>
            <a:spLocks noGrp="1"/>
          </p:cNvSpPr>
          <p:nvPr>
            <p:ph type="title"/>
          </p:nvPr>
        </p:nvSpPr>
        <p:spPr>
          <a:xfrm>
            <a:off x="838200" y="93305"/>
            <a:ext cx="4953001" cy="2789854"/>
          </a:xfrm>
        </p:spPr>
        <p:txBody>
          <a:bodyPr>
            <a:normAutofit/>
          </a:bodyPr>
          <a:lstStyle/>
          <a:p>
            <a:r>
              <a:rPr kumimoji="0" lang="en-US" b="1" i="0" u="none" strike="noStrike" kern="1200" cap="none" spc="0" normalizeH="0" baseline="0" noProof="0" dirty="0">
                <a:ln>
                  <a:noFill/>
                </a:ln>
                <a:effectLst/>
                <a:uLnTx/>
                <a:uFillTx/>
                <a:latin typeface="Calibri Light" panose="020F0302020204030204"/>
                <a:ea typeface="+mj-ea"/>
                <a:cs typeface="Calibri Light"/>
              </a:rPr>
              <a:t>Results &amp; Discussion</a:t>
            </a:r>
            <a:endParaRPr lang="en-GB" b="1" dirty="0"/>
          </a:p>
        </p:txBody>
      </p:sp>
      <p:sp>
        <p:nvSpPr>
          <p:cNvPr id="3" name="Content Placeholder 2">
            <a:extLst>
              <a:ext uri="{FF2B5EF4-FFF2-40B4-BE49-F238E27FC236}">
                <a16:creationId xmlns:a16="http://schemas.microsoft.com/office/drawing/2014/main" id="{DCD1D126-3FB8-46BF-2F0C-BD2052C82794}"/>
              </a:ext>
            </a:extLst>
          </p:cNvPr>
          <p:cNvSpPr>
            <a:spLocks noGrp="1"/>
          </p:cNvSpPr>
          <p:nvPr>
            <p:ph idx="1"/>
          </p:nvPr>
        </p:nvSpPr>
        <p:spPr>
          <a:xfrm>
            <a:off x="7538022" y="713313"/>
            <a:ext cx="3815778" cy="5431376"/>
          </a:xfrm>
        </p:spPr>
        <p:txBody>
          <a:bodyPr anchor="ctr">
            <a:normAutofit/>
          </a:bodyPr>
          <a:lstStyle/>
          <a:p>
            <a:r>
              <a:rPr lang="en-US" sz="1900" dirty="0">
                <a:ea typeface="+mn-lt"/>
                <a:cs typeface="+mn-lt"/>
              </a:rPr>
              <a:t>Karasz </a:t>
            </a:r>
            <a:r>
              <a:rPr lang="en-US" sz="1900" i="1" dirty="0">
                <a:ea typeface="+mn-lt"/>
                <a:cs typeface="+mn-lt"/>
              </a:rPr>
              <a:t>et al.</a:t>
            </a:r>
            <a:r>
              <a:rPr lang="en-US" sz="1900" dirty="0">
                <a:ea typeface="+mn-lt"/>
                <a:cs typeface="+mn-lt"/>
              </a:rPr>
              <a:t> (2013): </a:t>
            </a:r>
            <a:endParaRPr lang="en-US" sz="1900" dirty="0">
              <a:cs typeface="Calibri" panose="020F0502020204030204"/>
            </a:endParaRPr>
          </a:p>
          <a:p>
            <a:r>
              <a:rPr lang="en-US" sz="1900" dirty="0">
                <a:ea typeface="+mn-lt"/>
                <a:cs typeface="+mn-lt"/>
              </a:rPr>
              <a:t>-The use of participatory methods enabled the development of a measure of common mental disorder specifically tailored to South Asian women. </a:t>
            </a:r>
          </a:p>
          <a:p>
            <a:r>
              <a:rPr lang="en-US" sz="1900" dirty="0">
                <a:ea typeface="+mn-lt"/>
                <a:cs typeface="+mn-lt"/>
              </a:rPr>
              <a:t>Burr (2002): </a:t>
            </a:r>
            <a:endParaRPr lang="en-US" sz="1900" dirty="0">
              <a:cs typeface="Calibri" panose="020F0502020204030204"/>
            </a:endParaRPr>
          </a:p>
          <a:p>
            <a:r>
              <a:rPr lang="en-US" sz="1900" dirty="0">
                <a:ea typeface="+mn-lt"/>
                <a:cs typeface="+mn-lt"/>
              </a:rPr>
              <a:t>-Mental health professionals attributed high rates of suicide and depression among South Asian women to the cultural stereotypes of these women.</a:t>
            </a:r>
          </a:p>
          <a:p>
            <a:r>
              <a:rPr lang="en-US" sz="1900" dirty="0">
                <a:ea typeface="+mn-lt"/>
                <a:cs typeface="+mn-lt"/>
              </a:rPr>
              <a:t>James </a:t>
            </a:r>
            <a:r>
              <a:rPr lang="en-US" sz="1900" i="1" dirty="0">
                <a:ea typeface="+mn-lt"/>
                <a:cs typeface="+mn-lt"/>
              </a:rPr>
              <a:t>et al.</a:t>
            </a:r>
            <a:r>
              <a:rPr lang="en-US" sz="1900" dirty="0">
                <a:ea typeface="+mn-lt"/>
                <a:cs typeface="+mn-lt"/>
              </a:rPr>
              <a:t> (2020):</a:t>
            </a:r>
            <a:endParaRPr lang="en-US" sz="1900" dirty="0">
              <a:cs typeface="Calibri" panose="020F0502020204030204"/>
            </a:endParaRPr>
          </a:p>
          <a:p>
            <a:r>
              <a:rPr lang="en-US" sz="1900" dirty="0">
                <a:ea typeface="+mn-lt"/>
                <a:cs typeface="+mn-lt"/>
              </a:rPr>
              <a:t>- Cognitive Behavioural Therapy (CBT) was found to be effective in treating anxiety disorders in children and adolescents.</a:t>
            </a:r>
            <a:endParaRPr lang="en-US" sz="1900" dirty="0">
              <a:cs typeface="Calibri"/>
            </a:endParaRPr>
          </a:p>
          <a:p>
            <a:pPr marL="0" indent="0">
              <a:buNone/>
            </a:pPr>
            <a:endParaRPr lang="en-GB" sz="1900" dirty="0"/>
          </a:p>
        </p:txBody>
      </p:sp>
      <p:pic>
        <p:nvPicPr>
          <p:cNvPr id="4" name="Picture 4">
            <a:extLst>
              <a:ext uri="{FF2B5EF4-FFF2-40B4-BE49-F238E27FC236}">
                <a16:creationId xmlns:a16="http://schemas.microsoft.com/office/drawing/2014/main" id="{B2B3B083-2ACD-D837-EFB6-E6AF0BE4E53D}"/>
              </a:ext>
            </a:extLst>
          </p:cNvPr>
          <p:cNvPicPr>
            <a:picLocks noChangeAspect="1"/>
          </p:cNvPicPr>
          <p:nvPr/>
        </p:nvPicPr>
        <p:blipFill>
          <a:blip r:embed="rId2"/>
          <a:stretch>
            <a:fillRect/>
          </a:stretch>
        </p:blipFill>
        <p:spPr>
          <a:xfrm>
            <a:off x="922176" y="2332653"/>
            <a:ext cx="4209787" cy="2936994"/>
          </a:xfrm>
          <a:prstGeom prst="rect">
            <a:avLst/>
          </a:prstGeom>
        </p:spPr>
      </p:pic>
    </p:spTree>
    <p:extLst>
      <p:ext uri="{BB962C8B-B14F-4D97-AF65-F5344CB8AC3E}">
        <p14:creationId xmlns:p14="http://schemas.microsoft.com/office/powerpoint/2010/main" val="21513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942408-BFEA-A0FF-F049-B78922AD7B79}"/>
              </a:ext>
            </a:extLst>
          </p:cNvPr>
          <p:cNvSpPr>
            <a:spLocks noGrp="1"/>
          </p:cNvSpPr>
          <p:nvPr>
            <p:ph type="title"/>
          </p:nvPr>
        </p:nvSpPr>
        <p:spPr>
          <a:xfrm>
            <a:off x="1137036" y="548640"/>
            <a:ext cx="9916632" cy="1188720"/>
          </a:xfrm>
        </p:spPr>
        <p:txBody>
          <a:bodyPr>
            <a:normAutofit/>
          </a:bodyPr>
          <a:lstStyle/>
          <a:p>
            <a:r>
              <a:rPr kumimoji="0" lang="en-US" sz="3700" b="1" i="0" u="none" strike="noStrike" kern="1200" cap="none" spc="0" normalizeH="0" baseline="0" noProof="0">
                <a:ln>
                  <a:noFill/>
                </a:ln>
                <a:solidFill>
                  <a:schemeClr val="tx1">
                    <a:lumMod val="85000"/>
                    <a:lumOff val="15000"/>
                  </a:schemeClr>
                </a:solidFill>
                <a:effectLst/>
                <a:uLnTx/>
                <a:uFillTx/>
                <a:latin typeface="Calibri Light" panose="020F0302020204030204"/>
                <a:ea typeface="Calibri Light" panose="020F0302020204030204"/>
                <a:cs typeface="Calibri Light" panose="020F0302020204030204"/>
              </a:rPr>
              <a:t>What were the strengths and limitations of the secondary research</a:t>
            </a:r>
            <a:endParaRPr lang="en-GB" sz="3700" b="1">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643706EB-5965-E40D-015B-C5B4C93EE1F3}"/>
              </a:ext>
            </a:extLst>
          </p:cNvPr>
          <p:cNvSpPr>
            <a:spLocks noGrp="1"/>
          </p:cNvSpPr>
          <p:nvPr>
            <p:ph idx="1"/>
          </p:nvPr>
        </p:nvSpPr>
        <p:spPr>
          <a:xfrm>
            <a:off x="1957987" y="2431767"/>
            <a:ext cx="8276026" cy="3685156"/>
          </a:xfrm>
        </p:spPr>
        <p:txBody>
          <a:bodyPr anchor="ctr">
            <a:normAutofit/>
          </a:bodyPr>
          <a:lstStyle/>
          <a:p>
            <a:pPr marL="0" marR="0" lvl="0" indent="0" defTabSz="914400" rtl="0" eaLnBrk="1" fontAlgn="auto" latinLnBrk="0" hangingPunct="1">
              <a:spcBef>
                <a:spcPts val="1000"/>
              </a:spcBef>
              <a:spcAft>
                <a:spcPts val="0"/>
              </a:spcAft>
              <a:buClrTx/>
              <a:buSzTx/>
              <a:buNone/>
              <a:tabLst/>
              <a:defRPr/>
            </a:pPr>
            <a:endParaRPr kumimoji="0" lang="en-US" sz="2000" b="1"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endParaRPr>
          </a:p>
          <a:p>
            <a:pPr>
              <a:defRPr/>
            </a:pPr>
            <a:r>
              <a:rPr kumimoji="0" lang="en-US" sz="2000" b="1"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Strengths</a:t>
            </a: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 </a:t>
            </a:r>
            <a:endPar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panose="020F0502020204030204"/>
            </a:endParaRPr>
          </a:p>
          <a:p>
            <a:pPr marL="0" marR="0" lvl="0" indent="0" defTabSz="914400" rtl="0" eaLnBrk="1" fontAlgn="auto" latinLnBrk="0" hangingPunct="1">
              <a:spcBef>
                <a:spcPts val="1000"/>
              </a:spcBef>
              <a:spcAft>
                <a:spcPts val="0"/>
              </a:spcAft>
              <a:buClrTx/>
              <a:buSzTx/>
              <a:buNone/>
              <a:tabLst/>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Secondary research is usually quick and cost-effective, making it an attractive option for many researchers.</a:t>
            </a:r>
            <a:endPar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endParaRPr>
          </a:p>
          <a:p>
            <a:pPr>
              <a:defRPr/>
            </a:pPr>
            <a:r>
              <a:rPr kumimoji="0" lang="en-US" sz="2000" b="1"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Limitations</a:t>
            </a:r>
            <a:endParaRPr lang="en-US" sz="2000" dirty="0">
              <a:solidFill>
                <a:schemeClr val="tx1">
                  <a:lumMod val="85000"/>
                  <a:lumOff val="15000"/>
                </a:schemeClr>
              </a:solidFill>
              <a:latin typeface="Calibri" panose="020F0502020204030204"/>
              <a:cs typeface="Calibri" panose="020F0502020204030204"/>
            </a:endParaRPr>
          </a:p>
          <a:p>
            <a:pPr marL="0" marR="0" lvl="0" indent="0" defTabSz="914400" rtl="0" eaLnBrk="1" fontAlgn="auto" latinLnBrk="0" hangingPunct="1">
              <a:spcBef>
                <a:spcPts val="1000"/>
              </a:spcBef>
              <a:spcAft>
                <a:spcPts val="0"/>
              </a:spcAft>
              <a:buClrTx/>
              <a:buSzTx/>
              <a:buNone/>
              <a:tabLst/>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research is often limited by the data that is available.</a:t>
            </a:r>
            <a:endPar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endParaRP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37531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FB7CF3-47FA-12A0-3E58-8060013E2A8C}"/>
              </a:ext>
            </a:extLst>
          </p:cNvPr>
          <p:cNvSpPr>
            <a:spLocks noGrp="1"/>
          </p:cNvSpPr>
          <p:nvPr>
            <p:ph type="title"/>
          </p:nvPr>
        </p:nvSpPr>
        <p:spPr>
          <a:xfrm>
            <a:off x="1137036" y="548640"/>
            <a:ext cx="9916632" cy="1188720"/>
          </a:xfrm>
        </p:spPr>
        <p:txBody>
          <a:bodyPr>
            <a:normAutofit/>
          </a:bodyPr>
          <a:lstStyle/>
          <a:p>
            <a:r>
              <a:rPr kumimoji="0" lang="en-US" b="1" i="0" u="none" strike="noStrike" kern="1200" cap="none" spc="0" normalizeH="0" baseline="0" noProof="0" dirty="0">
                <a:ln>
                  <a:noFill/>
                </a:ln>
                <a:solidFill>
                  <a:schemeClr val="tx1">
                    <a:lumMod val="85000"/>
                    <a:lumOff val="15000"/>
                  </a:schemeClr>
                </a:solidFill>
                <a:effectLst/>
                <a:uLnTx/>
                <a:uFillTx/>
                <a:latin typeface="Calibri Light" panose="020F0302020204030204"/>
                <a:ea typeface="+mj-ea"/>
                <a:cs typeface="Calibri Light"/>
              </a:rPr>
              <a:t>Recommendation</a:t>
            </a:r>
            <a:endParaRPr lang="en-GB" b="1"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5BDA476F-31A7-CB12-5652-FF7096C52AB8}"/>
              </a:ext>
            </a:extLst>
          </p:cNvPr>
          <p:cNvSpPr>
            <a:spLocks noGrp="1"/>
          </p:cNvSpPr>
          <p:nvPr>
            <p:ph idx="1"/>
          </p:nvPr>
        </p:nvSpPr>
        <p:spPr>
          <a:xfrm>
            <a:off x="1957987" y="2431767"/>
            <a:ext cx="8276026" cy="3685156"/>
          </a:xfrm>
        </p:spPr>
        <p:txBody>
          <a:bodyPr anchor="ctr">
            <a:normAutofit/>
          </a:bodyPr>
          <a:lstStyle/>
          <a:p>
            <a:r>
              <a:rPr lang="en-US" sz="2000" b="1">
                <a:solidFill>
                  <a:schemeClr val="tx1">
                    <a:lumMod val="85000"/>
                    <a:lumOff val="15000"/>
                  </a:schemeClr>
                </a:solidFill>
                <a:ea typeface="+mn-lt"/>
                <a:cs typeface="+mn-lt"/>
              </a:rPr>
              <a:t>Recommendation 1:  Managing different campaigns:</a:t>
            </a:r>
            <a:r>
              <a:rPr lang="en-US" sz="2000">
                <a:solidFill>
                  <a:schemeClr val="tx1">
                    <a:lumMod val="85000"/>
                    <a:lumOff val="15000"/>
                  </a:schemeClr>
                </a:solidFill>
                <a:ea typeface="+mn-lt"/>
                <a:cs typeface="+mn-lt"/>
              </a:rPr>
              <a:t> South-East Asian women requires proper guidance and education regarding mental health aspects.</a:t>
            </a:r>
          </a:p>
          <a:p>
            <a:r>
              <a:rPr lang="en-US" sz="2000" b="1">
                <a:solidFill>
                  <a:schemeClr val="tx1">
                    <a:lumMod val="85000"/>
                    <a:lumOff val="15000"/>
                  </a:schemeClr>
                </a:solidFill>
                <a:ea typeface="+mn-lt"/>
                <a:cs typeface="+mn-lt"/>
              </a:rPr>
              <a:t>Recommendation 2: Channelise government support: </a:t>
            </a:r>
            <a:r>
              <a:rPr lang="en-US" sz="2000">
                <a:solidFill>
                  <a:schemeClr val="tx1">
                    <a:lumMod val="85000"/>
                    <a:lumOff val="15000"/>
                  </a:schemeClr>
                </a:solidFill>
                <a:ea typeface="+mn-lt"/>
                <a:cs typeface="+mn-lt"/>
              </a:rPr>
              <a:t>Government policies to provide proper medication and monetary support are also required for South-East women in the UK to improve their way of living to solve the issue.</a:t>
            </a:r>
          </a:p>
          <a:p>
            <a:endParaRPr lang="en-GB" sz="2000">
              <a:solidFill>
                <a:schemeClr val="tx1">
                  <a:lumMod val="85000"/>
                  <a:lumOff val="15000"/>
                </a:schemeClr>
              </a:solidFill>
            </a:endParaRPr>
          </a:p>
        </p:txBody>
      </p:sp>
    </p:spTree>
    <p:extLst>
      <p:ext uri="{BB962C8B-B14F-4D97-AF65-F5344CB8AC3E}">
        <p14:creationId xmlns:p14="http://schemas.microsoft.com/office/powerpoint/2010/main" val="2981562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0767E6-B1FC-AE01-F225-9F7B127D4B16}"/>
              </a:ext>
            </a:extLst>
          </p:cNvPr>
          <p:cNvSpPr>
            <a:spLocks noGrp="1"/>
          </p:cNvSpPr>
          <p:nvPr>
            <p:ph type="title"/>
          </p:nvPr>
        </p:nvSpPr>
        <p:spPr>
          <a:xfrm>
            <a:off x="1137036" y="548640"/>
            <a:ext cx="9916632" cy="1188720"/>
          </a:xfrm>
        </p:spPr>
        <p:txBody>
          <a:bodyPr>
            <a:normAutofit/>
          </a:bodyPr>
          <a:lstStyle/>
          <a:p>
            <a:r>
              <a:rPr kumimoji="0" lang="en-US" b="0" i="0" u="none" strike="noStrike" kern="1200" cap="none" spc="0" normalizeH="0" baseline="0" noProof="0">
                <a:ln>
                  <a:noFill/>
                </a:ln>
                <a:solidFill>
                  <a:schemeClr val="tx1">
                    <a:lumMod val="85000"/>
                    <a:lumOff val="15000"/>
                  </a:schemeClr>
                </a:solidFill>
                <a:effectLst/>
                <a:uLnTx/>
                <a:uFillTx/>
                <a:latin typeface="Calibri Light" panose="020F0302020204030204"/>
                <a:ea typeface="+mj-ea"/>
                <a:cs typeface="Calibri Light"/>
              </a:rPr>
              <a:t>Conclusion</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DF486FB3-36F8-9E4A-863D-B6636D3A59B6}"/>
              </a:ext>
            </a:extLst>
          </p:cNvPr>
          <p:cNvSpPr>
            <a:spLocks noGrp="1"/>
          </p:cNvSpPr>
          <p:nvPr>
            <p:ph idx="1"/>
          </p:nvPr>
        </p:nvSpPr>
        <p:spPr>
          <a:xfrm>
            <a:off x="1957987" y="2431767"/>
            <a:ext cx="8276026" cy="3685156"/>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Mental health of South-East Asian women is a complex issue that requires a multifaceted approach.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It is important to recognize the various influences and challenges that these women face, and to create safe spaces where they can access the necessary resources, support, and understanding that they need to live healthy and fulfilling lives.</a:t>
            </a:r>
          </a:p>
          <a:p>
            <a:pPr marL="0" indent="0">
              <a:buNone/>
            </a:pPr>
            <a:endParaRPr lang="en-GB" sz="2000">
              <a:solidFill>
                <a:schemeClr val="tx1">
                  <a:lumMod val="85000"/>
                  <a:lumOff val="15000"/>
                </a:schemeClr>
              </a:solidFill>
            </a:endParaRPr>
          </a:p>
        </p:txBody>
      </p:sp>
    </p:spTree>
    <p:extLst>
      <p:ext uri="{BB962C8B-B14F-4D97-AF65-F5344CB8AC3E}">
        <p14:creationId xmlns:p14="http://schemas.microsoft.com/office/powerpoint/2010/main" val="2828984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13A76C-DF6F-5040-3DC2-E3D97A084FAD}"/>
              </a:ext>
            </a:extLst>
          </p:cNvPr>
          <p:cNvSpPr>
            <a:spLocks noGrp="1"/>
          </p:cNvSpPr>
          <p:nvPr>
            <p:ph type="title"/>
          </p:nvPr>
        </p:nvSpPr>
        <p:spPr>
          <a:xfrm>
            <a:off x="1137036" y="548640"/>
            <a:ext cx="9916632" cy="1188720"/>
          </a:xfrm>
        </p:spPr>
        <p:txBody>
          <a:bodyPr>
            <a:normAutofit/>
          </a:bodyPr>
          <a:lstStyle/>
          <a:p>
            <a:r>
              <a:rPr kumimoji="0" lang="en-US" b="1" i="0" u="none" strike="noStrike" kern="1200" cap="none" spc="0" normalizeH="0" baseline="0" noProof="0">
                <a:ln>
                  <a:noFill/>
                </a:ln>
                <a:solidFill>
                  <a:schemeClr val="tx1">
                    <a:lumMod val="85000"/>
                    <a:lumOff val="15000"/>
                  </a:schemeClr>
                </a:solidFill>
                <a:effectLst/>
                <a:uLnTx/>
                <a:uFillTx/>
                <a:latin typeface="Calibri Light" panose="020F0302020204030204"/>
                <a:ea typeface="+mj-ea"/>
                <a:cs typeface="Calibri Light"/>
              </a:rPr>
              <a:t>References</a:t>
            </a:r>
            <a:endParaRPr lang="en-GB" b="1">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352F0604-1A8F-9C01-763B-D7CDDA74A6FC}"/>
              </a:ext>
            </a:extLst>
          </p:cNvPr>
          <p:cNvSpPr>
            <a:spLocks noGrp="1"/>
          </p:cNvSpPr>
          <p:nvPr>
            <p:ph idx="1"/>
          </p:nvPr>
        </p:nvSpPr>
        <p:spPr>
          <a:xfrm>
            <a:off x="1957987" y="2431767"/>
            <a:ext cx="8276026" cy="3685156"/>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Karasz, A., Patel, V., Kabita, M. and Shimu, P., (2013). “Tension” in South Asian women: Developing a measure of common mental disorder using participatory methods. </a:t>
            </a:r>
            <a:r>
              <a:rPr kumimoji="0" lang="en-US" sz="2000" b="0" i="1"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Progress in community health partnerships: research, education, and action</a:t>
            </a: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 </a:t>
            </a:r>
            <a:r>
              <a:rPr kumimoji="0" lang="en-US" sz="2000" b="0" i="1"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7</a:t>
            </a: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(4), p.429.</a:t>
            </a:r>
            <a:endPar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panose="020F0502020204030204"/>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Burr, J., (2002). Cultural stereotypes of women from South Asian communities: mental health care professionals’ explanations for patterns of suicide and depression. </a:t>
            </a:r>
            <a:r>
              <a:rPr kumimoji="0" lang="en-US" sz="2000" b="0" i="1"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Social Science &amp; Medicine</a:t>
            </a: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 </a:t>
            </a:r>
            <a:r>
              <a:rPr kumimoji="0" lang="en-US" sz="2000" b="0" i="1"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55</a:t>
            </a: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(5), pp.835-845.</a:t>
            </a:r>
            <a:endPar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James, A.C., Reardon, T., Soler, A., James, G. and Creswell, C. (2020). Cognitive behavioural therapy for anxiety disorders in children and adolescents. </a:t>
            </a:r>
            <a:r>
              <a:rPr kumimoji="0" lang="en-US" sz="2000" b="0" i="1"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Cochrane Database of Systematic Reviews</a:t>
            </a:r>
            <a:r>
              <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Calibri" panose="020F0502020204030204"/>
                <a:cs typeface="Calibri" panose="020F0502020204030204"/>
              </a:rPr>
              <a:t>, [online] 2020(11). doi:10.1002/14651858.cd013162.pub2 </a:t>
            </a:r>
            <a:endParaRPr kumimoji="0" lang="en-US" sz="2000" b="0" i="0" u="none" strike="noStrike" kern="1200" cap="none" spc="0" normalizeH="0" baseline="0" noProof="0" dirty="0">
              <a:ln>
                <a:noFill/>
              </a:ln>
              <a:solidFill>
                <a:schemeClr val="tx1">
                  <a:lumMod val="85000"/>
                  <a:lumOff val="15000"/>
                </a:schemeClr>
              </a:solidFill>
              <a:effectLst/>
              <a:uLnTx/>
              <a:uFillTx/>
              <a:latin typeface="Calibri" panose="020F0502020204030204"/>
              <a:ea typeface="+mn-ea"/>
              <a:cs typeface="Calibri"/>
            </a:endParaRPr>
          </a:p>
          <a:p>
            <a:pPr marL="0" indent="0">
              <a:buNone/>
            </a:pPr>
            <a:endParaRPr lang="en-GB" sz="2000" dirty="0">
              <a:solidFill>
                <a:schemeClr val="tx1">
                  <a:lumMod val="85000"/>
                  <a:lumOff val="15000"/>
                </a:schemeClr>
              </a:solidFill>
            </a:endParaRPr>
          </a:p>
        </p:txBody>
      </p:sp>
    </p:spTree>
    <p:extLst>
      <p:ext uri="{BB962C8B-B14F-4D97-AF65-F5344CB8AC3E}">
        <p14:creationId xmlns:p14="http://schemas.microsoft.com/office/powerpoint/2010/main" val="23025804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TotalTime>
  <Words>1085</Words>
  <Application>Microsoft Office PowerPoint</Application>
  <PresentationFormat>Widescreen</PresentationFormat>
  <Paragraphs>61</Paragraphs>
  <Slides>9</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9</vt:i4>
      </vt:variant>
    </vt:vector>
  </HeadingPairs>
  <TitlesOfParts>
    <vt:vector size="14" baseType="lpstr">
      <vt:lpstr>Arial</vt:lpstr>
      <vt:lpstr>Calibri</vt:lpstr>
      <vt:lpstr>Calibri Light</vt:lpstr>
      <vt:lpstr>Office Theme</vt:lpstr>
      <vt:lpstr>1_office theme</vt:lpstr>
      <vt:lpstr>Student name: Helenita Gelsano Payac Module name: Introduction to Research Module code: (BMHP5005_LON) Lecturer name: Rachel Cohen </vt:lpstr>
      <vt:lpstr>Introduction</vt:lpstr>
      <vt:lpstr>Methods</vt:lpstr>
      <vt:lpstr>Literature Review</vt:lpstr>
      <vt:lpstr>Results &amp; Discussion</vt:lpstr>
      <vt:lpstr>What were the strengths and limitations of the secondary research</vt:lpstr>
      <vt:lpstr>Recommendation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Helenita Gelsano Payac Module name: Introduction to Research Module code: (BMHP5005_LON) Lecturer name: Rachel Cohen </dc:title>
  <dc:creator>Helenita Gelsano Payac (2027358)</dc:creator>
  <cp:lastModifiedBy>helenita payac</cp:lastModifiedBy>
  <cp:revision>1</cp:revision>
  <dcterms:created xsi:type="dcterms:W3CDTF">2022-12-05T12:51:38Z</dcterms:created>
  <dcterms:modified xsi:type="dcterms:W3CDTF">2022-12-07T15:10:49Z</dcterms:modified>
</cp:coreProperties>
</file>