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1" r:id="rId8"/>
    <p:sldId id="263" r:id="rId9"/>
    <p:sldId id="264" r:id="rId10"/>
    <p:sldId id="265" r:id="rId11"/>
    <p:sldId id="266" r:id="rId12"/>
    <p:sldId id="267" r:id="rId13"/>
    <p:sldId id="268" r:id="rId14"/>
    <p:sldId id="270" r:id="rId15"/>
    <p:sldId id="269"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AD164158-9824-416C-9CAD-9D6C9A1D2A5F}" type="datetimeFigureOut">
              <a:rPr lang="en-GB" smtClean="0"/>
              <a:t>18/02/2018</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1644731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164158-9824-416C-9CAD-9D6C9A1D2A5F}" type="datetimeFigureOut">
              <a:rPr lang="en-GB" smtClean="0"/>
              <a:t>18/02/2018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2036613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AD164158-9824-416C-9CAD-9D6C9A1D2A5F}" type="datetimeFigureOut">
              <a:rPr lang="en-GB" smtClean="0"/>
              <a:t>18/02/2018</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1344505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D164158-9824-416C-9CAD-9D6C9A1D2A5F}" type="datetimeFigureOut">
              <a:rPr lang="en-GB" smtClean="0"/>
              <a:t>18/02/2018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42771242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D164158-9824-416C-9CAD-9D6C9A1D2A5F}" type="datetimeFigureOut">
              <a:rPr lang="en-GB" smtClean="0"/>
              <a:t>18/02/2018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1079529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D164158-9824-416C-9CAD-9D6C9A1D2A5F}" type="datetimeFigureOut">
              <a:rPr lang="en-GB" smtClean="0"/>
              <a:t>18/02/2018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3556118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164158-9824-416C-9CAD-9D6C9A1D2A5F}" type="datetimeFigureOut">
              <a:rPr lang="en-GB" smtClean="0"/>
              <a:t>18/02/2018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37623110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164158-9824-416C-9CAD-9D6C9A1D2A5F}" type="datetimeFigureOut">
              <a:rPr lang="en-GB" smtClean="0"/>
              <a:t>18/02/2018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4102897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164158-9824-416C-9CAD-9D6C9A1D2A5F}" type="datetimeFigureOut">
              <a:rPr lang="en-GB" smtClean="0"/>
              <a:t>18/02/2018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24659764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164158-9824-416C-9CAD-9D6C9A1D2A5F}" type="datetimeFigureOut">
              <a:rPr lang="en-GB" smtClean="0"/>
              <a:t>18/02/2018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2401646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AD164158-9824-416C-9CAD-9D6C9A1D2A5F}" type="datetimeFigureOut">
              <a:rPr lang="en-GB" smtClean="0"/>
              <a:t>18/02/2018</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17630082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AD164158-9824-416C-9CAD-9D6C9A1D2A5F}" type="datetimeFigureOut">
              <a:rPr lang="en-GB" smtClean="0"/>
              <a:t>18/02/2018</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0954B614-7189-4802-8D2C-34F20A76F8DA}"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0275989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AD164158-9824-416C-9CAD-9D6C9A1D2A5F}" type="datetimeFigureOut">
              <a:rPr lang="en-GB" smtClean="0"/>
              <a:t>18/02/2018</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3847199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D164158-9824-416C-9CAD-9D6C9A1D2A5F}" type="datetimeFigureOut">
              <a:rPr lang="en-GB" smtClean="0"/>
              <a:t>18/02/2018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29089609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D164158-9824-416C-9CAD-9D6C9A1D2A5F}" type="datetimeFigureOut">
              <a:rPr lang="en-GB" smtClean="0"/>
              <a:t>18/02/2018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1599830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164158-9824-416C-9CAD-9D6C9A1D2A5F}" type="datetimeFigureOut">
              <a:rPr lang="en-GB" smtClean="0"/>
              <a:t>18/02/2018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21711757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AD164158-9824-416C-9CAD-9D6C9A1D2A5F}" type="datetimeFigureOut">
              <a:rPr lang="en-GB" smtClean="0"/>
              <a:t>18/02/2018</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0954B614-7189-4802-8D2C-34F20A76F8DA}" type="slidenum">
              <a:rPr lang="en-GB" smtClean="0"/>
              <a:t>‹#›</a:t>
            </a:fld>
            <a:endParaRPr lang="en-GB"/>
          </a:p>
        </p:txBody>
      </p:sp>
    </p:spTree>
    <p:extLst>
      <p:ext uri="{BB962C8B-B14F-4D97-AF65-F5344CB8AC3E}">
        <p14:creationId xmlns:p14="http://schemas.microsoft.com/office/powerpoint/2010/main" val="2488521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D164158-9824-416C-9CAD-9D6C9A1D2A5F}" type="datetimeFigureOut">
              <a:rPr lang="en-GB" smtClean="0"/>
              <a:t>18/02/2018</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954B614-7189-4802-8D2C-34F20A76F8DA}" type="slidenum">
              <a:rPr lang="en-GB" smtClean="0"/>
              <a:t>‹#›</a:t>
            </a:fld>
            <a:endParaRPr lang="en-GB"/>
          </a:p>
        </p:txBody>
      </p:sp>
    </p:spTree>
    <p:extLst>
      <p:ext uri="{BB962C8B-B14F-4D97-AF65-F5344CB8AC3E}">
        <p14:creationId xmlns:p14="http://schemas.microsoft.com/office/powerpoint/2010/main" val="55915381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ethos.bl.uk/OrderDetails.do?uin=uk.bl.ethos.506058"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Court and Society</a:t>
            </a:r>
            <a:endParaRPr lang="en-GB" dirty="0"/>
          </a:p>
        </p:txBody>
      </p:sp>
      <p:sp>
        <p:nvSpPr>
          <p:cNvPr id="3" name="Subtitle 2"/>
          <p:cNvSpPr>
            <a:spLocks noGrp="1"/>
          </p:cNvSpPr>
          <p:nvPr>
            <p:ph type="subTitle" idx="1"/>
          </p:nvPr>
        </p:nvSpPr>
        <p:spPr/>
        <p:txBody>
          <a:bodyPr/>
          <a:lstStyle/>
          <a:p>
            <a:r>
              <a:rPr lang="en-GB" dirty="0"/>
              <a:t>Officials throughout the empire</a:t>
            </a:r>
          </a:p>
        </p:txBody>
      </p:sp>
    </p:spTree>
    <p:extLst>
      <p:ext uri="{BB962C8B-B14F-4D97-AF65-F5344CB8AC3E}">
        <p14:creationId xmlns:p14="http://schemas.microsoft.com/office/powerpoint/2010/main" val="4140896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Focuses of Royal Power</a:t>
            </a:r>
          </a:p>
        </p:txBody>
      </p:sp>
      <p:sp>
        <p:nvSpPr>
          <p:cNvPr id="3" name="Content Placeholder 2"/>
          <p:cNvSpPr>
            <a:spLocks noGrp="1"/>
          </p:cNvSpPr>
          <p:nvPr>
            <p:ph idx="1"/>
          </p:nvPr>
        </p:nvSpPr>
        <p:spPr/>
        <p:txBody>
          <a:bodyPr/>
          <a:lstStyle/>
          <a:p>
            <a:r>
              <a:rPr lang="en-GB" dirty="0"/>
              <a:t>Royal:</a:t>
            </a:r>
          </a:p>
          <a:p>
            <a:pPr lvl="1"/>
            <a:r>
              <a:rPr lang="en-GB" dirty="0"/>
              <a:t>monetary, trade and taxation policies</a:t>
            </a:r>
          </a:p>
          <a:p>
            <a:r>
              <a:rPr lang="en-GB" dirty="0" err="1"/>
              <a:t>Satrapal</a:t>
            </a:r>
            <a:r>
              <a:rPr lang="en-GB" dirty="0"/>
              <a:t>: </a:t>
            </a:r>
          </a:p>
          <a:p>
            <a:pPr lvl="1"/>
            <a:r>
              <a:rPr lang="en-GB" dirty="0"/>
              <a:t>management of revenues from agriculture</a:t>
            </a:r>
          </a:p>
          <a:p>
            <a:pPr lvl="1"/>
            <a:r>
              <a:rPr lang="en-GB" dirty="0"/>
              <a:t>private or regional production</a:t>
            </a:r>
          </a:p>
          <a:p>
            <a:pPr lvl="1"/>
            <a:r>
              <a:rPr lang="en-GB" dirty="0"/>
              <a:t>Markets</a:t>
            </a:r>
          </a:p>
          <a:p>
            <a:pPr lvl="1"/>
            <a:r>
              <a:rPr lang="en-GB" dirty="0"/>
              <a:t>Taxes</a:t>
            </a:r>
          </a:p>
          <a:p>
            <a:pPr lvl="1"/>
            <a:r>
              <a:rPr lang="en-GB" dirty="0"/>
              <a:t>herds and flocks</a:t>
            </a:r>
          </a:p>
          <a:p>
            <a:pPr lvl="1"/>
            <a:r>
              <a:rPr lang="en-GB" dirty="0"/>
              <a:t>other sources of income</a:t>
            </a:r>
          </a:p>
          <a:p>
            <a:r>
              <a:rPr lang="en-GB" dirty="0"/>
              <a:t>See [</a:t>
            </a:r>
            <a:r>
              <a:rPr lang="en-GB" dirty="0" err="1"/>
              <a:t>Arist</a:t>
            </a:r>
            <a:r>
              <a:rPr lang="en-GB" dirty="0"/>
              <a:t>.] </a:t>
            </a:r>
            <a:r>
              <a:rPr lang="en-GB" i="1" dirty="0" err="1"/>
              <a:t>Oikon</a:t>
            </a:r>
            <a:r>
              <a:rPr lang="en-GB" i="1" dirty="0"/>
              <a:t>, </a:t>
            </a:r>
            <a:r>
              <a:rPr lang="en-GB" dirty="0"/>
              <a:t>2.2-4; </a:t>
            </a:r>
            <a:r>
              <a:rPr lang="en-GB" dirty="0" err="1"/>
              <a:t>Aperghis</a:t>
            </a:r>
            <a:r>
              <a:rPr lang="en-GB" dirty="0"/>
              <a:t> 2004, 119-22</a:t>
            </a:r>
          </a:p>
        </p:txBody>
      </p:sp>
    </p:spTree>
    <p:extLst>
      <p:ext uri="{BB962C8B-B14F-4D97-AF65-F5344CB8AC3E}">
        <p14:creationId xmlns:p14="http://schemas.microsoft.com/office/powerpoint/2010/main" val="4029209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Offices in the Seleukid Empire </a:t>
            </a:r>
          </a:p>
        </p:txBody>
      </p:sp>
      <p:sp>
        <p:nvSpPr>
          <p:cNvPr id="3" name="Content Placeholder 2"/>
          <p:cNvSpPr>
            <a:spLocks noGrp="1"/>
          </p:cNvSpPr>
          <p:nvPr>
            <p:ph idx="1"/>
          </p:nvPr>
        </p:nvSpPr>
        <p:spPr/>
        <p:txBody>
          <a:bodyPr/>
          <a:lstStyle/>
          <a:p>
            <a:r>
              <a:rPr lang="en-GB" dirty="0"/>
              <a:t>Often attested only by a single individual</a:t>
            </a:r>
          </a:p>
          <a:p>
            <a:r>
              <a:rPr lang="en-GB" dirty="0"/>
              <a:t>Variation in titles of officials across the empire</a:t>
            </a:r>
          </a:p>
          <a:p>
            <a:r>
              <a:rPr lang="en-GB" dirty="0"/>
              <a:t>Most titles in Greek but some in other regional languages (Babylonia seems to have both indigenous titles and translated titles)</a:t>
            </a:r>
          </a:p>
          <a:p>
            <a:r>
              <a:rPr lang="en-GB" dirty="0"/>
              <a:t>Useful: Ramsey 2009 PhD Thesis (</a:t>
            </a:r>
            <a:r>
              <a:rPr lang="en-GB" dirty="0">
                <a:hlinkClick r:id="rId2"/>
              </a:rPr>
              <a:t>http://ethos.bl.uk/OrderDetails.do?uin=uk.bl.ethos.506058</a:t>
            </a:r>
            <a:r>
              <a:rPr lang="en-GB" dirty="0"/>
              <a:t>)</a:t>
            </a:r>
          </a:p>
          <a:p>
            <a:r>
              <a:rPr lang="en-GB" dirty="0" err="1"/>
              <a:t>Capdetrey</a:t>
            </a:r>
            <a:r>
              <a:rPr lang="en-GB" dirty="0"/>
              <a:t>, L. 2007. </a:t>
            </a:r>
            <a:r>
              <a:rPr lang="en-GB" i="1" dirty="0"/>
              <a:t>Le </a:t>
            </a:r>
            <a:r>
              <a:rPr lang="en-GB" i="1" dirty="0" err="1"/>
              <a:t>pouvoir</a:t>
            </a:r>
            <a:r>
              <a:rPr lang="en-GB" i="1" dirty="0"/>
              <a:t> </a:t>
            </a:r>
            <a:r>
              <a:rPr lang="en-GB" i="1" dirty="0" err="1"/>
              <a:t>Séleucide</a:t>
            </a:r>
            <a:r>
              <a:rPr lang="en-GB" dirty="0"/>
              <a:t>. Rennes</a:t>
            </a:r>
          </a:p>
        </p:txBody>
      </p:sp>
    </p:spTree>
    <p:extLst>
      <p:ext uri="{BB962C8B-B14F-4D97-AF65-F5344CB8AC3E}">
        <p14:creationId xmlns:p14="http://schemas.microsoft.com/office/powerpoint/2010/main" val="1044560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l-GR" i="1" dirty="0"/>
              <a:t>ο επι των πραγματων</a:t>
            </a:r>
            <a:r>
              <a:rPr lang="en-GB" i="1" dirty="0"/>
              <a:t> - o epi ton </a:t>
            </a:r>
            <a:r>
              <a:rPr lang="en-GB" i="1" dirty="0" err="1"/>
              <a:t>pragmaton</a:t>
            </a:r>
            <a:endParaRPr lang="en-GB" i="1" dirty="0"/>
          </a:p>
        </p:txBody>
      </p:sp>
      <p:sp>
        <p:nvSpPr>
          <p:cNvPr id="3" name="Content Placeholder 2"/>
          <p:cNvSpPr>
            <a:spLocks noGrp="1"/>
          </p:cNvSpPr>
          <p:nvPr>
            <p:ph idx="1"/>
          </p:nvPr>
        </p:nvSpPr>
        <p:spPr/>
        <p:txBody>
          <a:bodyPr/>
          <a:lstStyle/>
          <a:p>
            <a:r>
              <a:rPr lang="en-GB" dirty="0"/>
              <a:t>head of government affairs</a:t>
            </a:r>
          </a:p>
          <a:p>
            <a:r>
              <a:rPr lang="en-GB" dirty="0" err="1"/>
              <a:t>Hermeias</a:t>
            </a:r>
            <a:r>
              <a:rPr lang="en-GB" dirty="0"/>
              <a:t> under Seleukos III and Antiochos III</a:t>
            </a:r>
          </a:p>
          <a:p>
            <a:pPr lvl="1"/>
            <a:r>
              <a:rPr lang="en-GB" dirty="0"/>
              <a:t>Zeuxis under Antiochos III</a:t>
            </a:r>
          </a:p>
          <a:p>
            <a:pPr lvl="1"/>
            <a:r>
              <a:rPr lang="en-GB" dirty="0" err="1"/>
              <a:t>Heliodoros</a:t>
            </a:r>
            <a:r>
              <a:rPr lang="en-GB" dirty="0"/>
              <a:t> under Seleukos IV</a:t>
            </a:r>
          </a:p>
          <a:p>
            <a:pPr lvl="1"/>
            <a:r>
              <a:rPr lang="en-GB" dirty="0" err="1"/>
              <a:t>Andronikos</a:t>
            </a:r>
            <a:r>
              <a:rPr lang="en-GB" dirty="0"/>
              <a:t>, </a:t>
            </a:r>
            <a:r>
              <a:rPr lang="en-GB" dirty="0" err="1"/>
              <a:t>Lysias</a:t>
            </a:r>
            <a:r>
              <a:rPr lang="en-GB" dirty="0"/>
              <a:t>, </a:t>
            </a:r>
            <a:r>
              <a:rPr lang="en-GB" dirty="0" err="1"/>
              <a:t>Philippos</a:t>
            </a:r>
            <a:r>
              <a:rPr lang="en-GB" dirty="0"/>
              <a:t> under Antiochos IV</a:t>
            </a:r>
          </a:p>
          <a:p>
            <a:r>
              <a:rPr lang="en-GB" dirty="0"/>
              <a:t>Can be territorially limited (e.g. Zeuxis – beyond the Taurus, </a:t>
            </a:r>
            <a:r>
              <a:rPr lang="en-GB" dirty="0" err="1"/>
              <a:t>Heliodoros</a:t>
            </a:r>
            <a:r>
              <a:rPr lang="en-GB" dirty="0"/>
              <a:t>, </a:t>
            </a:r>
            <a:r>
              <a:rPr lang="en-GB" dirty="0" err="1"/>
              <a:t>Andronikos</a:t>
            </a:r>
            <a:r>
              <a:rPr lang="en-GB" dirty="0"/>
              <a:t> - Syria)</a:t>
            </a:r>
          </a:p>
        </p:txBody>
      </p:sp>
    </p:spTree>
    <p:extLst>
      <p:ext uri="{BB962C8B-B14F-4D97-AF65-F5344CB8AC3E}">
        <p14:creationId xmlns:p14="http://schemas.microsoft.com/office/powerpoint/2010/main" val="3002355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a:t>Strategos</a:t>
            </a:r>
            <a:endParaRPr lang="en-GB" i="1" dirty="0"/>
          </a:p>
        </p:txBody>
      </p:sp>
      <p:sp>
        <p:nvSpPr>
          <p:cNvPr id="3" name="Content Placeholder 2"/>
          <p:cNvSpPr>
            <a:spLocks noGrp="1"/>
          </p:cNvSpPr>
          <p:nvPr>
            <p:ph idx="1"/>
          </p:nvPr>
        </p:nvSpPr>
        <p:spPr/>
        <p:txBody>
          <a:bodyPr/>
          <a:lstStyle/>
          <a:p>
            <a:r>
              <a:rPr lang="en-GB" dirty="0"/>
              <a:t>Essentially a governor (also general)</a:t>
            </a:r>
          </a:p>
          <a:p>
            <a:r>
              <a:rPr lang="en-GB" dirty="0"/>
              <a:t>Differences in size and scope of the territory under their control</a:t>
            </a:r>
          </a:p>
          <a:p>
            <a:r>
              <a:rPr lang="en-GB" dirty="0"/>
              <a:t>In the eastern part of the empire, also given the title satrap</a:t>
            </a:r>
          </a:p>
          <a:p>
            <a:endParaRPr lang="en-GB" dirty="0"/>
          </a:p>
        </p:txBody>
      </p:sp>
    </p:spTree>
    <p:extLst>
      <p:ext uri="{BB962C8B-B14F-4D97-AF65-F5344CB8AC3E}">
        <p14:creationId xmlns:p14="http://schemas.microsoft.com/office/powerpoint/2010/main" val="1660577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a:t>
            </a:r>
            <a:r>
              <a:rPr lang="en-GB" dirty="0" err="1"/>
              <a:t>satrapal</a:t>
            </a:r>
            <a:r>
              <a:rPr lang="en-GB" dirty="0"/>
              <a:t> officials </a:t>
            </a:r>
          </a:p>
        </p:txBody>
      </p:sp>
      <p:sp>
        <p:nvSpPr>
          <p:cNvPr id="3" name="Content Placeholder 2"/>
          <p:cNvSpPr>
            <a:spLocks noGrp="1"/>
          </p:cNvSpPr>
          <p:nvPr>
            <p:ph idx="1"/>
          </p:nvPr>
        </p:nvSpPr>
        <p:spPr/>
        <p:txBody>
          <a:bodyPr/>
          <a:lstStyle/>
          <a:p>
            <a:r>
              <a:rPr lang="en-GB" dirty="0" err="1"/>
              <a:t>Hyparchs</a:t>
            </a:r>
            <a:endParaRPr lang="en-GB" dirty="0"/>
          </a:p>
          <a:p>
            <a:r>
              <a:rPr lang="en-GB" dirty="0" err="1"/>
              <a:t>Eparchs</a:t>
            </a:r>
            <a:endParaRPr lang="en-GB" dirty="0"/>
          </a:p>
          <a:p>
            <a:r>
              <a:rPr lang="en-GB" dirty="0" err="1"/>
              <a:t>Meridarchs</a:t>
            </a:r>
            <a:endParaRPr lang="en-GB" dirty="0"/>
          </a:p>
          <a:p>
            <a:r>
              <a:rPr lang="en-GB" dirty="0" err="1"/>
              <a:t>Chiliarchs</a:t>
            </a:r>
            <a:endParaRPr lang="en-GB" dirty="0"/>
          </a:p>
          <a:p>
            <a:r>
              <a:rPr lang="en-GB" dirty="0" err="1"/>
              <a:t>Toparchs</a:t>
            </a:r>
            <a:endParaRPr lang="en-GB" dirty="0"/>
          </a:p>
        </p:txBody>
      </p:sp>
    </p:spTree>
    <p:extLst>
      <p:ext uri="{BB962C8B-B14F-4D97-AF65-F5344CB8AC3E}">
        <p14:creationId xmlns:p14="http://schemas.microsoft.com/office/powerpoint/2010/main" val="2214940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a:t>epistates</a:t>
            </a:r>
            <a:endParaRPr lang="en-GB" i="1" dirty="0"/>
          </a:p>
        </p:txBody>
      </p:sp>
      <p:sp>
        <p:nvSpPr>
          <p:cNvPr id="3" name="Content Placeholder 2"/>
          <p:cNvSpPr>
            <a:spLocks noGrp="1"/>
          </p:cNvSpPr>
          <p:nvPr>
            <p:ph idx="1"/>
          </p:nvPr>
        </p:nvSpPr>
        <p:spPr/>
        <p:txBody>
          <a:bodyPr/>
          <a:lstStyle/>
          <a:p>
            <a:r>
              <a:rPr lang="en-GB" dirty="0"/>
              <a:t>City governor</a:t>
            </a:r>
          </a:p>
        </p:txBody>
      </p:sp>
    </p:spTree>
    <p:extLst>
      <p:ext uri="{BB962C8B-B14F-4D97-AF65-F5344CB8AC3E}">
        <p14:creationId xmlns:p14="http://schemas.microsoft.com/office/powerpoint/2010/main" val="3585379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a:t>satammu</a:t>
            </a:r>
            <a:r>
              <a:rPr lang="en-GB" i="1" dirty="0"/>
              <a:t> </a:t>
            </a:r>
            <a:r>
              <a:rPr lang="en-GB" dirty="0"/>
              <a:t>of the </a:t>
            </a:r>
            <a:r>
              <a:rPr lang="en-GB" dirty="0" err="1"/>
              <a:t>Esagil</a:t>
            </a:r>
            <a:endParaRPr lang="en-GB" dirty="0"/>
          </a:p>
        </p:txBody>
      </p:sp>
      <p:sp>
        <p:nvSpPr>
          <p:cNvPr id="3" name="Content Placeholder 2"/>
          <p:cNvSpPr>
            <a:spLocks noGrp="1"/>
          </p:cNvSpPr>
          <p:nvPr>
            <p:ph idx="1"/>
          </p:nvPr>
        </p:nvSpPr>
        <p:spPr/>
        <p:txBody>
          <a:bodyPr/>
          <a:lstStyle/>
          <a:p>
            <a:r>
              <a:rPr lang="en-GB" dirty="0"/>
              <a:t>Premier civic official in Babylon</a:t>
            </a:r>
          </a:p>
          <a:p>
            <a:r>
              <a:rPr lang="en-GB" dirty="0"/>
              <a:t>Highest temple official in Babylon</a:t>
            </a:r>
          </a:p>
          <a:p>
            <a:r>
              <a:rPr lang="en-GB" dirty="0"/>
              <a:t>chief civil representative of Babylon to the royal administrative organisation</a:t>
            </a:r>
          </a:p>
          <a:p>
            <a:endParaRPr lang="en-GB" dirty="0"/>
          </a:p>
        </p:txBody>
      </p:sp>
    </p:spTree>
    <p:extLst>
      <p:ext uri="{BB962C8B-B14F-4D97-AF65-F5344CB8AC3E}">
        <p14:creationId xmlns:p14="http://schemas.microsoft.com/office/powerpoint/2010/main" val="21725144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People with financial oversight</a:t>
            </a:r>
          </a:p>
        </p:txBody>
      </p:sp>
      <p:sp>
        <p:nvSpPr>
          <p:cNvPr id="3" name="Content Placeholder 2"/>
          <p:cNvSpPr>
            <a:spLocks noGrp="1"/>
          </p:cNvSpPr>
          <p:nvPr>
            <p:ph idx="1"/>
          </p:nvPr>
        </p:nvSpPr>
        <p:spPr/>
        <p:txBody>
          <a:bodyPr/>
          <a:lstStyle/>
          <a:p>
            <a:r>
              <a:rPr lang="en-GB" i="1" dirty="0" err="1"/>
              <a:t>Dioiketes</a:t>
            </a:r>
            <a:endParaRPr lang="en-GB" i="1" dirty="0"/>
          </a:p>
          <a:p>
            <a:r>
              <a:rPr lang="en-GB" dirty="0"/>
              <a:t>overseer of the public revenues (o epi ton </a:t>
            </a:r>
            <a:r>
              <a:rPr lang="en-GB" dirty="0" err="1"/>
              <a:t>prosodon</a:t>
            </a:r>
            <a:r>
              <a:rPr lang="en-GB" dirty="0"/>
              <a:t>)</a:t>
            </a:r>
          </a:p>
          <a:p>
            <a:r>
              <a:rPr lang="en-GB" i="1" dirty="0" err="1"/>
              <a:t>Eklogistes</a:t>
            </a:r>
            <a:r>
              <a:rPr lang="en-GB" i="1" dirty="0"/>
              <a:t> (accountant)</a:t>
            </a:r>
          </a:p>
          <a:p>
            <a:r>
              <a:rPr lang="en-GB" i="1" dirty="0" err="1"/>
              <a:t>Oikonomos</a:t>
            </a:r>
            <a:r>
              <a:rPr lang="en-GB" i="1" dirty="0"/>
              <a:t> (steward)</a:t>
            </a:r>
          </a:p>
          <a:p>
            <a:r>
              <a:rPr lang="en-GB" i="1" dirty="0" err="1"/>
              <a:t>Logeutes</a:t>
            </a:r>
            <a:r>
              <a:rPr lang="en-GB" i="1" dirty="0"/>
              <a:t> (tax collector)</a:t>
            </a:r>
          </a:p>
          <a:p>
            <a:r>
              <a:rPr lang="en-GB" i="1" dirty="0"/>
              <a:t> </a:t>
            </a:r>
          </a:p>
          <a:p>
            <a:endParaRPr lang="en-GB" dirty="0"/>
          </a:p>
        </p:txBody>
      </p:sp>
    </p:spTree>
    <p:extLst>
      <p:ext uri="{BB962C8B-B14F-4D97-AF65-F5344CB8AC3E}">
        <p14:creationId xmlns:p14="http://schemas.microsoft.com/office/powerpoint/2010/main" val="4104414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offices</a:t>
            </a:r>
          </a:p>
        </p:txBody>
      </p:sp>
      <p:sp>
        <p:nvSpPr>
          <p:cNvPr id="3" name="Content Placeholder 2"/>
          <p:cNvSpPr>
            <a:spLocks noGrp="1"/>
          </p:cNvSpPr>
          <p:nvPr>
            <p:ph idx="1"/>
          </p:nvPr>
        </p:nvSpPr>
        <p:spPr/>
        <p:txBody>
          <a:bodyPr/>
          <a:lstStyle/>
          <a:p>
            <a:r>
              <a:rPr lang="en-GB" i="1" dirty="0" err="1"/>
              <a:t>Epistolagraphos</a:t>
            </a:r>
            <a:r>
              <a:rPr lang="en-GB" i="1" dirty="0"/>
              <a:t> (secretary)</a:t>
            </a:r>
          </a:p>
          <a:p>
            <a:r>
              <a:rPr lang="en-GB" i="1" dirty="0" err="1"/>
              <a:t>Bibliophylax</a:t>
            </a:r>
            <a:r>
              <a:rPr lang="en-GB" i="1" dirty="0"/>
              <a:t> (keeper of books)</a:t>
            </a:r>
          </a:p>
          <a:p>
            <a:endParaRPr lang="en-GB" i="1" dirty="0"/>
          </a:p>
          <a:p>
            <a:endParaRPr lang="en-GB" dirty="0"/>
          </a:p>
        </p:txBody>
      </p:sp>
    </p:spTree>
    <p:extLst>
      <p:ext uri="{BB962C8B-B14F-4D97-AF65-F5344CB8AC3E}">
        <p14:creationId xmlns:p14="http://schemas.microsoft.com/office/powerpoint/2010/main" val="1250528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Functioning of the system</a:t>
            </a:r>
          </a:p>
        </p:txBody>
      </p:sp>
      <p:sp>
        <p:nvSpPr>
          <p:cNvPr id="3" name="Content Placeholder 2"/>
          <p:cNvSpPr>
            <a:spLocks noGrp="1"/>
          </p:cNvSpPr>
          <p:nvPr>
            <p:ph idx="1"/>
          </p:nvPr>
        </p:nvSpPr>
        <p:spPr/>
        <p:txBody>
          <a:bodyPr>
            <a:normAutofit/>
          </a:bodyPr>
          <a:lstStyle/>
          <a:p>
            <a:pPr marL="0" indent="0">
              <a:buNone/>
            </a:pPr>
            <a:r>
              <a:rPr lang="en-GB" dirty="0"/>
              <a:t>‘Ultimately, by channelling lines of Seleucid authority through the appointment of loyal supporters of the kings to the different types of offices, the administration system forwarded the Seleucid aims to consolidate control over territory and resources. The networks of authority, collaboration, family connection and friendship between officials across the Seleucid empire and over its history further strengthened this system of offices.’</a:t>
            </a:r>
          </a:p>
          <a:p>
            <a:pPr marL="0" indent="0" algn="r">
              <a:buNone/>
            </a:pPr>
            <a:r>
              <a:rPr lang="en-GB" dirty="0"/>
              <a:t>Ramsey 2009, 75</a:t>
            </a:r>
          </a:p>
        </p:txBody>
      </p:sp>
    </p:spTree>
    <p:extLst>
      <p:ext uri="{BB962C8B-B14F-4D97-AF65-F5344CB8AC3E}">
        <p14:creationId xmlns:p14="http://schemas.microsoft.com/office/powerpoint/2010/main" val="2195447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Decrees</a:t>
            </a:r>
          </a:p>
        </p:txBody>
      </p:sp>
      <p:sp>
        <p:nvSpPr>
          <p:cNvPr id="4" name="Text Placeholder 3"/>
          <p:cNvSpPr>
            <a:spLocks noGrp="1"/>
          </p:cNvSpPr>
          <p:nvPr>
            <p:ph type="body" idx="1"/>
          </p:nvPr>
        </p:nvSpPr>
        <p:spPr/>
        <p:txBody>
          <a:bodyPr/>
          <a:lstStyle/>
          <a:p>
            <a:endParaRPr lang="en-GB"/>
          </a:p>
        </p:txBody>
      </p:sp>
    </p:spTree>
    <p:extLst>
      <p:ext uri="{BB962C8B-B14F-4D97-AF65-F5344CB8AC3E}">
        <p14:creationId xmlns:p14="http://schemas.microsoft.com/office/powerpoint/2010/main" val="14447857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Edict (</a:t>
            </a:r>
            <a:r>
              <a:rPr lang="en-GB" dirty="0" err="1"/>
              <a:t>prostagma</a:t>
            </a:r>
            <a:r>
              <a:rPr lang="en-GB" dirty="0"/>
              <a:t>)</a:t>
            </a:r>
          </a:p>
        </p:txBody>
      </p:sp>
      <p:sp>
        <p:nvSpPr>
          <p:cNvPr id="5" name="Content Placeholder 4"/>
          <p:cNvSpPr>
            <a:spLocks noGrp="1"/>
          </p:cNvSpPr>
          <p:nvPr>
            <p:ph idx="1"/>
          </p:nvPr>
        </p:nvSpPr>
        <p:spPr/>
        <p:txBody>
          <a:bodyPr/>
          <a:lstStyle/>
          <a:p>
            <a:r>
              <a:rPr lang="en-GB" dirty="0"/>
              <a:t>a ruling based on decisions in a given matter or a statement of new royal policy</a:t>
            </a:r>
          </a:p>
          <a:p>
            <a:r>
              <a:rPr lang="en-GB" dirty="0"/>
              <a:t>Began by identifying the issuing king, at times named with a number of his epithets or royal predecessors, and they addressed the particular subordinates responsible for putting them into effect and often included additional orders on how to do this.</a:t>
            </a:r>
          </a:p>
        </p:txBody>
      </p:sp>
    </p:spTree>
    <p:extLst>
      <p:ext uri="{BB962C8B-B14F-4D97-AF65-F5344CB8AC3E}">
        <p14:creationId xmlns:p14="http://schemas.microsoft.com/office/powerpoint/2010/main" val="17464538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97944" y="1570009"/>
            <a:ext cx="10820400" cy="5494066"/>
          </a:xfrm>
        </p:spPr>
        <p:txBody>
          <a:bodyPr>
            <a:normAutofit/>
          </a:bodyPr>
          <a:lstStyle/>
          <a:p>
            <a:pPr marL="0" indent="0">
              <a:buNone/>
            </a:pPr>
            <a:r>
              <a:rPr lang="en-GB" dirty="0"/>
              <a:t>King Antiochos to </a:t>
            </a:r>
            <a:r>
              <a:rPr lang="en-GB" dirty="0" err="1"/>
              <a:t>Anaximbrotos</a:t>
            </a:r>
            <a:r>
              <a:rPr lang="en-GB" dirty="0"/>
              <a:t>/</a:t>
            </a:r>
            <a:r>
              <a:rPr lang="en-GB" dirty="0" err="1"/>
              <a:t>Menedemos</a:t>
            </a:r>
            <a:r>
              <a:rPr lang="en-GB" dirty="0"/>
              <a:t>, greetings. Wanting to increase still further the honours of our sister and queen Laodike and considering this to be of greatest importance to us, not only because of the affection and care she shows in her life with us, but because of the piety she shows to the divine, we continue to perform with affection all things which it is fitting and just for her to receive from us, and we have decided that just as high priests of ourselves are appointed throughout the kingdom, so high priestesses for her shall be established in the same territories, who shall wear gold crowns bearing her portrait, and who shall also be inscribed on business contracts after the high priests of ourselves and our ancestors. Therefore since </a:t>
            </a:r>
            <a:r>
              <a:rPr lang="en-GB" dirty="0" err="1"/>
              <a:t>Berenike</a:t>
            </a:r>
            <a:r>
              <a:rPr lang="en-GB" dirty="0"/>
              <a:t>/Laodike has been appointed in the territories under your command, let everything be done according to what is written above and let copies of the letters be inscribed upon </a:t>
            </a:r>
            <a:r>
              <a:rPr lang="en-GB" dirty="0" err="1"/>
              <a:t>stelai</a:t>
            </a:r>
            <a:r>
              <a:rPr lang="en-GB" dirty="0"/>
              <a:t> and erected in the most prominent places, so that our good purpose towards our sister in these matters may be made manifest now and in the future. </a:t>
            </a:r>
            <a:r>
              <a:rPr lang="en-GB" dirty="0" err="1"/>
              <a:t>Xandikos</a:t>
            </a:r>
            <a:r>
              <a:rPr lang="en-GB" dirty="0"/>
              <a:t> 119.</a:t>
            </a:r>
          </a:p>
        </p:txBody>
      </p:sp>
    </p:spTree>
    <p:extLst>
      <p:ext uri="{BB962C8B-B14F-4D97-AF65-F5344CB8AC3E}">
        <p14:creationId xmlns:p14="http://schemas.microsoft.com/office/powerpoint/2010/main" val="1594490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city decree (</a:t>
            </a:r>
            <a:r>
              <a:rPr lang="el-GR" dirty="0"/>
              <a:t>ψηφισματα)</a:t>
            </a:r>
            <a:r>
              <a:rPr lang="en-GB" dirty="0"/>
              <a:t> </a:t>
            </a:r>
          </a:p>
        </p:txBody>
      </p:sp>
      <p:sp>
        <p:nvSpPr>
          <p:cNvPr id="3" name="Content Placeholder 2"/>
          <p:cNvSpPr>
            <a:spLocks noGrp="1"/>
          </p:cNvSpPr>
          <p:nvPr>
            <p:ph idx="1"/>
          </p:nvPr>
        </p:nvSpPr>
        <p:spPr/>
        <p:txBody>
          <a:bodyPr/>
          <a:lstStyle/>
          <a:p>
            <a:r>
              <a:rPr lang="en-GB" dirty="0"/>
              <a:t>originating in city administration and often issued as a response to and reinforcement of Seleucid policies, and so served as part of the same political and communicative process as acts of </a:t>
            </a:r>
            <a:r>
              <a:rPr lang="en-GB" dirty="0" err="1"/>
              <a:t>euergetism</a:t>
            </a:r>
            <a:r>
              <a:rPr lang="en-GB" dirty="0"/>
              <a:t> and grants of honours</a:t>
            </a:r>
          </a:p>
          <a:p>
            <a:r>
              <a:rPr lang="en-GB" i="1" dirty="0"/>
              <a:t>polis </a:t>
            </a:r>
            <a:r>
              <a:rPr lang="en-GB" dirty="0"/>
              <a:t>assembly in ratifying a motion made either by the city's council, one of its leading members or an official, all of whom might have had personal interests in proposing decrees that honoured the king, his family or his policies.</a:t>
            </a:r>
          </a:p>
        </p:txBody>
      </p:sp>
    </p:spTree>
    <p:extLst>
      <p:ext uri="{BB962C8B-B14F-4D97-AF65-F5344CB8AC3E}">
        <p14:creationId xmlns:p14="http://schemas.microsoft.com/office/powerpoint/2010/main" val="28949940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Memoranda</a:t>
            </a:r>
          </a:p>
        </p:txBody>
      </p:sp>
      <p:sp>
        <p:nvSpPr>
          <p:cNvPr id="3" name="Content Placeholder 2"/>
          <p:cNvSpPr>
            <a:spLocks noGrp="1"/>
          </p:cNvSpPr>
          <p:nvPr>
            <p:ph idx="1"/>
          </p:nvPr>
        </p:nvSpPr>
        <p:spPr/>
        <p:txBody>
          <a:bodyPr/>
          <a:lstStyle/>
          <a:p>
            <a:r>
              <a:rPr lang="en-GB" dirty="0"/>
              <a:t>type of document produced for personal records of official business but which could be excerpted or copied and used as communiques to other officials.</a:t>
            </a:r>
          </a:p>
          <a:p>
            <a:r>
              <a:rPr lang="en-GB" dirty="0"/>
              <a:t>"To King Antiochos a memorandum from </a:t>
            </a:r>
            <a:r>
              <a:rPr lang="en-GB" dirty="0" err="1"/>
              <a:t>Ptolemaios</a:t>
            </a:r>
            <a:r>
              <a:rPr lang="en-GB" dirty="0"/>
              <a:t>, </a:t>
            </a:r>
            <a:r>
              <a:rPr lang="en-GB" i="1" dirty="0" err="1"/>
              <a:t>strategos</a:t>
            </a:r>
            <a:r>
              <a:rPr lang="en-GB" i="1" dirty="0"/>
              <a:t> </a:t>
            </a:r>
            <a:r>
              <a:rPr lang="en-GB" dirty="0"/>
              <a:t>and </a:t>
            </a:r>
            <a:r>
              <a:rPr lang="en-GB" i="1" dirty="0" err="1"/>
              <a:t>archiereus</a:t>
            </a:r>
            <a:r>
              <a:rPr lang="en-GB" i="1" dirty="0"/>
              <a:t>“… </a:t>
            </a:r>
            <a:r>
              <a:rPr lang="en-GB" dirty="0"/>
              <a:t>(what he proposed to do (regarding injustices by royal troops on locals under his jurisdiction)</a:t>
            </a:r>
          </a:p>
          <a:p>
            <a:endParaRPr lang="en-GB" dirty="0"/>
          </a:p>
        </p:txBody>
      </p:sp>
    </p:spTree>
    <p:extLst>
      <p:ext uri="{BB962C8B-B14F-4D97-AF65-F5344CB8AC3E}">
        <p14:creationId xmlns:p14="http://schemas.microsoft.com/office/powerpoint/2010/main" val="18307401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Civic Officials</a:t>
            </a: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39581603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Civic Officials</a:t>
            </a:r>
          </a:p>
        </p:txBody>
      </p:sp>
      <p:sp>
        <p:nvSpPr>
          <p:cNvPr id="5" name="Content Placeholder 4"/>
          <p:cNvSpPr>
            <a:spLocks noGrp="1"/>
          </p:cNvSpPr>
          <p:nvPr>
            <p:ph idx="1"/>
          </p:nvPr>
        </p:nvSpPr>
        <p:spPr/>
        <p:txBody>
          <a:bodyPr/>
          <a:lstStyle/>
          <a:p>
            <a:r>
              <a:rPr lang="en-GB" dirty="0"/>
              <a:t>Vary by region</a:t>
            </a:r>
          </a:p>
          <a:p>
            <a:r>
              <a:rPr lang="en-GB" dirty="0"/>
              <a:t>By type of settlement</a:t>
            </a:r>
          </a:p>
          <a:p>
            <a:r>
              <a:rPr lang="en-GB" dirty="0"/>
              <a:t>By ethnic groups</a:t>
            </a:r>
          </a:p>
        </p:txBody>
      </p:sp>
    </p:spTree>
    <p:extLst>
      <p:ext uri="{BB962C8B-B14F-4D97-AF65-F5344CB8AC3E}">
        <p14:creationId xmlns:p14="http://schemas.microsoft.com/office/powerpoint/2010/main" val="24801803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Greek Cities in Asia Minor</a:t>
            </a:r>
          </a:p>
        </p:txBody>
      </p:sp>
      <p:sp>
        <p:nvSpPr>
          <p:cNvPr id="3" name="Content Placeholder 2"/>
          <p:cNvSpPr>
            <a:spLocks noGrp="1"/>
          </p:cNvSpPr>
          <p:nvPr>
            <p:ph idx="1"/>
          </p:nvPr>
        </p:nvSpPr>
        <p:spPr/>
        <p:txBody>
          <a:bodyPr>
            <a:normAutofit/>
          </a:bodyPr>
          <a:lstStyle/>
          <a:p>
            <a:r>
              <a:rPr lang="en-GB" dirty="0"/>
              <a:t>These cities keep their traditional (for the most part) civic institutions </a:t>
            </a:r>
          </a:p>
          <a:p>
            <a:r>
              <a:rPr lang="en-GB" dirty="0"/>
              <a:t>Old view: Greek civic life died at </a:t>
            </a:r>
            <a:r>
              <a:rPr lang="en-GB" dirty="0" err="1"/>
              <a:t>Chaeroneia</a:t>
            </a:r>
            <a:r>
              <a:rPr lang="en-GB" dirty="0"/>
              <a:t> (cf. </a:t>
            </a:r>
            <a:r>
              <a:rPr lang="en-GB" dirty="0" err="1"/>
              <a:t>Gruen</a:t>
            </a:r>
            <a:r>
              <a:rPr lang="en-GB" dirty="0"/>
              <a:t> 1993, 339 for overview of this view)</a:t>
            </a:r>
          </a:p>
          <a:p>
            <a:r>
              <a:rPr lang="en-GB" dirty="0"/>
              <a:t>‘Moreover, for most of the smaller </a:t>
            </a:r>
            <a:r>
              <a:rPr lang="en-GB" i="1" dirty="0"/>
              <a:t>poleis </a:t>
            </a:r>
            <a:r>
              <a:rPr lang="en-GB" dirty="0"/>
              <a:t>the changes in the ‘international’ political climate may not have amounted to a radical change in their political position, as full independence (as opposed to relative autonomy) had never been within their reach. We only need to ask how much manoeuvring space would have been allowed to the subject cities in the Delian or the Peloponnesian leagues to demonstrate the illusory nature of ‘freedom’ for many of the </a:t>
            </a:r>
            <a:r>
              <a:rPr lang="en-GB" i="1" dirty="0"/>
              <a:t>poleis </a:t>
            </a:r>
            <a:r>
              <a:rPr lang="en-GB" dirty="0"/>
              <a:t>of classical Greece’ – Van </a:t>
            </a:r>
            <a:r>
              <a:rPr lang="en-GB" dirty="0" err="1"/>
              <a:t>Nijf</a:t>
            </a:r>
            <a:r>
              <a:rPr lang="en-GB" dirty="0"/>
              <a:t> , 5. </a:t>
            </a:r>
          </a:p>
          <a:p>
            <a:endParaRPr lang="en-GB" dirty="0"/>
          </a:p>
        </p:txBody>
      </p:sp>
    </p:spTree>
    <p:extLst>
      <p:ext uri="{BB962C8B-B14F-4D97-AF65-F5344CB8AC3E}">
        <p14:creationId xmlns:p14="http://schemas.microsoft.com/office/powerpoint/2010/main" val="7687837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General trends</a:t>
            </a:r>
          </a:p>
        </p:txBody>
      </p:sp>
      <p:sp>
        <p:nvSpPr>
          <p:cNvPr id="3" name="Content Placeholder 2"/>
          <p:cNvSpPr>
            <a:spLocks noGrp="1"/>
          </p:cNvSpPr>
          <p:nvPr>
            <p:ph idx="1"/>
          </p:nvPr>
        </p:nvSpPr>
        <p:spPr/>
        <p:txBody>
          <a:bodyPr/>
          <a:lstStyle/>
          <a:p>
            <a:r>
              <a:rPr lang="en-GB" dirty="0"/>
              <a:t>Institutionally most of these </a:t>
            </a:r>
            <a:r>
              <a:rPr lang="en-GB" i="1" dirty="0"/>
              <a:t>poleis </a:t>
            </a:r>
            <a:r>
              <a:rPr lang="en-GB" dirty="0"/>
              <a:t>were democracies, moderate democracies perhaps, but still recognisably conforming to a model that could be extracted from the study of classical Athens, with rotation of offices, and popular control exercised by the assembly of citizens. </a:t>
            </a:r>
          </a:p>
        </p:txBody>
      </p:sp>
    </p:spTree>
    <p:extLst>
      <p:ext uri="{BB962C8B-B14F-4D97-AF65-F5344CB8AC3E}">
        <p14:creationId xmlns:p14="http://schemas.microsoft.com/office/powerpoint/2010/main" val="1306834671"/>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691</TotalTime>
  <Words>986</Words>
  <Application>Microsoft Office PowerPoint</Application>
  <PresentationFormat>Widescreen</PresentationFormat>
  <Paragraphs>77</Paragraphs>
  <Slides>20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Century Gothic</vt:lpstr>
      <vt:lpstr>Vapor Trail</vt:lpstr>
      <vt:lpstr>Court and Society</vt:lpstr>
      <vt:lpstr>Focuses of Royal Power</vt:lpstr>
      <vt:lpstr>Offices in the Seleukid Empire </vt:lpstr>
      <vt:lpstr>ο επι των πραγματων - o epi ton pragmaton</vt:lpstr>
      <vt:lpstr>Strategos</vt:lpstr>
      <vt:lpstr>Sub-satrapal officials </vt:lpstr>
      <vt:lpstr>epistates</vt:lpstr>
      <vt:lpstr>satammu of the Esagil</vt:lpstr>
      <vt:lpstr>People with financial oversight</vt:lpstr>
      <vt:lpstr>Other offices</vt:lpstr>
      <vt:lpstr>Functioning of the system</vt:lpstr>
      <vt:lpstr>Types of Decrees</vt:lpstr>
      <vt:lpstr>Edict (prostagma)</vt:lpstr>
      <vt:lpstr>PowerPoint Presentation</vt:lpstr>
      <vt:lpstr>city decree (ψηφισματα) </vt:lpstr>
      <vt:lpstr>Memoranda</vt:lpstr>
      <vt:lpstr>Civic Officials</vt:lpstr>
      <vt:lpstr>Civic Officials</vt:lpstr>
      <vt:lpstr>Greek Cities in Asia Minor</vt:lpstr>
      <vt:lpstr>General trends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Kyle Erickson</dc:creator>
  <cp:lastModifiedBy>Kyle Erickson</cp:lastModifiedBy>
  <cp:revision>28</cp:revision>
  <dcterms:created xsi:type="dcterms:W3CDTF">2015-10-11T09:31:00Z</dcterms:created>
  <dcterms:modified xsi:type="dcterms:W3CDTF">2018-02-18T14:50:56Z</dcterms:modified>
</cp:coreProperties>
</file>