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8"/>
  </p:notesMasterIdLst>
  <p:handoutMasterIdLst>
    <p:handoutMasterId r:id="rId9"/>
  </p:handoutMasterIdLst>
  <p:sldIdLst>
    <p:sldId id="2243" r:id="rId2"/>
    <p:sldId id="2244" r:id="rId3"/>
    <p:sldId id="2245" r:id="rId4"/>
    <p:sldId id="2247" r:id="rId5"/>
    <p:sldId id="2246" r:id="rId6"/>
    <p:sldId id="224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850"/>
    <p:restoredTop sz="78427"/>
  </p:normalViewPr>
  <p:slideViewPr>
    <p:cSldViewPr snapToGrid="0" snapToObjects="1">
      <p:cViewPr>
        <p:scale>
          <a:sx n="80" d="100"/>
          <a:sy n="80" d="100"/>
        </p:scale>
        <p:origin x="144" y="144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2DE72-DA8B-881A-BC03-3ED1AE7B1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49AC5E-D78E-FC0E-1D7B-3AF6E641AE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7042107"/>
              </p:ext>
            </p:extLst>
          </p:nvPr>
        </p:nvGraphicFramePr>
        <p:xfrm>
          <a:off x="144171" y="473337"/>
          <a:ext cx="11903658" cy="633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1039360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7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Ieithoedd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Llythrennedd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Chyfathrebu</a:t>
                      </a: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Gwers iaith yn canolbwyntio ar y gwahaniaeth rhwng berf a berfenw, beth yw idiom a’r defnydd o ansoddeiriau.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898706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Mae’r disgyblion yn ymwybodol bod berf yn ‘gair gwneud’.</a:t>
                      </a: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Mae’r disgyblion hefyd wedi bdo yn chwilio am ansoddeiriau gwahanol yn eu llyfrau darllen dros yr wythnosau diwethaf felly mae gyda’r dosbarth dealltwriaeth cadarn o ystyr ansoddair.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Berf a berfenw- e.e Cerdded, cerddodd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Idiomau- e.e Bwrw hen wragedd a fyn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Ansoddeiriau- e.e Mawr, caredig 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Amser gorffennol y ferf </a:t>
                      </a:r>
                    </a:p>
                    <a:p>
                      <a:pPr lvl="0">
                        <a:buNone/>
                      </a:pPr>
                      <a:endParaRPr lang="cy-GB" sz="16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6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 ystod y wers byddaf yn canolbwyntio ar ddrilio’r gwahaniaeth rhwng berf a berfenw ac esbonio i’r disgyblion beth yw’r ffodd gyflymach i ddarganfod y gwahaniaeth. Byddaf hefyd yn esbonio i’r disgyblion beth yw idiom a sut i’w ddefnyddio yn ei gwaith. Byddwn hefyd yn ffocysu ar ddefnyddio ansoddeiriau da yn ei gwaith.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 ddechrau’r wers byddaf yn gofyn i’r disgyblion ddod o hyd i ansoddair da yn ei llyfrau- sicrhau ar ddechrau’r wers bod pawb yn deall beth yw ansoddair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 iaith- y wers i ganolbwyntio ar elfennau iaith wahanol. 6 gweithgaredd gwahanol. Mae gweithgaredd 1 yn gofyn i’r disgyblion nodi’r berfenwau gwahanol mewn brawddeg yn yr amser gorffennol, wrth ganolbwyntio ar y terfyniad –odd. Gweithgaredd 2 yn gofyn i’r disgyblion gysylltu dechrau’r idiom gyda’r terfyniad. Gweithgaredd 3 yn gofyn i’r disgyblion esbonio mewn brawddeg y gwahaniaeth rhwng berf a berfenw. Gweithgaredd 4 yn gofyn i’r disgyblion chwilio am y berfenwau yn y chwilair. Gweithgaredd 5 yn gofyn i’r disgyblion nodi’r berfenwau, (e.e rhedeg + fi) yn yr amser gorffennol. Gweithgaredd 6 yn gofyn i’r disgyblion ddisgrifio ei ffrind wrth ddefnyddio o leiaf 5 ansoddair.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129550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Bwrdd gwyn rhyngweithiol</a:t>
                      </a: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Amserydd</a:t>
                      </a: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 iaith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DD1D25B-A545-A043-D31D-B29AE2504432}"/>
              </a:ext>
            </a:extLst>
          </p:cNvPr>
          <p:cNvSpPr txBox="1"/>
          <p:nvPr/>
        </p:nvSpPr>
        <p:spPr>
          <a:xfrm>
            <a:off x="3784600" y="-142092"/>
            <a:ext cx="462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</p:spTree>
    <p:extLst>
      <p:ext uri="{BB962C8B-B14F-4D97-AF65-F5344CB8AC3E}">
        <p14:creationId xmlns:p14="http://schemas.microsoft.com/office/powerpoint/2010/main" val="2495987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BAFF1-5B0A-9BA1-BE5C-164A9011D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Adnoddau- Mat iaith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922AF-BF74-13AB-B090-07A951DC49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837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sz="1800" dirty="0"/>
              <a:t>Teimlaf fat iaith oedd y ffordd fwyaf hwylus i ddysgu iaith gyda dosbarth gallu cymysg blwyddyn 7. Bydd y mat yn ddeunydd cefnogol i’r disgyblion i edrych nôl a defnyddio wrth ysgrifennu tasgau craidd. Mae’r mat iaith yn cynnwys nifer o gwestiynau gramadegol gwahanol sydd yn cynnwys y gwahaniaeth rhwng berf a berfenw, cysylltu’r idiomau gwahanol a gofyn i’r disgyblion ddefnyddio ansoddeiriau yn eu brawddegau. </a:t>
            </a:r>
          </a:p>
          <a:p>
            <a:pPr marL="0" indent="0">
              <a:buNone/>
            </a:pPr>
            <a:r>
              <a:rPr lang="cy-GB" sz="1800" dirty="0"/>
              <a:t>Wrth edrych ar lenyddiaeth, nodir gwaith Conti (2018) ‘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What cognitive science suggests is that teachers should teach grammar structures A, B, C over time following an ABCABCABC rather than AAABBBCCC pattern’ (Conti, 2018). Gyda’r disgyblion yn ymwybodol o ystyr berfau, ansoddeiriau ac idiomau, mae’r wers yn adalw gwybodaeth o wersi blaenorol i sicrhau bod y disgyblion i gyda a dealltwriaeth gadarn o’r rheolau a sut i ddefnyddio’r elfennau gwahanol yn gywir yn ei gwaith. </a:t>
            </a:r>
          </a:p>
          <a:p>
            <a:pPr marL="0" indent="0">
              <a:buNone/>
            </a:pP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Mae Donaldson yn nodi bod ‘angen i athrawon osod tasgau a dewis adnoddau sy’n adeiladu ar wybodaeth a phrofiad blaenorol ac yn ennyn diddordeb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.’ (Donaldson 2015, t. 67)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Wrth</a:t>
            </a:r>
            <a:r>
              <a:rPr lang="en-GB" sz="1800" dirty="0">
                <a:effectLst/>
              </a:rPr>
              <a:t> ail </a:t>
            </a:r>
            <a:r>
              <a:rPr lang="en-GB" sz="1800" dirty="0" err="1">
                <a:effectLst/>
              </a:rPr>
              <a:t>ymweld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â’r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rheolau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iaith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yn</a:t>
            </a:r>
            <a:r>
              <a:rPr lang="en-GB" sz="1800" dirty="0">
                <a:effectLst/>
              </a:rPr>
              <a:t> y </a:t>
            </a:r>
            <a:r>
              <a:rPr lang="en-GB" sz="1800" dirty="0" err="1">
                <a:effectLst/>
              </a:rPr>
              <a:t>wers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mae’r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disgyblion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yn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cael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cyfle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i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ymarfer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ei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sgiliau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ond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wrth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i’r</a:t>
            </a:r>
            <a:r>
              <a:rPr lang="en-GB" sz="1800" dirty="0">
                <a:effectLst/>
              </a:rPr>
              <a:t> mat </a:t>
            </a:r>
            <a:r>
              <a:rPr lang="en-GB" sz="1800" dirty="0" err="1">
                <a:effectLst/>
              </a:rPr>
              <a:t>hefyd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fod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yn</a:t>
            </a:r>
            <a:r>
              <a:rPr lang="en-GB" sz="1800" dirty="0">
                <a:effectLst/>
              </a:rPr>
              <a:t> un </a:t>
            </a:r>
            <a:r>
              <a:rPr lang="en-GB" sz="1800" dirty="0" err="1">
                <a:effectLst/>
              </a:rPr>
              <a:t>lliwgar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rhyngweithiol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mae’n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sicrhau</a:t>
            </a:r>
            <a:r>
              <a:rPr lang="en-GB" sz="1800" dirty="0">
                <a:effectLst/>
              </a:rPr>
              <a:t> bod </a:t>
            </a:r>
            <a:r>
              <a:rPr lang="en-GB" sz="1800" dirty="0" err="1">
                <a:effectLst/>
              </a:rPr>
              <a:t>yn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defnyddio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yn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fwy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rheolaidd</a:t>
            </a:r>
            <a:r>
              <a:rPr lang="en-GB" sz="1800" dirty="0">
                <a:effectLst/>
              </a:rPr>
              <a:t>.</a:t>
            </a:r>
          </a:p>
          <a:p>
            <a:pPr marL="0" indent="0">
              <a:buNone/>
            </a:pPr>
            <a:r>
              <a:rPr lang="en-GB" sz="1500" dirty="0">
                <a:effectLst/>
                <a:latin typeface="Times New Roman" panose="02020603050405020304" pitchFamily="18" charset="0"/>
              </a:rPr>
              <a:t>Donaldson, G. (2015).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Dyfodol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Llwyddiannus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Adolygiad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Annibynnol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o’r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Cwricwlwm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a’r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Trefniadau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Asesu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yng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Nghymru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500" i="1" dirty="0" err="1">
                <a:effectLst/>
                <a:latin typeface="Times New Roman" panose="02020603050405020304" pitchFamily="18" charset="0"/>
              </a:rPr>
              <a:t>Chwefror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 2015</a:t>
            </a:r>
            <a:r>
              <a:rPr lang="en-GB" sz="1500" dirty="0"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500" dirty="0" err="1">
                <a:effectLst/>
                <a:latin typeface="Times New Roman" panose="02020603050405020304" pitchFamily="18" charset="0"/>
              </a:rPr>
              <a:t>www.llyw.cymru</a:t>
            </a:r>
            <a:r>
              <a:rPr lang="en-GB" sz="1500" dirty="0">
                <a:effectLst/>
                <a:latin typeface="Times New Roman" panose="02020603050405020304" pitchFamily="18" charset="0"/>
              </a:rPr>
              <a:t>/sites/default/files/publications/2018-03/</a:t>
            </a:r>
            <a:r>
              <a:rPr lang="en-GB" sz="1500" dirty="0" err="1">
                <a:effectLst/>
                <a:latin typeface="Times New Roman" panose="02020603050405020304" pitchFamily="18" charset="0"/>
              </a:rPr>
              <a:t>dyfodol-llwyddiannus.pdf</a:t>
            </a:r>
            <a:r>
              <a:rPr lang="en-GB" sz="1500" dirty="0">
                <a:effectLst/>
                <a:latin typeface="Times New Roman" panose="02020603050405020304" pitchFamily="18" charset="0"/>
              </a:rPr>
              <a:t>.</a:t>
            </a:r>
            <a:endParaRPr lang="cy-GB" sz="17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500" dirty="0">
                <a:effectLst/>
                <a:latin typeface="Times New Roman" panose="02020603050405020304" pitchFamily="18" charset="0"/>
              </a:rPr>
              <a:t>Conti, G. (2018). </a:t>
            </a:r>
            <a:r>
              <a:rPr lang="en-GB" sz="1500" i="1" dirty="0">
                <a:effectLst/>
                <a:latin typeface="Times New Roman" panose="02020603050405020304" pitchFamily="18" charset="0"/>
              </a:rPr>
              <a:t>It is not just about ‘how often’, but ‘how’ you recycle – five learning principles that make it or break it in L2 grammar instruction</a:t>
            </a:r>
            <a:r>
              <a:rPr lang="en-GB" sz="1500" dirty="0">
                <a:effectLst/>
                <a:latin typeface="Times New Roman" panose="02020603050405020304" pitchFamily="18" charset="0"/>
              </a:rPr>
              <a:t>. [online] The Language Gym. Available at: https://</a:t>
            </a:r>
            <a:r>
              <a:rPr lang="en-GB" sz="1500" dirty="0" err="1">
                <a:effectLst/>
                <a:latin typeface="Times New Roman" panose="02020603050405020304" pitchFamily="18" charset="0"/>
              </a:rPr>
              <a:t>gianfrancoconti.com</a:t>
            </a:r>
            <a:r>
              <a:rPr lang="en-GB" sz="1500" dirty="0">
                <a:effectLst/>
                <a:latin typeface="Times New Roman" panose="02020603050405020304" pitchFamily="18" charset="0"/>
              </a:rPr>
              <a:t>/2018/01/04/it-is-not-about-how-much-but-how-you-recycle-five-learning-principles-that-make-it-or-break-it-in-l2-grammar-instruction/.</a:t>
            </a:r>
          </a:p>
          <a:p>
            <a:pPr marL="0" indent="0">
              <a:buNone/>
            </a:pP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486970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DF544-9D23-C2BB-3A51-F28DDCC9B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Adnoddau- Bwrdd gwyn rhyngweithiol.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4F808-DBF8-10B1-DB16-EC68AB20C6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/>
              <a:t>Defnyddiais fwrdd gwyn rhyngweithiol trwy gydol y wers i fodelu esboniadau ac atebion cywir. Roedd y bwrdd gwyn yn fy nghaniatáu i dynnu sylw’r disgyblion at reolau ieithyddol fel amser gorffennol y ferf yn weledol. Mae ymchwil Rosenshine yn nodi“</a:t>
            </a:r>
            <a:r>
              <a:rPr lang="en-GB" sz="2000" dirty="0"/>
              <a:t>The teacher </a:t>
            </a:r>
            <a:r>
              <a:rPr lang="en-GB" sz="2000" dirty="0" err="1"/>
              <a:t>modeling</a:t>
            </a:r>
            <a:r>
              <a:rPr lang="en-GB" sz="2000" dirty="0"/>
              <a:t> and thinking aloud while demonstrating how to solve a problem are examples of effective cognitive support” </a:t>
            </a:r>
            <a:r>
              <a:rPr lang="cy-GB" sz="2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(Rosenshine, 2012). Wrth ddefnyddio’r BGRh mae’n cynnig mantais wrth gyfuno modelu ar lafar ac ysgrifenedig mewn un lle. Mae’n galluogi i mi esbonio yn fanylach wrth ddangos i’r disgyblion sut i ateb y cwestiynau gwahanol. Fe oedd hefyd yn gyfle i mi roi grid help llaw i’r disgyblion sydd angen help ychwanegol heb fod yn amlwg i weddill y dosbarth.</a:t>
            </a:r>
          </a:p>
          <a:p>
            <a:endParaRPr lang="cy-GB" sz="2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Rosenshine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B. (2012).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Principles of Instruction Research-Based Strategies That All Teachers Should Know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American Educator, pp.12–39.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files.eric.ed.gov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fulltext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/EJ971753.pdf.</a:t>
            </a:r>
          </a:p>
          <a:p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702561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71CCE-B475-5790-2CE1-5DC8ED514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Adnoddau- Amserydd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83B7-F7FA-43E2-8EB4-671921C24B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/>
              <a:t>Fe ddefnyddiais amserydd trwy gydol y wers i amseri’r gweithgareddau gwahanol ar y mat iaith. Teimlaf fod y defnydd o’r amserydd wedi creu ymdeimlad o ffocws yn y dosbarth wrth i’r disgyblion ceisio orffen y tasgau o fewn yr amser ar y bwrdd. Teimlaf fod y disgyblion wedi gweld yr amserydd fel her gystadleuol ychwanegol ac fe oedd y dosbarth yn benderfynol o orffen y dasg cyn i’r amserydd orffen. </a:t>
            </a:r>
          </a:p>
        </p:txBody>
      </p:sp>
    </p:spTree>
    <p:extLst>
      <p:ext uri="{BB962C8B-B14F-4D97-AF65-F5344CB8AC3E}">
        <p14:creationId xmlns:p14="http://schemas.microsoft.com/office/powerpoint/2010/main" val="1106123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205D7-E796-0FC9-7533-07C68DA60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Gwerthusiad o’r wers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69301-A6CE-51F0-AA73-CDD063292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/>
              <a:t>Elfennau da</a:t>
            </a:r>
          </a:p>
          <a:p>
            <a:pPr marL="0" indent="0">
              <a:buNone/>
            </a:pPr>
            <a:r>
              <a:rPr lang="cy-GB" sz="2000" dirty="0"/>
              <a:t>Nod y wers oedd sicrhau bod y disgyblion yn deall ac esbonio’r gwahaniaeth rhwng berf a berfenw, teimlaf wrth gwestiynu ac adalw gwybodaeth ar ddiwedd y wers bod y disgyblion yn deall y gwahaniaeth ag gallu esbonio yn glir beth yw’r gwahaniaeth. Roedd y dasg ar ddechrau’r wers o ddod o hyd i ansoddair yn eu llyfrau yn creu awyrgylch bwrpasol wrth adalw gwybodaeth o’r gwersi blaenorol. Wrth esbonio’r gwahaniaeth rhwng berf a berfenw fe ddefnyddiais y dull o ddrilio wrth daflu berf neu ferfenw i’r disgyblion a nhw i roi ateb wrth esbonio’r rheswm bob tro. Teimlaf fy mod yn arwain y wers drwy gwestiynu wrth esbonio’r rheolau i ddechrau ac yna gadel i’r disgyblion dysgu wrth ei gilydd i sicrhau dealltwriaeth dosbarth lawn. “As students are exchanging ideas, debating and negotiating ideas student interest in learning is increased and they are more likely to become critical thinkers” (Lane, 2016)</a:t>
            </a:r>
          </a:p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Lane, S. (2016). Promoting Collaborative Learning among Students.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American Journal of Educational Research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[online] 4(8), pp.602–607.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doi.org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/10.12691/education-4-8-4.</a:t>
            </a:r>
          </a:p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580541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AF5FF-E654-30BC-3F31-11FA92F28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Gwerthusiad o’r wers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200E9-A75E-3181-7F3B-BA876DC48A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Elfennau i wella</a:t>
            </a:r>
          </a:p>
          <a:p>
            <a:pPr marL="0" indent="0">
              <a:buNone/>
            </a:pPr>
            <a:r>
              <a:rPr lang="cy-GB" dirty="0"/>
              <a:t>I ddatblygu teimlaf fod angen i mi sicrhau bod o dasgau rhyngweithiol wedi’i gynllunio yn ystod y wers. Wrth gynllunio gem fel taflu pêl ar ddiwedd y wers i sicrhau dealltwriaeth efallai y byddai’r disgyblion wedi cofio’r rheolau yn fwy. Byddai hefyd wedi bod o fudd i’r disgyblion cael y cyfle i sgwrsio fel pâr neu grŵp cyn ateb gwahanol gwestiynau i sicrhau bod mwy o ddisgyblion yn barod i ateb o flaen y dosbarth, wrth sicrhau bod y disgyblion yn cael yr amser i drafod mae’n rhoi’r hyder i’r rhai ni fyddai yn barod fel arfer i ateb o flaen y dosbarth. </a:t>
            </a:r>
          </a:p>
        </p:txBody>
      </p:sp>
    </p:spTree>
    <p:extLst>
      <p:ext uri="{BB962C8B-B14F-4D97-AF65-F5344CB8AC3E}">
        <p14:creationId xmlns:p14="http://schemas.microsoft.com/office/powerpoint/2010/main" val="13223552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{61E093B6-F34C-9B4B-B2B0-2BB5521ACD6C}tf10001120</Template>
  <TotalTime>13344</TotalTime>
  <Words>1242</Words>
  <Application>Microsoft Macintosh PowerPoint</Application>
  <PresentationFormat>Widescreen</PresentationFormat>
  <Paragraphs>47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PowerPoint Presentation</vt:lpstr>
      <vt:lpstr>Adnoddau- Mat iaith </vt:lpstr>
      <vt:lpstr>Adnoddau- Bwrdd gwyn rhyngweithiol.</vt:lpstr>
      <vt:lpstr>Adnoddau- Amserydd </vt:lpstr>
      <vt:lpstr>Gwerthusiad o’r wers </vt:lpstr>
      <vt:lpstr>Gwerthusiad o’r wers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Nia Evans</dc:creator>
  <cp:keywords/>
  <dc:description/>
  <cp:lastModifiedBy>Lowri Griffiths</cp:lastModifiedBy>
  <cp:revision>104</cp:revision>
  <cp:lastPrinted>2021-10-08T07:29:29Z</cp:lastPrinted>
  <dcterms:created xsi:type="dcterms:W3CDTF">2021-09-26T10:48:16Z</dcterms:created>
  <dcterms:modified xsi:type="dcterms:W3CDTF">2025-04-23T22:59:17Z</dcterms:modified>
  <cp:category/>
</cp:coreProperties>
</file>