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57" r:id="rId6"/>
    <p:sldId id="259" r:id="rId7"/>
    <p:sldId id="260" r:id="rId8"/>
    <p:sldId id="261" r:id="rId9"/>
    <p:sldId id="262" r:id="rId10"/>
    <p:sldId id="263" r:id="rId11"/>
    <p:sldId id="264" r:id="rId12"/>
    <p:sldId id="265" r:id="rId13"/>
    <p:sldId id="270" r:id="rId14"/>
    <p:sldId id="271" r:id="rId15"/>
    <p:sldId id="272" r:id="rId16"/>
    <p:sldId id="273" r:id="rId17"/>
    <p:sldId id="274" r:id="rId18"/>
    <p:sldId id="275" r:id="rId19"/>
    <p:sldId id="276" r:id="rId20"/>
    <p:sldId id="279" r:id="rId21"/>
    <p:sldId id="280" r:id="rId22"/>
    <p:sldId id="28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05" y="45"/>
      </p:cViewPr>
      <p:guideLst>
        <p:guide orient="horz" pos="2160"/>
        <p:guide pos="3840"/>
      </p:guideLst>
    </p:cSldViewPr>
  </p:slideViewPr>
  <p:notesTextViewPr>
    <p:cViewPr>
      <p:scale>
        <a:sx n="1" d="1"/>
        <a:sy n="1" d="1"/>
      </p:scale>
      <p:origin x="0" y="0"/>
    </p:cViewPr>
  </p:notesTextViewPr>
  <p:sorterViewPr>
    <p:cViewPr>
      <p:scale>
        <a:sx n="170" d="100"/>
        <a:sy n="170" d="100"/>
      </p:scale>
      <p:origin x="0" y="-14376"/>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08/10/2019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9A401A-15FF-431A-B23A-67E3E3C860F1}" type="datetimeFigureOut">
              <a:rPr lang="en-GB" smtClean="0"/>
              <a:t>08/10/2019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640009-F439-4916-801E-BA2064851CB0}" type="slidenum">
              <a:rPr lang="en-GB" smtClean="0"/>
              <a:t>‹#›</a:t>
            </a:fld>
            <a:endParaRPr lang="en-GB"/>
          </a:p>
        </p:txBody>
      </p:sp>
    </p:spTree>
    <p:extLst>
      <p:ext uri="{BB962C8B-B14F-4D97-AF65-F5344CB8AC3E}">
        <p14:creationId xmlns:p14="http://schemas.microsoft.com/office/powerpoint/2010/main" val="1618038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08/10/2019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04312" y="0"/>
            <a:ext cx="3096345" cy="3571875"/>
          </a:xfrm>
          <a:prstGeom prst="rect">
            <a:avLst/>
          </a:prstGeom>
        </p:spPr>
      </p:pic>
      <p:sp>
        <p:nvSpPr>
          <p:cNvPr id="2" name="Title 1"/>
          <p:cNvSpPr>
            <a:spLocks noGrp="1"/>
          </p:cNvSpPr>
          <p:nvPr>
            <p:ph type="ctrTitle"/>
          </p:nvPr>
        </p:nvSpPr>
        <p:spPr>
          <a:xfrm>
            <a:off x="1127448" y="1844824"/>
            <a:ext cx="9145016" cy="3528392"/>
          </a:xfrm>
        </p:spPr>
        <p:txBody>
          <a:bodyPr>
            <a:normAutofit/>
          </a:bodyPr>
          <a:lstStyle/>
          <a:p>
            <a:r>
              <a:rPr lang="en-GB" b="1" dirty="0">
                <a:solidFill>
                  <a:schemeClr val="accent1">
                    <a:lumMod val="20000"/>
                    <a:lumOff val="80000"/>
                  </a:schemeClr>
                </a:solidFill>
              </a:rPr>
              <a:t>CURRENT DEBATES IN COUNSELLING </a:t>
            </a:r>
            <a:r>
              <a:rPr lang="en-GB" b="1" dirty="0" smtClean="0">
                <a:solidFill>
                  <a:schemeClr val="accent1">
                    <a:lumMod val="20000"/>
                    <a:lumOff val="80000"/>
                  </a:schemeClr>
                </a:solidFill>
              </a:rPr>
              <a:t/>
            </a:r>
            <a:br>
              <a:rPr lang="en-GB" b="1" dirty="0" smtClean="0">
                <a:solidFill>
                  <a:schemeClr val="accent1">
                    <a:lumMod val="20000"/>
                    <a:lumOff val="80000"/>
                  </a:schemeClr>
                </a:solidFill>
              </a:rPr>
            </a:br>
            <a:r>
              <a:rPr lang="en-GB" dirty="0">
                <a:solidFill>
                  <a:schemeClr val="accent1">
                    <a:lumMod val="20000"/>
                    <a:lumOff val="80000"/>
                  </a:schemeClr>
                </a:solidFill>
              </a:rPr>
              <a:t/>
            </a:r>
            <a:br>
              <a:rPr lang="en-GB" dirty="0">
                <a:solidFill>
                  <a:schemeClr val="accent1">
                    <a:lumMod val="20000"/>
                    <a:lumOff val="80000"/>
                  </a:schemeClr>
                </a:solidFill>
              </a:rPr>
            </a:br>
            <a:r>
              <a:rPr lang="en-GB" dirty="0" smtClean="0">
                <a:solidFill>
                  <a:schemeClr val="accent1">
                    <a:lumMod val="20000"/>
                    <a:lumOff val="80000"/>
                  </a:schemeClr>
                </a:solidFill>
              </a:rPr>
              <a:t>WEEK 2 </a:t>
            </a:r>
            <a:endParaRPr lang="en-GB" dirty="0">
              <a:solidFill>
                <a:schemeClr val="accent1">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idx="1"/>
          </p:nvPr>
        </p:nvSpPr>
        <p:spPr/>
        <p:txBody>
          <a:bodyPr/>
          <a:lstStyle/>
          <a:p>
            <a:r>
              <a:rPr lang="en-GB" dirty="0">
                <a:solidFill>
                  <a:srgbClr val="002060"/>
                </a:solidFill>
              </a:rPr>
              <a:t>The Basics of </a:t>
            </a:r>
            <a:r>
              <a:rPr lang="en-GB" dirty="0" smtClean="0">
                <a:solidFill>
                  <a:srgbClr val="002060"/>
                </a:solidFill>
              </a:rPr>
              <a:t>Ethics – </a:t>
            </a:r>
            <a:r>
              <a:rPr lang="en-GB" b="1" dirty="0" smtClean="0">
                <a:solidFill>
                  <a:srgbClr val="002060"/>
                </a:solidFill>
              </a:rPr>
              <a:t>Videos </a:t>
            </a:r>
          </a:p>
          <a:p>
            <a:pPr lvl="1">
              <a:buFont typeface="Wingdings" panose="05000000000000000000" pitchFamily="2" charset="2"/>
              <a:buChar char="v"/>
            </a:pPr>
            <a:r>
              <a:rPr lang="en-GB" b="1" dirty="0" smtClean="0">
                <a:solidFill>
                  <a:srgbClr val="002060"/>
                </a:solidFill>
              </a:rPr>
              <a:t> </a:t>
            </a:r>
            <a:r>
              <a:rPr lang="en-GB" i="1" dirty="0" smtClean="0">
                <a:solidFill>
                  <a:srgbClr val="FF0000"/>
                </a:solidFill>
              </a:rPr>
              <a:t>Ethics Unwrapped – Behavioural Ethics – Videos </a:t>
            </a:r>
          </a:p>
          <a:p>
            <a:r>
              <a:rPr lang="en-GB" dirty="0" smtClean="0">
                <a:solidFill>
                  <a:srgbClr val="002060"/>
                </a:solidFill>
              </a:rPr>
              <a:t>Historical perspectives &amp; understanding of ethics</a:t>
            </a:r>
          </a:p>
          <a:p>
            <a:r>
              <a:rPr lang="en-GB" dirty="0" smtClean="0">
                <a:solidFill>
                  <a:srgbClr val="002060"/>
                </a:solidFill>
              </a:rPr>
              <a:t>Exploring Key Ethical Theories</a:t>
            </a:r>
            <a:endParaRPr lang="en-GB" dirty="0">
              <a:solidFill>
                <a:srgbClr val="002060"/>
              </a:solidFill>
            </a:endParaRPr>
          </a:p>
          <a:p>
            <a:r>
              <a:rPr lang="en-GB" dirty="0">
                <a:solidFill>
                  <a:srgbClr val="002060"/>
                </a:solidFill>
              </a:rPr>
              <a:t>Ethical </a:t>
            </a:r>
            <a:r>
              <a:rPr lang="en-GB" dirty="0" smtClean="0">
                <a:solidFill>
                  <a:srgbClr val="002060"/>
                </a:solidFill>
              </a:rPr>
              <a:t>Frameworks &amp; Ethical Codes</a:t>
            </a:r>
            <a:endParaRPr lang="en-GB" dirty="0">
              <a:solidFill>
                <a:srgbClr val="002060"/>
              </a:solidFill>
            </a:endParaRPr>
          </a:p>
        </p:txBody>
      </p:sp>
    </p:spTree>
    <p:extLst>
      <p:ext uri="{BB962C8B-B14F-4D97-AF65-F5344CB8AC3E}">
        <p14:creationId xmlns:p14="http://schemas.microsoft.com/office/powerpoint/2010/main" val="74812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smtClean="0">
                <a:solidFill>
                  <a:schemeClr val="tx2"/>
                </a:solidFill>
              </a:rPr>
              <a:t>BACP EF </a:t>
            </a:r>
            <a:r>
              <a:rPr lang="en-GB" altLang="en-US" dirty="0" smtClean="0">
                <a:solidFill>
                  <a:schemeClr val="tx2"/>
                </a:solidFill>
              </a:rPr>
              <a:t>p.8 2016</a:t>
            </a:r>
            <a:endParaRPr lang="en-GB" altLang="en-US" dirty="0" smtClean="0">
              <a:solidFill>
                <a:schemeClr val="tx2"/>
              </a:solidFill>
            </a:endParaRPr>
          </a:p>
        </p:txBody>
      </p:sp>
      <p:sp>
        <p:nvSpPr>
          <p:cNvPr id="8195" name="Content Placeholder 2"/>
          <p:cNvSpPr>
            <a:spLocks noGrp="1"/>
          </p:cNvSpPr>
          <p:nvPr>
            <p:ph idx="1"/>
          </p:nvPr>
        </p:nvSpPr>
        <p:spPr/>
        <p:txBody>
          <a:bodyPr/>
          <a:lstStyle/>
          <a:p>
            <a:r>
              <a:rPr lang="en-GB" altLang="en-US" sz="2800" dirty="0">
                <a:solidFill>
                  <a:schemeClr val="tx2"/>
                </a:solidFill>
              </a:rPr>
              <a:t>The challenge of working ethically means that practitioners will inevitably encounter situations that require responses to unexpected issues, resolution of dilemmas, and solutions to problems. A good understanding of the ethics that underpin our work is a valuable resource which is helpful in making significant decisions. The use of an ethical problem-solving model and discussion about ethics are essential to good practice.</a:t>
            </a:r>
          </a:p>
        </p:txBody>
      </p:sp>
      <p:sp>
        <p:nvSpPr>
          <p:cNvPr id="4" name="Footer Placeholder 3"/>
          <p:cNvSpPr>
            <a:spLocks noGrp="1"/>
          </p:cNvSpPr>
          <p:nvPr>
            <p:ph type="ftr" sz="quarter" idx="11"/>
          </p:nvPr>
        </p:nvSpPr>
        <p:spPr/>
        <p:txBody>
          <a:bodyPr/>
          <a:lstStyle/>
          <a:p>
            <a:pPr>
              <a:defRPr/>
            </a:pPr>
            <a:endParaRPr lang="en-GB" dirty="0"/>
          </a:p>
        </p:txBody>
      </p:sp>
      <p:sp>
        <p:nvSpPr>
          <p:cNvPr id="819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E0ACE7D-76B0-4177-96C6-EE0FFCC92864}" type="slidenum">
              <a:rPr lang="en-GB" altLang="en-US" sz="1200">
                <a:solidFill>
                  <a:srgbClr val="898989"/>
                </a:solidFill>
                <a:latin typeface="Arial" panose="020B0604020202020204" pitchFamily="34" charset="0"/>
              </a:rPr>
              <a:pPr>
                <a:spcBef>
                  <a:spcPct val="0"/>
                </a:spcBef>
                <a:buFontTx/>
                <a:buNone/>
              </a:pPr>
              <a:t>3</a:t>
            </a:fld>
            <a:endParaRPr lang="en-GB" altLang="en-US" sz="1200">
              <a:solidFill>
                <a:srgbClr val="898989"/>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40567E3A-44CB-4816-9DAB-F60B3CF8D42B}" type="datetime1">
              <a:rPr lang="en-GB"/>
              <a:pPr>
                <a:defRPr/>
              </a:pPr>
              <a:t>08/10/2019</a:t>
            </a:fld>
            <a:endParaRPr lang="en-GB"/>
          </a:p>
        </p:txBody>
      </p:sp>
    </p:spTree>
    <p:custDataLst>
      <p:tags r:id="rId1"/>
    </p:custDataLst>
    <p:extLst>
      <p:ext uri="{BB962C8B-B14F-4D97-AF65-F5344CB8AC3E}">
        <p14:creationId xmlns:p14="http://schemas.microsoft.com/office/powerpoint/2010/main" val="6428851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dirty="0" smtClean="0">
                <a:solidFill>
                  <a:schemeClr val="tx2"/>
                </a:solidFill>
              </a:rPr>
              <a:t>Bond 2015</a:t>
            </a:r>
          </a:p>
        </p:txBody>
      </p:sp>
      <p:sp>
        <p:nvSpPr>
          <p:cNvPr id="9219" name="Content Placeholder 2"/>
          <p:cNvSpPr>
            <a:spLocks noGrp="1"/>
          </p:cNvSpPr>
          <p:nvPr>
            <p:ph idx="1"/>
          </p:nvPr>
        </p:nvSpPr>
        <p:spPr/>
        <p:txBody>
          <a:bodyPr/>
          <a:lstStyle/>
          <a:p>
            <a:r>
              <a:rPr lang="en-GB" altLang="en-US" sz="2800" dirty="0">
                <a:solidFill>
                  <a:schemeClr val="tx2"/>
                </a:solidFill>
              </a:rPr>
              <a:t>Unless counselling is provided on an ethical basis, it ceases to serve any useful purpose. Clients will usually seek counselling because they are troubled or vulnerable; they wish to be sure that the primary concern of the counselling is to help them to achieve a greater sense of control and well-being in their lives and that counselling is not being used for any other purpose. This means that counselling , by its very nature, needs to be an ethical relationship (p.11).</a:t>
            </a:r>
          </a:p>
        </p:txBody>
      </p:sp>
      <p:sp>
        <p:nvSpPr>
          <p:cNvPr id="4" name="Footer Placeholder 3"/>
          <p:cNvSpPr>
            <a:spLocks noGrp="1"/>
          </p:cNvSpPr>
          <p:nvPr>
            <p:ph type="ftr" sz="quarter" idx="11"/>
          </p:nvPr>
        </p:nvSpPr>
        <p:spPr/>
        <p:txBody>
          <a:bodyPr/>
          <a:lstStyle/>
          <a:p>
            <a:pPr>
              <a:defRPr/>
            </a:pPr>
            <a:endParaRPr lang="en-GB" dirty="0"/>
          </a:p>
        </p:txBody>
      </p:sp>
      <p:sp>
        <p:nvSpPr>
          <p:cNvPr id="9221"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FEB748E-99CE-49D8-B13D-31D692ABC13F}" type="slidenum">
              <a:rPr lang="en-GB" altLang="en-US" sz="1200">
                <a:solidFill>
                  <a:srgbClr val="898989"/>
                </a:solidFill>
                <a:latin typeface="Arial" panose="020B0604020202020204" pitchFamily="34" charset="0"/>
              </a:rPr>
              <a:pPr>
                <a:spcBef>
                  <a:spcPct val="0"/>
                </a:spcBef>
                <a:buFontTx/>
                <a:buNone/>
              </a:pPr>
              <a:t>4</a:t>
            </a:fld>
            <a:endParaRPr lang="en-GB" altLang="en-US" sz="1200">
              <a:solidFill>
                <a:srgbClr val="898989"/>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73630CC9-B7D7-444B-A509-15E3A4417F75}" type="datetime1">
              <a:rPr lang="en-GB"/>
              <a:pPr>
                <a:defRPr/>
              </a:pPr>
              <a:t>08/10/2019</a:t>
            </a:fld>
            <a:endParaRPr lang="en-GB"/>
          </a:p>
        </p:txBody>
      </p:sp>
    </p:spTree>
    <p:custDataLst>
      <p:tags r:id="rId1"/>
    </p:custDataLst>
    <p:extLst>
      <p:ext uri="{BB962C8B-B14F-4D97-AF65-F5344CB8AC3E}">
        <p14:creationId xmlns:p14="http://schemas.microsoft.com/office/powerpoint/2010/main" val="12010745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endParaRPr lang="en-GB" altLang="en-US" smtClean="0"/>
          </a:p>
        </p:txBody>
      </p:sp>
      <p:sp>
        <p:nvSpPr>
          <p:cNvPr id="10243" name="Content Placeholder 2"/>
          <p:cNvSpPr>
            <a:spLocks noGrp="1"/>
          </p:cNvSpPr>
          <p:nvPr>
            <p:ph idx="1"/>
          </p:nvPr>
        </p:nvSpPr>
        <p:spPr>
          <a:xfrm>
            <a:off x="839416" y="1557338"/>
            <a:ext cx="10513168" cy="4525962"/>
          </a:xfrm>
        </p:spPr>
        <p:txBody>
          <a:bodyPr/>
          <a:lstStyle/>
          <a:p>
            <a:r>
              <a:rPr lang="en-GB" altLang="en-US" b="1" dirty="0" smtClean="0">
                <a:solidFill>
                  <a:schemeClr val="tx2"/>
                </a:solidFill>
              </a:rPr>
              <a:t>However, how that ethical relationship is conceived, has been, and still is, a matter of significant debate!  </a:t>
            </a:r>
          </a:p>
        </p:txBody>
      </p:sp>
      <p:sp>
        <p:nvSpPr>
          <p:cNvPr id="4" name="Footer Placeholder 3"/>
          <p:cNvSpPr>
            <a:spLocks noGrp="1"/>
          </p:cNvSpPr>
          <p:nvPr>
            <p:ph type="ftr" sz="quarter" idx="11"/>
          </p:nvPr>
        </p:nvSpPr>
        <p:spPr/>
        <p:txBody>
          <a:bodyPr/>
          <a:lstStyle/>
          <a:p>
            <a:pPr>
              <a:defRPr/>
            </a:pPr>
            <a:r>
              <a:rPr lang="en-GB" smtClean="0"/>
              <a:t>CH 2014/5 M6X00120</a:t>
            </a:r>
            <a:endParaRPr lang="en-GB"/>
          </a:p>
        </p:txBody>
      </p:sp>
      <p:sp>
        <p:nvSpPr>
          <p:cNvPr id="1024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0E3FE14-A788-420B-9A31-DC04045987FE}" type="slidenum">
              <a:rPr lang="en-GB" altLang="en-US" sz="1200">
                <a:solidFill>
                  <a:srgbClr val="898989"/>
                </a:solidFill>
                <a:latin typeface="Arial" panose="020B0604020202020204" pitchFamily="34" charset="0"/>
              </a:rPr>
              <a:pPr>
                <a:spcBef>
                  <a:spcPct val="0"/>
                </a:spcBef>
                <a:buFontTx/>
                <a:buNone/>
              </a:pPr>
              <a:t>5</a:t>
            </a:fld>
            <a:endParaRPr lang="en-GB" altLang="en-US" sz="1200">
              <a:solidFill>
                <a:srgbClr val="898989"/>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29E588FC-DBF1-4527-B660-FA27A9E2725C}" type="datetime1">
              <a:rPr lang="en-GB"/>
              <a:pPr>
                <a:defRPr/>
              </a:pPr>
              <a:t>08/10/2019</a:t>
            </a:fld>
            <a:endParaRPr lang="en-GB"/>
          </a:p>
        </p:txBody>
      </p:sp>
    </p:spTree>
    <p:custDataLst>
      <p:tags r:id="rId1"/>
    </p:custDataLst>
    <p:extLst>
      <p:ext uri="{BB962C8B-B14F-4D97-AF65-F5344CB8AC3E}">
        <p14:creationId xmlns:p14="http://schemas.microsoft.com/office/powerpoint/2010/main" val="32908614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209800" y="0"/>
            <a:ext cx="7772400" cy="1143000"/>
          </a:xfrm>
        </p:spPr>
        <p:txBody>
          <a:bodyPr/>
          <a:lstStyle/>
          <a:p>
            <a:pPr eaLnBrk="1" hangingPunct="1"/>
            <a:r>
              <a:rPr lang="en-GB" altLang="en-US" b="1" dirty="0" smtClean="0">
                <a:solidFill>
                  <a:schemeClr val="tx2"/>
                </a:solidFill>
              </a:rPr>
              <a:t>Strategic aims</a:t>
            </a:r>
          </a:p>
        </p:txBody>
      </p:sp>
      <p:sp>
        <p:nvSpPr>
          <p:cNvPr id="6147" name="Rectangle 3"/>
          <p:cNvSpPr>
            <a:spLocks noGrp="1" noChangeArrowheads="1"/>
          </p:cNvSpPr>
          <p:nvPr>
            <p:ph idx="1"/>
          </p:nvPr>
        </p:nvSpPr>
        <p:spPr>
          <a:xfrm>
            <a:off x="551384" y="1143000"/>
            <a:ext cx="10801200" cy="3886200"/>
          </a:xfrm>
        </p:spPr>
        <p:txBody>
          <a:bodyPr rtlCol="0">
            <a:normAutofit fontScale="92500"/>
          </a:bodyPr>
          <a:lstStyle/>
          <a:p>
            <a:pPr marL="274320" indent="-274320">
              <a:buClr>
                <a:schemeClr val="accent3"/>
              </a:buClr>
              <a:buFont typeface="Wingdings 2"/>
              <a:buChar char=""/>
              <a:defRPr/>
            </a:pPr>
            <a:r>
              <a:rPr lang="en-GB" altLang="en-US" sz="2800" dirty="0">
                <a:solidFill>
                  <a:schemeClr val="tx2"/>
                </a:solidFill>
              </a:rPr>
              <a:t>Strengthen ethical base for </a:t>
            </a:r>
            <a:r>
              <a:rPr lang="en-GB" altLang="en-US" sz="2800" b="1" i="1" dirty="0">
                <a:solidFill>
                  <a:schemeClr val="tx2"/>
                </a:solidFill>
              </a:rPr>
              <a:t>all</a:t>
            </a:r>
            <a:r>
              <a:rPr lang="en-GB" altLang="en-US" sz="2800" dirty="0">
                <a:solidFill>
                  <a:schemeClr val="tx2"/>
                </a:solidFill>
              </a:rPr>
              <a:t> roles associated with counselling and psychotherapy - a </a:t>
            </a:r>
            <a:r>
              <a:rPr lang="en-GB" altLang="en-US" sz="2800" b="1" i="1" dirty="0">
                <a:solidFill>
                  <a:schemeClr val="tx2"/>
                </a:solidFill>
              </a:rPr>
              <a:t>unified</a:t>
            </a:r>
            <a:r>
              <a:rPr lang="en-GB" altLang="en-US" sz="2800" dirty="0">
                <a:solidFill>
                  <a:schemeClr val="tx2"/>
                </a:solidFill>
              </a:rPr>
              <a:t> ethic</a:t>
            </a:r>
          </a:p>
          <a:p>
            <a:pPr marL="274320" indent="-274320">
              <a:buClr>
                <a:schemeClr val="accent3"/>
              </a:buClr>
              <a:buFont typeface="Wingdings 2"/>
              <a:buChar char=""/>
              <a:defRPr/>
            </a:pPr>
            <a:r>
              <a:rPr lang="en-GB" altLang="en-US" sz="2800" dirty="0">
                <a:solidFill>
                  <a:schemeClr val="tx2"/>
                </a:solidFill>
              </a:rPr>
              <a:t>Create greater contextual flexibility and quality by strengthening practitioner responsibility and accountability</a:t>
            </a:r>
          </a:p>
          <a:p>
            <a:pPr marL="274320" indent="-274320">
              <a:buClr>
                <a:schemeClr val="accent3"/>
              </a:buClr>
              <a:buFont typeface="Wingdings 2"/>
              <a:buChar char=""/>
              <a:defRPr/>
            </a:pPr>
            <a:r>
              <a:rPr lang="en-GB" altLang="en-US" sz="2800" dirty="0">
                <a:solidFill>
                  <a:schemeClr val="tx2"/>
                </a:solidFill>
              </a:rPr>
              <a:t>Enhance ethical vision beyond mere compliance with rules - strengthen practitioner </a:t>
            </a:r>
            <a:r>
              <a:rPr lang="en-GB" altLang="en-US" sz="2800" b="1" i="1" dirty="0">
                <a:solidFill>
                  <a:schemeClr val="tx2"/>
                </a:solidFill>
              </a:rPr>
              <a:t>integrity</a:t>
            </a:r>
            <a:endParaRPr lang="en-GB" altLang="en-US" sz="2800" dirty="0">
              <a:solidFill>
                <a:schemeClr val="tx2"/>
              </a:solidFill>
            </a:endParaRPr>
          </a:p>
          <a:p>
            <a:pPr marL="274320" indent="-274320">
              <a:buClr>
                <a:schemeClr val="accent3"/>
              </a:buClr>
              <a:buFont typeface="Wingdings 2"/>
              <a:buChar char=""/>
              <a:defRPr/>
            </a:pPr>
            <a:r>
              <a:rPr lang="en-GB" altLang="en-US" sz="2800" dirty="0">
                <a:solidFill>
                  <a:schemeClr val="tx2"/>
                </a:solidFill>
              </a:rPr>
              <a:t>Strengthen ethical capacity for analysis and action in the profession </a:t>
            </a:r>
          </a:p>
          <a:p>
            <a:pPr marL="274320" indent="-274320">
              <a:buClr>
                <a:schemeClr val="accent3"/>
              </a:buClr>
              <a:buFont typeface="Wingdings 2"/>
              <a:buChar char=""/>
              <a:defRPr/>
            </a:pPr>
            <a:r>
              <a:rPr lang="en-GB" altLang="en-US" sz="2800" dirty="0">
                <a:solidFill>
                  <a:schemeClr val="tx2"/>
                </a:solidFill>
              </a:rPr>
              <a:t>Create a platform for  providing additional context- specific guidelines</a:t>
            </a:r>
          </a:p>
        </p:txBody>
      </p:sp>
      <p:sp>
        <p:nvSpPr>
          <p:cNvPr id="2" name="Date Placeholder 1"/>
          <p:cNvSpPr>
            <a:spLocks noGrp="1"/>
          </p:cNvSpPr>
          <p:nvPr>
            <p:ph type="dt" sz="quarter" idx="10"/>
          </p:nvPr>
        </p:nvSpPr>
        <p:spPr/>
        <p:txBody>
          <a:bodyPr/>
          <a:lstStyle/>
          <a:p>
            <a:pPr>
              <a:defRPr/>
            </a:pPr>
            <a:fld id="{6B4AA2E5-287D-46B3-BC3A-9E1C4E153FDC}" type="datetime1">
              <a:rPr lang="en-GB"/>
              <a:pPr>
                <a:defRPr/>
              </a:pPr>
              <a:t>08/10/2019</a:t>
            </a:fld>
            <a:endParaRPr lang="en-GB"/>
          </a:p>
        </p:txBody>
      </p:sp>
      <p:sp>
        <p:nvSpPr>
          <p:cNvPr id="3" name="Footer Placeholder 2"/>
          <p:cNvSpPr>
            <a:spLocks noGrp="1"/>
          </p:cNvSpPr>
          <p:nvPr>
            <p:ph type="ftr" sz="quarter" idx="11"/>
          </p:nvPr>
        </p:nvSpPr>
        <p:spPr/>
        <p:txBody>
          <a:bodyPr/>
          <a:lstStyle/>
          <a:p>
            <a:pPr>
              <a:defRPr/>
            </a:pPr>
            <a:endParaRPr lang="en-GB" dirty="0"/>
          </a:p>
        </p:txBody>
      </p:sp>
      <p:sp>
        <p:nvSpPr>
          <p:cNvPr id="1127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A2D2D44-076E-4ED0-B7BC-2990E26860B7}" type="slidenum">
              <a:rPr lang="en-GB" altLang="en-US" sz="1200">
                <a:solidFill>
                  <a:srgbClr val="898989"/>
                </a:solidFill>
                <a:latin typeface="Arial" panose="020B0604020202020204" pitchFamily="34" charset="0"/>
              </a:rPr>
              <a:pPr>
                <a:spcBef>
                  <a:spcPct val="0"/>
                </a:spcBef>
                <a:buFontTx/>
                <a:buNone/>
              </a:pPr>
              <a:t>6</a:t>
            </a:fld>
            <a:endParaRPr lang="en-GB" altLang="en-US" sz="1200">
              <a:solidFill>
                <a:srgbClr val="898989"/>
              </a:solidFill>
              <a:latin typeface="Arial" panose="020B0604020202020204" pitchFamily="34" charset="0"/>
            </a:endParaRPr>
          </a:p>
        </p:txBody>
      </p:sp>
    </p:spTree>
    <p:custDataLst>
      <p:tags r:id="rId1"/>
    </p:custDataLst>
    <p:extLst>
      <p:ext uri="{BB962C8B-B14F-4D97-AF65-F5344CB8AC3E}">
        <p14:creationId xmlns:p14="http://schemas.microsoft.com/office/powerpoint/2010/main" val="2566919110"/>
      </p:ext>
    </p:extLst>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rtlCol="0">
            <a:normAutofit/>
          </a:bodyPr>
          <a:lstStyle/>
          <a:p>
            <a:pPr marL="320040" indent="-320040">
              <a:buClr>
                <a:schemeClr val="accent6">
                  <a:lumMod val="75000"/>
                </a:schemeClr>
              </a:buClr>
              <a:defRPr/>
            </a:pPr>
            <a:r>
              <a:rPr lang="en-GB" b="1" dirty="0" smtClean="0">
                <a:solidFill>
                  <a:schemeClr val="tx2"/>
                </a:solidFill>
              </a:rPr>
              <a:t>Values</a:t>
            </a:r>
          </a:p>
        </p:txBody>
      </p:sp>
      <p:sp>
        <p:nvSpPr>
          <p:cNvPr id="7171" name="Content Placeholder 2"/>
          <p:cNvSpPr>
            <a:spLocks noGrp="1"/>
          </p:cNvSpPr>
          <p:nvPr>
            <p:ph idx="1"/>
          </p:nvPr>
        </p:nvSpPr>
        <p:spPr/>
        <p:txBody>
          <a:bodyPr rtlCol="0">
            <a:normAutofit/>
          </a:bodyPr>
          <a:lstStyle/>
          <a:p>
            <a:pPr marL="274320" indent="-274320">
              <a:buClr>
                <a:schemeClr val="accent3"/>
              </a:buClr>
              <a:buFont typeface="Wingdings 2"/>
              <a:buChar char=""/>
              <a:defRPr/>
            </a:pPr>
            <a:r>
              <a:rPr lang="en-GB" altLang="en-US" sz="3600" dirty="0"/>
              <a:t>‘</a:t>
            </a:r>
            <a:r>
              <a:rPr lang="en-GB" altLang="en-US" sz="3600" dirty="0">
                <a:solidFill>
                  <a:schemeClr val="tx2"/>
                </a:solidFill>
              </a:rPr>
              <a:t>Values. Counsellors respond in accordance with a set of values that promote the worth and potential of persons and relationships. These values are reflected in an ethically informed stance in relation to the duty of care towards the person seeking help’ (McLeod, 2007, p.32.)</a:t>
            </a:r>
          </a:p>
          <a:p>
            <a:pPr marL="274320" indent="-274320">
              <a:buClr>
                <a:schemeClr val="accent3"/>
              </a:buClr>
              <a:buFont typeface="Wingdings 2"/>
              <a:buChar char=""/>
              <a:defRPr/>
            </a:pPr>
            <a:endParaRPr lang="en-GB" altLang="en-US" sz="2400" dirty="0"/>
          </a:p>
          <a:p>
            <a:pPr marL="274320" indent="-274320">
              <a:buClr>
                <a:schemeClr val="accent3"/>
              </a:buClr>
              <a:buFont typeface="Wingdings 2"/>
              <a:buChar char=""/>
              <a:defRPr/>
            </a:pPr>
            <a:endParaRPr lang="en-GB" altLang="en-US" sz="2400" dirty="0"/>
          </a:p>
        </p:txBody>
      </p:sp>
      <p:sp>
        <p:nvSpPr>
          <p:cNvPr id="12292"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a:solidFill>
                <a:schemeClr val="bg2"/>
              </a:solidFill>
              <a:latin typeface="Arial" panose="020B0604020202020204" pitchFamily="34" charset="0"/>
              <a:cs typeface="Arial" panose="020B0604020202020204" pitchFamily="34" charset="0"/>
            </a:endParaRPr>
          </a:p>
        </p:txBody>
      </p:sp>
      <p:sp>
        <p:nvSpPr>
          <p:cNvPr id="12293"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BEC51840-17B6-4BEA-909D-2A6709C0C31D}" type="slidenum">
              <a:rPr lang="en-GB" altLang="en-US" sz="1200">
                <a:solidFill>
                  <a:srgbClr val="FFFFFF"/>
                </a:solidFill>
                <a:latin typeface="Arial" panose="020B0604020202020204" pitchFamily="34" charset="0"/>
              </a:rPr>
              <a:pPr>
                <a:spcBef>
                  <a:spcPct val="0"/>
                </a:spcBef>
                <a:buFontTx/>
                <a:buNone/>
              </a:pPr>
              <a:t>7</a:t>
            </a:fld>
            <a:endParaRPr lang="en-GB" altLang="en-US" sz="1200">
              <a:solidFill>
                <a:srgbClr val="FFFFFF"/>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8E81C1A1-E469-4BB0-A20D-A5C5534B2E37}" type="datetime1">
              <a:rPr lang="en-GB"/>
              <a:pPr>
                <a:defRPr/>
              </a:pPr>
              <a:t>08/10/2019</a:t>
            </a:fld>
            <a:endParaRPr lang="en-GB"/>
          </a:p>
        </p:txBody>
      </p:sp>
    </p:spTree>
    <p:custDataLst>
      <p:tags r:id="rId1"/>
    </p:custDataLst>
    <p:extLst>
      <p:ext uri="{BB962C8B-B14F-4D97-AF65-F5344CB8AC3E}">
        <p14:creationId xmlns:p14="http://schemas.microsoft.com/office/powerpoint/2010/main" val="15336163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rtlCol="0">
            <a:normAutofit/>
          </a:bodyPr>
          <a:lstStyle/>
          <a:p>
            <a:pPr marL="320040" indent="-320040">
              <a:buClr>
                <a:schemeClr val="accent6">
                  <a:lumMod val="75000"/>
                </a:schemeClr>
              </a:buClr>
              <a:defRPr/>
            </a:pPr>
            <a:r>
              <a:rPr lang="en-GB" smtClean="0"/>
              <a:t>Statement</a:t>
            </a:r>
          </a:p>
        </p:txBody>
      </p:sp>
      <p:sp>
        <p:nvSpPr>
          <p:cNvPr id="13315" name="Content Placeholder 2"/>
          <p:cNvSpPr>
            <a:spLocks noGrp="1"/>
          </p:cNvSpPr>
          <p:nvPr>
            <p:ph idx="1"/>
          </p:nvPr>
        </p:nvSpPr>
        <p:spPr/>
        <p:txBody>
          <a:bodyPr/>
          <a:lstStyle/>
          <a:p>
            <a:pPr eaLnBrk="1" hangingPunct="1"/>
            <a:r>
              <a:rPr lang="en-GB" altLang="en-US" sz="4400"/>
              <a:t>‘... as ethics for Counselling becomes more sophisticated it is likely that other ethical models will become prominent’ (Bond, 2000, p.49).</a:t>
            </a:r>
          </a:p>
          <a:p>
            <a:pPr eaLnBrk="1" hangingPunct="1"/>
            <a:endParaRPr lang="en-GB" altLang="en-US" smtClean="0"/>
          </a:p>
          <a:p>
            <a:pPr eaLnBrk="1" hangingPunct="1"/>
            <a:endParaRPr lang="en-GB" altLang="en-US" smtClean="0"/>
          </a:p>
        </p:txBody>
      </p:sp>
      <p:sp>
        <p:nvSpPr>
          <p:cNvPr id="13316"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a:solidFill>
                <a:schemeClr val="bg2"/>
              </a:solidFill>
              <a:latin typeface="Arial" panose="020B0604020202020204" pitchFamily="34" charset="0"/>
              <a:cs typeface="Arial" panose="020B0604020202020204" pitchFamily="34" charset="0"/>
            </a:endParaRPr>
          </a:p>
        </p:txBody>
      </p:sp>
      <p:sp>
        <p:nvSpPr>
          <p:cNvPr id="13317"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0C8EE9B-0591-405F-8A49-723FE1B55E49}" type="slidenum">
              <a:rPr lang="en-GB" altLang="en-US" sz="1200">
                <a:solidFill>
                  <a:srgbClr val="FFFFFF"/>
                </a:solidFill>
                <a:latin typeface="Arial" panose="020B0604020202020204" pitchFamily="34" charset="0"/>
              </a:rPr>
              <a:pPr>
                <a:spcBef>
                  <a:spcPct val="0"/>
                </a:spcBef>
                <a:buFontTx/>
                <a:buNone/>
              </a:pPr>
              <a:t>8</a:t>
            </a:fld>
            <a:endParaRPr lang="en-GB" altLang="en-US" sz="1200">
              <a:solidFill>
                <a:srgbClr val="FFFFFF"/>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D1CBF328-D3FF-4B20-A951-E25B312DC757}" type="datetime1">
              <a:rPr lang="en-GB"/>
              <a:pPr>
                <a:defRPr/>
              </a:pPr>
              <a:t>08/10/2019</a:t>
            </a:fld>
            <a:endParaRPr lang="en-GB"/>
          </a:p>
        </p:txBody>
      </p:sp>
    </p:spTree>
    <p:custDataLst>
      <p:tags r:id="rId1"/>
    </p:custDataLst>
    <p:extLst>
      <p:ext uri="{BB962C8B-B14F-4D97-AF65-F5344CB8AC3E}">
        <p14:creationId xmlns:p14="http://schemas.microsoft.com/office/powerpoint/2010/main" val="8832361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rtlCol="0">
            <a:normAutofit/>
          </a:bodyPr>
          <a:lstStyle/>
          <a:p>
            <a:pPr marL="320040" indent="-320040">
              <a:buClr>
                <a:schemeClr val="accent6">
                  <a:lumMod val="75000"/>
                </a:schemeClr>
              </a:buClr>
              <a:defRPr/>
            </a:pPr>
            <a:r>
              <a:rPr lang="en-GB" b="1" dirty="0" smtClean="0">
                <a:solidFill>
                  <a:schemeClr val="tx2"/>
                </a:solidFill>
              </a:rPr>
              <a:t>Questions</a:t>
            </a:r>
          </a:p>
        </p:txBody>
      </p:sp>
      <p:sp>
        <p:nvSpPr>
          <p:cNvPr id="3" name="Content Placeholder 2"/>
          <p:cNvSpPr>
            <a:spLocks noGrp="1"/>
          </p:cNvSpPr>
          <p:nvPr>
            <p:ph idx="1"/>
          </p:nvPr>
        </p:nvSpPr>
        <p:spPr/>
        <p:txBody>
          <a:bodyPr rtlCol="0">
            <a:normAutofit fontScale="92500" lnSpcReduction="20000"/>
          </a:bodyPr>
          <a:lstStyle/>
          <a:p>
            <a:pPr marL="0" indent="0">
              <a:buClr>
                <a:schemeClr val="accent3"/>
              </a:buClr>
              <a:buNone/>
              <a:defRPr/>
            </a:pPr>
            <a:r>
              <a:rPr lang="en-GB" sz="3000" b="1" dirty="0" smtClean="0">
                <a:solidFill>
                  <a:schemeClr val="tx2"/>
                </a:solidFill>
              </a:rPr>
              <a:t>McLeod</a:t>
            </a:r>
            <a:endParaRPr lang="en-GB" sz="3000" b="1" dirty="0" smtClean="0">
              <a:solidFill>
                <a:schemeClr val="tx2"/>
              </a:solidFill>
            </a:endParaRPr>
          </a:p>
          <a:p>
            <a:pPr marL="274320" indent="-274320">
              <a:buClr>
                <a:schemeClr val="accent3"/>
              </a:buClr>
              <a:buFont typeface="Wingdings 2"/>
              <a:buChar char=""/>
              <a:defRPr/>
            </a:pPr>
            <a:r>
              <a:rPr lang="en-GB" sz="3000" dirty="0">
                <a:solidFill>
                  <a:schemeClr val="tx2"/>
                </a:solidFill>
              </a:rPr>
              <a:t>So what are the ethically informed values?</a:t>
            </a:r>
          </a:p>
          <a:p>
            <a:pPr marL="274320" indent="-274320">
              <a:buClr>
                <a:schemeClr val="accent3"/>
              </a:buClr>
              <a:buFont typeface="Wingdings 2"/>
              <a:buChar char=""/>
              <a:defRPr/>
            </a:pPr>
            <a:r>
              <a:rPr lang="en-GB" sz="3000" dirty="0">
                <a:solidFill>
                  <a:schemeClr val="tx2"/>
                </a:solidFill>
              </a:rPr>
              <a:t>Where do they come from?</a:t>
            </a:r>
          </a:p>
          <a:p>
            <a:pPr marL="274320" indent="-274320">
              <a:buClr>
                <a:schemeClr val="accent3"/>
              </a:buClr>
              <a:buFont typeface="Wingdings 2"/>
              <a:buChar char=""/>
              <a:defRPr/>
            </a:pPr>
            <a:r>
              <a:rPr lang="en-GB" sz="3000" dirty="0">
                <a:solidFill>
                  <a:schemeClr val="tx2"/>
                </a:solidFill>
              </a:rPr>
              <a:t>Why do they change?</a:t>
            </a:r>
          </a:p>
          <a:p>
            <a:pPr marL="274320" indent="-274320">
              <a:buClr>
                <a:schemeClr val="accent3"/>
              </a:buClr>
              <a:buFont typeface="Wingdings 2"/>
              <a:buChar char=""/>
              <a:defRPr/>
            </a:pPr>
            <a:r>
              <a:rPr lang="en-GB" sz="3000" dirty="0">
                <a:solidFill>
                  <a:schemeClr val="tx2"/>
                </a:solidFill>
              </a:rPr>
              <a:t>Right action is always right?</a:t>
            </a:r>
          </a:p>
          <a:p>
            <a:pPr marL="274320" indent="-274320">
              <a:buClr>
                <a:schemeClr val="accent3"/>
              </a:buClr>
              <a:buFont typeface="Wingdings 2"/>
              <a:buChar char=""/>
              <a:defRPr/>
            </a:pPr>
            <a:endParaRPr lang="en-GB" sz="3000" dirty="0">
              <a:solidFill>
                <a:schemeClr val="tx2"/>
              </a:solidFill>
            </a:endParaRPr>
          </a:p>
          <a:p>
            <a:pPr marL="0" indent="0">
              <a:buClr>
                <a:schemeClr val="accent3"/>
              </a:buClr>
              <a:buNone/>
              <a:defRPr/>
            </a:pPr>
            <a:r>
              <a:rPr lang="en-GB" sz="3000" b="1" dirty="0" smtClean="0">
                <a:solidFill>
                  <a:schemeClr val="tx2"/>
                </a:solidFill>
              </a:rPr>
              <a:t>Bond</a:t>
            </a:r>
            <a:endParaRPr lang="en-GB" sz="3000" b="1" dirty="0">
              <a:solidFill>
                <a:schemeClr val="tx2"/>
              </a:solidFill>
            </a:endParaRPr>
          </a:p>
          <a:p>
            <a:pPr marL="274320" indent="-274320">
              <a:buClr>
                <a:schemeClr val="accent3"/>
              </a:buClr>
              <a:buFont typeface="Wingdings 2"/>
              <a:buChar char=""/>
              <a:defRPr/>
            </a:pPr>
            <a:r>
              <a:rPr lang="en-GB" sz="3000" dirty="0">
                <a:solidFill>
                  <a:schemeClr val="tx2"/>
                </a:solidFill>
              </a:rPr>
              <a:t>Bond’s statement implies change</a:t>
            </a:r>
          </a:p>
          <a:p>
            <a:pPr marL="274320" indent="-274320">
              <a:buClr>
                <a:schemeClr val="accent3"/>
              </a:buClr>
              <a:buFont typeface="Wingdings 2"/>
              <a:buChar char=""/>
              <a:defRPr/>
            </a:pPr>
            <a:r>
              <a:rPr lang="en-GB" sz="3000" dirty="0">
                <a:solidFill>
                  <a:schemeClr val="tx2"/>
                </a:solidFill>
              </a:rPr>
              <a:t>That we are not dealing with hard facts and certainty</a:t>
            </a:r>
          </a:p>
          <a:p>
            <a:pPr marL="274320" indent="-274320">
              <a:buClr>
                <a:schemeClr val="accent3"/>
              </a:buClr>
              <a:buFont typeface="Wingdings 2"/>
              <a:buChar char=""/>
              <a:defRPr/>
            </a:pPr>
            <a:endParaRPr lang="en-GB" sz="2800" dirty="0">
              <a:solidFill>
                <a:schemeClr val="tx1">
                  <a:lumMod val="75000"/>
                  <a:lumOff val="25000"/>
                </a:schemeClr>
              </a:solidFill>
            </a:endParaRPr>
          </a:p>
          <a:p>
            <a:pPr marL="274320" indent="-274320">
              <a:buClr>
                <a:schemeClr val="accent3"/>
              </a:buClr>
              <a:buFont typeface="Wingdings 2"/>
              <a:buChar char=""/>
              <a:defRPr/>
            </a:pPr>
            <a:endParaRPr lang="en-GB" dirty="0">
              <a:solidFill>
                <a:schemeClr val="tx1">
                  <a:lumMod val="75000"/>
                  <a:lumOff val="25000"/>
                </a:schemeClr>
              </a:solidFill>
            </a:endParaRPr>
          </a:p>
        </p:txBody>
      </p:sp>
      <p:sp>
        <p:nvSpPr>
          <p:cNvPr id="14340"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a:solidFill>
                <a:schemeClr val="bg2"/>
              </a:solidFill>
              <a:latin typeface="Arial" panose="020B0604020202020204" pitchFamily="34" charset="0"/>
              <a:cs typeface="Arial" panose="020B0604020202020204" pitchFamily="34" charset="0"/>
            </a:endParaRPr>
          </a:p>
        </p:txBody>
      </p:sp>
      <p:sp>
        <p:nvSpPr>
          <p:cNvPr id="14341"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7B330E3-9683-44CD-B9F6-4B7C44CD320E}" type="slidenum">
              <a:rPr lang="en-GB" altLang="en-US" sz="1200">
                <a:solidFill>
                  <a:srgbClr val="FFFFFF"/>
                </a:solidFill>
                <a:latin typeface="Arial" panose="020B0604020202020204" pitchFamily="34" charset="0"/>
              </a:rPr>
              <a:pPr>
                <a:spcBef>
                  <a:spcPct val="0"/>
                </a:spcBef>
                <a:buFontTx/>
                <a:buNone/>
              </a:pPr>
              <a:t>9</a:t>
            </a:fld>
            <a:endParaRPr lang="en-GB" altLang="en-US" sz="1200">
              <a:solidFill>
                <a:srgbClr val="FFFFFF"/>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DB52476B-FEA0-473D-B2EA-00E0A593A891}" type="datetime1">
              <a:rPr lang="en-GB"/>
              <a:pPr>
                <a:defRPr/>
              </a:pPr>
              <a:t>08/10/2019</a:t>
            </a:fld>
            <a:endParaRPr lang="en-GB"/>
          </a:p>
        </p:txBody>
      </p:sp>
    </p:spTree>
    <p:custDataLst>
      <p:tags r:id="rId1"/>
    </p:custDataLst>
    <p:extLst>
      <p:ext uri="{BB962C8B-B14F-4D97-AF65-F5344CB8AC3E}">
        <p14:creationId xmlns:p14="http://schemas.microsoft.com/office/powerpoint/2010/main" val="11020754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rtlCol="0">
            <a:normAutofit/>
          </a:bodyPr>
          <a:lstStyle/>
          <a:p>
            <a:pPr marL="320040" indent="-320040">
              <a:buClr>
                <a:schemeClr val="accent6">
                  <a:lumMod val="75000"/>
                </a:schemeClr>
              </a:buClr>
              <a:defRPr/>
            </a:pPr>
            <a:r>
              <a:rPr lang="en-GB" b="1" dirty="0" smtClean="0">
                <a:solidFill>
                  <a:schemeClr val="tx2"/>
                </a:solidFill>
              </a:rPr>
              <a:t>What do we mean by values</a:t>
            </a:r>
          </a:p>
        </p:txBody>
      </p:sp>
      <p:sp>
        <p:nvSpPr>
          <p:cNvPr id="13315" name="Content Placeholder 2"/>
          <p:cNvSpPr>
            <a:spLocks noGrp="1"/>
          </p:cNvSpPr>
          <p:nvPr>
            <p:ph idx="1"/>
          </p:nvPr>
        </p:nvSpPr>
        <p:spPr/>
        <p:txBody>
          <a:bodyPr rtlCol="0">
            <a:normAutofit lnSpcReduction="10000"/>
          </a:bodyPr>
          <a:lstStyle/>
          <a:p>
            <a:pPr marL="274320" indent="-182880">
              <a:buClr>
                <a:schemeClr val="accent6">
                  <a:lumMod val="75000"/>
                </a:schemeClr>
              </a:buClr>
              <a:defRPr/>
            </a:pPr>
            <a:r>
              <a:rPr lang="en-GB" sz="3600" dirty="0">
                <a:solidFill>
                  <a:schemeClr val="tx2"/>
                </a:solidFill>
              </a:rPr>
              <a:t>Good/bad</a:t>
            </a:r>
          </a:p>
          <a:p>
            <a:pPr marL="274320" indent="-182880">
              <a:buClr>
                <a:schemeClr val="accent6">
                  <a:lumMod val="75000"/>
                </a:schemeClr>
              </a:buClr>
              <a:defRPr/>
            </a:pPr>
            <a:r>
              <a:rPr lang="en-GB" sz="3600" dirty="0">
                <a:solidFill>
                  <a:schemeClr val="tx2"/>
                </a:solidFill>
              </a:rPr>
              <a:t>Right/wrong</a:t>
            </a:r>
          </a:p>
          <a:p>
            <a:pPr marL="274320" indent="-182880">
              <a:buClr>
                <a:schemeClr val="accent6">
                  <a:lumMod val="75000"/>
                </a:schemeClr>
              </a:buClr>
              <a:defRPr/>
            </a:pPr>
            <a:r>
              <a:rPr lang="en-GB" sz="3600" dirty="0">
                <a:solidFill>
                  <a:schemeClr val="tx2"/>
                </a:solidFill>
              </a:rPr>
              <a:t>Just/in-just</a:t>
            </a:r>
          </a:p>
          <a:p>
            <a:pPr marL="274320" indent="-182880">
              <a:buClr>
                <a:schemeClr val="accent6">
                  <a:lumMod val="75000"/>
                </a:schemeClr>
              </a:buClr>
              <a:defRPr/>
            </a:pPr>
            <a:r>
              <a:rPr lang="en-GB" sz="3600" dirty="0">
                <a:solidFill>
                  <a:schemeClr val="tx2"/>
                </a:solidFill>
              </a:rPr>
              <a:t>Deserving/undeserving</a:t>
            </a:r>
          </a:p>
          <a:p>
            <a:pPr marL="274320" indent="-182880">
              <a:buClr>
                <a:schemeClr val="accent6">
                  <a:lumMod val="75000"/>
                </a:schemeClr>
              </a:buClr>
              <a:defRPr/>
            </a:pPr>
            <a:r>
              <a:rPr lang="en-GB" sz="3600" dirty="0">
                <a:solidFill>
                  <a:schemeClr val="tx2"/>
                </a:solidFill>
              </a:rPr>
              <a:t>Sane/insane</a:t>
            </a:r>
          </a:p>
          <a:p>
            <a:pPr marL="274320" indent="-182880">
              <a:buClr>
                <a:schemeClr val="accent6">
                  <a:lumMod val="75000"/>
                </a:schemeClr>
              </a:buClr>
              <a:defRPr/>
            </a:pPr>
            <a:r>
              <a:rPr lang="en-GB" sz="3600" dirty="0">
                <a:solidFill>
                  <a:schemeClr val="tx2"/>
                </a:solidFill>
              </a:rPr>
              <a:t>Humane/in-humane</a:t>
            </a:r>
          </a:p>
        </p:txBody>
      </p:sp>
      <p:sp>
        <p:nvSpPr>
          <p:cNvPr id="20484"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a:solidFill>
                <a:schemeClr val="bg2"/>
              </a:solidFill>
              <a:latin typeface="Arial" panose="020B0604020202020204" pitchFamily="34" charset="0"/>
              <a:cs typeface="Arial" panose="020B0604020202020204" pitchFamily="34" charset="0"/>
            </a:endParaRPr>
          </a:p>
        </p:txBody>
      </p:sp>
      <p:sp>
        <p:nvSpPr>
          <p:cNvPr id="20485"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25D825E2-A218-410F-8DED-D0BA67670C21}" type="slidenum">
              <a:rPr lang="en-GB" altLang="en-US" sz="1200">
                <a:solidFill>
                  <a:srgbClr val="FFFFFF"/>
                </a:solidFill>
                <a:latin typeface="Arial" panose="020B0604020202020204" pitchFamily="34" charset="0"/>
              </a:rPr>
              <a:pPr>
                <a:spcBef>
                  <a:spcPct val="0"/>
                </a:spcBef>
                <a:buFontTx/>
                <a:buNone/>
              </a:pPr>
              <a:t>10</a:t>
            </a:fld>
            <a:endParaRPr lang="en-GB" altLang="en-US" sz="1200">
              <a:solidFill>
                <a:srgbClr val="FFFFFF"/>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B085EA05-F806-4310-ACD7-83C2F92A715A}" type="datetime1">
              <a:rPr lang="en-GB"/>
              <a:pPr>
                <a:defRPr/>
              </a:pPr>
              <a:t>08/10/2019</a:t>
            </a:fld>
            <a:endParaRPr lang="en-GB"/>
          </a:p>
        </p:txBody>
      </p:sp>
    </p:spTree>
    <p:extLst>
      <p:ext uri="{BB962C8B-B14F-4D97-AF65-F5344CB8AC3E}">
        <p14:creationId xmlns:p14="http://schemas.microsoft.com/office/powerpoint/2010/main" val="22376385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rtlCol="0">
            <a:normAutofit/>
          </a:bodyPr>
          <a:lstStyle/>
          <a:p>
            <a:pPr marL="320040" indent="-320040">
              <a:buClr>
                <a:schemeClr val="accent6">
                  <a:lumMod val="75000"/>
                </a:schemeClr>
              </a:buClr>
              <a:defRPr/>
            </a:pPr>
            <a:r>
              <a:rPr lang="en-GB" b="1" dirty="0" smtClean="0">
                <a:solidFill>
                  <a:schemeClr val="tx2"/>
                </a:solidFill>
              </a:rPr>
              <a:t>How hard are these questions?</a:t>
            </a:r>
          </a:p>
        </p:txBody>
      </p:sp>
      <p:sp>
        <p:nvSpPr>
          <p:cNvPr id="6147" name="Content Placeholder 2"/>
          <p:cNvSpPr>
            <a:spLocks noGrp="1"/>
          </p:cNvSpPr>
          <p:nvPr>
            <p:ph idx="1"/>
          </p:nvPr>
        </p:nvSpPr>
        <p:spPr/>
        <p:txBody>
          <a:bodyPr rtlCol="0">
            <a:noAutofit/>
          </a:bodyPr>
          <a:lstStyle/>
          <a:p>
            <a:pPr marL="274320" indent="-274320">
              <a:buClr>
                <a:schemeClr val="accent3"/>
              </a:buClr>
              <a:buFont typeface="Wingdings 2"/>
              <a:buChar char=""/>
              <a:defRPr/>
            </a:pPr>
            <a:r>
              <a:rPr lang="en-GB" sz="2800" dirty="0">
                <a:solidFill>
                  <a:schemeClr val="tx2"/>
                </a:solidFill>
              </a:rPr>
              <a:t>What’s the right thing to do?</a:t>
            </a:r>
          </a:p>
          <a:p>
            <a:pPr marL="274320" indent="-274320">
              <a:buClr>
                <a:schemeClr val="accent3"/>
              </a:buClr>
              <a:buFont typeface="Wingdings 2"/>
              <a:buChar char=""/>
              <a:defRPr/>
            </a:pPr>
            <a:r>
              <a:rPr lang="en-GB" sz="2800" dirty="0">
                <a:solidFill>
                  <a:schemeClr val="tx2"/>
                </a:solidFill>
              </a:rPr>
              <a:t>How should I live?</a:t>
            </a:r>
          </a:p>
          <a:p>
            <a:pPr marL="274320" indent="-274320">
              <a:buClr>
                <a:schemeClr val="accent3"/>
              </a:buClr>
              <a:buFont typeface="Wingdings 2"/>
              <a:buChar char=""/>
              <a:defRPr/>
            </a:pPr>
            <a:r>
              <a:rPr lang="en-GB" sz="2800" dirty="0">
                <a:solidFill>
                  <a:schemeClr val="tx2"/>
                </a:solidFill>
              </a:rPr>
              <a:t>How should we live?</a:t>
            </a:r>
          </a:p>
          <a:p>
            <a:pPr marL="274320" indent="-274320">
              <a:buClr>
                <a:schemeClr val="accent3"/>
              </a:buClr>
              <a:buFont typeface="Wingdings 2"/>
              <a:buChar char=""/>
              <a:defRPr/>
            </a:pPr>
            <a:r>
              <a:rPr lang="en-GB" sz="2800" dirty="0">
                <a:solidFill>
                  <a:schemeClr val="tx2"/>
                </a:solidFill>
              </a:rPr>
              <a:t>‘Ethics is the most practical kind of philosophy’ – EFD</a:t>
            </a:r>
          </a:p>
          <a:p>
            <a:pPr marL="274320" indent="-274320">
              <a:buClr>
                <a:schemeClr val="accent3"/>
              </a:buClr>
              <a:buFont typeface="Wingdings 2"/>
              <a:buChar char=""/>
              <a:defRPr/>
            </a:pPr>
            <a:r>
              <a:rPr lang="en-GB" sz="2800" dirty="0">
                <a:solidFill>
                  <a:schemeClr val="tx2"/>
                </a:solidFill>
              </a:rPr>
              <a:t>Applied Ethics – to professional practice</a:t>
            </a:r>
          </a:p>
          <a:p>
            <a:pPr marL="274320" indent="-274320">
              <a:buClr>
                <a:schemeClr val="accent3"/>
              </a:buClr>
              <a:buFont typeface="Wingdings 2"/>
              <a:buChar char=""/>
              <a:defRPr/>
            </a:pPr>
            <a:r>
              <a:rPr lang="en-GB" sz="2800" dirty="0">
                <a:solidFill>
                  <a:schemeClr val="tx2"/>
                </a:solidFill>
              </a:rPr>
              <a:t>An ancient tradition, the search for the above questions.</a:t>
            </a:r>
          </a:p>
          <a:p>
            <a:pPr marL="274320" indent="-274320">
              <a:buClr>
                <a:schemeClr val="accent3"/>
              </a:buClr>
              <a:buFont typeface="Wingdings 2"/>
              <a:buChar char=""/>
              <a:defRPr/>
            </a:pPr>
            <a:r>
              <a:rPr lang="en-GB" sz="2800" dirty="0">
                <a:solidFill>
                  <a:schemeClr val="tx2"/>
                </a:solidFill>
              </a:rPr>
              <a:t>Across cultures – different answers</a:t>
            </a:r>
          </a:p>
          <a:p>
            <a:pPr marL="274320" indent="-274320">
              <a:buClr>
                <a:schemeClr val="accent3"/>
              </a:buClr>
              <a:buFont typeface="Wingdings 2"/>
              <a:buChar char=""/>
              <a:defRPr/>
            </a:pPr>
            <a:r>
              <a:rPr lang="en-GB" sz="2800" dirty="0">
                <a:solidFill>
                  <a:schemeClr val="tx2"/>
                </a:solidFill>
              </a:rPr>
              <a:t>Across time – different answers</a:t>
            </a:r>
          </a:p>
        </p:txBody>
      </p:sp>
      <p:sp>
        <p:nvSpPr>
          <p:cNvPr id="21508" name="Footer Placeholder 3"/>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a:solidFill>
                <a:schemeClr val="bg2"/>
              </a:solidFill>
              <a:latin typeface="Arial" panose="020B0604020202020204" pitchFamily="34" charset="0"/>
              <a:cs typeface="Arial" panose="020B0604020202020204" pitchFamily="34" charset="0"/>
            </a:endParaRPr>
          </a:p>
        </p:txBody>
      </p:sp>
      <p:sp>
        <p:nvSpPr>
          <p:cNvPr id="2150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D122AEA-4B1C-47D8-BFDA-D8AFACDFF630}" type="slidenum">
              <a:rPr lang="en-GB" altLang="en-US" sz="1200">
                <a:solidFill>
                  <a:srgbClr val="FFFFFF"/>
                </a:solidFill>
                <a:latin typeface="Arial" panose="020B0604020202020204" pitchFamily="34" charset="0"/>
              </a:rPr>
              <a:pPr>
                <a:spcBef>
                  <a:spcPct val="0"/>
                </a:spcBef>
                <a:buFontTx/>
                <a:buNone/>
              </a:pPr>
              <a:t>11</a:t>
            </a:fld>
            <a:endParaRPr lang="en-GB" altLang="en-US" sz="1200">
              <a:solidFill>
                <a:srgbClr val="FFFFFF"/>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96B0E776-D722-4C5B-A063-852BE59FB4F6}" type="datetime1">
              <a:rPr lang="en-GB"/>
              <a:pPr>
                <a:defRPr/>
              </a:pPr>
              <a:t>08/10/2019</a:t>
            </a:fld>
            <a:endParaRPr lang="en-GB"/>
          </a:p>
        </p:txBody>
      </p:sp>
    </p:spTree>
    <p:extLst>
      <p:ext uri="{BB962C8B-B14F-4D97-AF65-F5344CB8AC3E}">
        <p14:creationId xmlns:p14="http://schemas.microsoft.com/office/powerpoint/2010/main" val="40512703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8"/>
          <p:cNvSpPr>
            <a:spLocks noGrp="1"/>
          </p:cNvSpPr>
          <p:nvPr>
            <p:ph type="title"/>
          </p:nvPr>
        </p:nvSpPr>
        <p:spPr/>
        <p:txBody>
          <a:bodyPr/>
          <a:lstStyle/>
          <a:p>
            <a:r>
              <a:rPr lang="en-GB" altLang="en-US" smtClean="0"/>
              <a:t>Barker</a:t>
            </a:r>
          </a:p>
        </p:txBody>
      </p:sp>
      <p:sp>
        <p:nvSpPr>
          <p:cNvPr id="22531" name="Content Placeholder 9"/>
          <p:cNvSpPr>
            <a:spLocks noGrp="1"/>
          </p:cNvSpPr>
          <p:nvPr>
            <p:ph idx="1"/>
          </p:nvPr>
        </p:nvSpPr>
        <p:spPr/>
        <p:txBody>
          <a:bodyPr/>
          <a:lstStyle/>
          <a:p>
            <a:r>
              <a:rPr lang="en-GB" altLang="en-US" smtClean="0"/>
              <a:t>…by the mid-1960’s, especially in the USA, questions concerning civil rights, sexual ethics and the morality of warefare became prominent themes in public debates: ‘What becomes clear, and was felt to be something of a scandal was that professional moral philosophy appeared to have nothing to say about these important moral issue’</a:t>
            </a:r>
          </a:p>
        </p:txBody>
      </p:sp>
      <p:sp>
        <p:nvSpPr>
          <p:cNvPr id="7" name="Footer Placeholder 6"/>
          <p:cNvSpPr>
            <a:spLocks noGrp="1"/>
          </p:cNvSpPr>
          <p:nvPr>
            <p:ph type="ftr" sz="quarter" idx="11"/>
          </p:nvPr>
        </p:nvSpPr>
        <p:spPr/>
        <p:txBody>
          <a:bodyPr/>
          <a:lstStyle/>
          <a:p>
            <a:pPr>
              <a:defRPr/>
            </a:pPr>
            <a:endParaRPr lang="en-GB" dirty="0"/>
          </a:p>
        </p:txBody>
      </p:sp>
      <p:sp>
        <p:nvSpPr>
          <p:cNvPr id="22533" name="Slide Number Placeholder 7"/>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59DF20A-7E8C-4F7C-A631-2B4A8A44FA8B}" type="slidenum">
              <a:rPr lang="en-GB" altLang="en-US" sz="1200">
                <a:solidFill>
                  <a:srgbClr val="898989"/>
                </a:solidFill>
                <a:latin typeface="Arial" panose="020B0604020202020204" pitchFamily="34" charset="0"/>
              </a:rPr>
              <a:pPr>
                <a:spcBef>
                  <a:spcPct val="0"/>
                </a:spcBef>
                <a:buFontTx/>
                <a:buNone/>
              </a:pPr>
              <a:t>12</a:t>
            </a:fld>
            <a:endParaRPr lang="en-GB" altLang="en-US" sz="1200">
              <a:solidFill>
                <a:srgbClr val="898989"/>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29620673-002B-4272-90B3-553B23580D0C}" type="datetime1">
              <a:rPr lang="en-GB"/>
              <a:pPr>
                <a:defRPr/>
              </a:pPr>
              <a:t>08/10/2019</a:t>
            </a:fld>
            <a:endParaRPr lang="en-GB"/>
          </a:p>
        </p:txBody>
      </p:sp>
    </p:spTree>
    <p:extLst>
      <p:ext uri="{BB962C8B-B14F-4D97-AF65-F5344CB8AC3E}">
        <p14:creationId xmlns:p14="http://schemas.microsoft.com/office/powerpoint/2010/main" val="25486814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b="1" dirty="0" smtClean="0">
                <a:solidFill>
                  <a:schemeClr val="tx2"/>
                </a:solidFill>
              </a:rPr>
              <a:t>Beauchamp in Baker</a:t>
            </a:r>
          </a:p>
        </p:txBody>
      </p:sp>
      <p:sp>
        <p:nvSpPr>
          <p:cNvPr id="23555" name="Content Placeholder 2"/>
          <p:cNvSpPr>
            <a:spLocks noGrp="1"/>
          </p:cNvSpPr>
          <p:nvPr>
            <p:ph idx="1"/>
          </p:nvPr>
        </p:nvSpPr>
        <p:spPr/>
        <p:txBody>
          <a:bodyPr/>
          <a:lstStyle/>
          <a:p>
            <a:r>
              <a:rPr lang="en-GB" altLang="en-US" dirty="0" smtClean="0">
                <a:solidFill>
                  <a:schemeClr val="tx2"/>
                </a:solidFill>
              </a:rPr>
              <a:t>‘Although moral philosophers have long discussed these problems, it is arguably the case that no major philosopher throughout the history of moral philosophy has developed a program or method of applied ethics … it is not obvious that applied ethics is the offspring of, or even dependent upon, general moral philosophy. </a:t>
            </a:r>
          </a:p>
        </p:txBody>
      </p:sp>
      <p:sp>
        <p:nvSpPr>
          <p:cNvPr id="4" name="Footer Placeholder 3"/>
          <p:cNvSpPr>
            <a:spLocks noGrp="1"/>
          </p:cNvSpPr>
          <p:nvPr>
            <p:ph type="ftr" sz="quarter" idx="11"/>
          </p:nvPr>
        </p:nvSpPr>
        <p:spPr/>
        <p:txBody>
          <a:bodyPr/>
          <a:lstStyle/>
          <a:p>
            <a:pPr>
              <a:defRPr/>
            </a:pPr>
            <a:endParaRPr lang="en-GB" dirty="0"/>
          </a:p>
        </p:txBody>
      </p:sp>
      <p:sp>
        <p:nvSpPr>
          <p:cNvPr id="2355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9EF442C-1AE2-43F7-8DB2-8F1021BDC001}" type="slidenum">
              <a:rPr lang="en-GB" altLang="en-US" sz="1200">
                <a:solidFill>
                  <a:srgbClr val="898989"/>
                </a:solidFill>
                <a:latin typeface="Arial" panose="020B0604020202020204" pitchFamily="34" charset="0"/>
              </a:rPr>
              <a:pPr>
                <a:spcBef>
                  <a:spcPct val="0"/>
                </a:spcBef>
                <a:buFontTx/>
                <a:buNone/>
              </a:pPr>
              <a:t>13</a:t>
            </a:fld>
            <a:endParaRPr lang="en-GB" altLang="en-US" sz="1200">
              <a:solidFill>
                <a:srgbClr val="898989"/>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B38917B0-FBAC-4133-9C87-A88567134E39}" type="datetime1">
              <a:rPr lang="en-GB"/>
              <a:pPr>
                <a:defRPr/>
              </a:pPr>
              <a:t>08/10/2019</a:t>
            </a:fld>
            <a:endParaRPr lang="en-GB"/>
          </a:p>
        </p:txBody>
      </p:sp>
    </p:spTree>
    <p:extLst>
      <p:ext uri="{BB962C8B-B14F-4D97-AF65-F5344CB8AC3E}">
        <p14:creationId xmlns:p14="http://schemas.microsoft.com/office/powerpoint/2010/main" val="1533158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274638"/>
            <a:ext cx="8686800" cy="1143000"/>
          </a:xfrm>
        </p:spPr>
        <p:txBody>
          <a:bodyPr rtlCol="0">
            <a:normAutofit fontScale="90000"/>
          </a:bodyPr>
          <a:lstStyle/>
          <a:p>
            <a:pPr marL="320040" indent="-320040">
              <a:buClr>
                <a:schemeClr val="accent6">
                  <a:lumMod val="75000"/>
                </a:schemeClr>
              </a:buClr>
              <a:defRPr/>
            </a:pPr>
            <a:r>
              <a:rPr lang="en-US" b="1" dirty="0" smtClean="0">
                <a:solidFill>
                  <a:schemeClr val="tx2"/>
                </a:solidFill>
              </a:rPr>
              <a:t>Ethics—The Basics</a:t>
            </a:r>
            <a:br>
              <a:rPr lang="en-US" b="1" dirty="0" smtClean="0">
                <a:solidFill>
                  <a:schemeClr val="tx2"/>
                </a:solidFill>
              </a:rPr>
            </a:br>
            <a:endParaRPr lang="en-US" b="1" dirty="0">
              <a:solidFill>
                <a:schemeClr val="tx2"/>
              </a:solidFill>
            </a:endParaRPr>
          </a:p>
        </p:txBody>
      </p:sp>
      <p:sp>
        <p:nvSpPr>
          <p:cNvPr id="20483" name="Content Placeholder 2"/>
          <p:cNvSpPr>
            <a:spLocks noGrp="1"/>
          </p:cNvSpPr>
          <p:nvPr>
            <p:ph idx="1"/>
          </p:nvPr>
        </p:nvSpPr>
        <p:spPr>
          <a:xfrm>
            <a:off x="839416" y="1196752"/>
            <a:ext cx="10585176" cy="4248472"/>
          </a:xfrm>
        </p:spPr>
        <p:txBody>
          <a:bodyPr rtlCol="0">
            <a:normAutofit fontScale="85000" lnSpcReduction="20000"/>
          </a:bodyPr>
          <a:lstStyle/>
          <a:p>
            <a:pPr marL="274320" indent="-274320">
              <a:lnSpc>
                <a:spcPct val="90000"/>
              </a:lnSpc>
              <a:buClr>
                <a:schemeClr val="accent3"/>
              </a:buClr>
              <a:buNone/>
              <a:defRPr/>
            </a:pPr>
            <a:r>
              <a:rPr lang="en-US" altLang="en-US" sz="3600" b="1" i="1" dirty="0">
                <a:solidFill>
                  <a:schemeClr val="tx2"/>
                </a:solidFill>
              </a:rPr>
              <a:t>What is it to live an ethical life – Good </a:t>
            </a:r>
            <a:r>
              <a:rPr lang="en-US" altLang="en-US" sz="3600" b="1" i="1" dirty="0" smtClean="0">
                <a:solidFill>
                  <a:schemeClr val="tx2"/>
                </a:solidFill>
              </a:rPr>
              <a:t>life</a:t>
            </a:r>
          </a:p>
          <a:p>
            <a:pPr marL="274320" indent="-274320">
              <a:lnSpc>
                <a:spcPct val="90000"/>
              </a:lnSpc>
              <a:buClr>
                <a:schemeClr val="accent3"/>
              </a:buClr>
              <a:buNone/>
              <a:defRPr/>
            </a:pPr>
            <a:endParaRPr lang="en-US" altLang="en-US" sz="3600" dirty="0">
              <a:solidFill>
                <a:schemeClr val="tx2"/>
              </a:solidFill>
            </a:endParaRPr>
          </a:p>
          <a:p>
            <a:pPr marL="274320" indent="-274320">
              <a:lnSpc>
                <a:spcPct val="90000"/>
              </a:lnSpc>
              <a:buClr>
                <a:schemeClr val="accent3"/>
              </a:buClr>
              <a:defRPr/>
            </a:pPr>
            <a:r>
              <a:rPr lang="en-US" altLang="en-US" sz="3600" dirty="0">
                <a:solidFill>
                  <a:schemeClr val="tx2"/>
                </a:solidFill>
              </a:rPr>
              <a:t>Flourishing; developing excellence? </a:t>
            </a:r>
            <a:r>
              <a:rPr lang="en-US" altLang="en-US" sz="3600" dirty="0">
                <a:solidFill>
                  <a:schemeClr val="tx2"/>
                </a:solidFill>
              </a:rPr>
              <a:t>(VE</a:t>
            </a:r>
            <a:r>
              <a:rPr lang="en-US" altLang="en-US" sz="3600" dirty="0" smtClean="0">
                <a:solidFill>
                  <a:schemeClr val="tx2"/>
                </a:solidFill>
              </a:rPr>
              <a:t>) Virtuous</a:t>
            </a:r>
            <a:endParaRPr lang="en-US" altLang="en-US" sz="3600" dirty="0">
              <a:solidFill>
                <a:schemeClr val="tx2"/>
              </a:solidFill>
            </a:endParaRPr>
          </a:p>
          <a:p>
            <a:pPr marL="274320" indent="-274320">
              <a:lnSpc>
                <a:spcPct val="90000"/>
              </a:lnSpc>
              <a:buClr>
                <a:schemeClr val="accent3"/>
              </a:buClr>
              <a:defRPr/>
            </a:pPr>
            <a:endParaRPr lang="en-US" altLang="en-US" sz="3600" dirty="0">
              <a:solidFill>
                <a:schemeClr val="tx2"/>
              </a:solidFill>
            </a:endParaRPr>
          </a:p>
          <a:p>
            <a:pPr marL="274320" indent="-274320">
              <a:lnSpc>
                <a:spcPct val="90000"/>
              </a:lnSpc>
              <a:buClr>
                <a:schemeClr val="accent3"/>
              </a:buClr>
              <a:defRPr/>
            </a:pPr>
            <a:r>
              <a:rPr lang="en-US" altLang="en-US" sz="3600" dirty="0">
                <a:solidFill>
                  <a:schemeClr val="tx2"/>
                </a:solidFill>
              </a:rPr>
              <a:t>Increasing happiness for all? </a:t>
            </a:r>
            <a:r>
              <a:rPr lang="en-US" altLang="en-US" sz="3600" dirty="0">
                <a:solidFill>
                  <a:schemeClr val="tx2"/>
                </a:solidFill>
              </a:rPr>
              <a:t>(UE</a:t>
            </a:r>
            <a:r>
              <a:rPr lang="en-US" altLang="en-US" sz="3600" dirty="0" smtClean="0">
                <a:solidFill>
                  <a:schemeClr val="tx2"/>
                </a:solidFill>
              </a:rPr>
              <a:t>) Utilitarian Ethics</a:t>
            </a:r>
            <a:endParaRPr lang="en-US" altLang="en-US" sz="3600" dirty="0">
              <a:solidFill>
                <a:schemeClr val="tx2"/>
              </a:solidFill>
            </a:endParaRPr>
          </a:p>
          <a:p>
            <a:pPr marL="274320" indent="-274320">
              <a:lnSpc>
                <a:spcPct val="90000"/>
              </a:lnSpc>
              <a:buClr>
                <a:schemeClr val="accent3"/>
              </a:buClr>
              <a:defRPr/>
            </a:pPr>
            <a:endParaRPr lang="en-US" altLang="en-US" sz="3600" dirty="0">
              <a:solidFill>
                <a:schemeClr val="tx2"/>
              </a:solidFill>
            </a:endParaRPr>
          </a:p>
          <a:p>
            <a:pPr marL="274320" indent="-274320">
              <a:lnSpc>
                <a:spcPct val="90000"/>
              </a:lnSpc>
              <a:buClr>
                <a:schemeClr val="accent3"/>
              </a:buClr>
              <a:defRPr/>
            </a:pPr>
            <a:r>
              <a:rPr lang="en-US" altLang="en-US" sz="3600" dirty="0">
                <a:solidFill>
                  <a:schemeClr val="tx2"/>
                </a:solidFill>
              </a:rPr>
              <a:t>Doing one’s duty? </a:t>
            </a:r>
            <a:r>
              <a:rPr lang="en-US" altLang="en-US" sz="3600" dirty="0">
                <a:solidFill>
                  <a:schemeClr val="tx2"/>
                </a:solidFill>
              </a:rPr>
              <a:t>(DE</a:t>
            </a:r>
            <a:r>
              <a:rPr lang="en-US" altLang="en-US" sz="3600" dirty="0" smtClean="0">
                <a:solidFill>
                  <a:schemeClr val="tx2"/>
                </a:solidFill>
              </a:rPr>
              <a:t>) Ethics of Duty - </a:t>
            </a:r>
            <a:r>
              <a:rPr lang="en-GB" sz="3800" dirty="0">
                <a:solidFill>
                  <a:schemeClr val="tx2"/>
                </a:solidFill>
              </a:rPr>
              <a:t>Deontological </a:t>
            </a:r>
            <a:endParaRPr lang="en-US" altLang="en-US" sz="3800" dirty="0">
              <a:solidFill>
                <a:schemeClr val="tx2"/>
              </a:solidFill>
            </a:endParaRPr>
          </a:p>
          <a:p>
            <a:pPr marL="274320" indent="-274320">
              <a:lnSpc>
                <a:spcPct val="90000"/>
              </a:lnSpc>
              <a:buClr>
                <a:schemeClr val="accent3"/>
              </a:buClr>
              <a:defRPr/>
            </a:pPr>
            <a:endParaRPr lang="en-US" altLang="en-US" sz="3600" dirty="0">
              <a:solidFill>
                <a:schemeClr val="tx2"/>
              </a:solidFill>
            </a:endParaRPr>
          </a:p>
          <a:p>
            <a:pPr marL="274320" indent="-274320">
              <a:lnSpc>
                <a:spcPct val="90000"/>
              </a:lnSpc>
              <a:buClr>
                <a:schemeClr val="accent3"/>
              </a:buClr>
              <a:defRPr/>
            </a:pPr>
            <a:r>
              <a:rPr lang="en-US" altLang="en-US" sz="3600" dirty="0">
                <a:solidFill>
                  <a:schemeClr val="tx2"/>
                </a:solidFill>
              </a:rPr>
              <a:t>Relational ethics (</a:t>
            </a:r>
            <a:r>
              <a:rPr lang="en-US" altLang="en-US" sz="3600" dirty="0" err="1">
                <a:solidFill>
                  <a:schemeClr val="tx2"/>
                </a:solidFill>
              </a:rPr>
              <a:t>EfC</a:t>
            </a:r>
            <a:r>
              <a:rPr lang="en-US" altLang="en-US" sz="3600" dirty="0">
                <a:solidFill>
                  <a:schemeClr val="tx2"/>
                </a:solidFill>
              </a:rPr>
              <a:t>) </a:t>
            </a:r>
            <a:r>
              <a:rPr lang="en-US" altLang="en-US" sz="4000" dirty="0" smtClean="0">
                <a:solidFill>
                  <a:schemeClr val="tx2"/>
                </a:solidFill>
              </a:rPr>
              <a:t>Ethics of Care</a:t>
            </a:r>
            <a:r>
              <a:rPr lang="en-US" altLang="en-US" sz="4000" dirty="0">
                <a:solidFill>
                  <a:schemeClr val="tx2"/>
                </a:solidFill>
              </a:rPr>
              <a:t>	</a:t>
            </a:r>
            <a:r>
              <a:rPr lang="en-US" altLang="en-US" sz="4000" dirty="0"/>
              <a:t>		</a:t>
            </a:r>
            <a:endParaRPr lang="en-US" altLang="en-US" sz="4800" dirty="0"/>
          </a:p>
        </p:txBody>
      </p:sp>
      <p:sp>
        <p:nvSpPr>
          <p:cNvPr id="3" name="Date Placeholder 2"/>
          <p:cNvSpPr>
            <a:spLocks noGrp="1"/>
          </p:cNvSpPr>
          <p:nvPr>
            <p:ph type="dt" sz="quarter" idx="10"/>
          </p:nvPr>
        </p:nvSpPr>
        <p:spPr/>
        <p:txBody>
          <a:bodyPr/>
          <a:lstStyle/>
          <a:p>
            <a:pPr>
              <a:defRPr/>
            </a:pPr>
            <a:fld id="{C8775896-CC02-488B-BE83-F486C242F7E1}" type="datetime1">
              <a:rPr lang="en-GB"/>
              <a:pPr>
                <a:defRPr/>
              </a:pPr>
              <a:t>08/10/2019</a:t>
            </a:fld>
            <a:endParaRPr lang="en-GB"/>
          </a:p>
        </p:txBody>
      </p:sp>
      <p:sp>
        <p:nvSpPr>
          <p:cNvPr id="4" name="Footer Placeholder 3"/>
          <p:cNvSpPr>
            <a:spLocks noGrp="1"/>
          </p:cNvSpPr>
          <p:nvPr>
            <p:ph type="ftr" sz="quarter" idx="11"/>
          </p:nvPr>
        </p:nvSpPr>
        <p:spPr/>
        <p:txBody>
          <a:bodyPr/>
          <a:lstStyle/>
          <a:p>
            <a:pPr>
              <a:defRPr/>
            </a:pPr>
            <a:endParaRPr lang="en-GB" dirty="0"/>
          </a:p>
        </p:txBody>
      </p:sp>
      <p:sp>
        <p:nvSpPr>
          <p:cNvPr id="2458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FF57D47A-FF9C-4BC1-9A74-09A46F444126}" type="slidenum">
              <a:rPr lang="en-GB" altLang="en-US" sz="1200">
                <a:solidFill>
                  <a:srgbClr val="898989"/>
                </a:solidFill>
                <a:latin typeface="Arial" panose="020B0604020202020204" pitchFamily="34" charset="0"/>
              </a:rPr>
              <a:pPr>
                <a:spcBef>
                  <a:spcPct val="0"/>
                </a:spcBef>
                <a:buFontTx/>
                <a:buNone/>
              </a:pPr>
              <a:t>14</a:t>
            </a:fld>
            <a:endParaRPr lang="en-GB" altLang="en-US" sz="1200">
              <a:solidFill>
                <a:srgbClr val="898989"/>
              </a:solidFill>
              <a:latin typeface="Arial" panose="020B0604020202020204" pitchFamily="34" charset="0"/>
            </a:endParaRPr>
          </a:p>
        </p:txBody>
      </p:sp>
    </p:spTree>
    <p:extLst>
      <p:ext uri="{BB962C8B-B14F-4D97-AF65-F5344CB8AC3E}">
        <p14:creationId xmlns:p14="http://schemas.microsoft.com/office/powerpoint/2010/main" val="26854762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marL="320040" indent="-320040">
              <a:buClr>
                <a:schemeClr val="accent6">
                  <a:lumMod val="75000"/>
                </a:schemeClr>
              </a:buClr>
              <a:defRPr/>
            </a:pPr>
            <a:r>
              <a:rPr lang="en-GB" dirty="0" err="1" smtClean="0"/>
              <a:t>Panza</a:t>
            </a:r>
            <a:r>
              <a:rPr lang="en-GB" dirty="0" smtClean="0"/>
              <a:t>, C., &amp; </a:t>
            </a:r>
            <a:r>
              <a:rPr lang="en-GB" dirty="0" err="1" smtClean="0"/>
              <a:t>Potthast</a:t>
            </a:r>
            <a:r>
              <a:rPr lang="en-GB" dirty="0" smtClean="0"/>
              <a:t>, A., </a:t>
            </a:r>
            <a:br>
              <a:rPr lang="en-GB" dirty="0" smtClean="0"/>
            </a:br>
            <a:r>
              <a:rPr lang="en-GB" i="1" dirty="0" smtClean="0"/>
              <a:t>Ethics for dummies - </a:t>
            </a:r>
            <a:r>
              <a:rPr lang="en-GB" i="1" dirty="0" err="1" smtClean="0"/>
              <a:t>ebook</a:t>
            </a:r>
            <a:endParaRPr lang="en-GB" dirty="0"/>
          </a:p>
        </p:txBody>
      </p:sp>
      <p:sp>
        <p:nvSpPr>
          <p:cNvPr id="3" name="Content Placeholder 2"/>
          <p:cNvSpPr>
            <a:spLocks noGrp="1"/>
          </p:cNvSpPr>
          <p:nvPr>
            <p:ph idx="1"/>
          </p:nvPr>
        </p:nvSpPr>
        <p:spPr/>
        <p:txBody>
          <a:bodyPr rtlCol="0">
            <a:normAutofit/>
          </a:bodyPr>
          <a:lstStyle/>
          <a:p>
            <a:pPr marL="274320" indent="-274320">
              <a:buClr>
                <a:schemeClr val="accent3"/>
              </a:buClr>
              <a:defRPr/>
            </a:pPr>
            <a:endParaRPr lang="en-GB" dirty="0" smtClean="0">
              <a:solidFill>
                <a:schemeClr val="tx1">
                  <a:lumMod val="75000"/>
                  <a:lumOff val="25000"/>
                </a:schemeClr>
              </a:solidFill>
            </a:endParaRPr>
          </a:p>
          <a:p>
            <a:pPr marL="274320" indent="-274320">
              <a:buClr>
                <a:schemeClr val="accent3"/>
              </a:buClr>
              <a:defRPr/>
            </a:pPr>
            <a:r>
              <a:rPr lang="en-GB" b="1" dirty="0" smtClean="0">
                <a:solidFill>
                  <a:schemeClr val="tx1">
                    <a:lumMod val="75000"/>
                    <a:lumOff val="25000"/>
                  </a:schemeClr>
                </a:solidFill>
              </a:rPr>
              <a:t>‘Ethics isn’t just about the way the world is. Sure, you have to know a lot about how the world works to answer ethical questions, but ethics is about something a little more ambitious than science …</a:t>
            </a:r>
          </a:p>
          <a:p>
            <a:pPr marL="274320" indent="-274320">
              <a:buClr>
                <a:schemeClr val="accent3"/>
              </a:buClr>
              <a:defRPr/>
            </a:pPr>
            <a:endParaRPr lang="en-GB" dirty="0" smtClean="0">
              <a:solidFill>
                <a:schemeClr val="tx1">
                  <a:lumMod val="75000"/>
                  <a:lumOff val="25000"/>
                </a:schemeClr>
              </a:solidFill>
            </a:endParaRPr>
          </a:p>
        </p:txBody>
      </p:sp>
      <p:sp>
        <p:nvSpPr>
          <p:cNvPr id="25604" name="Footer Placeholder 3"/>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a:solidFill>
                <a:schemeClr val="bg2"/>
              </a:solidFill>
              <a:latin typeface="Arial" panose="020B0604020202020204" pitchFamily="34" charset="0"/>
              <a:cs typeface="Arial" panose="020B0604020202020204" pitchFamily="34" charset="0"/>
            </a:endParaRPr>
          </a:p>
        </p:txBody>
      </p:sp>
      <p:sp>
        <p:nvSpPr>
          <p:cNvPr id="2560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298ADC6-F073-4C75-BB04-EA94D302345E}" type="slidenum">
              <a:rPr lang="en-GB" altLang="en-US" sz="1200">
                <a:solidFill>
                  <a:srgbClr val="FFFFFF"/>
                </a:solidFill>
                <a:latin typeface="Arial" panose="020B0604020202020204" pitchFamily="34" charset="0"/>
              </a:rPr>
              <a:pPr>
                <a:spcBef>
                  <a:spcPct val="0"/>
                </a:spcBef>
                <a:buFontTx/>
                <a:buNone/>
              </a:pPr>
              <a:t>15</a:t>
            </a:fld>
            <a:endParaRPr lang="en-GB" altLang="en-US" sz="1200">
              <a:solidFill>
                <a:srgbClr val="FFFFFF"/>
              </a:solidFill>
              <a:latin typeface="Arial" panose="020B0604020202020204" pitchFamily="34" charset="0"/>
            </a:endParaRPr>
          </a:p>
        </p:txBody>
      </p:sp>
      <p:sp>
        <p:nvSpPr>
          <p:cNvPr id="4" name="Date Placeholder 3"/>
          <p:cNvSpPr>
            <a:spLocks noGrp="1"/>
          </p:cNvSpPr>
          <p:nvPr>
            <p:ph type="dt" sz="quarter" idx="10"/>
          </p:nvPr>
        </p:nvSpPr>
        <p:spPr/>
        <p:txBody>
          <a:bodyPr/>
          <a:lstStyle/>
          <a:p>
            <a:pPr>
              <a:defRPr/>
            </a:pPr>
            <a:fld id="{AC86768E-40CD-45A4-8A01-85033007C078}" type="datetime1">
              <a:rPr lang="en-GB"/>
              <a:pPr>
                <a:defRPr/>
              </a:pPr>
              <a:t>08/10/2019</a:t>
            </a:fld>
            <a:endParaRPr lang="en-GB"/>
          </a:p>
        </p:txBody>
      </p:sp>
    </p:spTree>
    <p:extLst>
      <p:ext uri="{BB962C8B-B14F-4D97-AF65-F5344CB8AC3E}">
        <p14:creationId xmlns:p14="http://schemas.microsoft.com/office/powerpoint/2010/main" val="32382164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b="1" dirty="0" smtClean="0">
                <a:solidFill>
                  <a:schemeClr val="tx2"/>
                </a:solidFill>
              </a:rPr>
              <a:t>Consider these</a:t>
            </a:r>
          </a:p>
        </p:txBody>
      </p:sp>
      <p:sp>
        <p:nvSpPr>
          <p:cNvPr id="3" name="Content Placeholder 2"/>
          <p:cNvSpPr>
            <a:spLocks noGrp="1"/>
          </p:cNvSpPr>
          <p:nvPr>
            <p:ph idx="1"/>
          </p:nvPr>
        </p:nvSpPr>
        <p:spPr/>
        <p:txBody>
          <a:bodyPr/>
          <a:lstStyle/>
          <a:p>
            <a:pPr marL="274320" indent="-274320">
              <a:buClr>
                <a:schemeClr val="accent3"/>
              </a:buClr>
              <a:defRPr/>
            </a:pPr>
            <a:r>
              <a:rPr lang="en-GB" sz="2400" dirty="0">
                <a:solidFill>
                  <a:schemeClr val="tx1">
                    <a:lumMod val="75000"/>
                    <a:lumOff val="25000"/>
                  </a:schemeClr>
                </a:solidFill>
              </a:rPr>
              <a:t>1. </a:t>
            </a:r>
            <a:r>
              <a:rPr lang="en-GB" sz="2400" dirty="0">
                <a:solidFill>
                  <a:schemeClr val="tx2"/>
                </a:solidFill>
              </a:rPr>
              <a:t>should endangered species be protected from human hunting</a:t>
            </a:r>
          </a:p>
          <a:p>
            <a:pPr marL="274320" indent="-274320">
              <a:buClr>
                <a:schemeClr val="accent3"/>
              </a:buClr>
              <a:defRPr/>
            </a:pPr>
            <a:r>
              <a:rPr lang="en-GB" sz="2400" dirty="0">
                <a:solidFill>
                  <a:schemeClr val="tx2"/>
                </a:solidFill>
              </a:rPr>
              <a:t>2. should healthcare be free</a:t>
            </a:r>
          </a:p>
          <a:p>
            <a:pPr marL="274320" indent="-274320">
              <a:buClr>
                <a:schemeClr val="accent3"/>
              </a:buClr>
              <a:defRPr/>
            </a:pPr>
            <a:r>
              <a:rPr lang="en-GB" sz="2400" dirty="0">
                <a:solidFill>
                  <a:schemeClr val="tx2"/>
                </a:solidFill>
              </a:rPr>
              <a:t>3. should the death penalty be brought back</a:t>
            </a:r>
          </a:p>
          <a:p>
            <a:pPr marL="274320" indent="-274320">
              <a:buClr>
                <a:schemeClr val="accent3"/>
              </a:buClr>
              <a:defRPr/>
            </a:pPr>
            <a:r>
              <a:rPr lang="en-GB" sz="2400" dirty="0">
                <a:solidFill>
                  <a:schemeClr val="tx2"/>
                </a:solidFill>
              </a:rPr>
              <a:t>4. should I tell my friend her partner's cheating on her</a:t>
            </a:r>
          </a:p>
          <a:p>
            <a:pPr marL="274320" indent="-274320">
              <a:buClr>
                <a:schemeClr val="accent3"/>
              </a:buClr>
              <a:defRPr/>
            </a:pPr>
            <a:r>
              <a:rPr lang="en-GB" sz="2400" dirty="0">
                <a:solidFill>
                  <a:schemeClr val="tx2"/>
                </a:solidFill>
              </a:rPr>
              <a:t>5. should university education be free</a:t>
            </a:r>
          </a:p>
          <a:p>
            <a:pPr marL="274320" indent="-274320">
              <a:buClr>
                <a:schemeClr val="accent3"/>
              </a:buClr>
              <a:defRPr/>
            </a:pPr>
            <a:endParaRPr lang="en-GB" sz="2400" dirty="0">
              <a:solidFill>
                <a:schemeClr val="tx2"/>
              </a:solidFill>
            </a:endParaRPr>
          </a:p>
          <a:p>
            <a:pPr marL="274320" indent="-274320">
              <a:buClr>
                <a:schemeClr val="accent3"/>
              </a:buClr>
              <a:defRPr/>
            </a:pPr>
            <a:r>
              <a:rPr lang="en-GB" sz="2400" dirty="0">
                <a:solidFill>
                  <a:schemeClr val="tx2"/>
                </a:solidFill>
              </a:rPr>
              <a:t>‘It’s about the way the world </a:t>
            </a:r>
            <a:r>
              <a:rPr lang="en-GB" sz="2400" i="1" dirty="0">
                <a:solidFill>
                  <a:schemeClr val="tx2"/>
                </a:solidFill>
              </a:rPr>
              <a:t>ought</a:t>
            </a:r>
            <a:r>
              <a:rPr lang="en-GB" sz="2400" dirty="0">
                <a:solidFill>
                  <a:schemeClr val="tx2"/>
                </a:solidFill>
              </a:rPr>
              <a:t> to be or </a:t>
            </a:r>
            <a:r>
              <a:rPr lang="en-GB" sz="2400" i="1" dirty="0">
                <a:solidFill>
                  <a:schemeClr val="tx2"/>
                </a:solidFill>
              </a:rPr>
              <a:t>should</a:t>
            </a:r>
            <a:r>
              <a:rPr lang="en-GB" sz="2400" dirty="0">
                <a:solidFill>
                  <a:schemeClr val="tx2"/>
                </a:solidFill>
              </a:rPr>
              <a:t> be.</a:t>
            </a:r>
          </a:p>
          <a:p>
            <a:pPr>
              <a:buFont typeface="Arial" charset="0"/>
              <a:buChar char="•"/>
              <a:defRPr/>
            </a:pPr>
            <a:endParaRPr lang="en-GB" dirty="0"/>
          </a:p>
        </p:txBody>
      </p:sp>
      <p:sp>
        <p:nvSpPr>
          <p:cNvPr id="4" name="Footer Placeholder 3"/>
          <p:cNvSpPr>
            <a:spLocks noGrp="1"/>
          </p:cNvSpPr>
          <p:nvPr>
            <p:ph type="ftr" sz="quarter" idx="11"/>
          </p:nvPr>
        </p:nvSpPr>
        <p:spPr/>
        <p:txBody>
          <a:bodyPr/>
          <a:lstStyle/>
          <a:p>
            <a:pPr>
              <a:defRPr/>
            </a:pPr>
            <a:endParaRPr lang="en-GB" dirty="0"/>
          </a:p>
        </p:txBody>
      </p:sp>
      <p:sp>
        <p:nvSpPr>
          <p:cNvPr id="2662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4B8EE3D-7327-40AC-A8F3-4ECE5BA1030D}" type="slidenum">
              <a:rPr lang="en-GB" altLang="en-US" sz="1200">
                <a:solidFill>
                  <a:srgbClr val="898989"/>
                </a:solidFill>
                <a:latin typeface="Arial" panose="020B0604020202020204" pitchFamily="34" charset="0"/>
              </a:rPr>
              <a:pPr>
                <a:spcBef>
                  <a:spcPct val="0"/>
                </a:spcBef>
                <a:buFontTx/>
                <a:buNone/>
              </a:pPr>
              <a:t>16</a:t>
            </a:fld>
            <a:endParaRPr lang="en-GB" altLang="en-US" sz="1200">
              <a:solidFill>
                <a:srgbClr val="898989"/>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FD5AE38B-EEED-4244-82B5-C52CE25463DB}" type="datetime1">
              <a:rPr lang="en-GB"/>
              <a:pPr>
                <a:defRPr/>
              </a:pPr>
              <a:t>08/10/2019</a:t>
            </a:fld>
            <a:endParaRPr lang="en-GB"/>
          </a:p>
        </p:txBody>
      </p:sp>
    </p:spTree>
    <p:extLst>
      <p:ext uri="{BB962C8B-B14F-4D97-AF65-F5344CB8AC3E}">
        <p14:creationId xmlns:p14="http://schemas.microsoft.com/office/powerpoint/2010/main" val="1476411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dirty="0" smtClean="0"/>
              <a:t>Maia &amp; </a:t>
            </a:r>
            <a:r>
              <a:rPr lang="en-GB" altLang="en-US" dirty="0" err="1" smtClean="0"/>
              <a:t>Shibbles</a:t>
            </a:r>
            <a:endParaRPr lang="en-GB" altLang="en-US" dirty="0" smtClean="0"/>
          </a:p>
        </p:txBody>
      </p:sp>
      <p:sp>
        <p:nvSpPr>
          <p:cNvPr id="30723" name="Content Placeholder 2"/>
          <p:cNvSpPr>
            <a:spLocks noGrp="1"/>
          </p:cNvSpPr>
          <p:nvPr>
            <p:ph idx="1"/>
          </p:nvPr>
        </p:nvSpPr>
        <p:spPr/>
        <p:txBody>
          <a:bodyPr/>
          <a:lstStyle/>
          <a:p>
            <a:r>
              <a:rPr lang="en-GB" altLang="en-US" dirty="0" smtClean="0"/>
              <a:t>A distinction is made between morals and ethics. Morals are not critical, but enculturated, more like learned habits or rules than thought out </a:t>
            </a:r>
            <a:r>
              <a:rPr lang="en-GB" altLang="en-US" dirty="0" err="1" smtClean="0"/>
              <a:t>behavior</a:t>
            </a:r>
            <a:r>
              <a:rPr lang="en-GB" altLang="en-US" dirty="0" smtClean="0"/>
              <a:t>. Ethics is a critical examination of morals and cultural practices.</a:t>
            </a:r>
          </a:p>
          <a:p>
            <a:r>
              <a:rPr lang="en-GB" altLang="en-US" dirty="0" smtClean="0"/>
              <a:t>Are ethics no more than a reflection of cultural, social and professional ‘prejudices’?</a:t>
            </a:r>
          </a:p>
        </p:txBody>
      </p:sp>
      <p:sp>
        <p:nvSpPr>
          <p:cNvPr id="4" name="Footer Placeholder 3"/>
          <p:cNvSpPr>
            <a:spLocks noGrp="1"/>
          </p:cNvSpPr>
          <p:nvPr>
            <p:ph type="ftr" sz="quarter" idx="11"/>
          </p:nvPr>
        </p:nvSpPr>
        <p:spPr/>
        <p:txBody>
          <a:bodyPr/>
          <a:lstStyle/>
          <a:p>
            <a:pPr>
              <a:defRPr/>
            </a:pPr>
            <a:endParaRPr lang="en-GB" dirty="0"/>
          </a:p>
        </p:txBody>
      </p:sp>
      <p:sp>
        <p:nvSpPr>
          <p:cNvPr id="3072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228290D-14BD-44BB-970B-8FDF9FD1FBD9}" type="slidenum">
              <a:rPr lang="en-GB" altLang="en-US" sz="1200">
                <a:solidFill>
                  <a:srgbClr val="898989"/>
                </a:solidFill>
                <a:latin typeface="Arial" panose="020B0604020202020204" pitchFamily="34" charset="0"/>
              </a:rPr>
              <a:pPr>
                <a:spcBef>
                  <a:spcPct val="0"/>
                </a:spcBef>
                <a:buFontTx/>
                <a:buNone/>
              </a:pPr>
              <a:t>17</a:t>
            </a:fld>
            <a:endParaRPr lang="en-GB" altLang="en-US" sz="1200">
              <a:solidFill>
                <a:srgbClr val="898989"/>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CB3CCF6D-9161-4681-9D7C-42B078F7208E}" type="datetime1">
              <a:rPr lang="en-GB"/>
              <a:pPr>
                <a:defRPr/>
              </a:pPr>
              <a:t>08/10/2019</a:t>
            </a:fld>
            <a:endParaRPr lang="en-GB"/>
          </a:p>
        </p:txBody>
      </p:sp>
    </p:spTree>
    <p:extLst>
      <p:ext uri="{BB962C8B-B14F-4D97-AF65-F5344CB8AC3E}">
        <p14:creationId xmlns:p14="http://schemas.microsoft.com/office/powerpoint/2010/main" val="42843462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rtlCol="0">
            <a:normAutofit/>
          </a:bodyPr>
          <a:lstStyle/>
          <a:p>
            <a:pPr marL="320040" indent="-320040">
              <a:buClr>
                <a:schemeClr val="accent6">
                  <a:lumMod val="75000"/>
                </a:schemeClr>
              </a:buClr>
              <a:defRPr/>
            </a:pPr>
            <a:r>
              <a:rPr lang="en-GB" b="1" dirty="0" smtClean="0">
                <a:solidFill>
                  <a:schemeClr val="tx2"/>
                </a:solidFill>
              </a:rPr>
              <a:t>Ethics</a:t>
            </a:r>
          </a:p>
        </p:txBody>
      </p:sp>
      <p:sp>
        <p:nvSpPr>
          <p:cNvPr id="19459" name="Content Placeholder 2"/>
          <p:cNvSpPr>
            <a:spLocks noGrp="1"/>
          </p:cNvSpPr>
          <p:nvPr>
            <p:ph idx="1"/>
          </p:nvPr>
        </p:nvSpPr>
        <p:spPr/>
        <p:txBody>
          <a:bodyPr rtlCol="0">
            <a:normAutofit/>
          </a:bodyPr>
          <a:lstStyle/>
          <a:p>
            <a:pPr marL="274320" indent="-182880">
              <a:buClr>
                <a:schemeClr val="accent6">
                  <a:lumMod val="75000"/>
                </a:schemeClr>
              </a:buClr>
              <a:defRPr/>
            </a:pPr>
            <a:r>
              <a:rPr lang="en-GB" dirty="0" smtClean="0">
                <a:solidFill>
                  <a:schemeClr val="tx2"/>
                </a:solidFill>
              </a:rPr>
              <a:t>Applied ethics to particular situations</a:t>
            </a:r>
          </a:p>
          <a:p>
            <a:pPr marL="274320" indent="-182880">
              <a:buClr>
                <a:schemeClr val="accent6">
                  <a:lumMod val="75000"/>
                </a:schemeClr>
              </a:buClr>
              <a:defRPr/>
            </a:pPr>
            <a:endParaRPr lang="en-GB" dirty="0" smtClean="0">
              <a:solidFill>
                <a:schemeClr val="tx2"/>
              </a:solidFill>
            </a:endParaRPr>
          </a:p>
          <a:p>
            <a:pPr marL="274320" indent="-182880">
              <a:buClr>
                <a:schemeClr val="accent6">
                  <a:lumMod val="75000"/>
                </a:schemeClr>
              </a:buClr>
              <a:defRPr/>
            </a:pPr>
            <a:r>
              <a:rPr lang="en-GB" dirty="0" smtClean="0">
                <a:solidFill>
                  <a:schemeClr val="tx2"/>
                </a:solidFill>
              </a:rPr>
              <a:t>Codes of Ethics</a:t>
            </a:r>
          </a:p>
          <a:p>
            <a:pPr marL="274320" indent="-182880">
              <a:buClr>
                <a:schemeClr val="accent6">
                  <a:lumMod val="75000"/>
                </a:schemeClr>
              </a:buClr>
              <a:defRPr/>
            </a:pPr>
            <a:endParaRPr lang="en-GB" dirty="0" smtClean="0">
              <a:solidFill>
                <a:schemeClr val="tx2"/>
              </a:solidFill>
            </a:endParaRPr>
          </a:p>
          <a:p>
            <a:pPr marL="274320" indent="-182880">
              <a:buClr>
                <a:schemeClr val="accent6">
                  <a:lumMod val="75000"/>
                </a:schemeClr>
              </a:buClr>
              <a:defRPr/>
            </a:pPr>
            <a:r>
              <a:rPr lang="en-GB" dirty="0" smtClean="0">
                <a:solidFill>
                  <a:schemeClr val="tx2"/>
                </a:solidFill>
              </a:rPr>
              <a:t>Professional standards</a:t>
            </a:r>
          </a:p>
          <a:p>
            <a:pPr marL="274320" indent="-182880">
              <a:buClr>
                <a:schemeClr val="accent6">
                  <a:lumMod val="75000"/>
                </a:schemeClr>
              </a:buClr>
              <a:defRPr/>
            </a:pPr>
            <a:endParaRPr lang="en-GB" dirty="0" smtClean="0">
              <a:solidFill>
                <a:schemeClr val="tx1">
                  <a:lumMod val="75000"/>
                  <a:lumOff val="25000"/>
                </a:schemeClr>
              </a:solidFill>
            </a:endParaRPr>
          </a:p>
        </p:txBody>
      </p:sp>
      <p:sp>
        <p:nvSpPr>
          <p:cNvPr id="31748" name="Footer Placeholder 4"/>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200">
              <a:solidFill>
                <a:schemeClr val="bg2"/>
              </a:solidFill>
              <a:latin typeface="Arial" panose="020B0604020202020204" pitchFamily="34" charset="0"/>
              <a:cs typeface="Arial" panose="020B0604020202020204" pitchFamily="34" charset="0"/>
            </a:endParaRPr>
          </a:p>
        </p:txBody>
      </p:sp>
      <p:sp>
        <p:nvSpPr>
          <p:cNvPr id="31749"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F14159B-C5FF-4A06-8ED7-BCE7F12D6938}" type="slidenum">
              <a:rPr lang="en-GB" altLang="en-US" sz="1200">
                <a:solidFill>
                  <a:srgbClr val="FFFFFF"/>
                </a:solidFill>
                <a:latin typeface="Arial" panose="020B0604020202020204" pitchFamily="34" charset="0"/>
              </a:rPr>
              <a:pPr>
                <a:spcBef>
                  <a:spcPct val="0"/>
                </a:spcBef>
                <a:buFontTx/>
                <a:buNone/>
              </a:pPr>
              <a:t>18</a:t>
            </a:fld>
            <a:endParaRPr lang="en-GB" altLang="en-US" sz="1200">
              <a:solidFill>
                <a:srgbClr val="FFFFFF"/>
              </a:solidFill>
              <a:latin typeface="Arial" panose="020B0604020202020204" pitchFamily="34" charset="0"/>
            </a:endParaRPr>
          </a:p>
        </p:txBody>
      </p:sp>
      <p:sp>
        <p:nvSpPr>
          <p:cNvPr id="2" name="Date Placeholder 1"/>
          <p:cNvSpPr>
            <a:spLocks noGrp="1"/>
          </p:cNvSpPr>
          <p:nvPr>
            <p:ph type="dt" sz="quarter" idx="10"/>
          </p:nvPr>
        </p:nvSpPr>
        <p:spPr/>
        <p:txBody>
          <a:bodyPr/>
          <a:lstStyle/>
          <a:p>
            <a:pPr>
              <a:defRPr/>
            </a:pPr>
            <a:fld id="{5AC1B3C2-71C9-4D23-BE07-FFF7A53D8BB1}" type="datetime1">
              <a:rPr lang="en-GB"/>
              <a:pPr>
                <a:defRPr/>
              </a:pPr>
              <a:t>08/10/2019</a:t>
            </a:fld>
            <a:endParaRPr lang="en-GB"/>
          </a:p>
        </p:txBody>
      </p:sp>
    </p:spTree>
    <p:extLst>
      <p:ext uri="{BB962C8B-B14F-4D97-AF65-F5344CB8AC3E}">
        <p14:creationId xmlns:p14="http://schemas.microsoft.com/office/powerpoint/2010/main" val="49813487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solidFill>
              </a:rPr>
              <a:t>Explore</a:t>
            </a:r>
            <a:endParaRPr lang="en-GB" b="1" dirty="0">
              <a:solidFill>
                <a:schemeClr val="tx2"/>
              </a:solidFill>
            </a:endParaRPr>
          </a:p>
        </p:txBody>
      </p:sp>
      <p:sp>
        <p:nvSpPr>
          <p:cNvPr id="3" name="Content Placeholder 2"/>
          <p:cNvSpPr>
            <a:spLocks noGrp="1"/>
          </p:cNvSpPr>
          <p:nvPr>
            <p:ph idx="1"/>
          </p:nvPr>
        </p:nvSpPr>
        <p:spPr/>
        <p:txBody>
          <a:bodyPr/>
          <a:lstStyle/>
          <a:p>
            <a:r>
              <a:rPr lang="en-GB" dirty="0" smtClean="0">
                <a:solidFill>
                  <a:schemeClr val="tx2"/>
                </a:solidFill>
              </a:rPr>
              <a:t>Ethical Framework BACP</a:t>
            </a:r>
          </a:p>
          <a:p>
            <a:r>
              <a:rPr lang="en-GB" dirty="0" smtClean="0">
                <a:solidFill>
                  <a:schemeClr val="tx2"/>
                </a:solidFill>
              </a:rPr>
              <a:t>BPS Code of Ethics</a:t>
            </a:r>
            <a:endParaRPr lang="en-GB" dirty="0">
              <a:solidFill>
                <a:schemeClr val="tx2"/>
              </a:solidFill>
            </a:endParaRPr>
          </a:p>
        </p:txBody>
      </p:sp>
    </p:spTree>
    <p:extLst>
      <p:ext uri="{BB962C8B-B14F-4D97-AF65-F5344CB8AC3E}">
        <p14:creationId xmlns:p14="http://schemas.microsoft.com/office/powerpoint/2010/main" val="238114897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955</TotalTime>
  <Words>867</Words>
  <Application>Microsoft Office PowerPoint</Application>
  <PresentationFormat>Widescreen</PresentationFormat>
  <Paragraphs>118</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Myriad Pro</vt:lpstr>
      <vt:lpstr>Wingdings</vt:lpstr>
      <vt:lpstr>Wingdings 2</vt:lpstr>
      <vt:lpstr>20140311PresentationUWTSDTemplate</vt:lpstr>
      <vt:lpstr>CURRENT DEBATES IN COUNSELLING   WEEK 2 </vt:lpstr>
      <vt:lpstr>TODAY</vt:lpstr>
      <vt:lpstr>BACP EF p.8 2016</vt:lpstr>
      <vt:lpstr>Bond 2015</vt:lpstr>
      <vt:lpstr>PowerPoint Presentation</vt:lpstr>
      <vt:lpstr>Strategic aims</vt:lpstr>
      <vt:lpstr>Values</vt:lpstr>
      <vt:lpstr>Statement</vt:lpstr>
      <vt:lpstr>Questions</vt:lpstr>
      <vt:lpstr>What do we mean by values</vt:lpstr>
      <vt:lpstr>How hard are these questions?</vt:lpstr>
      <vt:lpstr>Barker</vt:lpstr>
      <vt:lpstr>Beauchamp in Baker</vt:lpstr>
      <vt:lpstr>Ethics—The Basics </vt:lpstr>
      <vt:lpstr>Panza, C., &amp; Potthast, A.,  Ethics for dummies - ebook</vt:lpstr>
      <vt:lpstr>Consider these</vt:lpstr>
      <vt:lpstr>Maia &amp; Shibbles</vt:lpstr>
      <vt:lpstr>Ethics</vt:lpstr>
      <vt:lpstr>Explore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Ruth Groff</cp:lastModifiedBy>
  <cp:revision>69</cp:revision>
  <dcterms:created xsi:type="dcterms:W3CDTF">2015-04-14T15:21:28Z</dcterms:created>
  <dcterms:modified xsi:type="dcterms:W3CDTF">2019-10-08T16:32:44Z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