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7"/>
  </p:notesMasterIdLst>
  <p:handoutMasterIdLst>
    <p:handoutMasterId r:id="rId48"/>
  </p:handoutMasterIdLst>
  <p:sldIdLst>
    <p:sldId id="263" r:id="rId2"/>
    <p:sldId id="264" r:id="rId3"/>
    <p:sldId id="265" r:id="rId4"/>
    <p:sldId id="294" r:id="rId5"/>
    <p:sldId id="295" r:id="rId6"/>
    <p:sldId id="296" r:id="rId7"/>
    <p:sldId id="297" r:id="rId8"/>
    <p:sldId id="298" r:id="rId9"/>
    <p:sldId id="299" r:id="rId10"/>
    <p:sldId id="301" r:id="rId11"/>
    <p:sldId id="266" r:id="rId12"/>
    <p:sldId id="267" r:id="rId13"/>
    <p:sldId id="257" r:id="rId14"/>
    <p:sldId id="258" r:id="rId15"/>
    <p:sldId id="259" r:id="rId16"/>
    <p:sldId id="260" r:id="rId17"/>
    <p:sldId id="261" r:id="rId18"/>
    <p:sldId id="262" r:id="rId19"/>
    <p:sldId id="268" r:id="rId20"/>
    <p:sldId id="269" r:id="rId21"/>
    <p:sldId id="270" r:id="rId22"/>
    <p:sldId id="271" r:id="rId23"/>
    <p:sldId id="272" r:id="rId24"/>
    <p:sldId id="275" r:id="rId25"/>
    <p:sldId id="276" r:id="rId26"/>
    <p:sldId id="273" r:id="rId27"/>
    <p:sldId id="278" r:id="rId28"/>
    <p:sldId id="277" r:id="rId29"/>
    <p:sldId id="279" r:id="rId30"/>
    <p:sldId id="280" r:id="rId31"/>
    <p:sldId id="274" r:id="rId32"/>
    <p:sldId id="281" r:id="rId33"/>
    <p:sldId id="283" r:id="rId34"/>
    <p:sldId id="282" r:id="rId35"/>
    <p:sldId id="284" r:id="rId36"/>
    <p:sldId id="285" r:id="rId37"/>
    <p:sldId id="286" r:id="rId38"/>
    <p:sldId id="287" r:id="rId39"/>
    <p:sldId id="289" r:id="rId40"/>
    <p:sldId id="288" r:id="rId41"/>
    <p:sldId id="302" r:id="rId42"/>
    <p:sldId id="291" r:id="rId43"/>
    <p:sldId id="293" r:id="rId44"/>
    <p:sldId id="290" r:id="rId45"/>
    <p:sldId id="292" r:id="rId46"/>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66" d="100"/>
          <a:sy n="66" d="100"/>
        </p:scale>
        <p:origin x="96"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B859C8C3-1D63-4040-A24E-598C46423D5F}" type="datetimeFigureOut">
              <a:rPr lang="en-US" smtClean="0"/>
              <a:t>05-Dec-17</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5F983E3B-6159-43EE-9133-5DB374FAE82D}" type="slidenum">
              <a:rPr lang="en-US" smtClean="0"/>
              <a:t>‹#›</a:t>
            </a:fld>
            <a:endParaRPr lang="en-US"/>
          </a:p>
        </p:txBody>
      </p:sp>
    </p:spTree>
    <p:extLst>
      <p:ext uri="{BB962C8B-B14F-4D97-AF65-F5344CB8AC3E}">
        <p14:creationId xmlns:p14="http://schemas.microsoft.com/office/powerpoint/2010/main" val="344886987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27EF81DB-9B51-4E8C-8F01-674D8E5E65BC}" type="datetimeFigureOut">
              <a:rPr lang="en-US" smtClean="0"/>
              <a:t>05-Dec-17</a:t>
            </a:fld>
            <a:endParaRPr lang="en-US"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599E5871-FA34-4E43-B0BA-8949C39DC23D}" type="slidenum">
              <a:rPr lang="en-US" smtClean="0"/>
              <a:t>‹#›</a:t>
            </a:fld>
            <a:endParaRPr lang="en-US" dirty="0"/>
          </a:p>
        </p:txBody>
      </p:sp>
    </p:spTree>
    <p:extLst>
      <p:ext uri="{BB962C8B-B14F-4D97-AF65-F5344CB8AC3E}">
        <p14:creationId xmlns:p14="http://schemas.microsoft.com/office/powerpoint/2010/main" val="7284861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23925" y="952500"/>
            <a:ext cx="8466138" cy="4762500"/>
          </a:xfrm>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sz="1400" i="1"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1</a:t>
            </a:fld>
            <a:endParaRPr lang="en-US" dirty="0">
              <a:solidFill>
                <a:prstClr val="black"/>
              </a:solidFill>
            </a:endParaRPr>
          </a:p>
        </p:txBody>
      </p:sp>
    </p:spTree>
    <p:extLst>
      <p:ext uri="{BB962C8B-B14F-4D97-AF65-F5344CB8AC3E}">
        <p14:creationId xmlns:p14="http://schemas.microsoft.com/office/powerpoint/2010/main" val="5520339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2</a:t>
            </a:fld>
            <a:endParaRPr lang="en-US" dirty="0">
              <a:solidFill>
                <a:prstClr val="black"/>
              </a:solidFill>
            </a:endParaRPr>
          </a:p>
        </p:txBody>
      </p:sp>
    </p:spTree>
    <p:extLst>
      <p:ext uri="{BB962C8B-B14F-4D97-AF65-F5344CB8AC3E}">
        <p14:creationId xmlns:p14="http://schemas.microsoft.com/office/powerpoint/2010/main" val="10120921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4</a:t>
            </a:fld>
            <a:endParaRPr lang="en-US"/>
          </a:p>
        </p:txBody>
      </p:sp>
    </p:spTree>
    <p:extLst>
      <p:ext uri="{BB962C8B-B14F-4D97-AF65-F5344CB8AC3E}">
        <p14:creationId xmlns:p14="http://schemas.microsoft.com/office/powerpoint/2010/main" val="3761642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5</a:t>
            </a:fld>
            <a:endParaRPr lang="en-US"/>
          </a:p>
        </p:txBody>
      </p:sp>
    </p:spTree>
    <p:extLst>
      <p:ext uri="{BB962C8B-B14F-4D97-AF65-F5344CB8AC3E}">
        <p14:creationId xmlns:p14="http://schemas.microsoft.com/office/powerpoint/2010/main" val="474416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6</a:t>
            </a:fld>
            <a:endParaRPr lang="en-US"/>
          </a:p>
        </p:txBody>
      </p:sp>
    </p:spTree>
    <p:extLst>
      <p:ext uri="{BB962C8B-B14F-4D97-AF65-F5344CB8AC3E}">
        <p14:creationId xmlns:p14="http://schemas.microsoft.com/office/powerpoint/2010/main" val="23383832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7</a:t>
            </a:fld>
            <a:endParaRPr lang="en-US"/>
          </a:p>
        </p:txBody>
      </p:sp>
    </p:spTree>
    <p:extLst>
      <p:ext uri="{BB962C8B-B14F-4D97-AF65-F5344CB8AC3E}">
        <p14:creationId xmlns:p14="http://schemas.microsoft.com/office/powerpoint/2010/main" val="4125253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8</a:t>
            </a:fld>
            <a:endParaRPr lang="en-US"/>
          </a:p>
        </p:txBody>
      </p:sp>
    </p:spTree>
    <p:extLst>
      <p:ext uri="{BB962C8B-B14F-4D97-AF65-F5344CB8AC3E}">
        <p14:creationId xmlns:p14="http://schemas.microsoft.com/office/powerpoint/2010/main" val="15134120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9</a:t>
            </a:fld>
            <a:endParaRPr lang="en-US"/>
          </a:p>
        </p:txBody>
      </p:sp>
    </p:spTree>
    <p:extLst>
      <p:ext uri="{BB962C8B-B14F-4D97-AF65-F5344CB8AC3E}">
        <p14:creationId xmlns:p14="http://schemas.microsoft.com/office/powerpoint/2010/main" val="8948008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11</a:t>
            </a:fld>
            <a:endParaRPr lang="en-US">
              <a:solidFill>
                <a:prstClr val="black"/>
              </a:solidFill>
            </a:endParaRPr>
          </a:p>
        </p:txBody>
      </p:sp>
    </p:spTree>
    <p:extLst>
      <p:ext uri="{BB962C8B-B14F-4D97-AF65-F5344CB8AC3E}">
        <p14:creationId xmlns:p14="http://schemas.microsoft.com/office/powerpoint/2010/main" val="15257673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13</a:t>
            </a:fld>
            <a:endParaRPr lang="en-US">
              <a:solidFill>
                <a:prstClr val="black"/>
              </a:solidFill>
            </a:endParaRPr>
          </a:p>
        </p:txBody>
      </p:sp>
    </p:spTree>
    <p:extLst>
      <p:ext uri="{BB962C8B-B14F-4D97-AF65-F5344CB8AC3E}">
        <p14:creationId xmlns:p14="http://schemas.microsoft.com/office/powerpoint/2010/main" val="25315594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14</a:t>
            </a:fld>
            <a:endParaRPr lang="en-US">
              <a:solidFill>
                <a:prstClr val="black"/>
              </a:solidFill>
            </a:endParaRPr>
          </a:p>
        </p:txBody>
      </p:sp>
    </p:spTree>
    <p:extLst>
      <p:ext uri="{BB962C8B-B14F-4D97-AF65-F5344CB8AC3E}">
        <p14:creationId xmlns:p14="http://schemas.microsoft.com/office/powerpoint/2010/main" val="3176975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15</a:t>
            </a:fld>
            <a:endParaRPr lang="en-US">
              <a:solidFill>
                <a:prstClr val="black"/>
              </a:solidFill>
            </a:endParaRPr>
          </a:p>
        </p:txBody>
      </p:sp>
    </p:spTree>
    <p:extLst>
      <p:ext uri="{BB962C8B-B14F-4D97-AF65-F5344CB8AC3E}">
        <p14:creationId xmlns:p14="http://schemas.microsoft.com/office/powerpoint/2010/main" val="42545958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16</a:t>
            </a:fld>
            <a:endParaRPr lang="en-US">
              <a:solidFill>
                <a:prstClr val="black"/>
              </a:solidFill>
            </a:endParaRPr>
          </a:p>
        </p:txBody>
      </p:sp>
    </p:spTree>
    <p:extLst>
      <p:ext uri="{BB962C8B-B14F-4D97-AF65-F5344CB8AC3E}">
        <p14:creationId xmlns:p14="http://schemas.microsoft.com/office/powerpoint/2010/main" val="26492393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17</a:t>
            </a:fld>
            <a:endParaRPr lang="en-US">
              <a:solidFill>
                <a:prstClr val="black"/>
              </a:solidFill>
            </a:endParaRPr>
          </a:p>
        </p:txBody>
      </p:sp>
    </p:spTree>
    <p:extLst>
      <p:ext uri="{BB962C8B-B14F-4D97-AF65-F5344CB8AC3E}">
        <p14:creationId xmlns:p14="http://schemas.microsoft.com/office/powerpoint/2010/main" val="3308421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18</a:t>
            </a:fld>
            <a:endParaRPr lang="en-US">
              <a:solidFill>
                <a:prstClr val="black"/>
              </a:solidFill>
            </a:endParaRPr>
          </a:p>
        </p:txBody>
      </p:sp>
    </p:spTree>
    <p:extLst>
      <p:ext uri="{BB962C8B-B14F-4D97-AF65-F5344CB8AC3E}">
        <p14:creationId xmlns:p14="http://schemas.microsoft.com/office/powerpoint/2010/main" val="27531241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05/12/2017</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0502157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05/12/2017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477938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05/12/2017</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616973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05/12/2017</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8733740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05/12/2017</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299782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05/12/2017</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0184238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05/12/2017</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464139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05/12/2017</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644269959"/>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05/12/2017</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1399855068"/>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05/12/2017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628875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05/12/2017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652196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05/12/2017</a:t>
            </a:fld>
            <a:endParaRPr lang="en-GB" dirty="0">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8052953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margaretthatcher.org/document/106689"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1000littlehammers.files.wordpress.com/2010/02/birth_of_biopolitics.pdf"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emf"/><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1.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5" Type="http://schemas.openxmlformats.org/officeDocument/2006/relationships/image" Target="../media/image37.png"/><Relationship Id="rId4" Type="http://schemas.openxmlformats.org/officeDocument/2006/relationships/image" Target="../media/image36.png"/></Relationships>
</file>

<file path=ppt/slides/_rels/slide3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 Id="rId5" Type="http://schemas.openxmlformats.org/officeDocument/2006/relationships/image" Target="../media/image42.png"/><Relationship Id="rId4" Type="http://schemas.openxmlformats.org/officeDocument/2006/relationships/hyperlink" Target="https://www.youtube.com/watch?v=v9d7ahKWcsM"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hillsborough.independent.gov.uk/report/Section-1/summary/page-14/"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hillsborough.independent.gov.uk/"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hyperlink" Target="http://www.liverpoolecho.co.uk/news/liverpool-news/thatcherism-conference-planned-liverpool-its-13961587"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jpg"/><Relationship Id="rId1" Type="http://schemas.openxmlformats.org/officeDocument/2006/relationships/slideLayout" Target="../slideLayouts/slideLayout2.xml"/><Relationship Id="rId5" Type="http://schemas.openxmlformats.org/officeDocument/2006/relationships/image" Target="../media/image53.png"/><Relationship Id="rId4" Type="http://schemas.openxmlformats.org/officeDocument/2006/relationships/image" Target="../media/image52.png"/></Relationships>
</file>

<file path=ppt/slides/_rels/slide4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760" y="2635623"/>
            <a:ext cx="8403006" cy="1770700"/>
          </a:xfrm>
        </p:spPr>
        <p:txBody>
          <a:bodyPr/>
          <a:lstStyle/>
          <a:p>
            <a:r>
              <a:rPr lang="en-GB" sz="3200" b="1" dirty="0"/>
              <a:t>AHHI6013</a:t>
            </a:r>
            <a:br>
              <a:rPr lang="en-GB" sz="3200" b="1" dirty="0"/>
            </a:br>
            <a:r>
              <a:rPr lang="en-GB" dirty="0" smtClean="0">
                <a:solidFill>
                  <a:srgbClr val="FFFF00"/>
                </a:solidFill>
              </a:rPr>
              <a:t>Week 9</a:t>
            </a:r>
            <a:br>
              <a:rPr lang="en-GB" dirty="0" smtClean="0">
                <a:solidFill>
                  <a:srgbClr val="FFFF00"/>
                </a:solidFill>
              </a:rPr>
            </a:br>
            <a:r>
              <a:rPr lang="en-US" dirty="0" smtClean="0"/>
              <a:t>‘</a:t>
            </a:r>
            <a:r>
              <a:rPr lang="en-US" dirty="0"/>
              <a:t>Margaret on the Guillotine’: </a:t>
            </a:r>
            <a:r>
              <a:rPr lang="en-US" dirty="0" smtClean="0"/>
              <a:t/>
            </a:r>
            <a:br>
              <a:rPr lang="en-US" dirty="0" smtClean="0"/>
            </a:br>
            <a:r>
              <a:rPr lang="en-US" dirty="0" smtClean="0"/>
              <a:t>State </a:t>
            </a:r>
            <a:r>
              <a:rPr lang="en-US" dirty="0"/>
              <a:t>Control and Civil Disobedience in Thatcher-Era Britain </a:t>
            </a:r>
            <a:br>
              <a:rPr lang="en-US" dirty="0"/>
            </a:br>
            <a:r>
              <a:rPr lang="en-GB" b="1" dirty="0" smtClean="0">
                <a:solidFill>
                  <a:srgbClr val="92D050"/>
                </a:solidFill>
              </a:rPr>
              <a:t>Lecture 2: </a:t>
            </a:r>
            <a:r>
              <a:rPr lang="en-US" b="1" dirty="0">
                <a:solidFill>
                  <a:srgbClr val="92D050"/>
                </a:solidFill>
              </a:rPr>
              <a:t>Riots, Resistance and Regeneration in Thatcher’s Britain</a:t>
            </a:r>
          </a:p>
        </p:txBody>
      </p:sp>
    </p:spTree>
    <p:extLst>
      <p:ext uri="{BB962C8B-B14F-4D97-AF65-F5344CB8AC3E}">
        <p14:creationId xmlns:p14="http://schemas.microsoft.com/office/powerpoint/2010/main" val="25188278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8000" y="1686798"/>
            <a:ext cx="11210524" cy="4703244"/>
          </a:xfrm>
        </p:spPr>
        <p:txBody>
          <a:bodyPr>
            <a:normAutofit fontScale="92500" lnSpcReduction="10000"/>
          </a:bodyPr>
          <a:lstStyle/>
          <a:p>
            <a:pPr marL="45720" indent="0" algn="r">
              <a:buNone/>
            </a:pPr>
            <a:r>
              <a:rPr lang="en-GB" u="sng" dirty="0" smtClean="0"/>
              <a:t>Tuesday lecture</a:t>
            </a:r>
          </a:p>
          <a:p>
            <a:pPr marL="45720" indent="0" algn="just">
              <a:buNone/>
            </a:pPr>
            <a:r>
              <a:rPr lang="en-GB" b="1" dirty="0" smtClean="0"/>
              <a:t>Deconstructing ‘Thatcherism’</a:t>
            </a:r>
          </a:p>
          <a:p>
            <a:pPr algn="just">
              <a:buFontTx/>
              <a:buChar char="-"/>
            </a:pPr>
            <a:r>
              <a:rPr lang="en-GB" dirty="0" smtClean="0"/>
              <a:t>Discussion and contextualisation of ‘Thatcherism’ and ‘The Eighties’</a:t>
            </a:r>
          </a:p>
          <a:p>
            <a:pPr algn="just">
              <a:buFontTx/>
              <a:buChar char="-"/>
            </a:pPr>
            <a:r>
              <a:rPr lang="en-GB" dirty="0" smtClean="0"/>
              <a:t>Analyses of two key sources – Stuart Hall’s ‘The Great Turning Right Show’ (1979) and Margaret Thatcher’s speech to Conservative Party Conference, 1975</a:t>
            </a:r>
          </a:p>
          <a:p>
            <a:pPr algn="just">
              <a:buFontTx/>
              <a:buChar char="-"/>
            </a:pPr>
            <a:r>
              <a:rPr lang="en-GB" dirty="0" smtClean="0"/>
              <a:t>Theorisation of neoliberal </a:t>
            </a:r>
            <a:r>
              <a:rPr lang="en-GB" b="1" dirty="0" smtClean="0"/>
              <a:t>state</a:t>
            </a:r>
          </a:p>
          <a:p>
            <a:pPr marL="45720" indent="0" algn="just">
              <a:buNone/>
            </a:pPr>
            <a:endParaRPr lang="en-GB" dirty="0" smtClean="0"/>
          </a:p>
          <a:p>
            <a:pPr marL="45720" indent="0" algn="r">
              <a:buNone/>
            </a:pPr>
            <a:r>
              <a:rPr lang="en-GB" u="sng" dirty="0" smtClean="0"/>
              <a:t>Friday lecture</a:t>
            </a:r>
          </a:p>
          <a:p>
            <a:pPr marL="45720" indent="0" algn="just">
              <a:buNone/>
            </a:pPr>
            <a:r>
              <a:rPr lang="en-GB" b="1" dirty="0" smtClean="0"/>
              <a:t>Riots, Resistance and Regeneration in Thatcher’s Britain</a:t>
            </a:r>
            <a:endParaRPr lang="en-GB" dirty="0" smtClean="0"/>
          </a:p>
          <a:p>
            <a:pPr algn="just">
              <a:buFontTx/>
              <a:buChar char="-"/>
            </a:pPr>
            <a:r>
              <a:rPr lang="en-GB" dirty="0" smtClean="0"/>
              <a:t>Analyses of primary sources relating to 1981 urban riots (see Moodle)</a:t>
            </a:r>
          </a:p>
          <a:p>
            <a:pPr algn="just">
              <a:buFontTx/>
              <a:buChar char="-"/>
            </a:pPr>
            <a:r>
              <a:rPr lang="en-GB" dirty="0" smtClean="0"/>
              <a:t>Discussion of urban regeneration policies in response to the riots</a:t>
            </a:r>
          </a:p>
          <a:p>
            <a:pPr algn="just">
              <a:buFontTx/>
              <a:buChar char="-"/>
            </a:pPr>
            <a:r>
              <a:rPr lang="en-GB" dirty="0" smtClean="0"/>
              <a:t>Discussion of conflict between local and central government, and other key social-political debates/tensions of the 1980s</a:t>
            </a:r>
          </a:p>
          <a:p>
            <a:pPr algn="just">
              <a:buFontTx/>
              <a:buChar char="-"/>
            </a:pPr>
            <a:r>
              <a:rPr lang="en-GB" dirty="0" smtClean="0"/>
              <a:t>Introduce theme of archives/information control as an aspect of state-citizen relations</a:t>
            </a:r>
          </a:p>
          <a:p>
            <a:pPr algn="just">
              <a:buFontTx/>
              <a:buChar char="-"/>
            </a:pPr>
            <a:endParaRPr lang="en-GB" dirty="0" smtClean="0"/>
          </a:p>
        </p:txBody>
      </p:sp>
      <p:sp>
        <p:nvSpPr>
          <p:cNvPr id="3" name="Title 2"/>
          <p:cNvSpPr>
            <a:spLocks noGrp="1"/>
          </p:cNvSpPr>
          <p:nvPr>
            <p:ph type="title"/>
          </p:nvPr>
        </p:nvSpPr>
        <p:spPr/>
        <p:txBody>
          <a:bodyPr/>
          <a:lstStyle/>
          <a:p>
            <a:r>
              <a:rPr lang="en-GB" dirty="0" smtClean="0"/>
              <a:t>Week 9 lecture outline</a:t>
            </a:r>
            <a:endParaRPr lang="en-US" dirty="0"/>
          </a:p>
        </p:txBody>
      </p:sp>
    </p:spTree>
    <p:extLst>
      <p:ext uri="{BB962C8B-B14F-4D97-AF65-F5344CB8AC3E}">
        <p14:creationId xmlns:p14="http://schemas.microsoft.com/office/powerpoint/2010/main" val="41977049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Thatcherism structured as a response to perception of crisis in British society</a:t>
            </a:r>
          </a:p>
          <a:p>
            <a:endParaRPr lang="en-GB" dirty="0"/>
          </a:p>
          <a:p>
            <a:r>
              <a:rPr lang="en-GB" dirty="0" smtClean="0"/>
              <a:t>Amounted to more than just a shift in party politics, and instead fundamental reorientation of political ideology in Britain – and a reconfiguration of relationship between individual citizens and the state</a:t>
            </a:r>
          </a:p>
          <a:p>
            <a:endParaRPr lang="en-GB" dirty="0"/>
          </a:p>
          <a:p>
            <a:r>
              <a:rPr lang="en-GB" dirty="0" smtClean="0"/>
              <a:t>Rejection of state intervention in the economy and individuals’ economic activity as tantamount to tyranny (a ‘road to serfdom’ [Hayek])</a:t>
            </a:r>
          </a:p>
          <a:p>
            <a:endParaRPr lang="en-GB" dirty="0" smtClean="0"/>
          </a:p>
          <a:p>
            <a:r>
              <a:rPr lang="en-GB" dirty="0" smtClean="0"/>
              <a:t>Exemplar of neoliberal economics; predicated on the primacy of the free market</a:t>
            </a:r>
          </a:p>
          <a:p>
            <a:pPr algn="r"/>
            <a:endParaRPr lang="en-GB" dirty="0" smtClean="0"/>
          </a:p>
          <a:p>
            <a:pPr marL="45720" indent="0" algn="r">
              <a:buNone/>
            </a:pPr>
            <a:r>
              <a:rPr lang="en-GB" i="1" dirty="0" smtClean="0"/>
              <a:t>And yet …  </a:t>
            </a:r>
            <a:endParaRPr lang="en-US" i="1" dirty="0"/>
          </a:p>
        </p:txBody>
      </p:sp>
      <p:sp>
        <p:nvSpPr>
          <p:cNvPr id="3" name="Title 2"/>
          <p:cNvSpPr>
            <a:spLocks noGrp="1"/>
          </p:cNvSpPr>
          <p:nvPr>
            <p:ph type="title"/>
          </p:nvPr>
        </p:nvSpPr>
        <p:spPr/>
        <p:txBody>
          <a:bodyPr/>
          <a:lstStyle/>
          <a:p>
            <a:pPr marL="45720" indent="0"/>
            <a:r>
              <a:rPr lang="en-GB" b="1" dirty="0"/>
              <a:t>Deconstructing ‘Thatcherism’</a:t>
            </a:r>
          </a:p>
        </p:txBody>
      </p:sp>
    </p:spTree>
    <p:extLst>
      <p:ext uri="{BB962C8B-B14F-4D97-AF65-F5344CB8AC3E}">
        <p14:creationId xmlns:p14="http://schemas.microsoft.com/office/powerpoint/2010/main" val="15746151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lstStyle/>
          <a:p>
            <a:r>
              <a:rPr lang="en-GB" b="1" dirty="0" smtClean="0"/>
              <a:t>Keynesianism</a:t>
            </a:r>
            <a:endParaRPr lang="en-GB" b="1" dirty="0"/>
          </a:p>
        </p:txBody>
      </p:sp>
      <p:sp>
        <p:nvSpPr>
          <p:cNvPr id="3" name="Content Placeholder 2"/>
          <p:cNvSpPr>
            <a:spLocks noGrp="1"/>
          </p:cNvSpPr>
          <p:nvPr>
            <p:ph sz="half" idx="2"/>
          </p:nvPr>
        </p:nvSpPr>
        <p:spPr>
          <a:xfrm>
            <a:off x="609600" y="2438400"/>
            <a:ext cx="5386917" cy="4217894"/>
          </a:xfrm>
        </p:spPr>
        <p:txBody>
          <a:bodyPr>
            <a:normAutofit fontScale="92500" lnSpcReduction="20000"/>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pPr algn="just"/>
            <a:r>
              <a:rPr lang="en-GB" dirty="0" smtClean="0"/>
              <a:t>Underpinned Western economies from WWII through to 1970s</a:t>
            </a:r>
          </a:p>
          <a:p>
            <a:pPr algn="just"/>
            <a:r>
              <a:rPr lang="en-GB" dirty="0" smtClean="0"/>
              <a:t>Emphasis on state intervention</a:t>
            </a:r>
          </a:p>
          <a:p>
            <a:pPr algn="just"/>
            <a:r>
              <a:rPr lang="en-GB" dirty="0" smtClean="0"/>
              <a:t>Emphasis on state expenditure in times of economic crisis</a:t>
            </a:r>
            <a:endParaRPr lang="en-GB" dirty="0"/>
          </a:p>
        </p:txBody>
      </p:sp>
      <p:sp>
        <p:nvSpPr>
          <p:cNvPr id="4" name="Text Placeholder 3"/>
          <p:cNvSpPr>
            <a:spLocks noGrp="1"/>
          </p:cNvSpPr>
          <p:nvPr>
            <p:ph type="body" sz="quarter" idx="3"/>
          </p:nvPr>
        </p:nvSpPr>
        <p:spPr/>
        <p:txBody>
          <a:bodyPr/>
          <a:lstStyle/>
          <a:p>
            <a:r>
              <a:rPr lang="en-GB" b="1" dirty="0" smtClean="0"/>
              <a:t>Monetarism</a:t>
            </a:r>
            <a:endParaRPr lang="en-GB" b="1" dirty="0"/>
          </a:p>
        </p:txBody>
      </p:sp>
      <p:sp>
        <p:nvSpPr>
          <p:cNvPr id="5" name="Content Placeholder 4"/>
          <p:cNvSpPr>
            <a:spLocks noGrp="1"/>
          </p:cNvSpPr>
          <p:nvPr>
            <p:ph sz="quarter" idx="4"/>
          </p:nvPr>
        </p:nvSpPr>
        <p:spPr/>
        <p:txBody>
          <a:bodyPr>
            <a:normAutofit fontScale="92500" lnSpcReduction="10000"/>
          </a:bodyPr>
          <a:lstStyle/>
          <a:p>
            <a:endParaRPr lang="en-US" dirty="0" smtClean="0"/>
          </a:p>
          <a:p>
            <a:endParaRPr lang="en-US" dirty="0"/>
          </a:p>
          <a:p>
            <a:endParaRPr lang="en-US" dirty="0" smtClean="0"/>
          </a:p>
          <a:p>
            <a:endParaRPr lang="en-US" dirty="0"/>
          </a:p>
          <a:p>
            <a:endParaRPr lang="en-US" dirty="0" smtClean="0"/>
          </a:p>
          <a:p>
            <a:endParaRPr lang="en-US" dirty="0"/>
          </a:p>
          <a:p>
            <a:r>
              <a:rPr lang="en-US" dirty="0" smtClean="0"/>
              <a:t>Theory </a:t>
            </a:r>
            <a:r>
              <a:rPr lang="en-US" dirty="0"/>
              <a:t>or practice of controlling </a:t>
            </a:r>
            <a:r>
              <a:rPr lang="en-US" dirty="0" smtClean="0"/>
              <a:t>the </a:t>
            </a:r>
            <a:r>
              <a:rPr lang="en-US" dirty="0"/>
              <a:t>supply of money as the chief method of stabilizing the </a:t>
            </a:r>
            <a:r>
              <a:rPr lang="en-US" dirty="0" smtClean="0"/>
              <a:t>economy</a:t>
            </a:r>
          </a:p>
          <a:p>
            <a:r>
              <a:rPr lang="en-GB" dirty="0" smtClean="0"/>
              <a:t>Market-driven</a:t>
            </a:r>
            <a:endParaRPr lang="en-GB" dirty="0"/>
          </a:p>
        </p:txBody>
      </p:sp>
      <p:sp>
        <p:nvSpPr>
          <p:cNvPr id="7" name="Title 2"/>
          <p:cNvSpPr>
            <a:spLocks noGrp="1"/>
          </p:cNvSpPr>
          <p:nvPr>
            <p:ph type="title"/>
          </p:nvPr>
        </p:nvSpPr>
        <p:spPr/>
        <p:txBody>
          <a:bodyPr/>
          <a:lstStyle/>
          <a:p>
            <a:r>
              <a:rPr lang="en-GB" dirty="0"/>
              <a:t>Defining Thatcherism: </a:t>
            </a:r>
            <a:br>
              <a:rPr lang="en-GB" dirty="0"/>
            </a:br>
            <a:r>
              <a:rPr lang="en-GB" dirty="0" smtClean="0"/>
              <a:t>ideological aspects</a:t>
            </a:r>
            <a:endParaRPr lang="en-GB" dirty="0"/>
          </a:p>
        </p:txBody>
      </p:sp>
      <p:pic>
        <p:nvPicPr>
          <p:cNvPr id="8" name="Picture 7"/>
          <p:cNvPicPr>
            <a:picLocks noChangeAspect="1"/>
          </p:cNvPicPr>
          <p:nvPr/>
        </p:nvPicPr>
        <p:blipFill>
          <a:blip r:embed="rId3"/>
          <a:stretch>
            <a:fillRect/>
          </a:stretch>
        </p:blipFill>
        <p:spPr>
          <a:xfrm>
            <a:off x="2366680" y="2438400"/>
            <a:ext cx="1582271" cy="2274515"/>
          </a:xfrm>
          <a:prstGeom prst="rect">
            <a:avLst/>
          </a:prstGeom>
        </p:spPr>
      </p:pic>
      <p:pic>
        <p:nvPicPr>
          <p:cNvPr id="9" name="Picture 8"/>
          <p:cNvPicPr>
            <a:picLocks noChangeAspect="1"/>
          </p:cNvPicPr>
          <p:nvPr/>
        </p:nvPicPr>
        <p:blipFill>
          <a:blip r:embed="rId4"/>
          <a:stretch>
            <a:fillRect/>
          </a:stretch>
        </p:blipFill>
        <p:spPr>
          <a:xfrm>
            <a:off x="7876614" y="2451707"/>
            <a:ext cx="2247900" cy="2247900"/>
          </a:xfrm>
          <a:prstGeom prst="rect">
            <a:avLst/>
          </a:prstGeom>
        </p:spPr>
      </p:pic>
    </p:spTree>
    <p:extLst>
      <p:ext uri="{BB962C8B-B14F-4D97-AF65-F5344CB8AC3E}">
        <p14:creationId xmlns:p14="http://schemas.microsoft.com/office/powerpoint/2010/main" val="151324000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7953613" cy="4640786"/>
          </a:xfrm>
        </p:spPr>
        <p:txBody>
          <a:bodyPr>
            <a:normAutofit lnSpcReduction="10000"/>
          </a:bodyPr>
          <a:lstStyle/>
          <a:p>
            <a:pPr marL="45720" indent="0" algn="just">
              <a:buNone/>
            </a:pPr>
            <a:r>
              <a:rPr lang="en-GB" dirty="0" smtClean="0"/>
              <a:t>“</a:t>
            </a:r>
            <a:r>
              <a:rPr lang="en-GB" dirty="0"/>
              <a:t>Neither Keynesianism nor Monetarism win votes </a:t>
            </a:r>
            <a:r>
              <a:rPr lang="en-GB" dirty="0" smtClean="0"/>
              <a:t>in the </a:t>
            </a:r>
            <a:r>
              <a:rPr lang="en-GB" dirty="0"/>
              <a:t>electoral marketplace. But in the doctrines </a:t>
            </a:r>
            <a:r>
              <a:rPr lang="en-GB" dirty="0" smtClean="0"/>
              <a:t>and discourses </a:t>
            </a:r>
            <a:r>
              <a:rPr lang="en-GB" dirty="0"/>
              <a:t>of </a:t>
            </a:r>
            <a:r>
              <a:rPr lang="en-GB" dirty="0" smtClean="0"/>
              <a:t>‘social </a:t>
            </a:r>
            <a:r>
              <a:rPr lang="en-GB" dirty="0"/>
              <a:t>market </a:t>
            </a:r>
            <a:r>
              <a:rPr lang="en-GB" dirty="0" smtClean="0"/>
              <a:t>values’ —the restoration of </a:t>
            </a:r>
            <a:r>
              <a:rPr lang="en-GB" dirty="0"/>
              <a:t>competition and personal responsibility for </a:t>
            </a:r>
            <a:r>
              <a:rPr lang="en-GB" dirty="0" smtClean="0"/>
              <a:t>effort and </a:t>
            </a:r>
            <a:r>
              <a:rPr lang="en-GB" dirty="0"/>
              <a:t>reward, the image of the over-taxed </a:t>
            </a:r>
            <a:r>
              <a:rPr lang="en-GB" dirty="0" smtClean="0"/>
              <a:t>individual, enervated </a:t>
            </a:r>
            <a:r>
              <a:rPr lang="en-GB" dirty="0"/>
              <a:t>by welfare coddling, his initiative </a:t>
            </a:r>
            <a:r>
              <a:rPr lang="en-GB" dirty="0" smtClean="0"/>
              <a:t>sapped by </a:t>
            </a:r>
            <a:r>
              <a:rPr lang="en-GB" dirty="0"/>
              <a:t>handouts by the </a:t>
            </a:r>
            <a:r>
              <a:rPr lang="en-GB" dirty="0" smtClean="0"/>
              <a:t>state— ‘Thatcherism’ has found a </a:t>
            </a:r>
            <a:r>
              <a:rPr lang="en-GB" dirty="0"/>
              <a:t>powerful means of popularizing the principles of </a:t>
            </a:r>
            <a:r>
              <a:rPr lang="en-GB" dirty="0" smtClean="0"/>
              <a:t>a Monetarist </a:t>
            </a:r>
            <a:r>
              <a:rPr lang="en-GB" dirty="0"/>
              <a:t>philosophy: and in the image of </a:t>
            </a:r>
            <a:r>
              <a:rPr lang="en-GB" dirty="0" smtClean="0"/>
              <a:t>the welfare ‘scavenger’ </a:t>
            </a:r>
            <a:r>
              <a:rPr lang="en-GB" dirty="0"/>
              <a:t>a well designed folk-devil</a:t>
            </a:r>
            <a:r>
              <a:rPr lang="en-GB" dirty="0" smtClean="0"/>
              <a:t>.”</a:t>
            </a:r>
            <a:endParaRPr lang="en-GB" dirty="0"/>
          </a:p>
          <a:p>
            <a:pPr marL="45720" indent="0" algn="just">
              <a:buNone/>
            </a:pPr>
            <a:r>
              <a:rPr lang="en-GB" dirty="0"/>
              <a:t>	</a:t>
            </a:r>
            <a:r>
              <a:rPr lang="en-GB" dirty="0" smtClean="0"/>
              <a:t>“ … [Thatcherism’s] success and </a:t>
            </a:r>
            <a:r>
              <a:rPr lang="en-GB" dirty="0"/>
              <a:t>effectivity does not lie in its capacity to </a:t>
            </a:r>
            <a:r>
              <a:rPr lang="en-GB" dirty="0" smtClean="0"/>
              <a:t>dupe unsuspecting </a:t>
            </a:r>
            <a:r>
              <a:rPr lang="en-GB" dirty="0"/>
              <a:t>folk but in the way it addresses </a:t>
            </a:r>
            <a:r>
              <a:rPr lang="en-GB" dirty="0" smtClean="0"/>
              <a:t>real problems</a:t>
            </a:r>
            <a:r>
              <a:rPr lang="en-GB" dirty="0"/>
              <a:t>, real and lived experiences, real </a:t>
            </a:r>
            <a:r>
              <a:rPr lang="en-GB" dirty="0" smtClean="0"/>
              <a:t>contradictions – and </a:t>
            </a:r>
            <a:r>
              <a:rPr lang="en-GB" dirty="0"/>
              <a:t>yet is able to represent them within </a:t>
            </a:r>
            <a:r>
              <a:rPr lang="en-GB" dirty="0" smtClean="0"/>
              <a:t>a logic </a:t>
            </a:r>
            <a:r>
              <a:rPr lang="en-GB" dirty="0"/>
              <a:t>of discourse which pulls them </a:t>
            </a:r>
            <a:r>
              <a:rPr lang="en-GB" dirty="0" smtClean="0"/>
              <a:t>systematically into </a:t>
            </a:r>
            <a:r>
              <a:rPr lang="en-GB" dirty="0"/>
              <a:t>line with policies and class strategies of </a:t>
            </a:r>
            <a:r>
              <a:rPr lang="en-GB" dirty="0" smtClean="0"/>
              <a:t>the Right.”</a:t>
            </a:r>
            <a:endParaRPr lang="en-GB"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20787" y="1760559"/>
            <a:ext cx="3221003" cy="48245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le 2"/>
          <p:cNvSpPr>
            <a:spLocks noGrp="1"/>
          </p:cNvSpPr>
          <p:nvPr>
            <p:ph type="title"/>
          </p:nvPr>
        </p:nvSpPr>
        <p:spPr/>
        <p:txBody>
          <a:bodyPr/>
          <a:lstStyle/>
          <a:p>
            <a:r>
              <a:rPr lang="en-GB" dirty="0"/>
              <a:t>Defining Thatcherism: </a:t>
            </a:r>
            <a:br>
              <a:rPr lang="en-GB" dirty="0"/>
            </a:br>
            <a:r>
              <a:rPr lang="en-GB" dirty="0" smtClean="0"/>
              <a:t>ideological aspects</a:t>
            </a:r>
            <a:endParaRPr lang="en-GB" dirty="0"/>
          </a:p>
        </p:txBody>
      </p:sp>
    </p:spTree>
    <p:extLst>
      <p:ext uri="{BB962C8B-B14F-4D97-AF65-F5344CB8AC3E}">
        <p14:creationId xmlns:p14="http://schemas.microsoft.com/office/powerpoint/2010/main" val="416505381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4168587" y="1719072"/>
            <a:ext cx="7732059" cy="4937222"/>
          </a:xfrm>
        </p:spPr>
        <p:txBody>
          <a:bodyPr>
            <a:normAutofit fontScale="70000" lnSpcReduction="20000"/>
          </a:bodyPr>
          <a:lstStyle/>
          <a:p>
            <a:pPr marL="45720" indent="0" algn="just">
              <a:buNone/>
            </a:pPr>
            <a:r>
              <a:rPr lang="en-US" dirty="0"/>
              <a:t>“The state should confine itself to establishing rules applying </a:t>
            </a:r>
            <a:r>
              <a:rPr lang="en-US" dirty="0" smtClean="0"/>
              <a:t>to </a:t>
            </a:r>
            <a:r>
              <a:rPr lang="en-US" dirty="0"/>
              <a:t>general types of situations and should allow the individuals freedom in everything which depends on the circumstances of time and place, because only the individuals concerned in each instance can fully know these circumstances and adapt their actions to them</a:t>
            </a:r>
            <a:r>
              <a:rPr lang="en-US" dirty="0" smtClean="0"/>
              <a:t>.”</a:t>
            </a:r>
          </a:p>
          <a:p>
            <a:pPr marL="45720" indent="0" algn="just">
              <a:buNone/>
            </a:pPr>
            <a:endParaRPr lang="en-GB" dirty="0"/>
          </a:p>
          <a:p>
            <a:pPr marL="45720" indent="0" algn="just">
              <a:buNone/>
            </a:pPr>
            <a:r>
              <a:rPr lang="en-GB" dirty="0" smtClean="0"/>
              <a:t>“</a:t>
            </a:r>
            <a:r>
              <a:rPr lang="en-US" dirty="0"/>
              <a:t>What is called economic power, while it can be an instrument of coercion, is in the hands of private individuals never exclusive or complete power, never power over the whole life of a person. But </a:t>
            </a:r>
            <a:r>
              <a:rPr lang="en-US" dirty="0" err="1"/>
              <a:t>centralised</a:t>
            </a:r>
            <a:r>
              <a:rPr lang="en-US" dirty="0"/>
              <a:t> as an instrument of political </a:t>
            </a:r>
            <a:r>
              <a:rPr lang="en-US" dirty="0" smtClean="0"/>
              <a:t>power </a:t>
            </a:r>
            <a:r>
              <a:rPr lang="en-US" dirty="0"/>
              <a:t>it creates a degree of dependence scarcely distinguishable from </a:t>
            </a:r>
            <a:r>
              <a:rPr lang="en-US" dirty="0" smtClean="0"/>
              <a:t>slavery</a:t>
            </a:r>
            <a:r>
              <a:rPr lang="en-US" dirty="0"/>
              <a:t> </a:t>
            </a:r>
            <a:endParaRPr lang="en-US" dirty="0" smtClean="0"/>
          </a:p>
          <a:p>
            <a:pPr marL="45720" indent="0" algn="just">
              <a:buNone/>
            </a:pPr>
            <a:r>
              <a:rPr lang="en-GB" dirty="0" smtClean="0"/>
              <a:t>	“ … </a:t>
            </a:r>
            <a:r>
              <a:rPr lang="en-US" dirty="0"/>
              <a:t>Who can seriously </a:t>
            </a:r>
            <a:r>
              <a:rPr lang="en-US" dirty="0" smtClean="0"/>
              <a:t>doubt …  that </a:t>
            </a:r>
            <a:r>
              <a:rPr lang="en-US" dirty="0"/>
              <a:t>the power which a millionaire, who may be my employer, </a:t>
            </a:r>
            <a:r>
              <a:rPr lang="en-US" dirty="0" smtClean="0"/>
              <a:t>has over </a:t>
            </a:r>
            <a:r>
              <a:rPr lang="en-US" dirty="0"/>
              <a:t>me is very much less than that which the smallest </a:t>
            </a:r>
            <a:r>
              <a:rPr lang="en-US" dirty="0" smtClean="0"/>
              <a:t>bureaucrat possesses </a:t>
            </a:r>
            <a:r>
              <a:rPr lang="en-US" dirty="0"/>
              <a:t>who wields the coercive power of the state and on </a:t>
            </a:r>
            <a:r>
              <a:rPr lang="en-US" dirty="0" smtClean="0"/>
              <a:t>whose discretion </a:t>
            </a:r>
            <a:r>
              <a:rPr lang="en-US" dirty="0"/>
              <a:t>it depends how I am allowed to live and work</a:t>
            </a:r>
            <a:r>
              <a:rPr lang="en-US" dirty="0" smtClean="0"/>
              <a:t>?”</a:t>
            </a:r>
          </a:p>
        </p:txBody>
      </p:sp>
      <p:sp>
        <p:nvSpPr>
          <p:cNvPr id="6" name="Content Placeholder 5"/>
          <p:cNvSpPr>
            <a:spLocks noGrp="1"/>
          </p:cNvSpPr>
          <p:nvPr>
            <p:ph sz="half" idx="1"/>
          </p:nvPr>
        </p:nvSpPr>
        <p:spPr>
          <a:xfrm>
            <a:off x="609600" y="1719072"/>
            <a:ext cx="3019425" cy="4533900"/>
          </a:xfrm>
        </p:spPr>
        <p:txBody>
          <a:bodyPr>
            <a:normAutofit fontScale="70000" lnSpcReduction="20000"/>
          </a:bodyPr>
          <a:lstStyle/>
          <a:p>
            <a:endParaRPr lang="en-US" dirty="0"/>
          </a:p>
        </p:txBody>
      </p:sp>
      <p:pic>
        <p:nvPicPr>
          <p:cNvPr id="1026" name="Picture 2" descr="Image result for friedrich haye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1719072"/>
            <a:ext cx="3019425" cy="4533900"/>
          </a:xfrm>
          <a:prstGeom prst="rect">
            <a:avLst/>
          </a:prstGeom>
          <a:noFill/>
          <a:extLst>
            <a:ext uri="{909E8E84-426E-40DD-AFC4-6F175D3DCCD1}">
              <a14:hiddenFill xmlns:a14="http://schemas.microsoft.com/office/drawing/2010/main">
                <a:solidFill>
                  <a:srgbClr val="FFFFFF"/>
                </a:solidFill>
              </a14:hiddenFill>
            </a:ext>
          </a:extLst>
        </p:spPr>
      </p:pic>
      <p:sp>
        <p:nvSpPr>
          <p:cNvPr id="8" name="Title 2"/>
          <p:cNvSpPr>
            <a:spLocks noGrp="1"/>
          </p:cNvSpPr>
          <p:nvPr>
            <p:ph type="title"/>
          </p:nvPr>
        </p:nvSpPr>
        <p:spPr/>
        <p:txBody>
          <a:bodyPr/>
          <a:lstStyle/>
          <a:p>
            <a:r>
              <a:rPr lang="en-GB" dirty="0" smtClean="0"/>
              <a:t>ideological aspects: </a:t>
            </a:r>
            <a:br>
              <a:rPr lang="en-GB" dirty="0" smtClean="0"/>
            </a:br>
            <a:r>
              <a:rPr lang="en-GB" i="1" dirty="0" smtClean="0"/>
              <a:t>road to Serfdom </a:t>
            </a:r>
            <a:r>
              <a:rPr lang="en-GB" dirty="0" smtClean="0"/>
              <a:t>(1944)</a:t>
            </a:r>
            <a:endParaRPr lang="en-GB" dirty="0"/>
          </a:p>
        </p:txBody>
      </p:sp>
    </p:spTree>
    <p:extLst>
      <p:ext uri="{BB962C8B-B14F-4D97-AF65-F5344CB8AC3E}">
        <p14:creationId xmlns:p14="http://schemas.microsoft.com/office/powerpoint/2010/main" val="274474068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5852460" cy="4722070"/>
          </a:xfrm>
        </p:spPr>
        <p:txBody>
          <a:bodyPr/>
          <a:lstStyle/>
          <a:p>
            <a:pPr marL="45720" indent="0" algn="just">
              <a:buNone/>
            </a:pPr>
            <a:r>
              <a:rPr lang="en-GB" sz="2400" dirty="0" smtClean="0"/>
              <a:t>“</a:t>
            </a:r>
            <a:r>
              <a:rPr lang="en-US" sz="2400" dirty="0"/>
              <a:t>Let me give you my vision: a man’s right to work as he will, to spend what he earns, to own property, to have the State as servant and not as master </a:t>
            </a:r>
            <a:r>
              <a:rPr lang="en-US" sz="2400" dirty="0" smtClean="0"/>
              <a:t>– </a:t>
            </a:r>
            <a:r>
              <a:rPr lang="en-US" sz="2400" dirty="0"/>
              <a:t>these are the British inheritance. They are the essence of a free country and on that freedom all our other freedoms depend</a:t>
            </a:r>
            <a:r>
              <a:rPr lang="en-US" sz="2400" dirty="0" smtClean="0"/>
              <a:t>.”</a:t>
            </a:r>
          </a:p>
          <a:p>
            <a:pPr lvl="0" algn="r">
              <a:buClr>
                <a:srgbClr val="C66951"/>
              </a:buClr>
              <a:buFontTx/>
              <a:buChar char="-"/>
            </a:pPr>
            <a:r>
              <a:rPr lang="en-US" sz="1600" dirty="0">
                <a:solidFill>
                  <a:srgbClr val="534949"/>
                </a:solidFill>
              </a:rPr>
              <a:t>Margaret Thatcher, Leader's speech to Conservative Party Conference, </a:t>
            </a:r>
            <a:r>
              <a:rPr lang="en-US" sz="1600" dirty="0" err="1">
                <a:solidFill>
                  <a:srgbClr val="534949"/>
                </a:solidFill>
              </a:rPr>
              <a:t>Blackpool</a:t>
            </a:r>
            <a:r>
              <a:rPr lang="en-US" sz="1600" dirty="0">
                <a:solidFill>
                  <a:srgbClr val="534949"/>
                </a:solidFill>
              </a:rPr>
              <a:t>, October 10 1975</a:t>
            </a:r>
          </a:p>
          <a:p>
            <a:pPr>
              <a:buFontTx/>
              <a:buChar char="-"/>
            </a:pPr>
            <a:endParaRPr lang="en-US" dirty="0"/>
          </a:p>
          <a:p>
            <a:pPr marL="45720" indent="0">
              <a:buNone/>
            </a:pPr>
            <a:endParaRPr lang="en-US" dirty="0"/>
          </a:p>
        </p:txBody>
      </p:sp>
      <p:sp>
        <p:nvSpPr>
          <p:cNvPr id="3" name="Title 2"/>
          <p:cNvSpPr>
            <a:spLocks noGrp="1"/>
          </p:cNvSpPr>
          <p:nvPr>
            <p:ph type="title"/>
          </p:nvPr>
        </p:nvSpPr>
        <p:spPr/>
        <p:txBody>
          <a:bodyPr/>
          <a:lstStyle/>
          <a:p>
            <a:r>
              <a:rPr lang="en-GB" dirty="0"/>
              <a:t>ideological </a:t>
            </a:r>
            <a:r>
              <a:rPr lang="en-GB" dirty="0" smtClean="0"/>
              <a:t>aspects:</a:t>
            </a:r>
            <a:br>
              <a:rPr lang="en-GB" dirty="0" smtClean="0"/>
            </a:br>
            <a:r>
              <a:rPr lang="en-GB" dirty="0" smtClean="0"/>
              <a:t>‘Anti-</a:t>
            </a:r>
            <a:r>
              <a:rPr lang="en-GB" dirty="0" err="1" smtClean="0"/>
              <a:t>statism</a:t>
            </a:r>
            <a:r>
              <a:rPr lang="en-GB" dirty="0" smtClean="0"/>
              <a:t>’</a:t>
            </a:r>
            <a:endParaRPr lang="en-US" dirty="0"/>
          </a:p>
        </p:txBody>
      </p:sp>
      <p:pic>
        <p:nvPicPr>
          <p:cNvPr id="4" name="Picture 3"/>
          <p:cNvPicPr>
            <a:picLocks noChangeAspect="1"/>
          </p:cNvPicPr>
          <p:nvPr/>
        </p:nvPicPr>
        <p:blipFill>
          <a:blip r:embed="rId3"/>
          <a:stretch>
            <a:fillRect/>
          </a:stretch>
        </p:blipFill>
        <p:spPr>
          <a:xfrm>
            <a:off x="7092484" y="1719071"/>
            <a:ext cx="4865030" cy="3590855"/>
          </a:xfrm>
          <a:prstGeom prst="rect">
            <a:avLst/>
          </a:prstGeom>
        </p:spPr>
      </p:pic>
    </p:spTree>
    <p:extLst>
      <p:ext uri="{BB962C8B-B14F-4D97-AF65-F5344CB8AC3E}">
        <p14:creationId xmlns:p14="http://schemas.microsoft.com/office/powerpoint/2010/main" val="3390459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0081" y="1719071"/>
            <a:ext cx="8272930" cy="4829647"/>
          </a:xfrm>
        </p:spPr>
        <p:txBody>
          <a:bodyPr>
            <a:normAutofit fontScale="92500" lnSpcReduction="20000"/>
          </a:bodyPr>
          <a:lstStyle/>
          <a:p>
            <a:pPr marL="45720" indent="0" algn="just">
              <a:buNone/>
            </a:pPr>
            <a:r>
              <a:rPr lang="en-GB" dirty="0" smtClean="0"/>
              <a:t>“</a:t>
            </a:r>
            <a:r>
              <a:rPr lang="en-US" b="1" dirty="0"/>
              <a:t>Some Socialists seem to believe that people should be numbers in a State computer. </a:t>
            </a:r>
            <a:r>
              <a:rPr lang="en-US" dirty="0">
                <a:solidFill>
                  <a:srgbClr val="FF0000"/>
                </a:solidFill>
              </a:rPr>
              <a:t>We believe they should be individuals. We are all unequal. No one, thank heavens, is quite like anyone else, however much the Socialists may pretend otherwise. We believe that everyone has the right to be unequal</a:t>
            </a:r>
            <a:r>
              <a:rPr lang="en-US" dirty="0"/>
              <a:t>. But to us, every human being is equally important. Engineers, miners, manual workers, shop assistants, farm workers, postmen, housewives - these are the essential foundations of our society, and without them there would be no nation. But there are others with special gifts who should also have their chance, because if the adventurers who strike out in new directions in science, technology, medicine, commerce, and industry are hobbled, there can be no advance. The spirit of envy can destroy; it can never build. Everyone must be allowed to develop the abilities he knows he has within him, and she knows she has within her, in the way he chooses.</a:t>
            </a:r>
          </a:p>
          <a:p>
            <a:pPr marL="45720" indent="0" algn="just">
              <a:buNone/>
            </a:pPr>
            <a:r>
              <a:rPr lang="en-US" dirty="0" smtClean="0"/>
              <a:t>	“Freedom </a:t>
            </a:r>
            <a:r>
              <a:rPr lang="en-US" dirty="0"/>
              <a:t>to choose is something we take for granted until it is in danger of being taken away. Socialist governments set out perpetually to restrict the area of choice, and Conservative governments to increase it</a:t>
            </a:r>
            <a:r>
              <a:rPr lang="en-US" dirty="0" smtClean="0"/>
              <a:t>.”</a:t>
            </a:r>
          </a:p>
          <a:p>
            <a:pPr lvl="0" algn="r">
              <a:buClr>
                <a:srgbClr val="C66951"/>
              </a:buClr>
              <a:buFontTx/>
              <a:buChar char="-"/>
            </a:pPr>
            <a:r>
              <a:rPr lang="en-US" sz="1600" dirty="0" smtClean="0">
                <a:solidFill>
                  <a:srgbClr val="534949"/>
                </a:solidFill>
              </a:rPr>
              <a:t>Thatcher</a:t>
            </a:r>
            <a:r>
              <a:rPr lang="en-US" sz="1600" dirty="0">
                <a:solidFill>
                  <a:srgbClr val="534949"/>
                </a:solidFill>
              </a:rPr>
              <a:t>, Leader's speech to Conservative Party Conference, </a:t>
            </a:r>
            <a:r>
              <a:rPr lang="en-US" sz="1600" dirty="0" smtClean="0">
                <a:solidFill>
                  <a:srgbClr val="534949"/>
                </a:solidFill>
              </a:rPr>
              <a:t>October </a:t>
            </a:r>
            <a:r>
              <a:rPr lang="en-US" sz="1600" dirty="0">
                <a:solidFill>
                  <a:srgbClr val="534949"/>
                </a:solidFill>
              </a:rPr>
              <a:t>10 1975</a:t>
            </a:r>
          </a:p>
          <a:p>
            <a:pPr marL="45720" indent="0" algn="just">
              <a:buNone/>
            </a:pPr>
            <a:endParaRPr lang="en-US" dirty="0"/>
          </a:p>
        </p:txBody>
      </p:sp>
      <p:pic>
        <p:nvPicPr>
          <p:cNvPr id="4" name="Picture 3"/>
          <p:cNvPicPr>
            <a:picLocks noChangeAspect="1"/>
          </p:cNvPicPr>
          <p:nvPr/>
        </p:nvPicPr>
        <p:blipFill>
          <a:blip r:embed="rId3"/>
          <a:stretch>
            <a:fillRect/>
          </a:stretch>
        </p:blipFill>
        <p:spPr>
          <a:xfrm>
            <a:off x="8780929" y="1719071"/>
            <a:ext cx="3190032" cy="2354547"/>
          </a:xfrm>
          <a:prstGeom prst="rect">
            <a:avLst/>
          </a:prstGeom>
        </p:spPr>
      </p:pic>
      <p:sp>
        <p:nvSpPr>
          <p:cNvPr id="5" name="Title 2"/>
          <p:cNvSpPr>
            <a:spLocks noGrp="1"/>
          </p:cNvSpPr>
          <p:nvPr>
            <p:ph type="title"/>
          </p:nvPr>
        </p:nvSpPr>
        <p:spPr/>
        <p:txBody>
          <a:bodyPr/>
          <a:lstStyle/>
          <a:p>
            <a:r>
              <a:rPr lang="en-GB" dirty="0"/>
              <a:t>ideological </a:t>
            </a:r>
            <a:r>
              <a:rPr lang="en-GB" dirty="0" smtClean="0"/>
              <a:t>aspects:</a:t>
            </a:r>
            <a:br>
              <a:rPr lang="en-GB" dirty="0" smtClean="0"/>
            </a:br>
            <a:r>
              <a:rPr lang="en-GB" dirty="0" smtClean="0"/>
              <a:t>‘Anti-</a:t>
            </a:r>
            <a:r>
              <a:rPr lang="en-GB" dirty="0" err="1" smtClean="0"/>
              <a:t>statism</a:t>
            </a:r>
            <a:r>
              <a:rPr lang="en-GB" dirty="0" smtClean="0"/>
              <a:t>’</a:t>
            </a:r>
            <a:endParaRPr lang="en-US" dirty="0"/>
          </a:p>
        </p:txBody>
      </p:sp>
    </p:spTree>
    <p:extLst>
      <p:ext uri="{BB962C8B-B14F-4D97-AF65-F5344CB8AC3E}">
        <p14:creationId xmlns:p14="http://schemas.microsoft.com/office/powerpoint/2010/main" val="382640254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8150" y="1635162"/>
            <a:ext cx="9216914" cy="5074920"/>
          </a:xfrm>
        </p:spPr>
        <p:txBody>
          <a:bodyPr lIns="180000" tIns="180000" rIns="180000" bIns="180000">
            <a:normAutofit fontScale="77500" lnSpcReduction="20000"/>
          </a:bodyPr>
          <a:lstStyle/>
          <a:p>
            <a:pPr marL="45720" indent="0" algn="just">
              <a:buNone/>
            </a:pPr>
            <a:r>
              <a:rPr lang="en-US" sz="2600" dirty="0" smtClean="0"/>
              <a:t>“ We </a:t>
            </a:r>
            <a:r>
              <a:rPr lang="en-US" sz="2600" dirty="0"/>
              <a:t>have gone through a period when too many children and people have been given to understand </a:t>
            </a:r>
            <a:r>
              <a:rPr lang="en-US" sz="2600" dirty="0" smtClean="0"/>
              <a:t>‘I </a:t>
            </a:r>
            <a:r>
              <a:rPr lang="en-US" sz="2600" dirty="0"/>
              <a:t>have a problem, it is the Government's job to cope with it</a:t>
            </a:r>
            <a:r>
              <a:rPr lang="en-US" sz="2600" dirty="0" smtClean="0"/>
              <a:t>!’ </a:t>
            </a:r>
            <a:r>
              <a:rPr lang="en-US" sz="2600" dirty="0"/>
              <a:t>or </a:t>
            </a:r>
            <a:r>
              <a:rPr lang="en-US" sz="2600" dirty="0" smtClean="0"/>
              <a:t>‘I </a:t>
            </a:r>
            <a:r>
              <a:rPr lang="en-US" sz="2600" dirty="0"/>
              <a:t>have a problem, I will go and get a grant to cope with it</a:t>
            </a:r>
            <a:r>
              <a:rPr lang="en-US" sz="2600" dirty="0" smtClean="0"/>
              <a:t>!’ ‘I </a:t>
            </a:r>
            <a:r>
              <a:rPr lang="en-US" sz="2600" dirty="0"/>
              <a:t>am homeless, the Government must house me</a:t>
            </a:r>
            <a:r>
              <a:rPr lang="en-US" sz="2600" dirty="0" smtClean="0"/>
              <a:t>!’ </a:t>
            </a:r>
            <a:r>
              <a:rPr lang="en-US" sz="2600" dirty="0"/>
              <a:t>and so they are casting their problems on society and who is society? There is no such thing! </a:t>
            </a:r>
            <a:r>
              <a:rPr lang="en-US" sz="2600" dirty="0">
                <a:solidFill>
                  <a:srgbClr val="FF0000"/>
                </a:solidFill>
              </a:rPr>
              <a:t>There are individual men and women </a:t>
            </a:r>
            <a:r>
              <a:rPr lang="en-US" sz="2600" dirty="0" smtClean="0">
                <a:solidFill>
                  <a:srgbClr val="FF0000"/>
                </a:solidFill>
              </a:rPr>
              <a:t>and there </a:t>
            </a:r>
            <a:r>
              <a:rPr lang="en-US" sz="2600" dirty="0">
                <a:solidFill>
                  <a:srgbClr val="FF0000"/>
                </a:solidFill>
              </a:rPr>
              <a:t>are families and no government can do anything except through people and people look to themselves first</a:t>
            </a:r>
            <a:r>
              <a:rPr lang="en-US" sz="2600" dirty="0"/>
              <a:t>. It is our duty to look after ourselves and then also to help look after our </a:t>
            </a:r>
            <a:r>
              <a:rPr lang="en-US" sz="2600" dirty="0" err="1"/>
              <a:t>neighbour</a:t>
            </a:r>
            <a:r>
              <a:rPr lang="en-US" sz="2600" dirty="0"/>
              <a:t> and life is a reciprocal </a:t>
            </a:r>
            <a:r>
              <a:rPr lang="en-US" sz="2600" dirty="0" smtClean="0"/>
              <a:t>business …</a:t>
            </a:r>
            <a:endParaRPr lang="en-US" sz="2600" dirty="0"/>
          </a:p>
          <a:p>
            <a:pPr marL="45720" indent="0" algn="just">
              <a:buNone/>
            </a:pPr>
            <a:r>
              <a:rPr lang="en-US" sz="2600" dirty="0" smtClean="0"/>
              <a:t>	“There </a:t>
            </a:r>
            <a:r>
              <a:rPr lang="en-US" sz="2600" dirty="0"/>
              <a:t>is also something else I should say to them: </a:t>
            </a:r>
            <a:r>
              <a:rPr lang="en-US" sz="2600" dirty="0" smtClean="0"/>
              <a:t>‘If </a:t>
            </a:r>
            <a:r>
              <a:rPr lang="en-US" sz="2600" dirty="0"/>
              <a:t>that does not give you a basic standard, you know, there are ways in which we top up the standard. You can get your housing benefit</a:t>
            </a:r>
            <a:r>
              <a:rPr lang="en-US" sz="2600" dirty="0" smtClean="0"/>
              <a:t>.’</a:t>
            </a:r>
            <a:endParaRPr lang="en-US" sz="2600" dirty="0"/>
          </a:p>
          <a:p>
            <a:pPr marL="45720" indent="0" algn="just">
              <a:buNone/>
            </a:pPr>
            <a:r>
              <a:rPr lang="en-GB" sz="2600" dirty="0"/>
              <a:t>	</a:t>
            </a:r>
            <a:r>
              <a:rPr lang="en-GB" sz="2600" dirty="0" smtClean="0"/>
              <a:t>“</a:t>
            </a:r>
            <a:r>
              <a:rPr lang="en-US" sz="2600" dirty="0" smtClean="0"/>
              <a:t>But </a:t>
            </a:r>
            <a:r>
              <a:rPr lang="en-US" sz="2600" dirty="0"/>
              <a:t>it went too far. If children have a problem, it is society that is at fault</a:t>
            </a:r>
            <a:r>
              <a:rPr lang="en-US" sz="2600" dirty="0" smtClean="0"/>
              <a:t>. </a:t>
            </a:r>
            <a:r>
              <a:rPr lang="en-US" sz="2600" dirty="0" smtClean="0">
                <a:solidFill>
                  <a:srgbClr val="FF0000"/>
                </a:solidFill>
              </a:rPr>
              <a:t>There is no such thing as society</a:t>
            </a:r>
            <a:r>
              <a:rPr lang="en-US" sz="2600" dirty="0" smtClean="0"/>
              <a:t>.”</a:t>
            </a:r>
          </a:p>
          <a:p>
            <a:pPr algn="r">
              <a:buFontTx/>
              <a:buChar char="-"/>
            </a:pPr>
            <a:r>
              <a:rPr lang="en-GB" dirty="0" smtClean="0"/>
              <a:t>Thatcher</a:t>
            </a:r>
            <a:r>
              <a:rPr lang="en-GB" dirty="0"/>
              <a:t>, interview for </a:t>
            </a:r>
            <a:r>
              <a:rPr lang="en-GB" i="1" dirty="0"/>
              <a:t>Woman’s Own </a:t>
            </a:r>
            <a:r>
              <a:rPr lang="en-GB" dirty="0"/>
              <a:t>transcript, September 23 1987 (published October 31 1987). Via the Margaret Thatcher Foundation </a:t>
            </a:r>
            <a:r>
              <a:rPr lang="en-GB" dirty="0" smtClean="0"/>
              <a:t>(</a:t>
            </a:r>
            <a:r>
              <a:rPr lang="en-GB" u="sng" dirty="0" smtClean="0">
                <a:hlinkClick r:id="rId3"/>
              </a:rPr>
              <a:t>http</a:t>
            </a:r>
            <a:r>
              <a:rPr lang="en-GB" u="sng" dirty="0">
                <a:hlinkClick r:id="rId3"/>
              </a:rPr>
              <a:t>://</a:t>
            </a:r>
            <a:r>
              <a:rPr lang="en-GB" u="sng" dirty="0" smtClean="0">
                <a:hlinkClick r:id="rId3"/>
              </a:rPr>
              <a:t>www.margaretthatcher.org/document/106689</a:t>
            </a:r>
            <a:r>
              <a:rPr lang="en-GB" dirty="0" smtClean="0"/>
              <a:t>)</a:t>
            </a:r>
          </a:p>
          <a:p>
            <a:pPr marL="45720" indent="0">
              <a:buNone/>
            </a:pPr>
            <a:endParaRPr lang="en-US" dirty="0"/>
          </a:p>
        </p:txBody>
      </p:sp>
      <p:sp>
        <p:nvSpPr>
          <p:cNvPr id="3" name="Title 2"/>
          <p:cNvSpPr>
            <a:spLocks noGrp="1"/>
          </p:cNvSpPr>
          <p:nvPr>
            <p:ph type="title"/>
          </p:nvPr>
        </p:nvSpPr>
        <p:spPr/>
        <p:txBody>
          <a:bodyPr/>
          <a:lstStyle/>
          <a:p>
            <a:r>
              <a:rPr lang="en-GB" dirty="0" smtClean="0"/>
              <a:t>‘NO such thing as society’</a:t>
            </a:r>
            <a:endParaRPr lang="en-US" dirty="0"/>
          </a:p>
        </p:txBody>
      </p:sp>
      <p:pic>
        <p:nvPicPr>
          <p:cNvPr id="4" name="Picture 3"/>
          <p:cNvPicPr>
            <a:picLocks noChangeAspect="1"/>
          </p:cNvPicPr>
          <p:nvPr/>
        </p:nvPicPr>
        <p:blipFill rotWithShape="1">
          <a:blip r:embed="rId4"/>
          <a:srcRect l="6427" t="6261" r="8344" b="5602"/>
          <a:stretch/>
        </p:blipFill>
        <p:spPr>
          <a:xfrm>
            <a:off x="9724913" y="1635162"/>
            <a:ext cx="2259106" cy="3250062"/>
          </a:xfrm>
          <a:prstGeom prst="rect">
            <a:avLst/>
          </a:prstGeom>
        </p:spPr>
      </p:pic>
    </p:spTree>
    <p:extLst>
      <p:ext uri="{BB962C8B-B14F-4D97-AF65-F5344CB8AC3E}">
        <p14:creationId xmlns:p14="http://schemas.microsoft.com/office/powerpoint/2010/main" val="48072911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Thatcherism structured as a response to perception of crisis in British society</a:t>
            </a:r>
          </a:p>
          <a:p>
            <a:endParaRPr lang="en-GB" dirty="0"/>
          </a:p>
          <a:p>
            <a:r>
              <a:rPr lang="en-GB" dirty="0" smtClean="0"/>
              <a:t>Amounted to more than just a shift in party politics, and instead fundamental reorientation of political ideology in Britain – and a reconfiguration of relationship between individual citizens and the state</a:t>
            </a:r>
          </a:p>
          <a:p>
            <a:endParaRPr lang="en-GB" dirty="0"/>
          </a:p>
          <a:p>
            <a:r>
              <a:rPr lang="en-GB" dirty="0" smtClean="0"/>
              <a:t>Rejection of state intervention in the economy and individuals’ economic activity as tantamount to tyranny (a ‘road to serfdom’ [Hayek])</a:t>
            </a:r>
          </a:p>
          <a:p>
            <a:endParaRPr lang="en-GB" dirty="0" smtClean="0"/>
          </a:p>
          <a:p>
            <a:r>
              <a:rPr lang="en-GB" dirty="0" smtClean="0"/>
              <a:t>Exemplar of monetarist (and ‘neoliberal’) economics; predicated on the primacy of the free market</a:t>
            </a:r>
          </a:p>
          <a:p>
            <a:pPr algn="r"/>
            <a:endParaRPr lang="en-GB" dirty="0" smtClean="0"/>
          </a:p>
          <a:p>
            <a:pPr marL="45720" indent="0" algn="r">
              <a:buNone/>
            </a:pPr>
            <a:r>
              <a:rPr lang="en-GB" i="1" dirty="0" smtClean="0"/>
              <a:t>And yet …  </a:t>
            </a:r>
            <a:endParaRPr lang="en-US" i="1" dirty="0"/>
          </a:p>
        </p:txBody>
      </p:sp>
      <p:sp>
        <p:nvSpPr>
          <p:cNvPr id="3" name="Title 2"/>
          <p:cNvSpPr>
            <a:spLocks noGrp="1"/>
          </p:cNvSpPr>
          <p:nvPr>
            <p:ph type="title"/>
          </p:nvPr>
        </p:nvSpPr>
        <p:spPr/>
        <p:txBody>
          <a:bodyPr/>
          <a:lstStyle/>
          <a:p>
            <a:pPr marL="45720" indent="0"/>
            <a:r>
              <a:rPr lang="en-GB" b="1" dirty="0"/>
              <a:t>Deconstructing ‘Thatcherism’</a:t>
            </a:r>
          </a:p>
        </p:txBody>
      </p:sp>
    </p:spTree>
    <p:extLst>
      <p:ext uri="{BB962C8B-B14F-4D97-AF65-F5344CB8AC3E}">
        <p14:creationId xmlns:p14="http://schemas.microsoft.com/office/powerpoint/2010/main" val="31501666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8299" y="1633010"/>
            <a:ext cx="7181029" cy="4211082"/>
          </a:xfrm>
        </p:spPr>
        <p:txBody>
          <a:bodyPr lIns="180000" tIns="180000" rIns="180000" bIns="180000">
            <a:noAutofit/>
          </a:bodyPr>
          <a:lstStyle/>
          <a:p>
            <a:pPr algn="just"/>
            <a:r>
              <a:rPr lang="en-GB" sz="2400" dirty="0" smtClean="0"/>
              <a:t>Thatcher herself advocated need for state to intervene in organisation of the economy to ensure the smooth running of the market</a:t>
            </a:r>
          </a:p>
          <a:p>
            <a:pPr marL="45720" indent="0" algn="just">
              <a:buNone/>
            </a:pPr>
            <a:endParaRPr lang="en-GB" sz="900" dirty="0" smtClean="0"/>
          </a:p>
          <a:p>
            <a:pPr marL="45720" indent="0" algn="just">
              <a:buNone/>
            </a:pPr>
            <a:r>
              <a:rPr lang="en-GB" sz="2400" dirty="0" smtClean="0"/>
              <a:t>“</a:t>
            </a:r>
            <a:r>
              <a:rPr lang="en-US" dirty="0" smtClean="0">
                <a:solidFill>
                  <a:srgbClr val="FF0000"/>
                </a:solidFill>
              </a:rPr>
              <a:t>If </a:t>
            </a:r>
            <a:r>
              <a:rPr lang="en-US" dirty="0">
                <a:solidFill>
                  <a:srgbClr val="FF0000"/>
                </a:solidFill>
              </a:rPr>
              <a:t>any one should murmur that I am preaching laissez faire, let me say I am not </a:t>
            </a:r>
            <a:r>
              <a:rPr lang="en-US" dirty="0" smtClean="0">
                <a:solidFill>
                  <a:srgbClr val="FF0000"/>
                </a:solidFill>
              </a:rPr>
              <a:t>arguing that </a:t>
            </a:r>
            <a:r>
              <a:rPr lang="en-US" dirty="0">
                <a:solidFill>
                  <a:srgbClr val="FF0000"/>
                </a:solidFill>
              </a:rPr>
              <a:t>all we have to do is to let the economy run by itself. </a:t>
            </a:r>
            <a:r>
              <a:rPr lang="en-US" dirty="0"/>
              <a:t>I believe </a:t>
            </a:r>
            <a:r>
              <a:rPr lang="en-US" dirty="0" smtClean="0"/>
              <a:t>that, just as each of us has an obligation to make the best of his talents, so </a:t>
            </a:r>
            <a:r>
              <a:rPr lang="en-US" dirty="0" smtClean="0">
                <a:solidFill>
                  <a:srgbClr val="FF0000"/>
                </a:solidFill>
              </a:rPr>
              <a:t>governments </a:t>
            </a:r>
            <a:r>
              <a:rPr lang="en-US" dirty="0">
                <a:solidFill>
                  <a:srgbClr val="FF0000"/>
                </a:solidFill>
              </a:rPr>
              <a:t>have an obligation to create the framework </a:t>
            </a:r>
            <a:r>
              <a:rPr lang="en-US" dirty="0"/>
              <a:t>within which we can do so - not only individual people, but individual firms and particularly small firms</a:t>
            </a:r>
            <a:r>
              <a:rPr lang="en-US" dirty="0" smtClean="0"/>
              <a:t>.”</a:t>
            </a:r>
          </a:p>
          <a:p>
            <a:pPr algn="just">
              <a:buFontTx/>
              <a:buChar char="-"/>
            </a:pPr>
            <a:r>
              <a:rPr lang="en-US" sz="1500" dirty="0" smtClean="0">
                <a:solidFill>
                  <a:srgbClr val="534949"/>
                </a:solidFill>
              </a:rPr>
              <a:t>Thatcher</a:t>
            </a:r>
            <a:r>
              <a:rPr lang="en-US" sz="1500" dirty="0">
                <a:solidFill>
                  <a:srgbClr val="534949"/>
                </a:solidFill>
              </a:rPr>
              <a:t>, Leader's speech to Conservative Party Conference, October 10 </a:t>
            </a:r>
            <a:r>
              <a:rPr lang="en-US" sz="1500" dirty="0" smtClean="0">
                <a:solidFill>
                  <a:srgbClr val="534949"/>
                </a:solidFill>
              </a:rPr>
              <a:t>1975</a:t>
            </a:r>
          </a:p>
          <a:p>
            <a:pPr algn="just">
              <a:buFontTx/>
              <a:buChar char="-"/>
            </a:pPr>
            <a:endParaRPr lang="en-GB" sz="2400" dirty="0" smtClean="0"/>
          </a:p>
        </p:txBody>
      </p:sp>
      <p:pic>
        <p:nvPicPr>
          <p:cNvPr id="4" name="Picture 3"/>
          <p:cNvPicPr>
            <a:picLocks noChangeAspect="1"/>
          </p:cNvPicPr>
          <p:nvPr/>
        </p:nvPicPr>
        <p:blipFill>
          <a:blip r:embed="rId3"/>
          <a:stretch>
            <a:fillRect/>
          </a:stretch>
        </p:blipFill>
        <p:spPr>
          <a:xfrm>
            <a:off x="7531381" y="1633010"/>
            <a:ext cx="4466473" cy="3296682"/>
          </a:xfrm>
          <a:prstGeom prst="rect">
            <a:avLst/>
          </a:prstGeom>
        </p:spPr>
      </p:pic>
      <p:sp>
        <p:nvSpPr>
          <p:cNvPr id="5" name="Title 2"/>
          <p:cNvSpPr>
            <a:spLocks noGrp="1"/>
          </p:cNvSpPr>
          <p:nvPr>
            <p:ph type="title"/>
          </p:nvPr>
        </p:nvSpPr>
        <p:spPr/>
        <p:txBody>
          <a:bodyPr/>
          <a:lstStyle/>
          <a:p>
            <a:r>
              <a:rPr lang="en-GB" dirty="0"/>
              <a:t>ideological </a:t>
            </a:r>
            <a:r>
              <a:rPr lang="en-GB" dirty="0" smtClean="0"/>
              <a:t>aspects:</a:t>
            </a:r>
            <a:br>
              <a:rPr lang="en-GB" dirty="0" smtClean="0"/>
            </a:br>
            <a:r>
              <a:rPr lang="en-GB" dirty="0" smtClean="0"/>
              <a:t>Anti-</a:t>
            </a:r>
            <a:r>
              <a:rPr lang="en-GB" dirty="0" err="1" smtClean="0"/>
              <a:t>statism</a:t>
            </a:r>
            <a:r>
              <a:rPr lang="en-GB" dirty="0" smtClean="0"/>
              <a:t>?</a:t>
            </a:r>
            <a:endParaRPr lang="en-US" dirty="0"/>
          </a:p>
        </p:txBody>
      </p:sp>
    </p:spTree>
    <p:extLst>
      <p:ext uri="{BB962C8B-B14F-4D97-AF65-F5344CB8AC3E}">
        <p14:creationId xmlns:p14="http://schemas.microsoft.com/office/powerpoint/2010/main" val="60973932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8000" y="1947671"/>
            <a:ext cx="8084671" cy="4407408"/>
          </a:xfrm>
        </p:spPr>
        <p:txBody>
          <a:bodyPr/>
          <a:lstStyle/>
          <a:p>
            <a:r>
              <a:rPr lang="en-GB" dirty="0" smtClean="0"/>
              <a:t>Emblematic of what can be perceived of internal contradictions and paradoxes of neoliberalism</a:t>
            </a:r>
          </a:p>
          <a:p>
            <a:endParaRPr lang="en-GB" dirty="0"/>
          </a:p>
          <a:p>
            <a:pPr marL="45720" indent="0">
              <a:buNone/>
            </a:pPr>
            <a:r>
              <a:rPr lang="en-GB" sz="2400" dirty="0" smtClean="0"/>
              <a:t>“N</a:t>
            </a:r>
            <a:r>
              <a:rPr lang="en-US" sz="2400" dirty="0" err="1" smtClean="0"/>
              <a:t>eoliberalism</a:t>
            </a:r>
            <a:r>
              <a:rPr lang="en-US" sz="2400" dirty="0" smtClean="0"/>
              <a:t>, in </a:t>
            </a:r>
            <a:r>
              <a:rPr lang="en-US" sz="2400" dirty="0"/>
              <a:t>some fundamental conceptual sense does not hang together in practice</a:t>
            </a:r>
            <a:r>
              <a:rPr lang="en-US" sz="2400" dirty="0" smtClean="0"/>
              <a:t>.”</a:t>
            </a:r>
          </a:p>
          <a:p>
            <a:pPr>
              <a:buFontTx/>
              <a:buChar char="-"/>
            </a:pPr>
            <a:r>
              <a:rPr lang="en-GB" dirty="0" smtClean="0"/>
              <a:t>Philip </a:t>
            </a:r>
            <a:r>
              <a:rPr lang="en-US" dirty="0" err="1" smtClean="0"/>
              <a:t>Mirowski</a:t>
            </a:r>
            <a:r>
              <a:rPr lang="en-US" dirty="0"/>
              <a:t>, </a:t>
            </a:r>
            <a:r>
              <a:rPr lang="en-US" i="1" dirty="0"/>
              <a:t>Never Let a Serious Crisis Go to Waste: How Neoliberalism Survived the Financial Meltdown </a:t>
            </a:r>
            <a:r>
              <a:rPr lang="en-US" dirty="0"/>
              <a:t>(</a:t>
            </a:r>
            <a:r>
              <a:rPr lang="en-US" dirty="0" smtClean="0"/>
              <a:t>London: Verso, </a:t>
            </a:r>
            <a:r>
              <a:rPr lang="en-US" dirty="0"/>
              <a:t>2013), p. 67</a:t>
            </a:r>
            <a:r>
              <a:rPr lang="en-US" dirty="0" smtClean="0"/>
              <a:t>.</a:t>
            </a:r>
          </a:p>
          <a:p>
            <a:pPr>
              <a:buFontTx/>
              <a:buChar char="-"/>
            </a:pPr>
            <a:endParaRPr lang="en-US" dirty="0"/>
          </a:p>
        </p:txBody>
      </p:sp>
      <p:sp>
        <p:nvSpPr>
          <p:cNvPr id="3" name="Title 2"/>
          <p:cNvSpPr>
            <a:spLocks noGrp="1"/>
          </p:cNvSpPr>
          <p:nvPr>
            <p:ph type="title"/>
          </p:nvPr>
        </p:nvSpPr>
        <p:spPr/>
        <p:txBody>
          <a:bodyPr/>
          <a:lstStyle/>
          <a:p>
            <a:r>
              <a:rPr lang="en-GB" dirty="0" smtClean="0"/>
              <a:t>Neoliberal ideology</a:t>
            </a:r>
            <a:endParaRPr lang="en-US" dirty="0"/>
          </a:p>
        </p:txBody>
      </p:sp>
      <p:pic>
        <p:nvPicPr>
          <p:cNvPr id="4" name="Picture 3"/>
          <p:cNvPicPr>
            <a:picLocks noChangeAspect="1"/>
          </p:cNvPicPr>
          <p:nvPr/>
        </p:nvPicPr>
        <p:blipFill>
          <a:blip r:embed="rId2"/>
          <a:stretch>
            <a:fillRect/>
          </a:stretch>
        </p:blipFill>
        <p:spPr>
          <a:xfrm>
            <a:off x="8592671" y="1653987"/>
            <a:ext cx="3394262" cy="5091393"/>
          </a:xfrm>
          <a:prstGeom prst="rect">
            <a:avLst/>
          </a:prstGeom>
        </p:spPr>
      </p:pic>
    </p:spTree>
    <p:extLst>
      <p:ext uri="{BB962C8B-B14F-4D97-AF65-F5344CB8AC3E}">
        <p14:creationId xmlns:p14="http://schemas.microsoft.com/office/powerpoint/2010/main" val="1226617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7923307" cy="5138929"/>
          </a:xfrm>
        </p:spPr>
        <p:txBody>
          <a:bodyPr>
            <a:normAutofit/>
          </a:bodyPr>
          <a:lstStyle/>
          <a:p>
            <a:pPr marL="45720" indent="0" algn="just">
              <a:buNone/>
            </a:pPr>
            <a:r>
              <a:rPr lang="en-GB" sz="2400" dirty="0" smtClean="0"/>
              <a:t>“</a:t>
            </a:r>
            <a:r>
              <a:rPr lang="en-GB" sz="2400" dirty="0"/>
              <a:t>… </a:t>
            </a:r>
            <a:r>
              <a:rPr lang="en-GB" sz="2400" dirty="0" smtClean="0"/>
              <a:t>[There are] </a:t>
            </a:r>
            <a:r>
              <a:rPr lang="en-GB" sz="2400" b="1" dirty="0" smtClean="0"/>
              <a:t>specific </a:t>
            </a:r>
            <a:r>
              <a:rPr lang="en-GB" sz="2400" b="1" dirty="0"/>
              <a:t>features of this neo-liberalism which absolutely oppose them to everything one generally thinks one is criticizing when one criticizes the liberal policy of neo-liberalism</a:t>
            </a:r>
            <a:r>
              <a:rPr lang="en-GB" sz="2400" dirty="0"/>
              <a:t>.</a:t>
            </a:r>
            <a:endParaRPr lang="en-US" sz="2400" dirty="0"/>
          </a:p>
          <a:p>
            <a:pPr marL="45720" indent="0" algn="just">
              <a:buNone/>
            </a:pPr>
            <a:r>
              <a:rPr lang="en-GB" sz="2400" dirty="0" smtClean="0"/>
              <a:t>	“ … </a:t>
            </a:r>
            <a:r>
              <a:rPr lang="en-GB" sz="2400" b="1" dirty="0" smtClean="0"/>
              <a:t>In all the texts of the neo-liberals you find the theme that government is active, vigilant, and intervening in a liberal regime</a:t>
            </a:r>
            <a:r>
              <a:rPr lang="en-GB" sz="2400" dirty="0" smtClean="0"/>
              <a:t>, and formulae that neither the classical liberalism of the nineteenth century nor the contemporary.</a:t>
            </a:r>
            <a:r>
              <a:rPr lang="en-US" dirty="0" smtClean="0"/>
              <a:t>”</a:t>
            </a:r>
          </a:p>
          <a:p>
            <a:pPr algn="just">
              <a:buFontTx/>
              <a:buChar char="-"/>
            </a:pPr>
            <a:r>
              <a:rPr lang="en-GB" sz="1200" dirty="0" smtClean="0"/>
              <a:t>Michel </a:t>
            </a:r>
            <a:r>
              <a:rPr lang="en-GB" sz="1200" dirty="0"/>
              <a:t>Foucault, </a:t>
            </a:r>
            <a:r>
              <a:rPr lang="en-GB" sz="1200" i="1" dirty="0"/>
              <a:t>The Birth of </a:t>
            </a:r>
            <a:r>
              <a:rPr lang="en-GB" sz="1200" i="1" dirty="0" err="1"/>
              <a:t>Biopolitics</a:t>
            </a:r>
            <a:r>
              <a:rPr lang="en-GB" sz="1200" i="1" dirty="0"/>
              <a:t>: Lectures at the </a:t>
            </a:r>
            <a:r>
              <a:rPr lang="en-GB" sz="1200" i="1" dirty="0" err="1"/>
              <a:t>Collège</a:t>
            </a:r>
            <a:r>
              <a:rPr lang="en-GB" sz="1200" i="1" dirty="0"/>
              <a:t> de France, 1978–1979</a:t>
            </a:r>
            <a:r>
              <a:rPr lang="en-GB" sz="1200" dirty="0"/>
              <a:t> (Palgrave MacMillan: Basingstoke, Hampshire, 2008), pp. </a:t>
            </a:r>
            <a:r>
              <a:rPr lang="en-GB" sz="1200" dirty="0" smtClean="0"/>
              <a:t>133–134. Available in </a:t>
            </a:r>
            <a:r>
              <a:rPr lang="en-GB" sz="1200" dirty="0"/>
              <a:t>full here: </a:t>
            </a:r>
            <a:r>
              <a:rPr lang="en-GB" sz="1200" dirty="0">
                <a:hlinkClick r:id="rId3"/>
              </a:rPr>
              <a:t>https://</a:t>
            </a:r>
            <a:r>
              <a:rPr lang="en-GB" sz="1200" dirty="0" smtClean="0">
                <a:hlinkClick r:id="rId3"/>
              </a:rPr>
              <a:t>1000littlehammers.files.wordpress.com/2010/02/birth_of_biopolitics.pdf</a:t>
            </a:r>
            <a:endParaRPr lang="en-GB" sz="1200" dirty="0" smtClean="0"/>
          </a:p>
          <a:p>
            <a:pPr algn="just">
              <a:buFontTx/>
              <a:buChar char="-"/>
            </a:pPr>
            <a:endParaRPr lang="en-GB" dirty="0" smtClean="0"/>
          </a:p>
        </p:txBody>
      </p:sp>
      <p:sp>
        <p:nvSpPr>
          <p:cNvPr id="3" name="Title 2"/>
          <p:cNvSpPr>
            <a:spLocks noGrp="1"/>
          </p:cNvSpPr>
          <p:nvPr>
            <p:ph type="title"/>
          </p:nvPr>
        </p:nvSpPr>
        <p:spPr/>
        <p:txBody>
          <a:bodyPr/>
          <a:lstStyle/>
          <a:p>
            <a:r>
              <a:rPr lang="en-GB" dirty="0" smtClean="0"/>
              <a:t>Thatcherism as neoliberal ‘</a:t>
            </a:r>
            <a:r>
              <a:rPr lang="en-GB" dirty="0" err="1" smtClean="0"/>
              <a:t>govermentality</a:t>
            </a:r>
            <a:r>
              <a:rPr lang="en-GB" dirty="0" smtClean="0"/>
              <a:t>’</a:t>
            </a:r>
            <a:endParaRPr lang="en-US" dirty="0"/>
          </a:p>
        </p:txBody>
      </p:sp>
      <p:pic>
        <p:nvPicPr>
          <p:cNvPr id="5" name="Picture 4"/>
          <p:cNvPicPr>
            <a:picLocks noChangeAspect="1"/>
          </p:cNvPicPr>
          <p:nvPr/>
        </p:nvPicPr>
        <p:blipFill>
          <a:blip r:embed="rId4"/>
          <a:stretch>
            <a:fillRect/>
          </a:stretch>
        </p:blipFill>
        <p:spPr>
          <a:xfrm>
            <a:off x="8619564" y="1617259"/>
            <a:ext cx="3361063" cy="5039075"/>
          </a:xfrm>
          <a:prstGeom prst="rect">
            <a:avLst/>
          </a:prstGeom>
        </p:spPr>
      </p:pic>
    </p:spTree>
    <p:extLst>
      <p:ext uri="{BB962C8B-B14F-4D97-AF65-F5344CB8AC3E}">
        <p14:creationId xmlns:p14="http://schemas.microsoft.com/office/powerpoint/2010/main" val="416252571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7923307" cy="5138929"/>
          </a:xfrm>
        </p:spPr>
        <p:txBody>
          <a:bodyPr>
            <a:normAutofit lnSpcReduction="10000"/>
          </a:bodyPr>
          <a:lstStyle/>
          <a:p>
            <a:pPr marL="45720" indent="0" algn="just">
              <a:buNone/>
            </a:pPr>
            <a:r>
              <a:rPr lang="en-GB" sz="2400" dirty="0" smtClean="0"/>
              <a:t>“</a:t>
            </a:r>
            <a:r>
              <a:rPr lang="en-GB" sz="2400" b="1" dirty="0"/>
              <a:t>We should not be under any illusion that today’s neo-liberalism is, as is too often said, the resurgence or recurrence of old forms of liberal economics which were formulated in the eighteenth and nineteenth centuries </a:t>
            </a:r>
            <a:r>
              <a:rPr lang="en-GB" sz="2400" dirty="0"/>
              <a:t>and are now being reactivated by capitalism for a variety of reasons to do with its impotence and crises as well as with some more or less local and determinate political objectives. In actual fact, something much more important is at stake in modern </a:t>
            </a:r>
            <a:r>
              <a:rPr lang="en-GB" sz="2400" dirty="0" smtClean="0"/>
              <a:t>neo-liberalism. </a:t>
            </a:r>
            <a:r>
              <a:rPr lang="en-GB" sz="2400" b="1" dirty="0" smtClean="0">
                <a:solidFill>
                  <a:srgbClr val="FF0000"/>
                </a:solidFill>
              </a:rPr>
              <a:t>What </a:t>
            </a:r>
            <a:r>
              <a:rPr lang="en-GB" sz="2400" b="1" dirty="0">
                <a:solidFill>
                  <a:srgbClr val="FF0000"/>
                </a:solidFill>
              </a:rPr>
              <a:t>is at issue is whether a market economy can in fact serve as the principle, form, and model for a </a:t>
            </a:r>
            <a:r>
              <a:rPr lang="en-GB" sz="2400" b="1" dirty="0" smtClean="0">
                <a:solidFill>
                  <a:srgbClr val="FF0000"/>
                </a:solidFill>
              </a:rPr>
              <a:t>state</a:t>
            </a:r>
            <a:r>
              <a:rPr lang="en-GB" sz="2400" dirty="0" smtClean="0">
                <a:solidFill>
                  <a:srgbClr val="FF0000"/>
                </a:solidFill>
              </a:rPr>
              <a:t>.”</a:t>
            </a:r>
            <a:endParaRPr lang="en-US" sz="2400" dirty="0">
              <a:solidFill>
                <a:srgbClr val="FF0000"/>
              </a:solidFill>
            </a:endParaRPr>
          </a:p>
          <a:p>
            <a:pPr algn="r">
              <a:buFontTx/>
              <a:buChar char="-"/>
            </a:pPr>
            <a:r>
              <a:rPr lang="en-GB" dirty="0" smtClean="0"/>
              <a:t>Foucault</a:t>
            </a:r>
            <a:r>
              <a:rPr lang="en-GB" dirty="0"/>
              <a:t>, </a:t>
            </a:r>
            <a:r>
              <a:rPr lang="en-GB" i="1" dirty="0" smtClean="0"/>
              <a:t>Birth </a:t>
            </a:r>
            <a:r>
              <a:rPr lang="en-GB" i="1" dirty="0"/>
              <a:t>of </a:t>
            </a:r>
            <a:r>
              <a:rPr lang="en-GB" i="1" dirty="0" err="1" smtClean="0"/>
              <a:t>Biopolitics</a:t>
            </a:r>
            <a:r>
              <a:rPr lang="en-GB" dirty="0" smtClean="0"/>
              <a:t>, </a:t>
            </a:r>
            <a:r>
              <a:rPr lang="en-GB" dirty="0"/>
              <a:t>pp. </a:t>
            </a:r>
            <a:r>
              <a:rPr lang="en-GB" dirty="0" smtClean="0"/>
              <a:t>117–118.</a:t>
            </a:r>
          </a:p>
          <a:p>
            <a:pPr marL="45720" indent="0" algn="just">
              <a:buNone/>
            </a:pPr>
            <a:endParaRPr lang="en-GB" dirty="0" smtClean="0"/>
          </a:p>
          <a:p>
            <a:pPr algn="just">
              <a:buFontTx/>
              <a:buChar char="-"/>
            </a:pPr>
            <a:endParaRPr lang="en-GB" dirty="0" smtClean="0"/>
          </a:p>
          <a:p>
            <a:pPr algn="just">
              <a:buFontTx/>
              <a:buChar char="-"/>
            </a:pPr>
            <a:endParaRPr lang="en-GB" dirty="0"/>
          </a:p>
          <a:p>
            <a:pPr marL="45720" indent="0" algn="just">
              <a:buNone/>
            </a:pPr>
            <a:endParaRPr lang="en-GB" dirty="0" smtClean="0"/>
          </a:p>
        </p:txBody>
      </p:sp>
      <p:sp>
        <p:nvSpPr>
          <p:cNvPr id="3" name="Title 2"/>
          <p:cNvSpPr>
            <a:spLocks noGrp="1"/>
          </p:cNvSpPr>
          <p:nvPr>
            <p:ph type="title"/>
          </p:nvPr>
        </p:nvSpPr>
        <p:spPr/>
        <p:txBody>
          <a:bodyPr/>
          <a:lstStyle/>
          <a:p>
            <a:r>
              <a:rPr lang="en-GB" dirty="0" smtClean="0"/>
              <a:t>Thatcherism as neoliberal ‘</a:t>
            </a:r>
            <a:r>
              <a:rPr lang="en-GB" dirty="0" err="1" smtClean="0"/>
              <a:t>govermentality</a:t>
            </a:r>
            <a:r>
              <a:rPr lang="en-GB" dirty="0" smtClean="0"/>
              <a:t>’</a:t>
            </a:r>
            <a:endParaRPr lang="en-US" dirty="0"/>
          </a:p>
        </p:txBody>
      </p:sp>
      <p:pic>
        <p:nvPicPr>
          <p:cNvPr id="5" name="Picture 4"/>
          <p:cNvPicPr>
            <a:picLocks noChangeAspect="1"/>
          </p:cNvPicPr>
          <p:nvPr/>
        </p:nvPicPr>
        <p:blipFill>
          <a:blip r:embed="rId3"/>
          <a:stretch>
            <a:fillRect/>
          </a:stretch>
        </p:blipFill>
        <p:spPr>
          <a:xfrm>
            <a:off x="8619564" y="1617259"/>
            <a:ext cx="3361063" cy="5039075"/>
          </a:xfrm>
          <a:prstGeom prst="rect">
            <a:avLst/>
          </a:prstGeom>
        </p:spPr>
      </p:pic>
    </p:spTree>
    <p:extLst>
      <p:ext uri="{BB962C8B-B14F-4D97-AF65-F5344CB8AC3E}">
        <p14:creationId xmlns:p14="http://schemas.microsoft.com/office/powerpoint/2010/main" val="5370668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7748495" cy="4775858"/>
          </a:xfrm>
        </p:spPr>
        <p:txBody>
          <a:bodyPr>
            <a:normAutofit fontScale="92500" lnSpcReduction="10000"/>
          </a:bodyPr>
          <a:lstStyle/>
          <a:p>
            <a:pPr marL="45720" indent="0" algn="just">
              <a:buNone/>
            </a:pPr>
            <a:r>
              <a:rPr lang="en-GB" dirty="0" smtClean="0"/>
              <a:t>“The point </a:t>
            </a:r>
            <a:r>
              <a:rPr lang="en-GB" dirty="0"/>
              <a:t>to underline is </a:t>
            </a:r>
            <a:r>
              <a:rPr lang="en-GB" dirty="0" smtClean="0"/>
              <a:t>that </a:t>
            </a:r>
            <a:r>
              <a:rPr lang="en-GB" b="1" dirty="0" smtClean="0">
                <a:solidFill>
                  <a:srgbClr val="FF0000"/>
                </a:solidFill>
              </a:rPr>
              <a:t>neo-liberal </a:t>
            </a:r>
            <a:r>
              <a:rPr lang="en-GB" b="1" dirty="0">
                <a:solidFill>
                  <a:srgbClr val="FF0000"/>
                </a:solidFill>
              </a:rPr>
              <a:t>governmental intervention is no less dense, frequent, active, and continuous than in any other </a:t>
            </a:r>
            <a:r>
              <a:rPr lang="en-GB" b="1" dirty="0" smtClean="0">
                <a:solidFill>
                  <a:srgbClr val="FF0000"/>
                </a:solidFill>
              </a:rPr>
              <a:t>system</a:t>
            </a:r>
            <a:r>
              <a:rPr lang="en-GB" dirty="0" smtClean="0"/>
              <a:t>. But </a:t>
            </a:r>
            <a:r>
              <a:rPr lang="en-GB" dirty="0"/>
              <a:t>what is important is to see what the point of application of these governmental interventions is now. </a:t>
            </a:r>
            <a:r>
              <a:rPr lang="en-GB" b="1" dirty="0"/>
              <a:t>Since this is a liberal regime, it is understood that government must not intervene on effects of the market. </a:t>
            </a:r>
            <a:r>
              <a:rPr lang="en-GB" dirty="0"/>
              <a:t>Nor must neo-liberalism, or neo-liberal government, correct the destructive effects of the market on </a:t>
            </a:r>
            <a:r>
              <a:rPr lang="en-GB" dirty="0" smtClean="0"/>
              <a:t>society</a:t>
            </a:r>
            <a:r>
              <a:rPr lang="en-GB" dirty="0"/>
              <a:t> </a:t>
            </a:r>
            <a:r>
              <a:rPr lang="en-GB" dirty="0" smtClean="0"/>
              <a:t>… </a:t>
            </a:r>
            <a:r>
              <a:rPr lang="en-GB" b="1" dirty="0"/>
              <a:t>Government must not form a counterpoint or a screen, as it were, between society and economic processes. It has to intervene on society as such, in its fabric and depth</a:t>
            </a:r>
            <a:r>
              <a:rPr lang="en-GB" dirty="0"/>
              <a:t>. </a:t>
            </a:r>
            <a:r>
              <a:rPr lang="en-GB" b="1" dirty="0"/>
              <a:t>Basically, it has to intervene on society so that competitive mechanisms can play a regulatory role at every moment and every point in society </a:t>
            </a:r>
            <a:r>
              <a:rPr lang="en-GB" dirty="0"/>
              <a:t>and by intervening in this way its objective will become possible, that is to say, </a:t>
            </a:r>
            <a:r>
              <a:rPr lang="en-GB" b="1" dirty="0">
                <a:solidFill>
                  <a:srgbClr val="FF0000"/>
                </a:solidFill>
              </a:rPr>
              <a:t>a general regulation of society by the market</a:t>
            </a:r>
            <a:r>
              <a:rPr lang="en-GB" dirty="0" smtClean="0"/>
              <a:t>.”</a:t>
            </a:r>
            <a:endParaRPr lang="en-US" dirty="0"/>
          </a:p>
          <a:p>
            <a:pPr algn="r">
              <a:buFontTx/>
              <a:buChar char="-"/>
            </a:pPr>
            <a:r>
              <a:rPr lang="en-GB" dirty="0" smtClean="0"/>
              <a:t>Foucault</a:t>
            </a:r>
            <a:r>
              <a:rPr lang="en-GB" dirty="0"/>
              <a:t>, </a:t>
            </a:r>
            <a:r>
              <a:rPr lang="en-GB" i="1" dirty="0" smtClean="0"/>
              <a:t>Birth </a:t>
            </a:r>
            <a:r>
              <a:rPr lang="en-GB" i="1" dirty="0"/>
              <a:t>of </a:t>
            </a:r>
            <a:r>
              <a:rPr lang="en-GB" i="1" dirty="0" err="1" smtClean="0"/>
              <a:t>Biopolitics</a:t>
            </a:r>
            <a:r>
              <a:rPr lang="en-GB" dirty="0" smtClean="0"/>
              <a:t>, p. 145</a:t>
            </a:r>
          </a:p>
          <a:p>
            <a:pPr>
              <a:buFontTx/>
              <a:buChar char="-"/>
            </a:pPr>
            <a:endParaRPr lang="en-US" dirty="0"/>
          </a:p>
          <a:p>
            <a:pPr marL="45720" indent="0">
              <a:buNone/>
            </a:pPr>
            <a:endParaRPr lang="en-GB" dirty="0"/>
          </a:p>
        </p:txBody>
      </p:sp>
      <p:sp>
        <p:nvSpPr>
          <p:cNvPr id="4" name="Title 2"/>
          <p:cNvSpPr>
            <a:spLocks noGrp="1"/>
          </p:cNvSpPr>
          <p:nvPr>
            <p:ph type="title"/>
          </p:nvPr>
        </p:nvSpPr>
        <p:spPr/>
        <p:txBody>
          <a:bodyPr/>
          <a:lstStyle/>
          <a:p>
            <a:r>
              <a:rPr lang="en-GB" dirty="0" smtClean="0"/>
              <a:t>Thatcherism as neoliberal ‘</a:t>
            </a:r>
            <a:r>
              <a:rPr lang="en-GB" dirty="0" err="1" smtClean="0"/>
              <a:t>govermentality</a:t>
            </a:r>
            <a:r>
              <a:rPr lang="en-GB" dirty="0" smtClean="0"/>
              <a:t>’</a:t>
            </a:r>
            <a:endParaRPr lang="en-US" dirty="0"/>
          </a:p>
        </p:txBody>
      </p:sp>
      <p:pic>
        <p:nvPicPr>
          <p:cNvPr id="5" name="Picture 4"/>
          <p:cNvPicPr>
            <a:picLocks noChangeAspect="1"/>
          </p:cNvPicPr>
          <p:nvPr/>
        </p:nvPicPr>
        <p:blipFill>
          <a:blip r:embed="rId3"/>
          <a:stretch>
            <a:fillRect/>
          </a:stretch>
        </p:blipFill>
        <p:spPr>
          <a:xfrm>
            <a:off x="8619564" y="1617259"/>
            <a:ext cx="3361063" cy="5039075"/>
          </a:xfrm>
          <a:prstGeom prst="rect">
            <a:avLst/>
          </a:prstGeom>
        </p:spPr>
      </p:pic>
    </p:spTree>
    <p:extLst>
      <p:ext uri="{BB962C8B-B14F-4D97-AF65-F5344CB8AC3E}">
        <p14:creationId xmlns:p14="http://schemas.microsoft.com/office/powerpoint/2010/main" val="80915613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7923307" cy="5138929"/>
          </a:xfrm>
        </p:spPr>
        <p:txBody>
          <a:bodyPr>
            <a:normAutofit/>
          </a:bodyPr>
          <a:lstStyle/>
          <a:p>
            <a:pPr marL="45720" indent="0" algn="just">
              <a:buNone/>
            </a:pPr>
            <a:r>
              <a:rPr lang="en-GB" dirty="0" smtClean="0"/>
              <a:t>BIOPOLTICS</a:t>
            </a:r>
          </a:p>
          <a:p>
            <a:pPr algn="just"/>
            <a:r>
              <a:rPr lang="en-US" dirty="0" smtClean="0"/>
              <a:t>Administration </a:t>
            </a:r>
            <a:r>
              <a:rPr lang="en-US" dirty="0"/>
              <a:t>and regulation of human and non-human life at the levels of the population and the individual body</a:t>
            </a:r>
            <a:r>
              <a:rPr lang="en-US" dirty="0" smtClean="0"/>
              <a:t>.</a:t>
            </a:r>
          </a:p>
          <a:p>
            <a:pPr lvl="1" algn="just">
              <a:buFontTx/>
              <a:buChar char="-"/>
            </a:pPr>
            <a:r>
              <a:rPr lang="en-US" dirty="0" smtClean="0"/>
              <a:t>Modern state </a:t>
            </a:r>
            <a:r>
              <a:rPr lang="en-US" dirty="0"/>
              <a:t>sought to manage conditions of birth and death, health and disease, race and sexuality, and other dimensions of human well-being in order to foster </a:t>
            </a:r>
            <a:r>
              <a:rPr lang="en-US" dirty="0" smtClean="0"/>
              <a:t>life</a:t>
            </a:r>
          </a:p>
          <a:p>
            <a:pPr lvl="1" algn="just">
              <a:buFontTx/>
              <a:buChar char="-"/>
            </a:pPr>
            <a:r>
              <a:rPr lang="en-US" dirty="0" smtClean="0"/>
              <a:t>Required </a:t>
            </a:r>
            <a:r>
              <a:rPr lang="en-US" dirty="0"/>
              <a:t>the proliferation of new kinds of knowledge such as demography, epidemiology, </a:t>
            </a:r>
            <a:r>
              <a:rPr lang="en-US" dirty="0" smtClean="0"/>
              <a:t>criminology and statistics </a:t>
            </a:r>
            <a:r>
              <a:rPr lang="en-US" dirty="0"/>
              <a:t>t</a:t>
            </a:r>
            <a:r>
              <a:rPr lang="en-US" dirty="0" smtClean="0"/>
              <a:t>o constituted </a:t>
            </a:r>
            <a:r>
              <a:rPr lang="en-US" dirty="0"/>
              <a:t>‘the population’ as </a:t>
            </a:r>
            <a:r>
              <a:rPr lang="en-US" dirty="0" smtClean="0"/>
              <a:t>an object of state power</a:t>
            </a:r>
            <a:endParaRPr lang="en-GB" dirty="0" smtClean="0"/>
          </a:p>
          <a:p>
            <a:pPr algn="just">
              <a:buFontTx/>
              <a:buChar char="-"/>
            </a:pPr>
            <a:endParaRPr lang="en-GB" dirty="0"/>
          </a:p>
          <a:p>
            <a:pPr marL="45720" indent="0" algn="just">
              <a:buNone/>
            </a:pPr>
            <a:endParaRPr lang="en-GB" dirty="0" smtClean="0"/>
          </a:p>
        </p:txBody>
      </p:sp>
      <p:sp>
        <p:nvSpPr>
          <p:cNvPr id="3" name="Title 2"/>
          <p:cNvSpPr>
            <a:spLocks noGrp="1"/>
          </p:cNvSpPr>
          <p:nvPr>
            <p:ph type="title"/>
          </p:nvPr>
        </p:nvSpPr>
        <p:spPr/>
        <p:txBody>
          <a:bodyPr/>
          <a:lstStyle/>
          <a:p>
            <a:r>
              <a:rPr lang="en-GB" dirty="0" smtClean="0"/>
              <a:t>Thatcherism as neoliberal ‘</a:t>
            </a:r>
            <a:r>
              <a:rPr lang="en-GB" dirty="0" err="1" smtClean="0"/>
              <a:t>govermentality</a:t>
            </a:r>
            <a:r>
              <a:rPr lang="en-GB" dirty="0" smtClean="0"/>
              <a:t>’</a:t>
            </a:r>
            <a:endParaRPr lang="en-US" dirty="0"/>
          </a:p>
        </p:txBody>
      </p:sp>
      <p:pic>
        <p:nvPicPr>
          <p:cNvPr id="5" name="Picture 4"/>
          <p:cNvPicPr>
            <a:picLocks noChangeAspect="1"/>
          </p:cNvPicPr>
          <p:nvPr/>
        </p:nvPicPr>
        <p:blipFill>
          <a:blip r:embed="rId3"/>
          <a:stretch>
            <a:fillRect/>
          </a:stretch>
        </p:blipFill>
        <p:spPr>
          <a:xfrm>
            <a:off x="8619564" y="1617259"/>
            <a:ext cx="3361063" cy="5039075"/>
          </a:xfrm>
          <a:prstGeom prst="rect">
            <a:avLst/>
          </a:prstGeom>
        </p:spPr>
      </p:pic>
    </p:spTree>
    <p:extLst>
      <p:ext uri="{BB962C8B-B14F-4D97-AF65-F5344CB8AC3E}">
        <p14:creationId xmlns:p14="http://schemas.microsoft.com/office/powerpoint/2010/main" val="346104402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8" y="1719070"/>
            <a:ext cx="7842625" cy="4977565"/>
          </a:xfrm>
        </p:spPr>
        <p:txBody>
          <a:bodyPr>
            <a:normAutofit fontScale="92500" lnSpcReduction="10000"/>
          </a:bodyPr>
          <a:lstStyle/>
          <a:p>
            <a:pPr marL="45720" indent="0" algn="just">
              <a:buNone/>
            </a:pPr>
            <a:r>
              <a:rPr lang="en-GB" dirty="0" smtClean="0"/>
              <a:t>“</a:t>
            </a:r>
            <a:r>
              <a:rPr lang="en-US" dirty="0" smtClean="0"/>
              <a:t>On law </a:t>
            </a:r>
            <a:r>
              <a:rPr lang="en-US" dirty="0"/>
              <a:t>and order, the </a:t>
            </a:r>
            <a:r>
              <a:rPr lang="en-US" dirty="0" smtClean="0"/>
              <a:t>themes – more </a:t>
            </a:r>
            <a:r>
              <a:rPr lang="en-US" dirty="0"/>
              <a:t>policing, </a:t>
            </a:r>
            <a:r>
              <a:rPr lang="en-US" dirty="0" smtClean="0"/>
              <a:t>tougher sentencing</a:t>
            </a:r>
            <a:r>
              <a:rPr lang="en-US" dirty="0"/>
              <a:t>, better family discipline, the rising </a:t>
            </a:r>
            <a:r>
              <a:rPr lang="en-US" dirty="0" smtClean="0"/>
              <a:t>crime rate </a:t>
            </a:r>
            <a:r>
              <a:rPr lang="en-US" dirty="0"/>
              <a:t>as an index of social disintegration, the </a:t>
            </a:r>
            <a:r>
              <a:rPr lang="en-US" dirty="0" smtClean="0"/>
              <a:t>threat to ‘ordinary </a:t>
            </a:r>
            <a:r>
              <a:rPr lang="en-US" dirty="0"/>
              <a:t>people going about their </a:t>
            </a:r>
            <a:r>
              <a:rPr lang="en-US" dirty="0" smtClean="0"/>
              <a:t>private business’ </a:t>
            </a:r>
            <a:r>
              <a:rPr lang="en-US" dirty="0"/>
              <a:t>from thieves, muggers, etc., the wave </a:t>
            </a:r>
            <a:r>
              <a:rPr lang="en-US" dirty="0" smtClean="0"/>
              <a:t>of lawlessness </a:t>
            </a:r>
            <a:r>
              <a:rPr lang="en-US" dirty="0"/>
              <a:t>and the loss of </a:t>
            </a:r>
            <a:r>
              <a:rPr lang="en-US" dirty="0" smtClean="0"/>
              <a:t>law-abidingness – are perennials </a:t>
            </a:r>
            <a:r>
              <a:rPr lang="en-US" dirty="0"/>
              <a:t>of Conservative Party Conferences, </a:t>
            </a:r>
            <a:r>
              <a:rPr lang="en-US" dirty="0" smtClean="0"/>
              <a:t>and the </a:t>
            </a:r>
            <a:r>
              <a:rPr lang="en-US" dirty="0"/>
              <a:t>sources of many a popular </a:t>
            </a:r>
            <a:r>
              <a:rPr lang="en-US" dirty="0" smtClean="0"/>
              <a:t>campaign.</a:t>
            </a:r>
          </a:p>
          <a:p>
            <a:pPr marL="45720" indent="0" algn="just">
              <a:buNone/>
            </a:pPr>
            <a:r>
              <a:rPr lang="en-GB" dirty="0"/>
              <a:t>	</a:t>
            </a:r>
            <a:r>
              <a:rPr lang="en-GB" dirty="0" smtClean="0"/>
              <a:t>“ … The </a:t>
            </a:r>
            <a:r>
              <a:rPr lang="en-US" dirty="0" smtClean="0"/>
              <a:t>play on ‘values’ and </a:t>
            </a:r>
            <a:r>
              <a:rPr lang="en-US" dirty="0"/>
              <a:t>on moral issues in this area is </a:t>
            </a:r>
            <a:r>
              <a:rPr lang="en-US" dirty="0" smtClean="0"/>
              <a:t>what gives </a:t>
            </a:r>
            <a:r>
              <a:rPr lang="en-US" dirty="0"/>
              <a:t>to the law and order crusade much of </a:t>
            </a:r>
            <a:r>
              <a:rPr lang="en-US" dirty="0" smtClean="0"/>
              <a:t>its grasp </a:t>
            </a:r>
            <a:r>
              <a:rPr lang="en-US" dirty="0"/>
              <a:t>on popular morality and common sense conscience</a:t>
            </a:r>
            <a:r>
              <a:rPr lang="en-US" dirty="0" smtClean="0"/>
              <a:t>. Yet </a:t>
            </a:r>
            <a:r>
              <a:rPr lang="en-US" dirty="0"/>
              <a:t>despite this, it touches concretely </a:t>
            </a:r>
            <a:r>
              <a:rPr lang="en-US" dirty="0" smtClean="0"/>
              <a:t>the experiences </a:t>
            </a:r>
            <a:r>
              <a:rPr lang="en-US" dirty="0"/>
              <a:t>of crime and theft, of loss of </a:t>
            </a:r>
            <a:r>
              <a:rPr lang="en-US" dirty="0" smtClean="0"/>
              <a:t>scarce property </a:t>
            </a:r>
            <a:r>
              <a:rPr lang="en-US" dirty="0"/>
              <a:t>and fears of unexpected attack in </a:t>
            </a:r>
            <a:r>
              <a:rPr lang="en-US" dirty="0" smtClean="0"/>
              <a:t>working class </a:t>
            </a:r>
            <a:r>
              <a:rPr lang="en-US" dirty="0"/>
              <a:t>areas and </a:t>
            </a:r>
            <a:r>
              <a:rPr lang="en-US" dirty="0" err="1"/>
              <a:t>neighbourhoods</a:t>
            </a:r>
            <a:r>
              <a:rPr lang="en-US" dirty="0"/>
              <a:t>; and, since it </a:t>
            </a:r>
            <a:r>
              <a:rPr lang="en-US" dirty="0" smtClean="0"/>
              <a:t>promulgates no </a:t>
            </a:r>
            <a:r>
              <a:rPr lang="en-US" dirty="0"/>
              <a:t>other remedies for their </a:t>
            </a:r>
            <a:r>
              <a:rPr lang="en-US" dirty="0" smtClean="0"/>
              <a:t>underlying causes</a:t>
            </a:r>
            <a:r>
              <a:rPr lang="en-US" dirty="0"/>
              <a:t>, it welds people to that </a:t>
            </a:r>
            <a:r>
              <a:rPr lang="en-US" dirty="0" smtClean="0"/>
              <a:t>‘need </a:t>
            </a:r>
            <a:r>
              <a:rPr lang="en-US" dirty="0"/>
              <a:t>for </a:t>
            </a:r>
            <a:r>
              <a:rPr lang="en-US" dirty="0" smtClean="0"/>
              <a:t>authority’ which </a:t>
            </a:r>
            <a:r>
              <a:rPr lang="en-US" dirty="0"/>
              <a:t>has been so significant for the Right in </a:t>
            </a:r>
            <a:r>
              <a:rPr lang="en-US" dirty="0" smtClean="0"/>
              <a:t>the construction </a:t>
            </a:r>
            <a:r>
              <a:rPr lang="en-US" dirty="0"/>
              <a:t>of consent to its authoritarian </a:t>
            </a:r>
            <a:r>
              <a:rPr lang="en-US" dirty="0" err="1" smtClean="0"/>
              <a:t>programme</a:t>
            </a:r>
            <a:r>
              <a:rPr lang="en-US" dirty="0" smtClean="0"/>
              <a:t>.”</a:t>
            </a:r>
            <a:endParaRPr lang="en-GB" dirty="0"/>
          </a:p>
        </p:txBody>
      </p:sp>
      <p:sp>
        <p:nvSpPr>
          <p:cNvPr id="3" name="Title 2"/>
          <p:cNvSpPr>
            <a:spLocks noGrp="1"/>
          </p:cNvSpPr>
          <p:nvPr>
            <p:ph type="title"/>
          </p:nvPr>
        </p:nvSpPr>
        <p:spPr/>
        <p:txBody>
          <a:bodyPr/>
          <a:lstStyle/>
          <a:p>
            <a:r>
              <a:rPr lang="en-GB" dirty="0" smtClean="0"/>
              <a:t>Thatcherism as ‘authoritarian </a:t>
            </a:r>
            <a:r>
              <a:rPr lang="en-GB" dirty="0" err="1" smtClean="0"/>
              <a:t>popularism</a:t>
            </a:r>
            <a:r>
              <a:rPr lang="en-GB" dirty="0" smtClean="0"/>
              <a:t>’</a:t>
            </a:r>
            <a:endParaRPr lang="en-GB" dirty="0"/>
          </a:p>
        </p:txBody>
      </p:sp>
      <p:pic>
        <p:nvPicPr>
          <p:cNvPr id="4" name="Picture 3"/>
          <p:cNvPicPr>
            <a:picLocks noChangeAspect="1"/>
          </p:cNvPicPr>
          <p:nvPr/>
        </p:nvPicPr>
        <p:blipFill>
          <a:blip r:embed="rId3"/>
          <a:stretch>
            <a:fillRect/>
          </a:stretch>
        </p:blipFill>
        <p:spPr>
          <a:xfrm>
            <a:off x="8735786" y="1616127"/>
            <a:ext cx="3218967" cy="4828450"/>
          </a:xfrm>
          <a:prstGeom prst="rect">
            <a:avLst/>
          </a:prstGeom>
        </p:spPr>
      </p:pic>
    </p:spTree>
    <p:extLst>
      <p:ext uri="{BB962C8B-B14F-4D97-AF65-F5344CB8AC3E}">
        <p14:creationId xmlns:p14="http://schemas.microsoft.com/office/powerpoint/2010/main" val="276229676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6107954" cy="4426235"/>
          </a:xfrm>
        </p:spPr>
        <p:txBody>
          <a:bodyPr>
            <a:normAutofit/>
          </a:bodyPr>
          <a:lstStyle/>
          <a:p>
            <a:pPr marL="45720" indent="0" algn="just">
              <a:buNone/>
            </a:pPr>
            <a:r>
              <a:rPr lang="en-GB" sz="2400" dirty="0" smtClean="0"/>
              <a:t>“</a:t>
            </a:r>
            <a:r>
              <a:rPr lang="en-US" sz="2400" dirty="0"/>
              <a:t>I come last to what many would put first, the rule of law. The first people to uphold the law should be </a:t>
            </a:r>
            <a:r>
              <a:rPr lang="en-US" sz="2400" dirty="0" smtClean="0"/>
              <a:t>governments</a:t>
            </a:r>
            <a:r>
              <a:rPr lang="en-US" sz="2400" dirty="0"/>
              <a:t> </a:t>
            </a:r>
            <a:r>
              <a:rPr lang="en-US" sz="2400" dirty="0" smtClean="0"/>
              <a:t>… The </a:t>
            </a:r>
            <a:r>
              <a:rPr lang="en-US" sz="2400" dirty="0"/>
              <a:t>first duty of government is to uphold the law, and if it tries to bob, weave and duck round that duty when it is inconvenient, the governed will do exactly the same thing, and then nothing will be safe, not home, not liberty, not life itself</a:t>
            </a:r>
            <a:r>
              <a:rPr lang="en-US" sz="2400" dirty="0" smtClean="0"/>
              <a:t>.”</a:t>
            </a:r>
          </a:p>
          <a:p>
            <a:pPr algn="r">
              <a:buFontTx/>
              <a:buChar char="-"/>
            </a:pPr>
            <a:r>
              <a:rPr lang="en-US" sz="1600" dirty="0" smtClean="0"/>
              <a:t>Margaret Thatcher, Leader's speech to Conservative Party Conference, </a:t>
            </a:r>
            <a:r>
              <a:rPr lang="en-US" sz="1600" dirty="0" err="1" smtClean="0"/>
              <a:t>Blackpool</a:t>
            </a:r>
            <a:r>
              <a:rPr lang="en-US" sz="1600" dirty="0" smtClean="0"/>
              <a:t>, October 10 1975</a:t>
            </a:r>
          </a:p>
          <a:p>
            <a:pPr marL="45720" indent="0">
              <a:buNone/>
            </a:pPr>
            <a:endParaRPr lang="en-US" dirty="0" smtClean="0"/>
          </a:p>
          <a:p>
            <a:pPr marL="45720" indent="0">
              <a:buNone/>
            </a:pPr>
            <a:endParaRPr lang="en-US" dirty="0"/>
          </a:p>
        </p:txBody>
      </p:sp>
      <p:sp>
        <p:nvSpPr>
          <p:cNvPr id="5" name="Title 2"/>
          <p:cNvSpPr txBox="1">
            <a:spLocks/>
          </p:cNvSpPr>
          <p:nvPr/>
        </p:nvSpPr>
        <p:spPr>
          <a:xfrm>
            <a:off x="660400" y="508247"/>
            <a:ext cx="11175013"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dirty="0" smtClean="0">
                <a:solidFill>
                  <a:prstClr val="white"/>
                </a:solidFill>
              </a:rPr>
              <a:t>Thatcherism as ‘authoritarian </a:t>
            </a:r>
            <a:r>
              <a:rPr lang="en-GB" dirty="0" err="1" smtClean="0">
                <a:solidFill>
                  <a:prstClr val="white"/>
                </a:solidFill>
              </a:rPr>
              <a:t>popularism</a:t>
            </a:r>
            <a:r>
              <a:rPr lang="en-GB" dirty="0" smtClean="0">
                <a:solidFill>
                  <a:prstClr val="white"/>
                </a:solidFill>
              </a:rPr>
              <a:t>’</a:t>
            </a:r>
            <a:endParaRPr lang="en-GB" dirty="0">
              <a:solidFill>
                <a:prstClr val="white"/>
              </a:solidFill>
            </a:endParaRPr>
          </a:p>
        </p:txBody>
      </p:sp>
      <p:pic>
        <p:nvPicPr>
          <p:cNvPr id="7" name="Picture 6"/>
          <p:cNvPicPr>
            <a:picLocks noChangeAspect="1"/>
          </p:cNvPicPr>
          <p:nvPr/>
        </p:nvPicPr>
        <p:blipFill>
          <a:blip r:embed="rId3"/>
          <a:stretch>
            <a:fillRect/>
          </a:stretch>
        </p:blipFill>
        <p:spPr>
          <a:xfrm>
            <a:off x="7113494" y="1622203"/>
            <a:ext cx="4864473" cy="3591126"/>
          </a:xfrm>
          <a:prstGeom prst="rect">
            <a:avLst/>
          </a:prstGeom>
        </p:spPr>
      </p:pic>
    </p:spTree>
    <p:extLst>
      <p:ext uri="{BB962C8B-B14F-4D97-AF65-F5344CB8AC3E}">
        <p14:creationId xmlns:p14="http://schemas.microsoft.com/office/powerpoint/2010/main" val="178532277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5919695" cy="4843095"/>
          </a:xfrm>
        </p:spPr>
        <p:txBody>
          <a:bodyPr>
            <a:normAutofit/>
          </a:bodyPr>
          <a:lstStyle/>
          <a:p>
            <a:r>
              <a:rPr lang="en-GB" dirty="0" smtClean="0"/>
              <a:t>Riots in Brixton, London, April 1981 (top)</a:t>
            </a:r>
          </a:p>
          <a:p>
            <a:endParaRPr lang="en-GB" dirty="0"/>
          </a:p>
          <a:p>
            <a:r>
              <a:rPr lang="en-GB" dirty="0" smtClean="0"/>
              <a:t>Riots in </a:t>
            </a:r>
            <a:r>
              <a:rPr lang="en-GB" dirty="0" err="1" smtClean="0"/>
              <a:t>Handsworth</a:t>
            </a:r>
            <a:r>
              <a:rPr lang="en-GB" dirty="0" smtClean="0"/>
              <a:t>, Birmingham; </a:t>
            </a:r>
            <a:r>
              <a:rPr lang="en-GB" dirty="0" err="1" smtClean="0"/>
              <a:t>Toxteth</a:t>
            </a:r>
            <a:r>
              <a:rPr lang="en-GB" dirty="0" smtClean="0"/>
              <a:t>, Liverpool (pictured bottom); </a:t>
            </a:r>
            <a:r>
              <a:rPr lang="en-GB" dirty="0" err="1" smtClean="0"/>
              <a:t>Chapeltown</a:t>
            </a:r>
            <a:r>
              <a:rPr lang="en-GB" dirty="0" smtClean="0"/>
              <a:t>, Leeds; Moss Side, Manchester and elsewhere, July 1981</a:t>
            </a:r>
            <a:endParaRPr lang="en-US" dirty="0"/>
          </a:p>
          <a:p>
            <a:endParaRPr lang="en-GB" dirty="0" smtClean="0"/>
          </a:p>
          <a:p>
            <a:r>
              <a:rPr lang="en-GB" dirty="0" smtClean="0"/>
              <a:t>Common features: areas with high black population; grievances against policing and ‘sus’ laws in particular</a:t>
            </a:r>
          </a:p>
          <a:p>
            <a:endParaRPr lang="en-GB" dirty="0"/>
          </a:p>
          <a:p>
            <a:r>
              <a:rPr lang="en-GB" dirty="0" smtClean="0"/>
              <a:t>The riots – AKA ‘uprising’ – key episode in black </a:t>
            </a:r>
            <a:r>
              <a:rPr lang="en-GB" dirty="0" err="1" smtClean="0"/>
              <a:t>british</a:t>
            </a:r>
            <a:r>
              <a:rPr lang="en-GB" dirty="0" smtClean="0"/>
              <a:t> history (and urban folk memory)</a:t>
            </a:r>
            <a:endParaRPr lang="en-US" dirty="0"/>
          </a:p>
        </p:txBody>
      </p:sp>
      <p:sp>
        <p:nvSpPr>
          <p:cNvPr id="3" name="Title 2"/>
          <p:cNvSpPr>
            <a:spLocks noGrp="1"/>
          </p:cNvSpPr>
          <p:nvPr>
            <p:ph type="title"/>
          </p:nvPr>
        </p:nvSpPr>
        <p:spPr/>
        <p:txBody>
          <a:bodyPr/>
          <a:lstStyle/>
          <a:p>
            <a:r>
              <a:rPr lang="en-GB" dirty="0" smtClean="0"/>
              <a:t>LAW and order in Thatcher-era Britain:</a:t>
            </a:r>
            <a:br>
              <a:rPr lang="en-GB" dirty="0" smtClean="0"/>
            </a:br>
            <a:r>
              <a:rPr lang="en-GB" dirty="0" smtClean="0"/>
              <a:t>Urban ‘riots’ 1981</a:t>
            </a:r>
            <a:endParaRPr lang="en-US" dirty="0"/>
          </a:p>
        </p:txBody>
      </p:sp>
      <p:pic>
        <p:nvPicPr>
          <p:cNvPr id="4" name="Picture 3"/>
          <p:cNvPicPr>
            <a:picLocks noChangeAspect="1"/>
          </p:cNvPicPr>
          <p:nvPr/>
        </p:nvPicPr>
        <p:blipFill>
          <a:blip r:embed="rId2"/>
          <a:stretch>
            <a:fillRect/>
          </a:stretch>
        </p:blipFill>
        <p:spPr>
          <a:xfrm>
            <a:off x="7422776" y="3966881"/>
            <a:ext cx="4528577" cy="2717146"/>
          </a:xfrm>
          <a:prstGeom prst="rect">
            <a:avLst/>
          </a:prstGeom>
        </p:spPr>
      </p:pic>
      <p:pic>
        <p:nvPicPr>
          <p:cNvPr id="6" name="Picture 5"/>
          <p:cNvPicPr>
            <a:picLocks noChangeAspect="1"/>
          </p:cNvPicPr>
          <p:nvPr/>
        </p:nvPicPr>
        <p:blipFill rotWithShape="1">
          <a:blip r:embed="rId3"/>
          <a:srcRect b="16162"/>
          <a:stretch/>
        </p:blipFill>
        <p:spPr>
          <a:xfrm>
            <a:off x="6627751" y="1623705"/>
            <a:ext cx="5323602" cy="2343176"/>
          </a:xfrm>
          <a:prstGeom prst="rect">
            <a:avLst/>
          </a:prstGeom>
        </p:spPr>
      </p:pic>
    </p:spTree>
    <p:extLst>
      <p:ext uri="{BB962C8B-B14F-4D97-AF65-F5344CB8AC3E}">
        <p14:creationId xmlns:p14="http://schemas.microsoft.com/office/powerpoint/2010/main" val="6376045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433917" y="4408327"/>
            <a:ext cx="4988859" cy="2462667"/>
          </a:xfrm>
          <a:prstGeom prst="rect">
            <a:avLst/>
          </a:prstGeom>
        </p:spPr>
      </p:pic>
      <p:sp>
        <p:nvSpPr>
          <p:cNvPr id="3" name="Title 2"/>
          <p:cNvSpPr>
            <a:spLocks noGrp="1"/>
          </p:cNvSpPr>
          <p:nvPr>
            <p:ph type="title"/>
          </p:nvPr>
        </p:nvSpPr>
        <p:spPr/>
        <p:txBody>
          <a:bodyPr/>
          <a:lstStyle/>
          <a:p>
            <a:r>
              <a:rPr lang="en-GB" dirty="0" smtClean="0"/>
              <a:t>Explaining the riots: Heseltine Report</a:t>
            </a:r>
            <a:endParaRPr lang="en-US" dirty="0"/>
          </a:p>
        </p:txBody>
      </p:sp>
      <p:sp>
        <p:nvSpPr>
          <p:cNvPr id="5" name="Content Placeholder 1"/>
          <p:cNvSpPr txBox="1">
            <a:spLocks/>
          </p:cNvSpPr>
          <p:nvPr/>
        </p:nvSpPr>
        <p:spPr>
          <a:xfrm>
            <a:off x="508000" y="1719070"/>
            <a:ext cx="5341472" cy="4843095"/>
          </a:xfrm>
          <a:prstGeom prst="rect">
            <a:avLst/>
          </a:prstGeom>
        </p:spPr>
        <p:txBody>
          <a:bodyPr vert="horz" lIns="91440" tIns="45720" rIns="91440" bIns="45720" rtlCol="0">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dirty="0" smtClean="0"/>
              <a:t>Responding to the riots, Thatcher agreed to her Environment Secretary Michael Heseltine’s request to spent a period of time embedded in Liverpool to assess the problems in </a:t>
            </a:r>
            <a:r>
              <a:rPr lang="en-GB" dirty="0" err="1" smtClean="0"/>
              <a:t>Toxteth</a:t>
            </a:r>
            <a:r>
              <a:rPr lang="en-GB" dirty="0" smtClean="0"/>
              <a:t> and the city more generally</a:t>
            </a:r>
          </a:p>
          <a:p>
            <a:r>
              <a:rPr lang="en-GB" dirty="0" smtClean="0"/>
              <a:t>Report submitted </a:t>
            </a:r>
            <a:r>
              <a:rPr lang="en-GB" dirty="0"/>
              <a:t>to cabinet, August 13 </a:t>
            </a:r>
            <a:r>
              <a:rPr lang="en-GB" dirty="0" smtClean="0"/>
              <a:t>1981 (National Archives: PREM 19/577),</a:t>
            </a:r>
            <a:endParaRPr lang="en-US" dirty="0"/>
          </a:p>
        </p:txBody>
      </p:sp>
      <p:pic>
        <p:nvPicPr>
          <p:cNvPr id="6" name="Picture 5"/>
          <p:cNvPicPr>
            <a:picLocks noChangeAspect="1"/>
          </p:cNvPicPr>
          <p:nvPr/>
        </p:nvPicPr>
        <p:blipFill>
          <a:blip r:embed="rId3"/>
          <a:stretch>
            <a:fillRect/>
          </a:stretch>
        </p:blipFill>
        <p:spPr>
          <a:xfrm>
            <a:off x="5849472" y="1553135"/>
            <a:ext cx="5470712" cy="3282427"/>
          </a:xfrm>
          <a:prstGeom prst="rect">
            <a:avLst/>
          </a:prstGeom>
        </p:spPr>
      </p:pic>
      <p:pic>
        <p:nvPicPr>
          <p:cNvPr id="7" name="Picture 6"/>
          <p:cNvPicPr>
            <a:picLocks noChangeAspect="1"/>
          </p:cNvPicPr>
          <p:nvPr/>
        </p:nvPicPr>
        <p:blipFill>
          <a:blip r:embed="rId4"/>
          <a:stretch>
            <a:fillRect/>
          </a:stretch>
        </p:blipFill>
        <p:spPr>
          <a:xfrm>
            <a:off x="7862327" y="3972239"/>
            <a:ext cx="4116761" cy="2731119"/>
          </a:xfrm>
          <a:prstGeom prst="rect">
            <a:avLst/>
          </a:prstGeom>
        </p:spPr>
      </p:pic>
    </p:spTree>
    <p:extLst>
      <p:ext uri="{BB962C8B-B14F-4D97-AF65-F5344CB8AC3E}">
        <p14:creationId xmlns:p14="http://schemas.microsoft.com/office/powerpoint/2010/main" val="20749078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Explaining the riots: Heseltine </a:t>
            </a:r>
            <a:r>
              <a:rPr lang="en-GB" dirty="0" err="1" smtClean="0"/>
              <a:t>REport</a:t>
            </a:r>
            <a:endParaRPr lang="en-US" dirty="0"/>
          </a:p>
        </p:txBody>
      </p:sp>
      <p:sp>
        <p:nvSpPr>
          <p:cNvPr id="5" name="Content Placeholder 1"/>
          <p:cNvSpPr txBox="1">
            <a:spLocks/>
          </p:cNvSpPr>
          <p:nvPr/>
        </p:nvSpPr>
        <p:spPr>
          <a:xfrm>
            <a:off x="508000" y="1719070"/>
            <a:ext cx="5341472" cy="4843095"/>
          </a:xfrm>
          <a:prstGeom prst="rect">
            <a:avLst/>
          </a:prstGeom>
        </p:spPr>
        <p:txBody>
          <a:bodyPr vert="horz" lIns="91440" tIns="45720" rIns="91440" bIns="45720" rtlCol="0">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dirty="0" smtClean="0"/>
              <a:t>Report submitted </a:t>
            </a:r>
            <a:r>
              <a:rPr lang="en-GB" dirty="0"/>
              <a:t>to cabinet, August 13 </a:t>
            </a:r>
            <a:r>
              <a:rPr lang="en-GB" dirty="0" smtClean="0"/>
              <a:t>1981</a:t>
            </a:r>
          </a:p>
          <a:p>
            <a:pPr marL="45720" indent="0">
              <a:buNone/>
            </a:pPr>
            <a:endParaRPr lang="en-GB" dirty="0"/>
          </a:p>
          <a:p>
            <a:pPr marL="45720" indent="0">
              <a:buNone/>
            </a:pPr>
            <a:r>
              <a:rPr lang="en-GB" b="1" dirty="0" smtClean="0"/>
              <a:t>How does Heseltine explain the riots in his report?</a:t>
            </a:r>
          </a:p>
          <a:p>
            <a:pPr marL="45720" indent="0">
              <a:buNone/>
            </a:pPr>
            <a:endParaRPr lang="en-GB" b="1" dirty="0" smtClean="0"/>
          </a:p>
          <a:p>
            <a:pPr marL="45720" indent="0">
              <a:buNone/>
            </a:pPr>
            <a:r>
              <a:rPr lang="en-GB" b="1" dirty="0" smtClean="0"/>
              <a:t>What causes does he identify?</a:t>
            </a:r>
          </a:p>
          <a:p>
            <a:pPr marL="45720" indent="0">
              <a:buNone/>
            </a:pPr>
            <a:endParaRPr lang="en-GB" b="1" dirty="0" smtClean="0"/>
          </a:p>
          <a:p>
            <a:pPr marL="45720" indent="0">
              <a:buNone/>
            </a:pPr>
            <a:r>
              <a:rPr lang="en-GB" b="1" dirty="0" smtClean="0"/>
              <a:t>How does he characterise the situation in </a:t>
            </a:r>
            <a:r>
              <a:rPr lang="en-GB" b="1" dirty="0" err="1" smtClean="0"/>
              <a:t>Toxteth</a:t>
            </a:r>
            <a:r>
              <a:rPr lang="en-GB" b="1" dirty="0" smtClean="0"/>
              <a:t> and Liverpool? </a:t>
            </a:r>
          </a:p>
          <a:p>
            <a:pPr marL="45720" indent="0">
              <a:buNone/>
            </a:pPr>
            <a:endParaRPr lang="en-GB" b="1" dirty="0" smtClean="0"/>
          </a:p>
          <a:p>
            <a:pPr marL="45720" indent="0">
              <a:buNone/>
            </a:pPr>
            <a:r>
              <a:rPr lang="en-GB" b="1" dirty="0" smtClean="0"/>
              <a:t>What proposals does he make for remedial measures? </a:t>
            </a:r>
          </a:p>
          <a:p>
            <a:pPr marL="45720" indent="0">
              <a:buNone/>
            </a:pPr>
            <a:endParaRPr lang="en-US" b="1" dirty="0"/>
          </a:p>
        </p:txBody>
      </p:sp>
      <p:pic>
        <p:nvPicPr>
          <p:cNvPr id="6" name="Picture 5"/>
          <p:cNvPicPr>
            <a:picLocks noChangeAspect="1"/>
          </p:cNvPicPr>
          <p:nvPr/>
        </p:nvPicPr>
        <p:blipFill>
          <a:blip r:embed="rId2"/>
          <a:stretch>
            <a:fillRect/>
          </a:stretch>
        </p:blipFill>
        <p:spPr>
          <a:xfrm>
            <a:off x="6264088" y="1606923"/>
            <a:ext cx="5715000" cy="3429000"/>
          </a:xfrm>
          <a:prstGeom prst="rect">
            <a:avLst/>
          </a:prstGeom>
        </p:spPr>
      </p:pic>
      <p:pic>
        <p:nvPicPr>
          <p:cNvPr id="8" name="Content Placeholder 3"/>
          <p:cNvPicPr>
            <a:picLocks noChangeAspect="1"/>
          </p:cNvPicPr>
          <p:nvPr/>
        </p:nvPicPr>
        <p:blipFill>
          <a:blip r:embed="rId3"/>
          <a:stretch>
            <a:fillRect/>
          </a:stretch>
        </p:blipFill>
        <p:spPr>
          <a:xfrm>
            <a:off x="7203141" y="4395333"/>
            <a:ext cx="4988859" cy="2462667"/>
          </a:xfrm>
          <a:prstGeom prst="rect">
            <a:avLst/>
          </a:prstGeom>
        </p:spPr>
      </p:pic>
    </p:spTree>
    <p:extLst>
      <p:ext uri="{BB962C8B-B14F-4D97-AF65-F5344CB8AC3E}">
        <p14:creationId xmlns:p14="http://schemas.microsoft.com/office/powerpoint/2010/main" val="8963783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Explaining the riots: Heseltine Report</a:t>
            </a:r>
            <a:endParaRPr lang="en-US" dirty="0"/>
          </a:p>
        </p:txBody>
      </p:sp>
      <p:sp>
        <p:nvSpPr>
          <p:cNvPr id="5" name="Content Placeholder 1"/>
          <p:cNvSpPr txBox="1">
            <a:spLocks/>
          </p:cNvSpPr>
          <p:nvPr/>
        </p:nvSpPr>
        <p:spPr>
          <a:xfrm>
            <a:off x="508000" y="1719070"/>
            <a:ext cx="5341472" cy="4843095"/>
          </a:xfrm>
          <a:prstGeom prst="rect">
            <a:avLst/>
          </a:prstGeom>
        </p:spPr>
        <p:txBody>
          <a:bodyPr vert="horz" lIns="91440" tIns="45720" rIns="91440" bIns="45720" rtlCol="0">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dirty="0" smtClean="0"/>
              <a:t>Cabinet papers dated August 11, September 4, September 24</a:t>
            </a:r>
          </a:p>
          <a:p>
            <a:endParaRPr lang="en-GB" b="1" dirty="0"/>
          </a:p>
          <a:p>
            <a:pPr marL="45720" indent="0">
              <a:buNone/>
            </a:pPr>
            <a:r>
              <a:rPr lang="en-GB" b="1" dirty="0" smtClean="0"/>
              <a:t>What different views are expressed about the riots in the papers?</a:t>
            </a:r>
          </a:p>
          <a:p>
            <a:pPr marL="45720" indent="0">
              <a:buNone/>
            </a:pPr>
            <a:endParaRPr lang="en-GB" b="1" dirty="0"/>
          </a:p>
          <a:p>
            <a:pPr marL="45720" indent="0">
              <a:buNone/>
            </a:pPr>
            <a:r>
              <a:rPr lang="en-GB" b="1" dirty="0" smtClean="0"/>
              <a:t>How do Heseltine’s explanations differ from those of Thatcher, Geoffrey Howe and others?</a:t>
            </a:r>
          </a:p>
          <a:p>
            <a:pPr marL="45720" indent="0">
              <a:buNone/>
            </a:pPr>
            <a:endParaRPr lang="en-GB" b="1" dirty="0"/>
          </a:p>
          <a:p>
            <a:pPr marL="45720" indent="0">
              <a:buNone/>
            </a:pPr>
            <a:r>
              <a:rPr lang="en-GB" b="1" dirty="0" smtClean="0"/>
              <a:t>What sort of response were Heseltine’s suggested proposals for Liverpool met with?</a:t>
            </a:r>
          </a:p>
          <a:p>
            <a:pPr marL="45720" indent="0">
              <a:buNone/>
            </a:pPr>
            <a:endParaRPr lang="en-US" b="1" dirty="0"/>
          </a:p>
        </p:txBody>
      </p:sp>
      <p:pic>
        <p:nvPicPr>
          <p:cNvPr id="2" name="Picture 1"/>
          <p:cNvPicPr>
            <a:picLocks noChangeAspect="1"/>
          </p:cNvPicPr>
          <p:nvPr/>
        </p:nvPicPr>
        <p:blipFill>
          <a:blip r:embed="rId2"/>
          <a:stretch>
            <a:fillRect/>
          </a:stretch>
        </p:blipFill>
        <p:spPr>
          <a:xfrm>
            <a:off x="6938705" y="1608884"/>
            <a:ext cx="5015170" cy="3043798"/>
          </a:xfrm>
          <a:prstGeom prst="rect">
            <a:avLst/>
          </a:prstGeom>
        </p:spPr>
      </p:pic>
    </p:spTree>
    <p:extLst>
      <p:ext uri="{BB962C8B-B14F-4D97-AF65-F5344CB8AC3E}">
        <p14:creationId xmlns:p14="http://schemas.microsoft.com/office/powerpoint/2010/main" val="29306410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Explaining the riots: </a:t>
            </a:r>
            <a:br>
              <a:rPr lang="en-GB" dirty="0" smtClean="0"/>
            </a:br>
            <a:r>
              <a:rPr lang="en-GB" i="1" dirty="0" smtClean="0"/>
              <a:t>Downing Street Years </a:t>
            </a:r>
            <a:r>
              <a:rPr lang="en-GB" dirty="0" smtClean="0"/>
              <a:t>(1993)</a:t>
            </a:r>
            <a:endParaRPr lang="en-US" i="1" dirty="0"/>
          </a:p>
        </p:txBody>
      </p:sp>
      <p:sp>
        <p:nvSpPr>
          <p:cNvPr id="5" name="Content Placeholder 1"/>
          <p:cNvSpPr txBox="1">
            <a:spLocks/>
          </p:cNvSpPr>
          <p:nvPr/>
        </p:nvSpPr>
        <p:spPr>
          <a:xfrm>
            <a:off x="507999" y="1719070"/>
            <a:ext cx="7049247" cy="4843095"/>
          </a:xfrm>
          <a:prstGeom prst="rect">
            <a:avLst/>
          </a:prstGeom>
        </p:spPr>
        <p:txBody>
          <a:bodyPr vert="horz" lIns="91440" tIns="45720" rIns="91440" bIns="45720" rtlCol="0">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US" dirty="0"/>
              <a:t>Margaret Thatcher, 'The Urban Riots of 1981,' </a:t>
            </a:r>
            <a:r>
              <a:rPr lang="en-US" i="1" dirty="0"/>
              <a:t>The Downing Street Years </a:t>
            </a:r>
            <a:r>
              <a:rPr lang="en-US" dirty="0"/>
              <a:t>(London: HarperCollins, 1995 [1993]), pp. </a:t>
            </a:r>
            <a:r>
              <a:rPr lang="en-US" dirty="0" smtClean="0"/>
              <a:t>143-147</a:t>
            </a:r>
          </a:p>
          <a:p>
            <a:endParaRPr lang="en-GB" b="1" dirty="0"/>
          </a:p>
          <a:p>
            <a:pPr marL="45720" indent="0">
              <a:buNone/>
            </a:pPr>
            <a:r>
              <a:rPr lang="en-GB" b="1" dirty="0" smtClean="0"/>
              <a:t>How does Thatcher reflect on the riots in her memoirs? </a:t>
            </a:r>
          </a:p>
          <a:p>
            <a:pPr marL="45720" indent="0">
              <a:buNone/>
            </a:pPr>
            <a:endParaRPr lang="en-GB" b="1" dirty="0"/>
          </a:p>
          <a:p>
            <a:pPr marL="45720" indent="0">
              <a:buNone/>
            </a:pPr>
            <a:r>
              <a:rPr lang="en-GB" b="1" dirty="0" smtClean="0"/>
              <a:t>What explanations does she offer? And how do they compare/contrast from those that were voiced in 1981?</a:t>
            </a:r>
          </a:p>
          <a:p>
            <a:pPr marL="45720" indent="0">
              <a:buNone/>
            </a:pPr>
            <a:endParaRPr lang="en-US" b="1" dirty="0"/>
          </a:p>
        </p:txBody>
      </p:sp>
      <p:pic>
        <p:nvPicPr>
          <p:cNvPr id="6" name="Picture 5"/>
          <p:cNvPicPr>
            <a:picLocks noChangeAspect="1"/>
          </p:cNvPicPr>
          <p:nvPr/>
        </p:nvPicPr>
        <p:blipFill>
          <a:blip r:embed="rId2"/>
          <a:stretch>
            <a:fillRect/>
          </a:stretch>
        </p:blipFill>
        <p:spPr>
          <a:xfrm>
            <a:off x="7853081" y="1620890"/>
            <a:ext cx="3244103" cy="5043105"/>
          </a:xfrm>
          <a:prstGeom prst="rect">
            <a:avLst/>
          </a:prstGeom>
        </p:spPr>
      </p:pic>
    </p:spTree>
    <p:extLst>
      <p:ext uri="{BB962C8B-B14F-4D97-AF65-F5344CB8AC3E}">
        <p14:creationId xmlns:p14="http://schemas.microsoft.com/office/powerpoint/2010/main" val="17530563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5419465" cy="4326727"/>
          </a:xfrm>
        </p:spPr>
        <p:txBody>
          <a:bodyPr/>
          <a:lstStyle/>
          <a:p>
            <a:r>
              <a:rPr lang="en-GB" dirty="0" smtClean="0"/>
              <a:t>Est. of Urban Development Corporations (UDCs) – public-private hybrid ‘quango</a:t>
            </a:r>
            <a:r>
              <a:rPr lang="en-GB" dirty="0"/>
              <a:t>’ (‘quasi-autonomous non-governmental </a:t>
            </a:r>
            <a:r>
              <a:rPr lang="en-GB" dirty="0" smtClean="0"/>
              <a:t>organisation’)</a:t>
            </a:r>
          </a:p>
          <a:p>
            <a:pPr lvl="1">
              <a:buFontTx/>
              <a:buChar char="-"/>
            </a:pPr>
            <a:r>
              <a:rPr lang="en-GB" dirty="0" smtClean="0"/>
              <a:t>London Dockland Development Corporation (LDDC), 1981</a:t>
            </a:r>
          </a:p>
          <a:p>
            <a:pPr lvl="1">
              <a:buFontTx/>
              <a:buChar char="-"/>
            </a:pPr>
            <a:r>
              <a:rPr lang="en-GB" dirty="0" smtClean="0"/>
              <a:t>Merseyside Development Corporation (MDC), 1981</a:t>
            </a:r>
          </a:p>
          <a:p>
            <a:pPr lvl="1">
              <a:buFontTx/>
              <a:buChar char="-"/>
            </a:pPr>
            <a:r>
              <a:rPr lang="en-GB" dirty="0" smtClean="0"/>
              <a:t>Some other areas later in decade</a:t>
            </a:r>
          </a:p>
          <a:p>
            <a:pPr lvl="1">
              <a:buFontTx/>
              <a:buChar char="-"/>
            </a:pPr>
            <a:endParaRPr lang="en-GB" dirty="0" smtClean="0"/>
          </a:p>
          <a:p>
            <a:r>
              <a:rPr lang="en-GB" dirty="0" smtClean="0"/>
              <a:t>Public funds used only as a ‘lever’ to private enterprise</a:t>
            </a:r>
          </a:p>
          <a:p>
            <a:pPr>
              <a:buFontTx/>
              <a:buChar char="-"/>
            </a:pPr>
            <a:endParaRPr lang="en-GB" dirty="0" smtClean="0"/>
          </a:p>
          <a:p>
            <a:pPr marL="45720" indent="0">
              <a:buNone/>
            </a:pPr>
            <a:endParaRPr lang="en-US" dirty="0"/>
          </a:p>
        </p:txBody>
      </p:sp>
      <p:sp>
        <p:nvSpPr>
          <p:cNvPr id="3" name="Title 2"/>
          <p:cNvSpPr>
            <a:spLocks noGrp="1"/>
          </p:cNvSpPr>
          <p:nvPr>
            <p:ph type="title"/>
          </p:nvPr>
        </p:nvSpPr>
        <p:spPr/>
        <p:txBody>
          <a:bodyPr/>
          <a:lstStyle/>
          <a:p>
            <a:r>
              <a:rPr lang="en-GB" dirty="0" smtClean="0"/>
              <a:t>Response: Urban regeneration</a:t>
            </a:r>
            <a:endParaRPr lang="en-US" dirty="0"/>
          </a:p>
        </p:txBody>
      </p:sp>
      <p:pic>
        <p:nvPicPr>
          <p:cNvPr id="4" name="Content Placeholder 3"/>
          <p:cNvPicPr>
            <a:picLocks noChangeAspect="1"/>
          </p:cNvPicPr>
          <p:nvPr/>
        </p:nvPicPr>
        <p:blipFill>
          <a:blip r:embed="rId2"/>
          <a:stretch>
            <a:fillRect/>
          </a:stretch>
        </p:blipFill>
        <p:spPr>
          <a:xfrm>
            <a:off x="6601838" y="1719071"/>
            <a:ext cx="5302796" cy="3816275"/>
          </a:xfrm>
          <a:prstGeom prst="rect">
            <a:avLst/>
          </a:prstGeom>
        </p:spPr>
      </p:pic>
      <p:sp>
        <p:nvSpPr>
          <p:cNvPr id="5" name="Rectangle 4"/>
          <p:cNvSpPr/>
          <p:nvPr/>
        </p:nvSpPr>
        <p:spPr>
          <a:xfrm>
            <a:off x="6490447" y="5535346"/>
            <a:ext cx="6096000" cy="872547"/>
          </a:xfrm>
          <a:prstGeom prst="rect">
            <a:avLst/>
          </a:prstGeom>
        </p:spPr>
        <p:txBody>
          <a:bodyPr>
            <a:spAutoFit/>
          </a:bodyPr>
          <a:lstStyle/>
          <a:p>
            <a:pPr>
              <a:lnSpc>
                <a:spcPct val="150000"/>
              </a:lnSpc>
              <a:spcAft>
                <a:spcPts val="0"/>
              </a:spcAft>
            </a:pPr>
            <a:r>
              <a:rPr lang="en-GB" dirty="0">
                <a:ea typeface="Calibri" panose="020F0502020204030204" pitchFamily="34" charset="0"/>
                <a:cs typeface="Times New Roman" panose="02020603050405020304" pitchFamily="18" charset="0"/>
              </a:rPr>
              <a:t>Merseyside Development Corporation advertisement  </a:t>
            </a:r>
            <a:endParaRPr lang="en-US" sz="2400" dirty="0">
              <a:ea typeface="Calibri" panose="020F0502020204030204" pitchFamily="34" charset="0"/>
              <a:cs typeface="Times New Roman" panose="02020603050405020304" pitchFamily="18" charset="0"/>
            </a:endParaRPr>
          </a:p>
          <a:p>
            <a:pPr>
              <a:lnSpc>
                <a:spcPct val="150000"/>
              </a:lnSpc>
              <a:spcAft>
                <a:spcPts val="0"/>
              </a:spcAft>
            </a:pPr>
            <a:r>
              <a:rPr lang="en-GB" i="1" dirty="0">
                <a:ea typeface="Calibri" panose="020F0502020204030204" pitchFamily="34" charset="0"/>
                <a:cs typeface="Times New Roman" panose="02020603050405020304" pitchFamily="18" charset="0"/>
              </a:rPr>
              <a:t>The Times</a:t>
            </a:r>
            <a:r>
              <a:rPr lang="en-GB" dirty="0">
                <a:ea typeface="Calibri" panose="020F0502020204030204" pitchFamily="34" charset="0"/>
                <a:cs typeface="Times New Roman" panose="02020603050405020304" pitchFamily="18" charset="0"/>
              </a:rPr>
              <a:t>, March 17 1983, p. 5-6</a:t>
            </a:r>
            <a:endParaRPr lang="en-US" sz="24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003222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Urban Regeneration: Canary wharf</a:t>
            </a:r>
            <a:endParaRPr lang="en-US" dirty="0"/>
          </a:p>
        </p:txBody>
      </p:sp>
      <p:pic>
        <p:nvPicPr>
          <p:cNvPr id="6" name="Content Placeholder 5"/>
          <p:cNvPicPr>
            <a:picLocks noGrp="1" noChangeAspect="1"/>
          </p:cNvPicPr>
          <p:nvPr>
            <p:ph idx="1"/>
          </p:nvPr>
        </p:nvPicPr>
        <p:blipFill>
          <a:blip r:embed="rId2"/>
          <a:stretch>
            <a:fillRect/>
          </a:stretch>
        </p:blipFill>
        <p:spPr>
          <a:xfrm>
            <a:off x="508000" y="1911425"/>
            <a:ext cx="4721368" cy="3219973"/>
          </a:xfrm>
          <a:prstGeom prst="rect">
            <a:avLst/>
          </a:prstGeom>
        </p:spPr>
      </p:pic>
      <p:pic>
        <p:nvPicPr>
          <p:cNvPr id="7" name="Picture 6"/>
          <p:cNvPicPr>
            <a:picLocks noChangeAspect="1"/>
          </p:cNvPicPr>
          <p:nvPr/>
        </p:nvPicPr>
        <p:blipFill>
          <a:blip r:embed="rId3"/>
          <a:stretch>
            <a:fillRect/>
          </a:stretch>
        </p:blipFill>
        <p:spPr>
          <a:xfrm>
            <a:off x="5534585" y="1911425"/>
            <a:ext cx="6286500" cy="4191000"/>
          </a:xfrm>
          <a:prstGeom prst="rect">
            <a:avLst/>
          </a:prstGeom>
        </p:spPr>
      </p:pic>
    </p:spTree>
    <p:extLst>
      <p:ext uri="{BB962C8B-B14F-4D97-AF65-F5344CB8AC3E}">
        <p14:creationId xmlns:p14="http://schemas.microsoft.com/office/powerpoint/2010/main" val="41435289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Response: Urban regeneration</a:t>
            </a:r>
            <a:endParaRPr lang="en-US" dirty="0"/>
          </a:p>
        </p:txBody>
      </p:sp>
      <p:pic>
        <p:nvPicPr>
          <p:cNvPr id="5" name="Picture 4"/>
          <p:cNvPicPr>
            <a:picLocks noChangeAspect="1"/>
          </p:cNvPicPr>
          <p:nvPr/>
        </p:nvPicPr>
        <p:blipFill>
          <a:blip r:embed="rId2"/>
          <a:stretch>
            <a:fillRect/>
          </a:stretch>
        </p:blipFill>
        <p:spPr>
          <a:xfrm>
            <a:off x="172121" y="1627970"/>
            <a:ext cx="7218381" cy="4722964"/>
          </a:xfrm>
          <a:prstGeom prst="rect">
            <a:avLst/>
          </a:prstGeom>
        </p:spPr>
      </p:pic>
      <p:sp>
        <p:nvSpPr>
          <p:cNvPr id="6" name="Content Placeholder 5"/>
          <p:cNvSpPr>
            <a:spLocks noGrp="1"/>
          </p:cNvSpPr>
          <p:nvPr>
            <p:ph idx="1"/>
          </p:nvPr>
        </p:nvSpPr>
        <p:spPr/>
        <p:txBody>
          <a:bodyPr/>
          <a:lstStyle/>
          <a:p>
            <a:endParaRPr lang="en-US"/>
          </a:p>
        </p:txBody>
      </p:sp>
      <p:pic>
        <p:nvPicPr>
          <p:cNvPr id="7" name="Content Placeholder 3"/>
          <p:cNvPicPr>
            <a:picLocks noChangeAspect="1"/>
          </p:cNvPicPr>
          <p:nvPr/>
        </p:nvPicPr>
        <p:blipFill>
          <a:blip r:embed="rId3"/>
          <a:stretch>
            <a:fillRect/>
          </a:stretch>
        </p:blipFill>
        <p:spPr>
          <a:xfrm>
            <a:off x="6443830" y="3046693"/>
            <a:ext cx="5574255" cy="3614556"/>
          </a:xfrm>
          <a:prstGeom prst="rect">
            <a:avLst/>
          </a:prstGeom>
        </p:spPr>
      </p:pic>
    </p:spTree>
    <p:extLst>
      <p:ext uri="{BB962C8B-B14F-4D97-AF65-F5344CB8AC3E}">
        <p14:creationId xmlns:p14="http://schemas.microsoft.com/office/powerpoint/2010/main" val="540449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40861" y="1611686"/>
            <a:ext cx="5008316" cy="3539210"/>
          </a:xfrm>
          <a:prstGeom prst="rect">
            <a:avLst/>
          </a:prstGeom>
        </p:spPr>
      </p:pic>
      <p:sp>
        <p:nvSpPr>
          <p:cNvPr id="3" name="Title 2"/>
          <p:cNvSpPr>
            <a:spLocks noGrp="1"/>
          </p:cNvSpPr>
          <p:nvPr>
            <p:ph type="title"/>
          </p:nvPr>
        </p:nvSpPr>
        <p:spPr/>
        <p:txBody>
          <a:bodyPr/>
          <a:lstStyle/>
          <a:p>
            <a:r>
              <a:rPr lang="en-GB" dirty="0"/>
              <a:t>Urban regeneration</a:t>
            </a:r>
            <a:r>
              <a:rPr lang="en-GB" dirty="0" smtClean="0"/>
              <a:t>:</a:t>
            </a:r>
            <a:br>
              <a:rPr lang="en-GB" dirty="0" smtClean="0"/>
            </a:br>
            <a:r>
              <a:rPr lang="en-GB" dirty="0" smtClean="0"/>
              <a:t>Albert Dock</a:t>
            </a:r>
            <a:endParaRPr lang="en-US" dirty="0"/>
          </a:p>
        </p:txBody>
      </p:sp>
      <p:pic>
        <p:nvPicPr>
          <p:cNvPr id="5" name="Picture 4"/>
          <p:cNvPicPr>
            <a:picLocks noChangeAspect="1"/>
          </p:cNvPicPr>
          <p:nvPr/>
        </p:nvPicPr>
        <p:blipFill>
          <a:blip r:embed="rId3"/>
          <a:stretch>
            <a:fillRect/>
          </a:stretch>
        </p:blipFill>
        <p:spPr>
          <a:xfrm>
            <a:off x="5824873" y="1611686"/>
            <a:ext cx="6173041" cy="3539210"/>
          </a:xfrm>
          <a:prstGeom prst="rect">
            <a:avLst/>
          </a:prstGeom>
        </p:spPr>
      </p:pic>
      <p:pic>
        <p:nvPicPr>
          <p:cNvPr id="6" name="Picture 5"/>
          <p:cNvPicPr>
            <a:picLocks noChangeAspect="1"/>
          </p:cNvPicPr>
          <p:nvPr/>
        </p:nvPicPr>
        <p:blipFill>
          <a:blip r:embed="rId4"/>
          <a:stretch>
            <a:fillRect/>
          </a:stretch>
        </p:blipFill>
        <p:spPr>
          <a:xfrm>
            <a:off x="8628081" y="4410635"/>
            <a:ext cx="3369833" cy="2246555"/>
          </a:xfrm>
          <a:prstGeom prst="rect">
            <a:avLst/>
          </a:prstGeom>
        </p:spPr>
      </p:pic>
      <p:pic>
        <p:nvPicPr>
          <p:cNvPr id="7" name="Picture 6"/>
          <p:cNvPicPr>
            <a:picLocks noChangeAspect="1"/>
          </p:cNvPicPr>
          <p:nvPr/>
        </p:nvPicPr>
        <p:blipFill>
          <a:blip r:embed="rId5"/>
          <a:stretch>
            <a:fillRect/>
          </a:stretch>
        </p:blipFill>
        <p:spPr>
          <a:xfrm>
            <a:off x="4217742" y="4410635"/>
            <a:ext cx="3423322" cy="2246555"/>
          </a:xfrm>
          <a:prstGeom prst="rect">
            <a:avLst/>
          </a:prstGeom>
        </p:spPr>
      </p:pic>
      <p:pic>
        <p:nvPicPr>
          <p:cNvPr id="8" name="Picture 7"/>
          <p:cNvPicPr>
            <a:picLocks noChangeAspect="1"/>
          </p:cNvPicPr>
          <p:nvPr/>
        </p:nvPicPr>
        <p:blipFill>
          <a:blip r:embed="rId6"/>
          <a:stretch>
            <a:fillRect/>
          </a:stretch>
        </p:blipFill>
        <p:spPr>
          <a:xfrm>
            <a:off x="240861" y="4633143"/>
            <a:ext cx="3621338" cy="2024047"/>
          </a:xfrm>
          <a:prstGeom prst="rect">
            <a:avLst/>
          </a:prstGeom>
        </p:spPr>
      </p:pic>
    </p:spTree>
    <p:extLst>
      <p:ext uri="{BB962C8B-B14F-4D97-AF65-F5344CB8AC3E}">
        <p14:creationId xmlns:p14="http://schemas.microsoft.com/office/powerpoint/2010/main" val="4890578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5916705" y="4518686"/>
            <a:ext cx="6066819" cy="2162489"/>
          </a:xfrm>
          <a:prstGeom prst="rect">
            <a:avLst/>
          </a:prstGeom>
        </p:spPr>
      </p:pic>
      <p:sp>
        <p:nvSpPr>
          <p:cNvPr id="3" name="Title 2"/>
          <p:cNvSpPr>
            <a:spLocks noGrp="1"/>
          </p:cNvSpPr>
          <p:nvPr>
            <p:ph type="title"/>
          </p:nvPr>
        </p:nvSpPr>
        <p:spPr/>
        <p:txBody>
          <a:bodyPr/>
          <a:lstStyle/>
          <a:p>
            <a:r>
              <a:rPr lang="en-GB" dirty="0"/>
              <a:t>Urban </a:t>
            </a:r>
            <a:r>
              <a:rPr lang="en-GB" dirty="0" smtClean="0"/>
              <a:t>regeneration: </a:t>
            </a:r>
            <a:br>
              <a:rPr lang="en-GB" dirty="0" smtClean="0"/>
            </a:br>
            <a:r>
              <a:rPr lang="en-GB" dirty="0" smtClean="0"/>
              <a:t>Liverpool international garden festival (1984)</a:t>
            </a:r>
            <a:endParaRPr lang="en-US" dirty="0"/>
          </a:p>
        </p:txBody>
      </p:sp>
      <p:pic>
        <p:nvPicPr>
          <p:cNvPr id="5" name="Picture 4"/>
          <p:cNvPicPr>
            <a:picLocks noChangeAspect="1"/>
          </p:cNvPicPr>
          <p:nvPr/>
        </p:nvPicPr>
        <p:blipFill>
          <a:blip r:embed="rId3"/>
          <a:stretch>
            <a:fillRect/>
          </a:stretch>
        </p:blipFill>
        <p:spPr>
          <a:xfrm>
            <a:off x="261770" y="1606755"/>
            <a:ext cx="6096000" cy="3343275"/>
          </a:xfrm>
          <a:prstGeom prst="rect">
            <a:avLst/>
          </a:prstGeom>
        </p:spPr>
      </p:pic>
    </p:spTree>
    <p:extLst>
      <p:ext uri="{BB962C8B-B14F-4D97-AF65-F5344CB8AC3E}">
        <p14:creationId xmlns:p14="http://schemas.microsoft.com/office/powerpoint/2010/main" val="35039388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marL="45720" indent="0">
              <a:buNone/>
            </a:pPr>
            <a:r>
              <a:rPr lang="en-GB" dirty="0"/>
              <a:t>when the youth them </a:t>
            </a:r>
            <a:endParaRPr lang="en-US" dirty="0"/>
          </a:p>
          <a:p>
            <a:pPr marL="45720" indent="0">
              <a:buNone/>
            </a:pPr>
            <a:r>
              <a:rPr lang="en-GB" dirty="0"/>
              <a:t>did a riot </a:t>
            </a:r>
            <a:r>
              <a:rPr lang="en-GB" dirty="0" err="1"/>
              <a:t>inna</a:t>
            </a:r>
            <a:r>
              <a:rPr lang="en-GB" dirty="0"/>
              <a:t> eighty one</a:t>
            </a:r>
            <a:endParaRPr lang="en-US" dirty="0"/>
          </a:p>
          <a:p>
            <a:pPr marL="45720" indent="0">
              <a:buNone/>
            </a:pPr>
            <a:r>
              <a:rPr lang="en-GB" dirty="0"/>
              <a:t>them never did a riot</a:t>
            </a:r>
            <a:endParaRPr lang="en-US" dirty="0"/>
          </a:p>
          <a:p>
            <a:pPr marL="45720" indent="0">
              <a:buNone/>
            </a:pPr>
            <a:r>
              <a:rPr lang="en-GB" dirty="0" err="1"/>
              <a:t>fe</a:t>
            </a:r>
            <a:r>
              <a:rPr lang="en-GB" dirty="0"/>
              <a:t> a flowers garden</a:t>
            </a:r>
            <a:endParaRPr lang="en-US" dirty="0"/>
          </a:p>
          <a:p>
            <a:pPr marL="45720" indent="0">
              <a:buNone/>
            </a:pPr>
            <a:r>
              <a:rPr lang="en-GB" dirty="0"/>
              <a:t>them was a rioting</a:t>
            </a:r>
            <a:endParaRPr lang="en-US" dirty="0"/>
          </a:p>
          <a:p>
            <a:pPr marL="45720" indent="0">
              <a:buNone/>
            </a:pPr>
            <a:r>
              <a:rPr lang="en-GB" dirty="0" err="1"/>
              <a:t>fe</a:t>
            </a:r>
            <a:r>
              <a:rPr lang="en-GB" dirty="0"/>
              <a:t> the right </a:t>
            </a:r>
            <a:r>
              <a:rPr lang="en-GB" dirty="0" err="1"/>
              <a:t>fe</a:t>
            </a:r>
            <a:r>
              <a:rPr lang="en-GB" dirty="0"/>
              <a:t> live</a:t>
            </a:r>
            <a:endParaRPr lang="en-US" dirty="0"/>
          </a:p>
          <a:p>
            <a:pPr marL="45720" indent="0">
              <a:buNone/>
            </a:pPr>
            <a:endParaRPr lang="en-GB" dirty="0" smtClean="0"/>
          </a:p>
          <a:p>
            <a:pPr marL="45720" indent="0">
              <a:buNone/>
            </a:pPr>
            <a:r>
              <a:rPr lang="en-GB" dirty="0" smtClean="0"/>
              <a:t>... </a:t>
            </a:r>
            <a:r>
              <a:rPr lang="en-GB" dirty="0"/>
              <a:t>And still Heseltine proposes</a:t>
            </a:r>
            <a:endParaRPr lang="en-US" dirty="0"/>
          </a:p>
          <a:p>
            <a:pPr marL="45720" indent="0">
              <a:buNone/>
            </a:pPr>
            <a:r>
              <a:rPr lang="en-GB" dirty="0"/>
              <a:t>a garden full a roses</a:t>
            </a:r>
            <a:endParaRPr lang="en-US" dirty="0"/>
          </a:p>
          <a:p>
            <a:pPr marL="45720" indent="0">
              <a:buNone/>
            </a:pPr>
            <a:r>
              <a:rPr lang="en-GB" dirty="0"/>
              <a:t>thirty million quid</a:t>
            </a:r>
            <a:endParaRPr lang="en-US" dirty="0"/>
          </a:p>
          <a:p>
            <a:pPr marL="45720" indent="0">
              <a:buNone/>
            </a:pPr>
            <a:r>
              <a:rPr lang="en-GB" dirty="0"/>
              <a:t>down the drain</a:t>
            </a:r>
            <a:endParaRPr lang="en-US" dirty="0"/>
          </a:p>
          <a:p>
            <a:pPr marL="45720" indent="0">
              <a:buNone/>
            </a:pPr>
            <a:r>
              <a:rPr lang="en-GB" dirty="0"/>
              <a:t>it’s a blood bath shame.</a:t>
            </a:r>
            <a:endParaRPr lang="en-US" dirty="0"/>
          </a:p>
          <a:p>
            <a:pPr marL="45720" indent="0">
              <a:buNone/>
            </a:pPr>
            <a:endParaRPr lang="en-GB" dirty="0" smtClean="0"/>
          </a:p>
          <a:p>
            <a:pPr>
              <a:buFontTx/>
              <a:buChar char="-"/>
            </a:pPr>
            <a:r>
              <a:rPr lang="en-GB" dirty="0" smtClean="0"/>
              <a:t>Levi </a:t>
            </a:r>
            <a:r>
              <a:rPr lang="en-GB" dirty="0" err="1"/>
              <a:t>Tafari</a:t>
            </a:r>
            <a:r>
              <a:rPr lang="en-GB" dirty="0"/>
              <a:t>, ‘City Full a Roses,’ </a:t>
            </a:r>
            <a:r>
              <a:rPr lang="en-GB" i="1" dirty="0"/>
              <a:t>Liverpool Experience: Collected Poems</a:t>
            </a:r>
            <a:r>
              <a:rPr lang="en-GB" dirty="0"/>
              <a:t> (Neustadt, Germany, 1989), pp. 75–77</a:t>
            </a:r>
            <a:r>
              <a:rPr lang="en-GB" dirty="0" smtClean="0"/>
              <a:t>.</a:t>
            </a:r>
          </a:p>
          <a:p>
            <a:pPr>
              <a:buFontTx/>
              <a:buChar char="-"/>
            </a:pPr>
            <a:endParaRPr lang="en-US" dirty="0"/>
          </a:p>
          <a:p>
            <a:pPr marL="45720" indent="0">
              <a:buNone/>
            </a:pPr>
            <a:endParaRPr lang="en-US" dirty="0"/>
          </a:p>
        </p:txBody>
      </p:sp>
      <p:pic>
        <p:nvPicPr>
          <p:cNvPr id="4" name="Picture 3"/>
          <p:cNvPicPr>
            <a:picLocks noChangeAspect="1"/>
          </p:cNvPicPr>
          <p:nvPr/>
        </p:nvPicPr>
        <p:blipFill>
          <a:blip r:embed="rId2"/>
          <a:stretch>
            <a:fillRect/>
          </a:stretch>
        </p:blipFill>
        <p:spPr>
          <a:xfrm>
            <a:off x="4768868" y="1635163"/>
            <a:ext cx="5041211" cy="3360808"/>
          </a:xfrm>
          <a:prstGeom prst="rect">
            <a:avLst/>
          </a:prstGeom>
        </p:spPr>
      </p:pic>
      <p:sp>
        <p:nvSpPr>
          <p:cNvPr id="5" name="Title 2"/>
          <p:cNvSpPr txBox="1">
            <a:spLocks/>
          </p:cNvSpPr>
          <p:nvPr/>
        </p:nvSpPr>
        <p:spPr>
          <a:xfrm>
            <a:off x="681915" y="368398"/>
            <a:ext cx="11175013"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dirty="0" smtClean="0"/>
              <a:t>Urban regeneration: </a:t>
            </a:r>
            <a:br>
              <a:rPr lang="en-GB" dirty="0" smtClean="0"/>
            </a:br>
            <a:r>
              <a:rPr lang="en-GB" dirty="0" smtClean="0"/>
              <a:t>Liverpool international garden festival (1984)</a:t>
            </a:r>
            <a:endParaRPr lang="en-US" dirty="0"/>
          </a:p>
        </p:txBody>
      </p:sp>
    </p:spTree>
    <p:extLst>
      <p:ext uri="{BB962C8B-B14F-4D97-AF65-F5344CB8AC3E}">
        <p14:creationId xmlns:p14="http://schemas.microsoft.com/office/powerpoint/2010/main" val="37108624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5795982" cy="4240665"/>
          </a:xfrm>
        </p:spPr>
        <p:txBody>
          <a:bodyPr>
            <a:normAutofit/>
          </a:bodyPr>
          <a:lstStyle/>
          <a:p>
            <a:pPr marL="45720" indent="0">
              <a:buNone/>
            </a:pPr>
            <a:r>
              <a:rPr lang="en-GB" dirty="0"/>
              <a:t>Tings cool in de tranquil surrounding of de</a:t>
            </a:r>
            <a:endParaRPr lang="en-US" dirty="0"/>
          </a:p>
          <a:p>
            <a:pPr marL="45720" indent="0">
              <a:buNone/>
            </a:pPr>
            <a:r>
              <a:rPr lang="en-GB" dirty="0"/>
              <a:t>Liverpool Garden Show</a:t>
            </a:r>
            <a:endParaRPr lang="en-US" dirty="0"/>
          </a:p>
          <a:p>
            <a:pPr marL="45720" indent="0">
              <a:buNone/>
            </a:pPr>
            <a:r>
              <a:rPr lang="en-GB" dirty="0"/>
              <a:t>Flowers a grow</a:t>
            </a:r>
            <a:endParaRPr lang="en-US" dirty="0"/>
          </a:p>
          <a:p>
            <a:pPr marL="45720" indent="0">
              <a:buNone/>
            </a:pPr>
            <a:r>
              <a:rPr lang="en-GB" dirty="0"/>
              <a:t>Tings look sweet,</a:t>
            </a:r>
            <a:endParaRPr lang="en-US" dirty="0"/>
          </a:p>
          <a:p>
            <a:pPr marL="45720" indent="0">
              <a:buNone/>
            </a:pPr>
            <a:r>
              <a:rPr lang="en-GB" dirty="0"/>
              <a:t>No blood </a:t>
            </a:r>
            <a:r>
              <a:rPr lang="en-GB" dirty="0" err="1"/>
              <a:t>pon</a:t>
            </a:r>
            <a:r>
              <a:rPr lang="en-GB" dirty="0"/>
              <a:t> </a:t>
            </a:r>
            <a:r>
              <a:rPr lang="en-GB" dirty="0" err="1"/>
              <a:t>dees</a:t>
            </a:r>
            <a:r>
              <a:rPr lang="en-GB" dirty="0"/>
              <a:t> </a:t>
            </a:r>
            <a:r>
              <a:rPr lang="en-GB" dirty="0" smtClean="0"/>
              <a:t>street</a:t>
            </a:r>
          </a:p>
          <a:p>
            <a:pPr marL="45720" indent="0">
              <a:buNone/>
            </a:pPr>
            <a:r>
              <a:rPr lang="en-GB" dirty="0"/>
              <a:t>De Liverpool Garden Show.</a:t>
            </a:r>
            <a:endParaRPr lang="en-US" dirty="0"/>
          </a:p>
          <a:p>
            <a:pPr>
              <a:buFontTx/>
              <a:buChar char="-"/>
            </a:pPr>
            <a:r>
              <a:rPr lang="en-GB" dirty="0" smtClean="0"/>
              <a:t>Benjamin </a:t>
            </a:r>
            <a:r>
              <a:rPr lang="en-GB" dirty="0"/>
              <a:t>Zephaniah, ‘Mistaken Identity,’ </a:t>
            </a:r>
            <a:r>
              <a:rPr lang="en-GB" i="1" dirty="0"/>
              <a:t>Inna Liverpool</a:t>
            </a:r>
            <a:r>
              <a:rPr lang="en-GB" dirty="0"/>
              <a:t> (Stirling, 1992</a:t>
            </a:r>
            <a:r>
              <a:rPr lang="en-GB" dirty="0" smtClean="0"/>
              <a:t>)</a:t>
            </a:r>
          </a:p>
          <a:p>
            <a:pPr marL="45720" indent="0">
              <a:buNone/>
            </a:pPr>
            <a:endParaRPr lang="en-US" dirty="0"/>
          </a:p>
          <a:p>
            <a:pPr marL="45720" indent="0">
              <a:buNone/>
            </a:pPr>
            <a:endParaRPr lang="en-US" dirty="0"/>
          </a:p>
        </p:txBody>
      </p:sp>
      <p:sp>
        <p:nvSpPr>
          <p:cNvPr id="5" name="Title 2"/>
          <p:cNvSpPr txBox="1">
            <a:spLocks/>
          </p:cNvSpPr>
          <p:nvPr/>
        </p:nvSpPr>
        <p:spPr>
          <a:xfrm>
            <a:off x="681915" y="368398"/>
            <a:ext cx="11175013"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dirty="0" smtClean="0"/>
              <a:t>Urban regeneration: </a:t>
            </a:r>
            <a:br>
              <a:rPr lang="en-GB" dirty="0" smtClean="0"/>
            </a:br>
            <a:r>
              <a:rPr lang="en-GB" dirty="0" smtClean="0"/>
              <a:t>Liverpool international garden festival (1984)</a:t>
            </a:r>
            <a:endParaRPr lang="en-US" dirty="0"/>
          </a:p>
        </p:txBody>
      </p:sp>
      <p:pic>
        <p:nvPicPr>
          <p:cNvPr id="3" name="Picture 2"/>
          <p:cNvPicPr>
            <a:picLocks noChangeAspect="1"/>
          </p:cNvPicPr>
          <p:nvPr/>
        </p:nvPicPr>
        <p:blipFill rotWithShape="1">
          <a:blip r:embed="rId2"/>
          <a:srcRect r="48212" b="1246"/>
          <a:stretch/>
        </p:blipFill>
        <p:spPr>
          <a:xfrm>
            <a:off x="9763462" y="1611495"/>
            <a:ext cx="2033075" cy="2762250"/>
          </a:xfrm>
          <a:prstGeom prst="rect">
            <a:avLst/>
          </a:prstGeom>
        </p:spPr>
      </p:pic>
      <p:pic>
        <p:nvPicPr>
          <p:cNvPr id="6" name="Picture 5"/>
          <p:cNvPicPr>
            <a:picLocks noChangeAspect="1"/>
          </p:cNvPicPr>
          <p:nvPr/>
        </p:nvPicPr>
        <p:blipFill>
          <a:blip r:embed="rId3"/>
          <a:stretch>
            <a:fillRect/>
          </a:stretch>
        </p:blipFill>
        <p:spPr>
          <a:xfrm>
            <a:off x="7058362" y="1611495"/>
            <a:ext cx="2705100" cy="2762250"/>
          </a:xfrm>
          <a:prstGeom prst="rect">
            <a:avLst/>
          </a:prstGeom>
        </p:spPr>
      </p:pic>
    </p:spTree>
    <p:extLst>
      <p:ext uri="{BB962C8B-B14F-4D97-AF65-F5344CB8AC3E}">
        <p14:creationId xmlns:p14="http://schemas.microsoft.com/office/powerpoint/2010/main" val="16755521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45720" indent="0">
              <a:buNone/>
            </a:pPr>
            <a:r>
              <a:rPr lang="en-US" dirty="0" smtClean="0"/>
              <a:t>“Looking </a:t>
            </a:r>
            <a:r>
              <a:rPr lang="en-US" dirty="0"/>
              <a:t>back over my visit to Merseyside, I found an area in parts of which the long-term problems are so acute, and human resources so thin, and whose political structures are so </a:t>
            </a:r>
            <a:r>
              <a:rPr lang="en-US" dirty="0" err="1"/>
              <a:t>compartmentalised</a:t>
            </a:r>
            <a:r>
              <a:rPr lang="en-US" dirty="0"/>
              <a:t> that there is no prospect of effective leadership. It follows that the hard left – and more extreme forces – are at work. They are now arguing: ‘All the other traditional methods have failed – it’s time for more radical </a:t>
            </a:r>
            <a:r>
              <a:rPr lang="en-US" dirty="0" smtClean="0"/>
              <a:t>measures.”</a:t>
            </a:r>
          </a:p>
          <a:p>
            <a:r>
              <a:rPr lang="en-GB" dirty="0" smtClean="0"/>
              <a:t>- Heseltine, ‘It Took a Riot</a:t>
            </a:r>
            <a:r>
              <a:rPr lang="en-GB" dirty="0"/>
              <a:t>,’ August 13 </a:t>
            </a:r>
            <a:r>
              <a:rPr lang="en-GB" dirty="0" smtClean="0"/>
              <a:t>1981, </a:t>
            </a:r>
            <a:r>
              <a:rPr lang="en-GB" dirty="0"/>
              <a:t>pp. 4–5.</a:t>
            </a:r>
            <a:endParaRPr lang="en-US" dirty="0"/>
          </a:p>
        </p:txBody>
      </p:sp>
      <p:sp>
        <p:nvSpPr>
          <p:cNvPr id="3" name="Title 2"/>
          <p:cNvSpPr>
            <a:spLocks noGrp="1"/>
          </p:cNvSpPr>
          <p:nvPr>
            <p:ph type="title"/>
          </p:nvPr>
        </p:nvSpPr>
        <p:spPr/>
        <p:txBody>
          <a:bodyPr/>
          <a:lstStyle/>
          <a:p>
            <a:r>
              <a:rPr lang="en-GB" dirty="0" smtClean="0"/>
              <a:t>Political tensions</a:t>
            </a:r>
            <a:endParaRPr lang="en-US" dirty="0"/>
          </a:p>
        </p:txBody>
      </p:sp>
    </p:spTree>
    <p:extLst>
      <p:ext uri="{BB962C8B-B14F-4D97-AF65-F5344CB8AC3E}">
        <p14:creationId xmlns:p14="http://schemas.microsoft.com/office/powerpoint/2010/main" val="37611107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44849" y="1630605"/>
            <a:ext cx="5857875" cy="3895725"/>
          </a:xfrm>
          <a:prstGeom prst="rect">
            <a:avLst/>
          </a:prstGeom>
        </p:spPr>
      </p:pic>
      <p:sp>
        <p:nvSpPr>
          <p:cNvPr id="3" name="Title 2"/>
          <p:cNvSpPr>
            <a:spLocks noGrp="1"/>
          </p:cNvSpPr>
          <p:nvPr>
            <p:ph type="title"/>
          </p:nvPr>
        </p:nvSpPr>
        <p:spPr/>
        <p:txBody>
          <a:bodyPr/>
          <a:lstStyle/>
          <a:p>
            <a:r>
              <a:rPr lang="en-GB" dirty="0" smtClean="0"/>
              <a:t>Militant</a:t>
            </a:r>
            <a:endParaRPr lang="en-US" dirty="0"/>
          </a:p>
        </p:txBody>
      </p:sp>
      <p:pic>
        <p:nvPicPr>
          <p:cNvPr id="5" name="Picture 4"/>
          <p:cNvPicPr>
            <a:picLocks noChangeAspect="1"/>
          </p:cNvPicPr>
          <p:nvPr/>
        </p:nvPicPr>
        <p:blipFill>
          <a:blip r:embed="rId3"/>
          <a:stretch>
            <a:fillRect/>
          </a:stretch>
        </p:blipFill>
        <p:spPr>
          <a:xfrm>
            <a:off x="6102724" y="1630604"/>
            <a:ext cx="3460680" cy="865170"/>
          </a:xfrm>
          <a:prstGeom prst="rect">
            <a:avLst/>
          </a:prstGeom>
        </p:spPr>
      </p:pic>
      <p:pic>
        <p:nvPicPr>
          <p:cNvPr id="7" name="Picture 6"/>
          <p:cNvPicPr>
            <a:picLocks noChangeAspect="1"/>
          </p:cNvPicPr>
          <p:nvPr/>
        </p:nvPicPr>
        <p:blipFill>
          <a:blip r:embed="rId4"/>
          <a:stretch>
            <a:fillRect/>
          </a:stretch>
        </p:blipFill>
        <p:spPr>
          <a:xfrm>
            <a:off x="5873676" y="4384729"/>
            <a:ext cx="3119718" cy="2283201"/>
          </a:xfrm>
          <a:prstGeom prst="rect">
            <a:avLst/>
          </a:prstGeom>
        </p:spPr>
      </p:pic>
      <p:pic>
        <p:nvPicPr>
          <p:cNvPr id="8" name="Picture 7"/>
          <p:cNvPicPr>
            <a:picLocks noChangeAspect="1"/>
          </p:cNvPicPr>
          <p:nvPr/>
        </p:nvPicPr>
        <p:blipFill>
          <a:blip r:embed="rId5"/>
          <a:stretch>
            <a:fillRect/>
          </a:stretch>
        </p:blipFill>
        <p:spPr>
          <a:xfrm>
            <a:off x="9585064" y="1630604"/>
            <a:ext cx="2404111" cy="3215021"/>
          </a:xfrm>
          <a:prstGeom prst="rect">
            <a:avLst/>
          </a:prstGeom>
        </p:spPr>
      </p:pic>
    </p:spTree>
    <p:extLst>
      <p:ext uri="{BB962C8B-B14F-4D97-AF65-F5344CB8AC3E}">
        <p14:creationId xmlns:p14="http://schemas.microsoft.com/office/powerpoint/2010/main" val="39653257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05497" y="1630214"/>
            <a:ext cx="6286500" cy="4305300"/>
          </a:xfrm>
          <a:prstGeom prst="rect">
            <a:avLst/>
          </a:prstGeom>
        </p:spPr>
      </p:pic>
      <p:sp>
        <p:nvSpPr>
          <p:cNvPr id="3" name="Title 2"/>
          <p:cNvSpPr>
            <a:spLocks noGrp="1"/>
          </p:cNvSpPr>
          <p:nvPr>
            <p:ph type="title"/>
          </p:nvPr>
        </p:nvSpPr>
        <p:spPr/>
        <p:txBody>
          <a:bodyPr/>
          <a:lstStyle/>
          <a:p>
            <a:r>
              <a:rPr lang="en-GB" dirty="0" smtClean="0"/>
              <a:t>City Council-Led urban regeneration</a:t>
            </a:r>
            <a:endParaRPr lang="en-US" dirty="0"/>
          </a:p>
        </p:txBody>
      </p:sp>
      <p:pic>
        <p:nvPicPr>
          <p:cNvPr id="5" name="Picture 4"/>
          <p:cNvPicPr>
            <a:picLocks noChangeAspect="1"/>
          </p:cNvPicPr>
          <p:nvPr/>
        </p:nvPicPr>
        <p:blipFill>
          <a:blip r:embed="rId3"/>
          <a:stretch>
            <a:fillRect/>
          </a:stretch>
        </p:blipFill>
        <p:spPr>
          <a:xfrm>
            <a:off x="6491997" y="1630214"/>
            <a:ext cx="5489130" cy="3576487"/>
          </a:xfrm>
          <a:prstGeom prst="rect">
            <a:avLst/>
          </a:prstGeom>
        </p:spPr>
      </p:pic>
    </p:spTree>
    <p:extLst>
      <p:ext uri="{BB962C8B-B14F-4D97-AF65-F5344CB8AC3E}">
        <p14:creationId xmlns:p14="http://schemas.microsoft.com/office/powerpoint/2010/main" val="32045924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l="5401" t="3706" r="4929" b="5975"/>
          <a:stretch/>
        </p:blipFill>
        <p:spPr>
          <a:xfrm>
            <a:off x="9068697" y="1631619"/>
            <a:ext cx="2904565" cy="3980330"/>
          </a:xfrm>
          <a:prstGeom prst="rect">
            <a:avLst/>
          </a:prstGeom>
        </p:spPr>
      </p:pic>
      <p:sp>
        <p:nvSpPr>
          <p:cNvPr id="3" name="Title 2"/>
          <p:cNvSpPr>
            <a:spLocks noGrp="1"/>
          </p:cNvSpPr>
          <p:nvPr>
            <p:ph type="title"/>
          </p:nvPr>
        </p:nvSpPr>
        <p:spPr/>
        <p:txBody>
          <a:bodyPr/>
          <a:lstStyle/>
          <a:p>
            <a:r>
              <a:rPr lang="en-GB" dirty="0" smtClean="0"/>
              <a:t>Militant</a:t>
            </a:r>
            <a:endParaRPr lang="en-US" dirty="0"/>
          </a:p>
        </p:txBody>
      </p:sp>
      <p:pic>
        <p:nvPicPr>
          <p:cNvPr id="5" name="Picture 4"/>
          <p:cNvPicPr>
            <a:picLocks noChangeAspect="1"/>
          </p:cNvPicPr>
          <p:nvPr/>
        </p:nvPicPr>
        <p:blipFill>
          <a:blip r:embed="rId3"/>
          <a:stretch>
            <a:fillRect/>
          </a:stretch>
        </p:blipFill>
        <p:spPr>
          <a:xfrm>
            <a:off x="213120" y="1631619"/>
            <a:ext cx="5547841" cy="3121423"/>
          </a:xfrm>
          <a:prstGeom prst="rect">
            <a:avLst/>
          </a:prstGeom>
        </p:spPr>
      </p:pic>
      <p:sp>
        <p:nvSpPr>
          <p:cNvPr id="6" name="Rectangle 5"/>
          <p:cNvSpPr/>
          <p:nvPr/>
        </p:nvSpPr>
        <p:spPr>
          <a:xfrm>
            <a:off x="508001" y="4873285"/>
            <a:ext cx="3515360" cy="2308324"/>
          </a:xfrm>
          <a:prstGeom prst="rect">
            <a:avLst/>
          </a:prstGeom>
        </p:spPr>
        <p:txBody>
          <a:bodyPr wrap="square">
            <a:spAutoFit/>
          </a:bodyPr>
          <a:lstStyle/>
          <a:p>
            <a:r>
              <a:rPr lang="en-US" dirty="0" smtClean="0"/>
              <a:t>Neil Kinnock </a:t>
            </a:r>
            <a:r>
              <a:rPr lang="en-US" dirty="0" err="1" smtClean="0"/>
              <a:t>Labour</a:t>
            </a:r>
            <a:r>
              <a:rPr lang="en-US" dirty="0" smtClean="0"/>
              <a:t> Party Conference speech, October 11 1985:</a:t>
            </a:r>
          </a:p>
          <a:p>
            <a:r>
              <a:rPr lang="en-US" dirty="0" smtClean="0">
                <a:hlinkClick r:id="rId4"/>
              </a:rPr>
              <a:t>https</a:t>
            </a:r>
            <a:r>
              <a:rPr lang="en-US" dirty="0">
                <a:hlinkClick r:id="rId4"/>
              </a:rPr>
              <a:t>://</a:t>
            </a:r>
            <a:r>
              <a:rPr lang="en-US" dirty="0" smtClean="0">
                <a:hlinkClick r:id="rId4"/>
              </a:rPr>
              <a:t>www.youtube.com/watch?v=v9d7ahKWcsM</a:t>
            </a:r>
            <a:endParaRPr lang="en-US" dirty="0" smtClean="0"/>
          </a:p>
          <a:p>
            <a:endParaRPr lang="en-US" dirty="0" smtClean="0"/>
          </a:p>
          <a:p>
            <a:endParaRPr lang="en-GB" dirty="0"/>
          </a:p>
          <a:p>
            <a:endParaRPr lang="en-US" dirty="0"/>
          </a:p>
        </p:txBody>
      </p:sp>
      <p:pic>
        <p:nvPicPr>
          <p:cNvPr id="7" name="Picture 6"/>
          <p:cNvPicPr>
            <a:picLocks noChangeAspect="1"/>
          </p:cNvPicPr>
          <p:nvPr/>
        </p:nvPicPr>
        <p:blipFill>
          <a:blip r:embed="rId5"/>
          <a:stretch>
            <a:fillRect/>
          </a:stretch>
        </p:blipFill>
        <p:spPr>
          <a:xfrm>
            <a:off x="4943772" y="4139979"/>
            <a:ext cx="3973265" cy="2483291"/>
          </a:xfrm>
          <a:prstGeom prst="rect">
            <a:avLst/>
          </a:prstGeom>
        </p:spPr>
      </p:pic>
    </p:spTree>
    <p:extLst>
      <p:ext uri="{BB962C8B-B14F-4D97-AF65-F5344CB8AC3E}">
        <p14:creationId xmlns:p14="http://schemas.microsoft.com/office/powerpoint/2010/main" val="38949231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7043869" cy="5219611"/>
          </a:xfrm>
        </p:spPr>
        <p:txBody>
          <a:bodyPr>
            <a:normAutofit/>
          </a:bodyPr>
          <a:lstStyle/>
          <a:p>
            <a:pPr marL="45720" indent="0">
              <a:buNone/>
            </a:pPr>
            <a:r>
              <a:rPr lang="en-US" dirty="0"/>
              <a:t>(1)The following section shall be inserted after section 2 of the M1Local Government Act 1986 (prohibition of political publicity</a:t>
            </a:r>
            <a:r>
              <a:rPr lang="en-US" dirty="0" smtClean="0"/>
              <a:t>)</a:t>
            </a:r>
          </a:p>
          <a:p>
            <a:pPr marL="45720" indent="0">
              <a:buNone/>
            </a:pPr>
            <a:endParaRPr lang="en-US" dirty="0" smtClean="0"/>
          </a:p>
          <a:p>
            <a:pPr marL="45720" indent="0">
              <a:buNone/>
            </a:pPr>
            <a:r>
              <a:rPr lang="en-US" dirty="0" smtClean="0"/>
              <a:t>2A</a:t>
            </a:r>
            <a:r>
              <a:rPr lang="en-US" dirty="0"/>
              <a:t>“ Prohibition on promoting homosexuality by teaching or by publishing material.</a:t>
            </a:r>
          </a:p>
          <a:p>
            <a:pPr marL="320040" lvl="1" indent="0">
              <a:buNone/>
            </a:pPr>
            <a:r>
              <a:rPr lang="en-US" sz="2000" dirty="0" smtClean="0"/>
              <a:t>(</a:t>
            </a:r>
            <a:r>
              <a:rPr lang="en-US" sz="2000" dirty="0"/>
              <a:t>1)A local authority shall not—</a:t>
            </a:r>
          </a:p>
          <a:p>
            <a:pPr marL="594360" lvl="2" indent="0">
              <a:buNone/>
            </a:pPr>
            <a:r>
              <a:rPr lang="en-US" sz="2000" dirty="0" smtClean="0"/>
              <a:t>(</a:t>
            </a:r>
            <a:r>
              <a:rPr lang="en-US" sz="2000" dirty="0"/>
              <a:t>a)intentionally promote homosexuality or publish material with the intention of promoting homosexuality;</a:t>
            </a:r>
          </a:p>
          <a:p>
            <a:pPr marL="594360" lvl="2" indent="0">
              <a:buNone/>
            </a:pPr>
            <a:r>
              <a:rPr lang="en-US" sz="2000" dirty="0" smtClean="0"/>
              <a:t>(</a:t>
            </a:r>
            <a:r>
              <a:rPr lang="en-US" sz="2000" dirty="0"/>
              <a:t>b)promote the teaching in any maintained school of the acceptability of homosexuality as a pretended family relationship.</a:t>
            </a:r>
          </a:p>
        </p:txBody>
      </p:sp>
      <p:sp>
        <p:nvSpPr>
          <p:cNvPr id="3" name="Title 2"/>
          <p:cNvSpPr>
            <a:spLocks noGrp="1"/>
          </p:cNvSpPr>
          <p:nvPr>
            <p:ph type="title"/>
          </p:nvPr>
        </p:nvSpPr>
        <p:spPr/>
        <p:txBody>
          <a:bodyPr/>
          <a:lstStyle/>
          <a:p>
            <a:r>
              <a:rPr lang="en-US" dirty="0"/>
              <a:t>Local Government Act </a:t>
            </a:r>
            <a:r>
              <a:rPr lang="en-US" dirty="0" smtClean="0"/>
              <a:t>1988 – Section 28</a:t>
            </a:r>
            <a:endParaRPr lang="en-US" dirty="0"/>
          </a:p>
        </p:txBody>
      </p:sp>
      <p:pic>
        <p:nvPicPr>
          <p:cNvPr id="4" name="Picture 3"/>
          <p:cNvPicPr>
            <a:picLocks noChangeAspect="1"/>
          </p:cNvPicPr>
          <p:nvPr/>
        </p:nvPicPr>
        <p:blipFill>
          <a:blip r:embed="rId2"/>
          <a:stretch>
            <a:fillRect/>
          </a:stretch>
        </p:blipFill>
        <p:spPr>
          <a:xfrm>
            <a:off x="7721581" y="1602217"/>
            <a:ext cx="4257675" cy="2857500"/>
          </a:xfrm>
          <a:prstGeom prst="rect">
            <a:avLst/>
          </a:prstGeom>
        </p:spPr>
      </p:pic>
    </p:spTree>
    <p:extLst>
      <p:ext uri="{BB962C8B-B14F-4D97-AF65-F5344CB8AC3E}">
        <p14:creationId xmlns:p14="http://schemas.microsoft.com/office/powerpoint/2010/main" val="2264435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5849395" y="1640990"/>
            <a:ext cx="5905500" cy="3686175"/>
          </a:xfrm>
          <a:prstGeom prst="rect">
            <a:avLst/>
          </a:prstGeom>
        </p:spPr>
      </p:pic>
      <p:sp>
        <p:nvSpPr>
          <p:cNvPr id="3" name="Title 2"/>
          <p:cNvSpPr>
            <a:spLocks noGrp="1"/>
          </p:cNvSpPr>
          <p:nvPr>
            <p:ph type="title"/>
          </p:nvPr>
        </p:nvSpPr>
        <p:spPr/>
        <p:txBody>
          <a:bodyPr/>
          <a:lstStyle/>
          <a:p>
            <a:r>
              <a:rPr lang="en-GB" dirty="0" smtClean="0"/>
              <a:t/>
            </a:r>
            <a:br>
              <a:rPr lang="en-GB" dirty="0" smtClean="0"/>
            </a:br>
            <a:r>
              <a:rPr lang="en-GB" dirty="0"/>
              <a:t/>
            </a:r>
            <a:br>
              <a:rPr lang="en-GB" dirty="0"/>
            </a:br>
            <a:r>
              <a:rPr lang="en-GB" dirty="0" smtClean="0"/>
              <a:t>Miners’ strike, 1984–1985</a:t>
            </a:r>
            <a:br>
              <a:rPr lang="en-GB" dirty="0" smtClean="0"/>
            </a:br>
            <a:r>
              <a:rPr lang="en-GB" dirty="0" smtClean="0"/>
              <a:t/>
            </a:r>
            <a:br>
              <a:rPr lang="en-GB" dirty="0" smtClean="0"/>
            </a:br>
            <a:endParaRPr lang="en-US" dirty="0"/>
          </a:p>
        </p:txBody>
      </p:sp>
      <p:pic>
        <p:nvPicPr>
          <p:cNvPr id="1026" name="Picture 2" descr="Image result for miners' strik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120" y="1640990"/>
            <a:ext cx="5629275" cy="3743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76215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634963" y="1690389"/>
            <a:ext cx="5857875" cy="3905250"/>
          </a:xfrm>
          <a:prstGeom prst="rect">
            <a:avLst/>
          </a:prstGeom>
        </p:spPr>
      </p:pic>
      <p:sp>
        <p:nvSpPr>
          <p:cNvPr id="3" name="Title 2"/>
          <p:cNvSpPr>
            <a:spLocks noGrp="1"/>
          </p:cNvSpPr>
          <p:nvPr>
            <p:ph type="title"/>
          </p:nvPr>
        </p:nvSpPr>
        <p:spPr/>
        <p:txBody>
          <a:bodyPr/>
          <a:lstStyle/>
          <a:p>
            <a:r>
              <a:rPr lang="en-GB" dirty="0" smtClean="0"/>
              <a:t>Battle of </a:t>
            </a:r>
            <a:r>
              <a:rPr lang="en-GB" dirty="0" err="1" smtClean="0"/>
              <a:t>orgreave</a:t>
            </a:r>
            <a:r>
              <a:rPr lang="en-GB" dirty="0" smtClean="0"/>
              <a:t>, June 18 1984</a:t>
            </a:r>
            <a:endParaRPr lang="en-US" dirty="0"/>
          </a:p>
        </p:txBody>
      </p:sp>
      <p:pic>
        <p:nvPicPr>
          <p:cNvPr id="5" name="Picture 4"/>
          <p:cNvPicPr>
            <a:picLocks noChangeAspect="1"/>
          </p:cNvPicPr>
          <p:nvPr/>
        </p:nvPicPr>
        <p:blipFill>
          <a:blip r:embed="rId3"/>
          <a:stretch>
            <a:fillRect/>
          </a:stretch>
        </p:blipFill>
        <p:spPr>
          <a:xfrm>
            <a:off x="7784113" y="1690389"/>
            <a:ext cx="3633709" cy="4556556"/>
          </a:xfrm>
          <a:prstGeom prst="rect">
            <a:avLst/>
          </a:prstGeom>
        </p:spPr>
      </p:pic>
    </p:spTree>
    <p:extLst>
      <p:ext uri="{BB962C8B-B14F-4D97-AF65-F5344CB8AC3E}">
        <p14:creationId xmlns:p14="http://schemas.microsoft.com/office/powerpoint/2010/main" val="35664737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4553324" y="1667137"/>
            <a:ext cx="3884145" cy="4851997"/>
          </a:xfrm>
          <a:prstGeom prst="rect">
            <a:avLst/>
          </a:prstGeom>
        </p:spPr>
      </p:pic>
      <p:sp>
        <p:nvSpPr>
          <p:cNvPr id="3" name="Title 2"/>
          <p:cNvSpPr>
            <a:spLocks noGrp="1"/>
          </p:cNvSpPr>
          <p:nvPr>
            <p:ph type="title"/>
          </p:nvPr>
        </p:nvSpPr>
        <p:spPr/>
        <p:txBody>
          <a:bodyPr/>
          <a:lstStyle/>
          <a:p>
            <a:r>
              <a:rPr lang="en-GB" dirty="0" smtClean="0"/>
              <a:t>Hillsborough disaster, April 15 1989</a:t>
            </a:r>
            <a:endParaRPr lang="en-US" dirty="0"/>
          </a:p>
        </p:txBody>
      </p:sp>
    </p:spTree>
    <p:extLst>
      <p:ext uri="{BB962C8B-B14F-4D97-AF65-F5344CB8AC3E}">
        <p14:creationId xmlns:p14="http://schemas.microsoft.com/office/powerpoint/2010/main" val="286122636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pPr marL="45720" indent="0">
              <a:buNone/>
            </a:pPr>
            <a:r>
              <a:rPr lang="en-US" dirty="0" smtClean="0"/>
              <a:t>In </a:t>
            </a:r>
            <a:r>
              <a:rPr lang="en-US" dirty="0"/>
              <a:t>the days after the disaster the media, particularly the press, published allegations and counter-allegations apportioning blame. This came to a head on 19 April when a number of newspapers, </a:t>
            </a:r>
            <a:r>
              <a:rPr lang="en-US" i="1" dirty="0"/>
              <a:t>The Sun</a:t>
            </a:r>
            <a:r>
              <a:rPr lang="en-US" dirty="0"/>
              <a:t> being the most prominent, reported serious allegations about the </a:t>
            </a:r>
            <a:r>
              <a:rPr lang="en-US" dirty="0" err="1"/>
              <a:t>behaviour</a:t>
            </a:r>
            <a:r>
              <a:rPr lang="en-US" dirty="0"/>
              <a:t> of Liverpool fans before and during the unfolding tragedy. </a:t>
            </a:r>
          </a:p>
          <a:p>
            <a:pPr marL="45720" indent="0">
              <a:buNone/>
            </a:pPr>
            <a:r>
              <a:rPr lang="en-US" dirty="0" smtClean="0"/>
              <a:t>	The </a:t>
            </a:r>
            <a:r>
              <a:rPr lang="en-US" dirty="0"/>
              <a:t>documents disclosed to the Panel show that the origin of these serious allegations was a local Sheffield press agency informed by several SYP officers, an SYP Police Federation </a:t>
            </a:r>
            <a:r>
              <a:rPr lang="en-US" dirty="0" err="1"/>
              <a:t>spokeperson</a:t>
            </a:r>
            <a:r>
              <a:rPr lang="en-US" dirty="0"/>
              <a:t> and a local MP. </a:t>
            </a:r>
          </a:p>
          <a:p>
            <a:pPr marL="45720" indent="0">
              <a:buNone/>
            </a:pPr>
            <a:r>
              <a:rPr lang="en-US" dirty="0" smtClean="0"/>
              <a:t>	They </a:t>
            </a:r>
            <a:r>
              <a:rPr lang="en-US" dirty="0"/>
              <a:t>also demonstrate how the SYP Police Federation, supported informally by the SYP Chief Constable, sought to develop and </a:t>
            </a:r>
            <a:r>
              <a:rPr lang="en-US" dirty="0" err="1"/>
              <a:t>publicise</a:t>
            </a:r>
            <a:r>
              <a:rPr lang="en-US" dirty="0"/>
              <a:t> a version of events that focused on several police officers' allegations of drunkenness, </a:t>
            </a:r>
            <a:r>
              <a:rPr lang="en-US" dirty="0" err="1"/>
              <a:t>ticketlessness</a:t>
            </a:r>
            <a:r>
              <a:rPr lang="en-US" dirty="0"/>
              <a:t> and violence among a large number of Liverpool fans. This extended beyond the media to Parliament.</a:t>
            </a:r>
          </a:p>
          <a:p>
            <a:pPr marL="45720" indent="0">
              <a:buNone/>
            </a:pPr>
            <a:r>
              <a:rPr lang="en-US" dirty="0" smtClean="0"/>
              <a:t>	Yet</a:t>
            </a:r>
            <a:r>
              <a:rPr lang="en-US" dirty="0"/>
              <a:t>, from the mass of documents, television and CCTV coverage disclosed to the Panel there is no evidence to support these allegations other than a few isolated examples of aggressive or verbally abusive </a:t>
            </a:r>
            <a:r>
              <a:rPr lang="en-US" dirty="0" err="1"/>
              <a:t>behaviour</a:t>
            </a:r>
            <a:r>
              <a:rPr lang="en-US" dirty="0"/>
              <a:t> clearly reflecting frustration and desperation</a:t>
            </a:r>
          </a:p>
          <a:p>
            <a:pPr marL="45720" indent="0">
              <a:buNone/>
            </a:pPr>
            <a:endParaRPr lang="en-GB" dirty="0" smtClean="0"/>
          </a:p>
          <a:p>
            <a:pPr>
              <a:buFontTx/>
              <a:buChar char="-"/>
            </a:pPr>
            <a:r>
              <a:rPr lang="en-GB" dirty="0" smtClean="0"/>
              <a:t>Hillsborough </a:t>
            </a:r>
            <a:r>
              <a:rPr lang="en-GB" dirty="0"/>
              <a:t>Independent Panel </a:t>
            </a:r>
            <a:r>
              <a:rPr lang="en-US" dirty="0" smtClean="0">
                <a:hlinkClick r:id="rId2"/>
              </a:rPr>
              <a:t>http</a:t>
            </a:r>
            <a:r>
              <a:rPr lang="en-US" dirty="0">
                <a:hlinkClick r:id="rId2"/>
              </a:rPr>
              <a:t>://hillsborough.independent.gov.uk/report/Section-1/summary/page-14</a:t>
            </a:r>
            <a:r>
              <a:rPr lang="en-US" dirty="0" smtClean="0">
                <a:hlinkClick r:id="rId2"/>
              </a:rPr>
              <a:t>/</a:t>
            </a:r>
            <a:endParaRPr lang="en-US" dirty="0" smtClean="0"/>
          </a:p>
          <a:p>
            <a:pPr>
              <a:buFontTx/>
              <a:buChar char="-"/>
            </a:pPr>
            <a:endParaRPr lang="en-US" dirty="0" smtClean="0"/>
          </a:p>
          <a:p>
            <a:pPr marL="45720" indent="0">
              <a:buNone/>
            </a:pPr>
            <a:endParaRPr lang="en-US" dirty="0"/>
          </a:p>
        </p:txBody>
      </p:sp>
      <p:sp>
        <p:nvSpPr>
          <p:cNvPr id="5" name="Title 2"/>
          <p:cNvSpPr>
            <a:spLocks noGrp="1"/>
          </p:cNvSpPr>
          <p:nvPr>
            <p:ph type="title"/>
          </p:nvPr>
        </p:nvSpPr>
        <p:spPr/>
        <p:txBody>
          <a:bodyPr/>
          <a:lstStyle/>
          <a:p>
            <a:r>
              <a:rPr lang="en-GB" dirty="0" smtClean="0"/>
              <a:t>Hillsborough disaster, April 15 1989</a:t>
            </a:r>
            <a:endParaRPr lang="en-US" dirty="0"/>
          </a:p>
        </p:txBody>
      </p:sp>
    </p:spTree>
    <p:extLst>
      <p:ext uri="{BB962C8B-B14F-4D97-AF65-F5344CB8AC3E}">
        <p14:creationId xmlns:p14="http://schemas.microsoft.com/office/powerpoint/2010/main" val="6236523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175014" cy="4407408"/>
          </a:xfrm>
        </p:spPr>
        <p:txBody>
          <a:bodyPr/>
          <a:lstStyle/>
          <a:p>
            <a:pPr marL="45720" indent="0">
              <a:buNone/>
            </a:pPr>
            <a:r>
              <a:rPr lang="en-US" dirty="0" smtClean="0"/>
              <a:t>“The </a:t>
            </a:r>
            <a:r>
              <a:rPr lang="en-US" dirty="0"/>
              <a:t>claim that supporters higher up the </a:t>
            </a:r>
            <a:r>
              <a:rPr lang="en-US" dirty="0" err="1"/>
              <a:t>Leppings</a:t>
            </a:r>
            <a:r>
              <a:rPr lang="en-US" dirty="0"/>
              <a:t> Lane terrace had urinated on police pulling bodies out of the crush appeared to have roots in the fact that those who were dying or sustaining serious injuries suffered compression asphyxia and many involuntarily urinated, vomited and emptied their bowels as they were crushed</a:t>
            </a:r>
            <a:r>
              <a:rPr lang="en-US" dirty="0" smtClean="0"/>
              <a:t>.”</a:t>
            </a:r>
          </a:p>
          <a:p>
            <a:pPr>
              <a:buFontTx/>
              <a:buChar char="-"/>
            </a:pPr>
            <a:r>
              <a:rPr lang="en-US" dirty="0" smtClean="0"/>
              <a:t>David </a:t>
            </a:r>
            <a:r>
              <a:rPr lang="en-US" dirty="0"/>
              <a:t>Conn, </a:t>
            </a:r>
            <a:r>
              <a:rPr lang="en-US" dirty="0" smtClean="0"/>
              <a:t>‘How </a:t>
            </a:r>
            <a:r>
              <a:rPr lang="en-US" dirty="0"/>
              <a:t>the </a:t>
            </a:r>
            <a:r>
              <a:rPr lang="en-US" dirty="0" smtClean="0"/>
              <a:t>Sun’s “truth” </a:t>
            </a:r>
            <a:r>
              <a:rPr lang="en-US" dirty="0"/>
              <a:t>about Hillsborough </a:t>
            </a:r>
            <a:r>
              <a:rPr lang="en-US" dirty="0" err="1" smtClean="0"/>
              <a:t>unravelled</a:t>
            </a:r>
            <a:r>
              <a:rPr lang="en-US" dirty="0" smtClean="0"/>
              <a:t>,’ </a:t>
            </a:r>
            <a:r>
              <a:rPr lang="en-US" i="1" dirty="0" smtClean="0"/>
              <a:t>The Guardian</a:t>
            </a:r>
            <a:r>
              <a:rPr lang="en-US" dirty="0" smtClean="0"/>
              <a:t>, April 26 2016</a:t>
            </a:r>
          </a:p>
          <a:p>
            <a:pPr marL="45720" indent="0">
              <a:buNone/>
            </a:pPr>
            <a:endParaRPr lang="en-GB" dirty="0"/>
          </a:p>
          <a:p>
            <a:pPr marL="45720" indent="0">
              <a:buNone/>
            </a:pPr>
            <a:endParaRPr lang="en-GB" dirty="0" smtClean="0"/>
          </a:p>
          <a:p>
            <a:pPr marL="45720" indent="0">
              <a:buNone/>
            </a:pPr>
            <a:r>
              <a:rPr lang="en-GB" dirty="0" smtClean="0"/>
              <a:t>See also: Hillsborough Independent </a:t>
            </a:r>
            <a:r>
              <a:rPr lang="en-GB" dirty="0"/>
              <a:t>Panel website (</a:t>
            </a:r>
            <a:r>
              <a:rPr lang="en-GB" dirty="0">
                <a:hlinkClick r:id="rId2"/>
              </a:rPr>
              <a:t>http://hillsborough.independent.gov.uk</a:t>
            </a:r>
            <a:r>
              <a:rPr lang="en-GB" dirty="0" smtClean="0">
                <a:hlinkClick r:id="rId2"/>
              </a:rPr>
              <a:t>/</a:t>
            </a:r>
            <a:r>
              <a:rPr lang="en-GB" dirty="0" smtClean="0"/>
              <a:t>)</a:t>
            </a:r>
          </a:p>
          <a:p>
            <a:pPr marL="45720" indent="0">
              <a:buNone/>
            </a:pPr>
            <a:endParaRPr lang="en-US" dirty="0"/>
          </a:p>
        </p:txBody>
      </p:sp>
      <p:sp>
        <p:nvSpPr>
          <p:cNvPr id="5" name="Title 2"/>
          <p:cNvSpPr>
            <a:spLocks noGrp="1"/>
          </p:cNvSpPr>
          <p:nvPr>
            <p:ph type="title"/>
          </p:nvPr>
        </p:nvSpPr>
        <p:spPr/>
        <p:txBody>
          <a:bodyPr/>
          <a:lstStyle/>
          <a:p>
            <a:r>
              <a:rPr lang="en-GB" dirty="0" smtClean="0"/>
              <a:t>Hillsborough disaster, April 15 1989</a:t>
            </a:r>
            <a:endParaRPr lang="en-US" dirty="0"/>
          </a:p>
        </p:txBody>
      </p:sp>
    </p:spTree>
    <p:extLst>
      <p:ext uri="{BB962C8B-B14F-4D97-AF65-F5344CB8AC3E}">
        <p14:creationId xmlns:p14="http://schemas.microsoft.com/office/powerpoint/2010/main" val="19065141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45720" indent="0">
              <a:buNone/>
            </a:pPr>
            <a:r>
              <a:rPr lang="en-US" dirty="0">
                <a:hlinkClick r:id="rId2"/>
              </a:rPr>
              <a:t>http://</a:t>
            </a:r>
            <a:r>
              <a:rPr lang="en-US" dirty="0" smtClean="0">
                <a:hlinkClick r:id="rId2"/>
              </a:rPr>
              <a:t>www.liverpoolecho.co.uk/news/liverpool-news/thatcherism-conference-planned-liverpool-its-13961587</a:t>
            </a:r>
            <a:endParaRPr lang="en-US" dirty="0" smtClean="0"/>
          </a:p>
          <a:p>
            <a:pPr marL="45720" indent="0">
              <a:buNone/>
            </a:pPr>
            <a:endParaRPr lang="en-US" dirty="0"/>
          </a:p>
        </p:txBody>
      </p:sp>
      <p:sp>
        <p:nvSpPr>
          <p:cNvPr id="3" name="Title 2"/>
          <p:cNvSpPr>
            <a:spLocks noGrp="1"/>
          </p:cNvSpPr>
          <p:nvPr>
            <p:ph type="title"/>
          </p:nvPr>
        </p:nvSpPr>
        <p:spPr/>
        <p:txBody>
          <a:bodyPr/>
          <a:lstStyle/>
          <a:p>
            <a:r>
              <a:rPr lang="en-GB" dirty="0" smtClean="0"/>
              <a:t>THATCHERISM NOW</a:t>
            </a:r>
            <a:endParaRPr lang="en-US" dirty="0"/>
          </a:p>
        </p:txBody>
      </p:sp>
      <p:pic>
        <p:nvPicPr>
          <p:cNvPr id="4" name="Picture 3"/>
          <p:cNvPicPr>
            <a:picLocks noChangeAspect="1"/>
          </p:cNvPicPr>
          <p:nvPr/>
        </p:nvPicPr>
        <p:blipFill rotWithShape="1">
          <a:blip r:embed="rId3"/>
          <a:srcRect t="16157" b="30510"/>
          <a:stretch/>
        </p:blipFill>
        <p:spPr>
          <a:xfrm>
            <a:off x="238805" y="2624866"/>
            <a:ext cx="11652032" cy="3711388"/>
          </a:xfrm>
          <a:prstGeom prst="rect">
            <a:avLst/>
          </a:prstGeom>
        </p:spPr>
      </p:pic>
    </p:spTree>
    <p:extLst>
      <p:ext uri="{BB962C8B-B14F-4D97-AF65-F5344CB8AC3E}">
        <p14:creationId xmlns:p14="http://schemas.microsoft.com/office/powerpoint/2010/main" val="298664559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0" y="1"/>
            <a:ext cx="9144001" cy="1835027"/>
          </a:xfrm>
          <a:prstGeom prst="rect">
            <a:avLst/>
          </a:prstGeom>
        </p:spPr>
        <p:txBody>
          <a:bodyPr wrap="square" lIns="360000" tIns="360000" rIns="360000" bIns="360000">
            <a:spAutoFit/>
          </a:bodyPr>
          <a:lstStyle/>
          <a:p>
            <a:pPr algn="ctr"/>
            <a:endParaRPr lang="en-GB" dirty="0"/>
          </a:p>
          <a:p>
            <a:pPr algn="ctr"/>
            <a:endParaRPr lang="en-GB" dirty="0"/>
          </a:p>
          <a:p>
            <a:endParaRPr lang="en-GB" b="1" u="sng" dirty="0"/>
          </a:p>
          <a:p>
            <a:endParaRPr lang="en-GB" b="1" u="sng" dirty="0"/>
          </a:p>
        </p:txBody>
      </p:sp>
      <p:pic>
        <p:nvPicPr>
          <p:cNvPr id="6" name="Picture 5"/>
          <p:cNvPicPr>
            <a:picLocks noChangeAspect="1"/>
          </p:cNvPicPr>
          <p:nvPr/>
        </p:nvPicPr>
        <p:blipFill rotWithShape="1">
          <a:blip r:embed="rId2">
            <a:extLst>
              <a:ext uri="{28A0092B-C50C-407E-A947-70E740481C1C}">
                <a14:useLocalDpi xmlns:a14="http://schemas.microsoft.com/office/drawing/2010/main" val="0"/>
              </a:ext>
            </a:extLst>
          </a:blip>
          <a:srcRect l="19249" t="4655" r="2918" b="2830"/>
          <a:stretch/>
        </p:blipFill>
        <p:spPr>
          <a:xfrm>
            <a:off x="189549" y="1675215"/>
            <a:ext cx="2973500" cy="4495119"/>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1854" y="1628700"/>
            <a:ext cx="4755727" cy="522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46920" y="3260725"/>
            <a:ext cx="3286125" cy="359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35972" y="5102225"/>
            <a:ext cx="3663950" cy="175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3075128" y="2181311"/>
            <a:ext cx="2224076" cy="1157918"/>
          </a:xfrm>
          <a:prstGeom prst="rect">
            <a:avLst/>
          </a:prstGeom>
        </p:spPr>
        <p:txBody>
          <a:bodyPr wrap="square" lIns="360000" tIns="360000" rIns="360000" bIns="360000">
            <a:spAutoFit/>
          </a:bodyPr>
          <a:lstStyle/>
          <a:p>
            <a:r>
              <a:rPr lang="en-GB" sz="1400" dirty="0"/>
              <a:t>Media coverage, December 30 2011</a:t>
            </a:r>
          </a:p>
        </p:txBody>
      </p:sp>
      <p:sp>
        <p:nvSpPr>
          <p:cNvPr id="3" name="Title 2"/>
          <p:cNvSpPr>
            <a:spLocks noGrp="1"/>
          </p:cNvSpPr>
          <p:nvPr>
            <p:ph type="title"/>
          </p:nvPr>
        </p:nvSpPr>
        <p:spPr/>
        <p:txBody>
          <a:bodyPr/>
          <a:lstStyle/>
          <a:p>
            <a:r>
              <a:rPr lang="en-GB" dirty="0" smtClean="0"/>
              <a:t>Archives and information control</a:t>
            </a:r>
            <a:endParaRPr lang="en-US" dirty="0"/>
          </a:p>
        </p:txBody>
      </p:sp>
    </p:spTree>
    <p:extLst>
      <p:ext uri="{BB962C8B-B14F-4D97-AF65-F5344CB8AC3E}">
        <p14:creationId xmlns:p14="http://schemas.microsoft.com/office/powerpoint/2010/main" val="29978652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8304697" cy="4407408"/>
          </a:xfrm>
        </p:spPr>
        <p:txBody>
          <a:bodyPr>
            <a:normAutofit/>
          </a:bodyPr>
          <a:lstStyle/>
          <a:p>
            <a:pPr marL="45720" indent="0">
              <a:buNone/>
            </a:pPr>
            <a:r>
              <a:rPr lang="en-GB" sz="2400" dirty="0" smtClean="0"/>
              <a:t>“</a:t>
            </a:r>
            <a:r>
              <a:rPr lang="en-GB" sz="2400" dirty="0"/>
              <a:t>We fight for access to the labs where we can retouch photos and rewrite biographies and history</a:t>
            </a:r>
            <a:r>
              <a:rPr lang="en-GB" sz="2400" dirty="0" smtClean="0"/>
              <a:t>.”</a:t>
            </a:r>
            <a:endParaRPr lang="en-GB" sz="2400" dirty="0"/>
          </a:p>
          <a:p>
            <a:pPr algn="ctr">
              <a:buFontTx/>
              <a:buChar char="-"/>
            </a:pPr>
            <a:r>
              <a:rPr lang="en-GB" sz="2400" dirty="0" smtClean="0"/>
              <a:t>Milan </a:t>
            </a:r>
            <a:r>
              <a:rPr lang="en-GB" sz="2400" dirty="0" err="1" smtClean="0"/>
              <a:t>Kundera</a:t>
            </a:r>
            <a:r>
              <a:rPr lang="en-GB" sz="2400" dirty="0" smtClean="0"/>
              <a:t>, </a:t>
            </a:r>
            <a:r>
              <a:rPr lang="en-GB" sz="2400" i="1" dirty="0" smtClean="0"/>
              <a:t>The Book of Laughter and Forgetting </a:t>
            </a:r>
            <a:r>
              <a:rPr lang="en-GB" sz="2400" dirty="0" smtClean="0"/>
              <a:t>(1978)</a:t>
            </a:r>
          </a:p>
          <a:p>
            <a:pPr marL="45720" indent="0">
              <a:buNone/>
            </a:pPr>
            <a:endParaRPr lang="en-GB" sz="2400" dirty="0"/>
          </a:p>
          <a:p>
            <a:pPr marL="45720" indent="0">
              <a:buNone/>
            </a:pPr>
            <a:r>
              <a:rPr lang="en-GB" sz="2400" dirty="0"/>
              <a:t>“‘Does the past exist concretely, in space? Is there somewhere or other a place, a world of solid objects, where the past is still happening … We, the Party, control all records, and we control all memories. Then we control the past do we not?’”</a:t>
            </a:r>
          </a:p>
          <a:p>
            <a:pPr marL="285750" indent="-285750" algn="r">
              <a:buFontTx/>
              <a:buChar char="-"/>
            </a:pPr>
            <a:r>
              <a:rPr lang="en-US" sz="2400" dirty="0"/>
              <a:t>George Orwell, </a:t>
            </a:r>
            <a:r>
              <a:rPr lang="en-US" sz="2400" i="1" dirty="0"/>
              <a:t>Nineteen Eighty-Four </a:t>
            </a:r>
            <a:r>
              <a:rPr lang="en-US" sz="2400" dirty="0"/>
              <a:t>(1949</a:t>
            </a:r>
            <a:r>
              <a:rPr lang="en-US" sz="2400" dirty="0" smtClean="0"/>
              <a:t>)</a:t>
            </a:r>
            <a:r>
              <a:rPr lang="en-GB" sz="2400" dirty="0" smtClean="0"/>
              <a:t> </a:t>
            </a:r>
            <a:endParaRPr lang="en-GB" sz="2400" dirty="0"/>
          </a:p>
          <a:p>
            <a:pPr marL="45720" indent="0">
              <a:buNone/>
            </a:pPr>
            <a:endParaRPr lang="en-US" dirty="0"/>
          </a:p>
        </p:txBody>
      </p:sp>
      <p:sp>
        <p:nvSpPr>
          <p:cNvPr id="3" name="Title 2"/>
          <p:cNvSpPr>
            <a:spLocks noGrp="1"/>
          </p:cNvSpPr>
          <p:nvPr>
            <p:ph type="title"/>
          </p:nvPr>
        </p:nvSpPr>
        <p:spPr/>
        <p:txBody>
          <a:bodyPr/>
          <a:lstStyle/>
          <a:p>
            <a:r>
              <a:rPr lang="en-GB" dirty="0"/>
              <a:t>Archives and information control</a:t>
            </a:r>
            <a:endParaRPr lang="en-US"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37982" y="1616765"/>
            <a:ext cx="2945498" cy="2260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p:cNvPicPr>
          <p:nvPr/>
        </p:nvPicPr>
        <p:blipFill>
          <a:blip r:embed="rId3"/>
          <a:stretch>
            <a:fillRect/>
          </a:stretch>
        </p:blipFill>
        <p:spPr>
          <a:xfrm>
            <a:off x="9037982" y="4083639"/>
            <a:ext cx="2945498" cy="2263004"/>
          </a:xfrm>
          <a:prstGeom prst="rect">
            <a:avLst/>
          </a:prstGeom>
        </p:spPr>
      </p:pic>
    </p:spTree>
    <p:extLst>
      <p:ext uri="{BB962C8B-B14F-4D97-AF65-F5344CB8AC3E}">
        <p14:creationId xmlns:p14="http://schemas.microsoft.com/office/powerpoint/2010/main" val="285116324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45720" indent="0" algn="just">
              <a:buNone/>
            </a:pPr>
            <a:r>
              <a:rPr lang="en-US" sz="2800" dirty="0" smtClean="0"/>
              <a:t>“The </a:t>
            </a:r>
            <a:r>
              <a:rPr lang="en-US" sz="2800" dirty="0"/>
              <a:t>question of the archive is not a question of the past. It is not the question of a concept dealing with the past that might already be at our disposal. An </a:t>
            </a:r>
            <a:r>
              <a:rPr lang="en-US" sz="2800" dirty="0" err="1"/>
              <a:t>archivable</a:t>
            </a:r>
            <a:r>
              <a:rPr lang="en-US" sz="2800" dirty="0"/>
              <a:t> concept of the archive. It is a question of the future, the question of the future itself, the question of a response, of a promise, and of a responsibility for tomorrow. The archive, if we want to know what that will have meant, we will only know in times to come; not tomorrow, but in times to come. Later on, or perhaps never</a:t>
            </a:r>
            <a:r>
              <a:rPr lang="en-US" sz="2800" dirty="0" smtClean="0"/>
              <a:t>.”</a:t>
            </a:r>
          </a:p>
          <a:p>
            <a:pPr algn="r">
              <a:buFontTx/>
              <a:buChar char="-"/>
            </a:pPr>
            <a:r>
              <a:rPr lang="en-GB" dirty="0" smtClean="0"/>
              <a:t>Jacques Derrida, </a:t>
            </a:r>
            <a:r>
              <a:rPr lang="en-GB" i="1" dirty="0" smtClean="0"/>
              <a:t>Archive Fever </a:t>
            </a:r>
            <a:r>
              <a:rPr lang="en-GB" dirty="0" smtClean="0"/>
              <a:t>(1995)</a:t>
            </a:r>
          </a:p>
          <a:p>
            <a:pPr marL="45720" indent="0">
              <a:buNone/>
            </a:pPr>
            <a:endParaRPr lang="en-GB" dirty="0" smtClean="0"/>
          </a:p>
          <a:p>
            <a:pPr>
              <a:buFontTx/>
              <a:buChar char="-"/>
            </a:pPr>
            <a:endParaRPr lang="en-US" dirty="0" smtClean="0"/>
          </a:p>
        </p:txBody>
      </p:sp>
      <p:sp>
        <p:nvSpPr>
          <p:cNvPr id="3" name="Title 2"/>
          <p:cNvSpPr>
            <a:spLocks noGrp="1"/>
          </p:cNvSpPr>
          <p:nvPr>
            <p:ph type="title"/>
          </p:nvPr>
        </p:nvSpPr>
        <p:spPr/>
        <p:txBody>
          <a:bodyPr/>
          <a:lstStyle/>
          <a:p>
            <a:r>
              <a:rPr lang="en-GB"/>
              <a:t>Archives and information control</a:t>
            </a:r>
            <a:endParaRPr lang="en-US" dirty="0"/>
          </a:p>
        </p:txBody>
      </p:sp>
    </p:spTree>
    <p:extLst>
      <p:ext uri="{BB962C8B-B14F-4D97-AF65-F5344CB8AC3E}">
        <p14:creationId xmlns:p14="http://schemas.microsoft.com/office/powerpoint/2010/main" val="360451251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85000" lnSpcReduction="10000"/>
          </a:bodyPr>
          <a:lstStyle/>
          <a:p>
            <a:r>
              <a:rPr lang="en-GB" dirty="0" smtClean="0"/>
              <a:t>Next week we will investigate these ideas more concertedly in relation to Cold War Germany – specifically life under the Stasi in the GDR era</a:t>
            </a:r>
            <a:endParaRPr lang="en-US" dirty="0" smtClean="0"/>
          </a:p>
          <a:p>
            <a:endParaRPr lang="en-GB" dirty="0"/>
          </a:p>
          <a:p>
            <a:pPr marL="45720" indent="0">
              <a:buNone/>
            </a:pPr>
            <a:r>
              <a:rPr lang="en-GB" i="1" u="sng" dirty="0"/>
              <a:t>Required reading </a:t>
            </a:r>
            <a:r>
              <a:rPr lang="en-GB" i="1" u="sng" dirty="0" smtClean="0"/>
              <a:t>for Friday class:</a:t>
            </a:r>
            <a:endParaRPr lang="en-US" dirty="0"/>
          </a:p>
          <a:p>
            <a:pPr lvl="0"/>
            <a:r>
              <a:rPr lang="en-GB" dirty="0" smtClean="0"/>
              <a:t>Christa </a:t>
            </a:r>
            <a:r>
              <a:rPr lang="en-GB" dirty="0"/>
              <a:t>Wolf, ‘What Remains’ in </a:t>
            </a:r>
            <a:r>
              <a:rPr lang="en-GB" i="1" dirty="0"/>
              <a:t>What Remains and Other Stories </a:t>
            </a:r>
            <a:r>
              <a:rPr lang="en-GB" dirty="0"/>
              <a:t>(Chicago: University of Chicago Press, 1995), pp. 231–295. </a:t>
            </a:r>
            <a:endParaRPr lang="en-US" dirty="0"/>
          </a:p>
          <a:p>
            <a:endParaRPr lang="en-US" dirty="0"/>
          </a:p>
        </p:txBody>
      </p:sp>
      <p:pic>
        <p:nvPicPr>
          <p:cNvPr id="7" name="Content Placeholder 6"/>
          <p:cNvPicPr>
            <a:picLocks noGrp="1" noChangeAspect="1"/>
          </p:cNvPicPr>
          <p:nvPr>
            <p:ph sz="half" idx="2"/>
          </p:nvPr>
        </p:nvPicPr>
        <p:blipFill>
          <a:blip r:embed="rId2"/>
          <a:stretch>
            <a:fillRect/>
          </a:stretch>
        </p:blipFill>
        <p:spPr>
          <a:xfrm>
            <a:off x="7599362" y="1989138"/>
            <a:ext cx="2581275" cy="3867150"/>
          </a:xfrm>
          <a:prstGeom prst="rect">
            <a:avLst/>
          </a:prstGeom>
        </p:spPr>
      </p:pic>
      <p:sp>
        <p:nvSpPr>
          <p:cNvPr id="6" name="Title 2"/>
          <p:cNvSpPr>
            <a:spLocks noGrp="1"/>
          </p:cNvSpPr>
          <p:nvPr>
            <p:ph type="title"/>
          </p:nvPr>
        </p:nvSpPr>
        <p:spPr/>
        <p:txBody>
          <a:bodyPr/>
          <a:lstStyle/>
          <a:p>
            <a:r>
              <a:rPr lang="en-GB" dirty="0"/>
              <a:t>Archives and information control</a:t>
            </a:r>
            <a:endParaRPr lang="en-US" dirty="0"/>
          </a:p>
        </p:txBody>
      </p:sp>
    </p:spTree>
    <p:extLst>
      <p:ext uri="{BB962C8B-B14F-4D97-AF65-F5344CB8AC3E}">
        <p14:creationId xmlns:p14="http://schemas.microsoft.com/office/powerpoint/2010/main" val="28545459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690</TotalTime>
  <Words>2964</Words>
  <Application>Microsoft Office PowerPoint</Application>
  <PresentationFormat>Widescreen</PresentationFormat>
  <Paragraphs>246</Paragraphs>
  <Slides>45</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Arial</vt:lpstr>
      <vt:lpstr>Calibri</vt:lpstr>
      <vt:lpstr>Franklin Gothic Medium</vt:lpstr>
      <vt:lpstr>Times New Roman</vt:lpstr>
      <vt:lpstr>Wingdings</vt:lpstr>
      <vt:lpstr>Wingdings 2</vt:lpstr>
      <vt:lpstr>1_Grid</vt:lpstr>
      <vt:lpstr>AHHI6013 Week 9 ‘Margaret on the Guillotine’:  State Control and Civil Disobedience in Thatcher-Era Britain  Lecture 2: Riots, Resistance and Regeneration in Thatcher’s Britain</vt:lpstr>
      <vt:lpstr>Week 9 lecture outline</vt:lpstr>
      <vt:lpstr>Deconstructing ‘Thatcherism’</vt:lpstr>
      <vt:lpstr>Defining Thatcherism:  ideological aspects</vt:lpstr>
      <vt:lpstr>Defining Thatcherism:  ideological aspects</vt:lpstr>
      <vt:lpstr>ideological aspects:  road to Serfdom (1944)</vt:lpstr>
      <vt:lpstr>ideological aspects: ‘Anti-statism’</vt:lpstr>
      <vt:lpstr>ideological aspects: ‘Anti-statism’</vt:lpstr>
      <vt:lpstr>‘NO such thing as society’</vt:lpstr>
      <vt:lpstr>Deconstructing ‘Thatcherism’</vt:lpstr>
      <vt:lpstr>ideological aspects: Anti-statism?</vt:lpstr>
      <vt:lpstr>Neoliberal ideology</vt:lpstr>
      <vt:lpstr>Thatcherism as neoliberal ‘govermentality’</vt:lpstr>
      <vt:lpstr>Thatcherism as neoliberal ‘govermentality’</vt:lpstr>
      <vt:lpstr>Thatcherism as neoliberal ‘govermentality’</vt:lpstr>
      <vt:lpstr>Thatcherism as neoliberal ‘govermentality’</vt:lpstr>
      <vt:lpstr>Thatcherism as ‘authoritarian popularism’</vt:lpstr>
      <vt:lpstr>PowerPoint Presentation</vt:lpstr>
      <vt:lpstr>LAW and order in Thatcher-era Britain: Urban ‘riots’ 1981</vt:lpstr>
      <vt:lpstr>Explaining the riots: Heseltine Report</vt:lpstr>
      <vt:lpstr>Explaining the riots: Heseltine REport</vt:lpstr>
      <vt:lpstr>Explaining the riots: Heseltine Report</vt:lpstr>
      <vt:lpstr>Explaining the riots:  Downing Street Years (1993)</vt:lpstr>
      <vt:lpstr>Response: Urban regeneration</vt:lpstr>
      <vt:lpstr>Urban Regeneration: Canary wharf</vt:lpstr>
      <vt:lpstr>Response: Urban regeneration</vt:lpstr>
      <vt:lpstr>Urban regeneration: Albert Dock</vt:lpstr>
      <vt:lpstr>Urban regeneration:  Liverpool international garden festival (1984)</vt:lpstr>
      <vt:lpstr>PowerPoint Presentation</vt:lpstr>
      <vt:lpstr>PowerPoint Presentation</vt:lpstr>
      <vt:lpstr>Political tensions</vt:lpstr>
      <vt:lpstr>Militant</vt:lpstr>
      <vt:lpstr>City Council-Led urban regeneration</vt:lpstr>
      <vt:lpstr>Militant</vt:lpstr>
      <vt:lpstr>Local Government Act 1988 – Section 28</vt:lpstr>
      <vt:lpstr>  Miners’ strike, 1984–1985  </vt:lpstr>
      <vt:lpstr>Battle of orgreave, June 18 1984</vt:lpstr>
      <vt:lpstr>Hillsborough disaster, April 15 1989</vt:lpstr>
      <vt:lpstr>Hillsborough disaster, April 15 1989</vt:lpstr>
      <vt:lpstr>Hillsborough disaster, April 15 1989</vt:lpstr>
      <vt:lpstr>THATCHERISM NOW</vt:lpstr>
      <vt:lpstr>Archives and information control</vt:lpstr>
      <vt:lpstr>Archives and information control</vt:lpstr>
      <vt:lpstr>Archives and information control</vt:lpstr>
      <vt:lpstr>Archives and information control</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28</cp:revision>
  <cp:lastPrinted>2016-12-02T14:39:33Z</cp:lastPrinted>
  <dcterms:created xsi:type="dcterms:W3CDTF">2016-11-30T09:29:39Z</dcterms:created>
  <dcterms:modified xsi:type="dcterms:W3CDTF">2017-12-05T08:47:12Z</dcterms:modified>
</cp:coreProperties>
</file>