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5" r:id="rId4"/>
    <p:sldId id="266" r:id="rId5"/>
    <p:sldId id="269" r:id="rId6"/>
    <p:sldId id="270" r:id="rId7"/>
    <p:sldId id="257" r:id="rId8"/>
    <p:sldId id="258" r:id="rId9"/>
    <p:sldId id="259" r:id="rId10"/>
    <p:sldId id="260" r:id="rId11"/>
    <p:sldId id="261" r:id="rId12"/>
    <p:sldId id="262" r:id="rId13"/>
    <p:sldId id="263" r:id="rId14"/>
    <p:sldId id="267" r:id="rId15"/>
    <p:sldId id="268"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3" d="100"/>
          <a:sy n="83" d="100"/>
        </p:scale>
        <p:origin x="6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114AB6-1B72-4E2B-8B57-4C019C5ED83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EECC044-AD95-4BBE-B45B-F1CB33FE4E41}">
      <dgm:prSet/>
      <dgm:spPr/>
      <dgm:t>
        <a:bodyPr/>
        <a:lstStyle/>
        <a:p>
          <a:r>
            <a:rPr lang="en-GB"/>
            <a:t>In groups, considering the findings of the Hotel Audit (Assignment 1) –</a:t>
          </a:r>
          <a:endParaRPr lang="en-US"/>
        </a:p>
      </dgm:t>
    </dgm:pt>
    <dgm:pt modelId="{7747943A-E932-4052-A9E7-2720E2966438}" type="parTrans" cxnId="{AD40B131-5194-48C5-938F-F0EFF19F6B6A}">
      <dgm:prSet/>
      <dgm:spPr/>
      <dgm:t>
        <a:bodyPr/>
        <a:lstStyle/>
        <a:p>
          <a:endParaRPr lang="en-US"/>
        </a:p>
      </dgm:t>
    </dgm:pt>
    <dgm:pt modelId="{89E87658-D3E1-48BF-AD6A-5089BF754F1D}" type="sibTrans" cxnId="{AD40B131-5194-48C5-938F-F0EFF19F6B6A}">
      <dgm:prSet/>
      <dgm:spPr/>
      <dgm:t>
        <a:bodyPr/>
        <a:lstStyle/>
        <a:p>
          <a:endParaRPr lang="en-US"/>
        </a:p>
      </dgm:t>
    </dgm:pt>
    <dgm:pt modelId="{BDBCED80-F88B-4CAE-85FF-6A72689BC7A7}">
      <dgm:prSet/>
      <dgm:spPr/>
      <dgm:t>
        <a:bodyPr/>
        <a:lstStyle/>
        <a:p>
          <a:r>
            <a:rPr lang="en-GB"/>
            <a:t>Please identify 3 Strategic Marketing Objectives for an International Hotel.</a:t>
          </a:r>
          <a:endParaRPr lang="en-US"/>
        </a:p>
      </dgm:t>
    </dgm:pt>
    <dgm:pt modelId="{F7C4D6D8-4F14-48C7-82EA-29F61255BD0C}" type="parTrans" cxnId="{8AB187F2-694F-4183-A85D-E3F61AD98A0B}">
      <dgm:prSet/>
      <dgm:spPr/>
      <dgm:t>
        <a:bodyPr/>
        <a:lstStyle/>
        <a:p>
          <a:endParaRPr lang="en-US"/>
        </a:p>
      </dgm:t>
    </dgm:pt>
    <dgm:pt modelId="{6524192C-4C5F-45CF-81E9-4C372C642A0D}" type="sibTrans" cxnId="{8AB187F2-694F-4183-A85D-E3F61AD98A0B}">
      <dgm:prSet/>
      <dgm:spPr/>
      <dgm:t>
        <a:bodyPr/>
        <a:lstStyle/>
        <a:p>
          <a:endParaRPr lang="en-US"/>
        </a:p>
      </dgm:t>
    </dgm:pt>
    <dgm:pt modelId="{FE472D74-CC2B-4167-B4C3-96E600987826}">
      <dgm:prSet/>
      <dgm:spPr/>
      <dgm:t>
        <a:bodyPr/>
        <a:lstStyle/>
        <a:p>
          <a:r>
            <a:rPr lang="en-GB"/>
            <a:t>Please consider – the impact of achieving these objectives, how would it affect the hotel?  </a:t>
          </a:r>
          <a:endParaRPr lang="en-US"/>
        </a:p>
      </dgm:t>
    </dgm:pt>
    <dgm:pt modelId="{22800108-101D-4439-9D6B-95E82901E988}" type="parTrans" cxnId="{35450CA4-6C48-4667-9A84-45A7BB2BAC23}">
      <dgm:prSet/>
      <dgm:spPr/>
      <dgm:t>
        <a:bodyPr/>
        <a:lstStyle/>
        <a:p>
          <a:endParaRPr lang="en-US"/>
        </a:p>
      </dgm:t>
    </dgm:pt>
    <dgm:pt modelId="{1CC74EDE-9047-4AF5-BC19-59978D310B1E}" type="sibTrans" cxnId="{35450CA4-6C48-4667-9A84-45A7BB2BAC23}">
      <dgm:prSet/>
      <dgm:spPr/>
      <dgm:t>
        <a:bodyPr/>
        <a:lstStyle/>
        <a:p>
          <a:endParaRPr lang="en-US"/>
        </a:p>
      </dgm:t>
    </dgm:pt>
    <dgm:pt modelId="{CAB6E91A-6CD7-483E-9070-EC6E65947940}" type="pres">
      <dgm:prSet presAssocID="{A7114AB6-1B72-4E2B-8B57-4C019C5ED83B}" presName="hierChild1" presStyleCnt="0">
        <dgm:presLayoutVars>
          <dgm:chPref val="1"/>
          <dgm:dir/>
          <dgm:animOne val="branch"/>
          <dgm:animLvl val="lvl"/>
          <dgm:resizeHandles/>
        </dgm:presLayoutVars>
      </dgm:prSet>
      <dgm:spPr/>
    </dgm:pt>
    <dgm:pt modelId="{A9196A1E-E242-42C2-AE09-73444381B233}" type="pres">
      <dgm:prSet presAssocID="{BEECC044-AD95-4BBE-B45B-F1CB33FE4E41}" presName="hierRoot1" presStyleCnt="0"/>
      <dgm:spPr/>
    </dgm:pt>
    <dgm:pt modelId="{A132CFF9-C95B-4561-BBC4-1CE237F4B97E}" type="pres">
      <dgm:prSet presAssocID="{BEECC044-AD95-4BBE-B45B-F1CB33FE4E41}" presName="composite" presStyleCnt="0"/>
      <dgm:spPr/>
    </dgm:pt>
    <dgm:pt modelId="{271CB9AA-037A-494C-8B64-E9718005EC47}" type="pres">
      <dgm:prSet presAssocID="{BEECC044-AD95-4BBE-B45B-F1CB33FE4E41}" presName="background" presStyleLbl="node0" presStyleIdx="0" presStyleCnt="3"/>
      <dgm:spPr/>
    </dgm:pt>
    <dgm:pt modelId="{3C50988A-F443-424A-BA19-3F70673BFC00}" type="pres">
      <dgm:prSet presAssocID="{BEECC044-AD95-4BBE-B45B-F1CB33FE4E41}" presName="text" presStyleLbl="fgAcc0" presStyleIdx="0" presStyleCnt="3">
        <dgm:presLayoutVars>
          <dgm:chPref val="3"/>
        </dgm:presLayoutVars>
      </dgm:prSet>
      <dgm:spPr/>
    </dgm:pt>
    <dgm:pt modelId="{2872560E-AC3C-4E2A-B64A-4D9EFC7D0E06}" type="pres">
      <dgm:prSet presAssocID="{BEECC044-AD95-4BBE-B45B-F1CB33FE4E41}" presName="hierChild2" presStyleCnt="0"/>
      <dgm:spPr/>
    </dgm:pt>
    <dgm:pt modelId="{49EA6B35-BD47-43B9-BCEB-8F9CB4EDDB59}" type="pres">
      <dgm:prSet presAssocID="{BDBCED80-F88B-4CAE-85FF-6A72689BC7A7}" presName="hierRoot1" presStyleCnt="0"/>
      <dgm:spPr/>
    </dgm:pt>
    <dgm:pt modelId="{93FC80E7-4BB7-40A0-9A3F-DB58CD854180}" type="pres">
      <dgm:prSet presAssocID="{BDBCED80-F88B-4CAE-85FF-6A72689BC7A7}" presName="composite" presStyleCnt="0"/>
      <dgm:spPr/>
    </dgm:pt>
    <dgm:pt modelId="{A565C1E0-ACA1-4161-ACB3-57F70CA59A8F}" type="pres">
      <dgm:prSet presAssocID="{BDBCED80-F88B-4CAE-85FF-6A72689BC7A7}" presName="background" presStyleLbl="node0" presStyleIdx="1" presStyleCnt="3"/>
      <dgm:spPr/>
    </dgm:pt>
    <dgm:pt modelId="{FC53E0E7-885A-416C-A019-DDBE92D803B1}" type="pres">
      <dgm:prSet presAssocID="{BDBCED80-F88B-4CAE-85FF-6A72689BC7A7}" presName="text" presStyleLbl="fgAcc0" presStyleIdx="1" presStyleCnt="3">
        <dgm:presLayoutVars>
          <dgm:chPref val="3"/>
        </dgm:presLayoutVars>
      </dgm:prSet>
      <dgm:spPr/>
    </dgm:pt>
    <dgm:pt modelId="{F1A79A29-14E2-45D1-B244-D87BBBF51E7D}" type="pres">
      <dgm:prSet presAssocID="{BDBCED80-F88B-4CAE-85FF-6A72689BC7A7}" presName="hierChild2" presStyleCnt="0"/>
      <dgm:spPr/>
    </dgm:pt>
    <dgm:pt modelId="{D4F0C8E0-5D43-493F-AFFC-E8D661321FA5}" type="pres">
      <dgm:prSet presAssocID="{FE472D74-CC2B-4167-B4C3-96E600987826}" presName="hierRoot1" presStyleCnt="0"/>
      <dgm:spPr/>
    </dgm:pt>
    <dgm:pt modelId="{2CF6CAD1-DF28-4108-89BD-603924E5ABD3}" type="pres">
      <dgm:prSet presAssocID="{FE472D74-CC2B-4167-B4C3-96E600987826}" presName="composite" presStyleCnt="0"/>
      <dgm:spPr/>
    </dgm:pt>
    <dgm:pt modelId="{1A6ECBB5-873B-41EA-8CE7-86B108455D80}" type="pres">
      <dgm:prSet presAssocID="{FE472D74-CC2B-4167-B4C3-96E600987826}" presName="background" presStyleLbl="node0" presStyleIdx="2" presStyleCnt="3"/>
      <dgm:spPr/>
    </dgm:pt>
    <dgm:pt modelId="{BD6D4E03-8300-443B-9CDA-0F4615AD7FD3}" type="pres">
      <dgm:prSet presAssocID="{FE472D74-CC2B-4167-B4C3-96E600987826}" presName="text" presStyleLbl="fgAcc0" presStyleIdx="2" presStyleCnt="3">
        <dgm:presLayoutVars>
          <dgm:chPref val="3"/>
        </dgm:presLayoutVars>
      </dgm:prSet>
      <dgm:spPr/>
    </dgm:pt>
    <dgm:pt modelId="{C49CB991-33E2-4E5A-A2D7-6A3132593762}" type="pres">
      <dgm:prSet presAssocID="{FE472D74-CC2B-4167-B4C3-96E600987826}" presName="hierChild2" presStyleCnt="0"/>
      <dgm:spPr/>
    </dgm:pt>
  </dgm:ptLst>
  <dgm:cxnLst>
    <dgm:cxn modelId="{1DF6DF24-9716-40A5-9E31-0BC152B31CE2}" type="presOf" srcId="{A7114AB6-1B72-4E2B-8B57-4C019C5ED83B}" destId="{CAB6E91A-6CD7-483E-9070-EC6E65947940}" srcOrd="0" destOrd="0" presId="urn:microsoft.com/office/officeart/2005/8/layout/hierarchy1"/>
    <dgm:cxn modelId="{F17E6B2D-1A7E-482D-9AFE-D8A716588A72}" type="presOf" srcId="{BEECC044-AD95-4BBE-B45B-F1CB33FE4E41}" destId="{3C50988A-F443-424A-BA19-3F70673BFC00}" srcOrd="0" destOrd="0" presId="urn:microsoft.com/office/officeart/2005/8/layout/hierarchy1"/>
    <dgm:cxn modelId="{AD40B131-5194-48C5-938F-F0EFF19F6B6A}" srcId="{A7114AB6-1B72-4E2B-8B57-4C019C5ED83B}" destId="{BEECC044-AD95-4BBE-B45B-F1CB33FE4E41}" srcOrd="0" destOrd="0" parTransId="{7747943A-E932-4052-A9E7-2720E2966438}" sibTransId="{89E87658-D3E1-48BF-AD6A-5089BF754F1D}"/>
    <dgm:cxn modelId="{EF8F9649-32A9-4F0A-9BA8-77D3302C37A2}" type="presOf" srcId="{FE472D74-CC2B-4167-B4C3-96E600987826}" destId="{BD6D4E03-8300-443B-9CDA-0F4615AD7FD3}" srcOrd="0" destOrd="0" presId="urn:microsoft.com/office/officeart/2005/8/layout/hierarchy1"/>
    <dgm:cxn modelId="{35450CA4-6C48-4667-9A84-45A7BB2BAC23}" srcId="{A7114AB6-1B72-4E2B-8B57-4C019C5ED83B}" destId="{FE472D74-CC2B-4167-B4C3-96E600987826}" srcOrd="2" destOrd="0" parTransId="{22800108-101D-4439-9D6B-95E82901E988}" sibTransId="{1CC74EDE-9047-4AF5-BC19-59978D310B1E}"/>
    <dgm:cxn modelId="{A96D2AD1-69F5-4517-A682-65A081119148}" type="presOf" srcId="{BDBCED80-F88B-4CAE-85FF-6A72689BC7A7}" destId="{FC53E0E7-885A-416C-A019-DDBE92D803B1}" srcOrd="0" destOrd="0" presId="urn:microsoft.com/office/officeart/2005/8/layout/hierarchy1"/>
    <dgm:cxn modelId="{8AB187F2-694F-4183-A85D-E3F61AD98A0B}" srcId="{A7114AB6-1B72-4E2B-8B57-4C019C5ED83B}" destId="{BDBCED80-F88B-4CAE-85FF-6A72689BC7A7}" srcOrd="1" destOrd="0" parTransId="{F7C4D6D8-4F14-48C7-82EA-29F61255BD0C}" sibTransId="{6524192C-4C5F-45CF-81E9-4C372C642A0D}"/>
    <dgm:cxn modelId="{E5090F84-B591-4A8E-9E9D-AF3DC075B389}" type="presParOf" srcId="{CAB6E91A-6CD7-483E-9070-EC6E65947940}" destId="{A9196A1E-E242-42C2-AE09-73444381B233}" srcOrd="0" destOrd="0" presId="urn:microsoft.com/office/officeart/2005/8/layout/hierarchy1"/>
    <dgm:cxn modelId="{DE96CA2E-976F-4EB1-BCB2-721DC7725371}" type="presParOf" srcId="{A9196A1E-E242-42C2-AE09-73444381B233}" destId="{A132CFF9-C95B-4561-BBC4-1CE237F4B97E}" srcOrd="0" destOrd="0" presId="urn:microsoft.com/office/officeart/2005/8/layout/hierarchy1"/>
    <dgm:cxn modelId="{1CBCB8DF-FF8A-4647-947A-335506C975A6}" type="presParOf" srcId="{A132CFF9-C95B-4561-BBC4-1CE237F4B97E}" destId="{271CB9AA-037A-494C-8B64-E9718005EC47}" srcOrd="0" destOrd="0" presId="urn:microsoft.com/office/officeart/2005/8/layout/hierarchy1"/>
    <dgm:cxn modelId="{75B543B6-E08A-4E1C-ADCE-1695B3A2C719}" type="presParOf" srcId="{A132CFF9-C95B-4561-BBC4-1CE237F4B97E}" destId="{3C50988A-F443-424A-BA19-3F70673BFC00}" srcOrd="1" destOrd="0" presId="urn:microsoft.com/office/officeart/2005/8/layout/hierarchy1"/>
    <dgm:cxn modelId="{EED225FE-E216-4D39-9233-657BFC4B8A51}" type="presParOf" srcId="{A9196A1E-E242-42C2-AE09-73444381B233}" destId="{2872560E-AC3C-4E2A-B64A-4D9EFC7D0E06}" srcOrd="1" destOrd="0" presId="urn:microsoft.com/office/officeart/2005/8/layout/hierarchy1"/>
    <dgm:cxn modelId="{538C3BB8-7E6E-4CD6-8DBF-01DF42A315E3}" type="presParOf" srcId="{CAB6E91A-6CD7-483E-9070-EC6E65947940}" destId="{49EA6B35-BD47-43B9-BCEB-8F9CB4EDDB59}" srcOrd="1" destOrd="0" presId="urn:microsoft.com/office/officeart/2005/8/layout/hierarchy1"/>
    <dgm:cxn modelId="{BB0967DB-C651-402A-879E-EE49F943FE40}" type="presParOf" srcId="{49EA6B35-BD47-43B9-BCEB-8F9CB4EDDB59}" destId="{93FC80E7-4BB7-40A0-9A3F-DB58CD854180}" srcOrd="0" destOrd="0" presId="urn:microsoft.com/office/officeart/2005/8/layout/hierarchy1"/>
    <dgm:cxn modelId="{F968563E-91EB-49BC-A148-1D3A64038F94}" type="presParOf" srcId="{93FC80E7-4BB7-40A0-9A3F-DB58CD854180}" destId="{A565C1E0-ACA1-4161-ACB3-57F70CA59A8F}" srcOrd="0" destOrd="0" presId="urn:microsoft.com/office/officeart/2005/8/layout/hierarchy1"/>
    <dgm:cxn modelId="{35BE4B64-791A-4520-939F-679BC43EF9E5}" type="presParOf" srcId="{93FC80E7-4BB7-40A0-9A3F-DB58CD854180}" destId="{FC53E0E7-885A-416C-A019-DDBE92D803B1}" srcOrd="1" destOrd="0" presId="urn:microsoft.com/office/officeart/2005/8/layout/hierarchy1"/>
    <dgm:cxn modelId="{60D61CF4-864B-4EA7-BE9E-60E877A569B0}" type="presParOf" srcId="{49EA6B35-BD47-43B9-BCEB-8F9CB4EDDB59}" destId="{F1A79A29-14E2-45D1-B244-D87BBBF51E7D}" srcOrd="1" destOrd="0" presId="urn:microsoft.com/office/officeart/2005/8/layout/hierarchy1"/>
    <dgm:cxn modelId="{CD2EFE35-7EA9-4E1B-B372-5F1B55C68381}" type="presParOf" srcId="{CAB6E91A-6CD7-483E-9070-EC6E65947940}" destId="{D4F0C8E0-5D43-493F-AFFC-E8D661321FA5}" srcOrd="2" destOrd="0" presId="urn:microsoft.com/office/officeart/2005/8/layout/hierarchy1"/>
    <dgm:cxn modelId="{31BE3976-D70D-41AB-A0A4-4E835F4F4BC5}" type="presParOf" srcId="{D4F0C8E0-5D43-493F-AFFC-E8D661321FA5}" destId="{2CF6CAD1-DF28-4108-89BD-603924E5ABD3}" srcOrd="0" destOrd="0" presId="urn:microsoft.com/office/officeart/2005/8/layout/hierarchy1"/>
    <dgm:cxn modelId="{286EFD90-0EF1-4CCB-A495-9DC3605E123F}" type="presParOf" srcId="{2CF6CAD1-DF28-4108-89BD-603924E5ABD3}" destId="{1A6ECBB5-873B-41EA-8CE7-86B108455D80}" srcOrd="0" destOrd="0" presId="urn:microsoft.com/office/officeart/2005/8/layout/hierarchy1"/>
    <dgm:cxn modelId="{77530D3B-DF04-426D-89C7-5233ABE32B99}" type="presParOf" srcId="{2CF6CAD1-DF28-4108-89BD-603924E5ABD3}" destId="{BD6D4E03-8300-443B-9CDA-0F4615AD7FD3}" srcOrd="1" destOrd="0" presId="urn:microsoft.com/office/officeart/2005/8/layout/hierarchy1"/>
    <dgm:cxn modelId="{09AF3E20-5603-4A1D-AF34-6A2F62001729}" type="presParOf" srcId="{D4F0C8E0-5D43-493F-AFFC-E8D661321FA5}" destId="{C49CB991-33E2-4E5A-A2D7-6A31325937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8AB754-4ECF-4439-ADAA-D22E581B39B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2736D7C-3127-4933-BE54-56CF93E771C8}">
      <dgm:prSet/>
      <dgm:spPr/>
      <dgm:t>
        <a:bodyPr/>
        <a:lstStyle/>
        <a:p>
          <a:r>
            <a:rPr lang="en-GB"/>
            <a:t>Situation analysis</a:t>
          </a:r>
          <a:endParaRPr lang="en-US"/>
        </a:p>
      </dgm:t>
    </dgm:pt>
    <dgm:pt modelId="{3F9C6BF2-7C57-4B90-9715-635C9345DD95}" type="parTrans" cxnId="{F1C53F9E-2E1F-45F3-894B-2DCF77C6AB00}">
      <dgm:prSet/>
      <dgm:spPr/>
      <dgm:t>
        <a:bodyPr/>
        <a:lstStyle/>
        <a:p>
          <a:endParaRPr lang="en-US"/>
        </a:p>
      </dgm:t>
    </dgm:pt>
    <dgm:pt modelId="{FB1D93DE-C9B9-47FC-B38A-50DF175700CD}" type="sibTrans" cxnId="{F1C53F9E-2E1F-45F3-894B-2DCF77C6AB00}">
      <dgm:prSet/>
      <dgm:spPr/>
      <dgm:t>
        <a:bodyPr/>
        <a:lstStyle/>
        <a:p>
          <a:endParaRPr lang="en-US"/>
        </a:p>
      </dgm:t>
    </dgm:pt>
    <dgm:pt modelId="{08DB3B61-3655-43AF-91A9-3BA83303FF6B}">
      <dgm:prSet/>
      <dgm:spPr/>
      <dgm:t>
        <a:bodyPr/>
        <a:lstStyle/>
        <a:p>
          <a:r>
            <a:rPr lang="en-GB"/>
            <a:t>Objectives </a:t>
          </a:r>
          <a:endParaRPr lang="en-US"/>
        </a:p>
      </dgm:t>
    </dgm:pt>
    <dgm:pt modelId="{CADF9590-7395-41EA-8323-E48FDAAB9ABC}" type="parTrans" cxnId="{E4ABB791-F939-4F64-9573-B1E9A21FC087}">
      <dgm:prSet/>
      <dgm:spPr/>
      <dgm:t>
        <a:bodyPr/>
        <a:lstStyle/>
        <a:p>
          <a:endParaRPr lang="en-US"/>
        </a:p>
      </dgm:t>
    </dgm:pt>
    <dgm:pt modelId="{C448E893-9EEB-4B05-A861-33DB8BB97204}" type="sibTrans" cxnId="{E4ABB791-F939-4F64-9573-B1E9A21FC087}">
      <dgm:prSet/>
      <dgm:spPr/>
      <dgm:t>
        <a:bodyPr/>
        <a:lstStyle/>
        <a:p>
          <a:endParaRPr lang="en-US"/>
        </a:p>
      </dgm:t>
    </dgm:pt>
    <dgm:pt modelId="{2AD44D17-F1A5-454B-A074-029F374974A2}">
      <dgm:prSet/>
      <dgm:spPr/>
      <dgm:t>
        <a:bodyPr/>
        <a:lstStyle/>
        <a:p>
          <a:r>
            <a:rPr lang="en-GB"/>
            <a:t>Strategy </a:t>
          </a:r>
          <a:endParaRPr lang="en-US"/>
        </a:p>
      </dgm:t>
    </dgm:pt>
    <dgm:pt modelId="{9FE90FEF-62A8-49F5-A75D-44D02F34CD4F}" type="parTrans" cxnId="{4E3FCD5A-9290-4A50-B4B1-E02BD34CC49F}">
      <dgm:prSet/>
      <dgm:spPr/>
      <dgm:t>
        <a:bodyPr/>
        <a:lstStyle/>
        <a:p>
          <a:endParaRPr lang="en-US"/>
        </a:p>
      </dgm:t>
    </dgm:pt>
    <dgm:pt modelId="{478634FB-5711-4A5D-9627-379AC04534A9}" type="sibTrans" cxnId="{4E3FCD5A-9290-4A50-B4B1-E02BD34CC49F}">
      <dgm:prSet/>
      <dgm:spPr/>
      <dgm:t>
        <a:bodyPr/>
        <a:lstStyle/>
        <a:p>
          <a:endParaRPr lang="en-US"/>
        </a:p>
      </dgm:t>
    </dgm:pt>
    <dgm:pt modelId="{ED8A70C8-8B1F-4F03-B339-8850FAC215E2}">
      <dgm:prSet/>
      <dgm:spPr/>
      <dgm:t>
        <a:bodyPr/>
        <a:lstStyle/>
        <a:p>
          <a:r>
            <a:rPr lang="en-GB"/>
            <a:t>Tactics</a:t>
          </a:r>
          <a:endParaRPr lang="en-US"/>
        </a:p>
      </dgm:t>
    </dgm:pt>
    <dgm:pt modelId="{406044E7-1318-425A-9C50-0E4537D8711A}" type="parTrans" cxnId="{AA2EC40D-678B-4C53-83FF-5A80CB7D4E1B}">
      <dgm:prSet/>
      <dgm:spPr/>
      <dgm:t>
        <a:bodyPr/>
        <a:lstStyle/>
        <a:p>
          <a:endParaRPr lang="en-US"/>
        </a:p>
      </dgm:t>
    </dgm:pt>
    <dgm:pt modelId="{3D0E3EBF-B238-4BC9-81F1-830D1A87EDA9}" type="sibTrans" cxnId="{AA2EC40D-678B-4C53-83FF-5A80CB7D4E1B}">
      <dgm:prSet/>
      <dgm:spPr/>
      <dgm:t>
        <a:bodyPr/>
        <a:lstStyle/>
        <a:p>
          <a:endParaRPr lang="en-US"/>
        </a:p>
      </dgm:t>
    </dgm:pt>
    <dgm:pt modelId="{018920B7-A9B8-4B85-BE98-E2AFDE637FF3}">
      <dgm:prSet/>
      <dgm:spPr/>
      <dgm:t>
        <a:bodyPr/>
        <a:lstStyle/>
        <a:p>
          <a:r>
            <a:rPr lang="en-GB"/>
            <a:t>Actions</a:t>
          </a:r>
          <a:endParaRPr lang="en-US"/>
        </a:p>
      </dgm:t>
    </dgm:pt>
    <dgm:pt modelId="{9DF5BFA0-9BDB-4ADA-A4A3-36A275A0B014}" type="parTrans" cxnId="{1996D556-E558-4474-A96F-5FBF10969F03}">
      <dgm:prSet/>
      <dgm:spPr/>
      <dgm:t>
        <a:bodyPr/>
        <a:lstStyle/>
        <a:p>
          <a:endParaRPr lang="en-US"/>
        </a:p>
      </dgm:t>
    </dgm:pt>
    <dgm:pt modelId="{75830419-EF4F-4511-9405-060BF1E5DEE4}" type="sibTrans" cxnId="{1996D556-E558-4474-A96F-5FBF10969F03}">
      <dgm:prSet/>
      <dgm:spPr/>
      <dgm:t>
        <a:bodyPr/>
        <a:lstStyle/>
        <a:p>
          <a:endParaRPr lang="en-US"/>
        </a:p>
      </dgm:t>
    </dgm:pt>
    <dgm:pt modelId="{81434629-9ED3-44BD-B094-DDB7BD887EBA}">
      <dgm:prSet/>
      <dgm:spPr/>
      <dgm:t>
        <a:bodyPr/>
        <a:lstStyle/>
        <a:p>
          <a:r>
            <a:rPr lang="en-GB"/>
            <a:t>Control </a:t>
          </a:r>
          <a:endParaRPr lang="en-US"/>
        </a:p>
      </dgm:t>
    </dgm:pt>
    <dgm:pt modelId="{EB4452EB-2CF6-423F-AE53-FDF984B71764}" type="parTrans" cxnId="{F7877768-44B6-4446-B99D-46D65992F97D}">
      <dgm:prSet/>
      <dgm:spPr/>
      <dgm:t>
        <a:bodyPr/>
        <a:lstStyle/>
        <a:p>
          <a:endParaRPr lang="en-US"/>
        </a:p>
      </dgm:t>
    </dgm:pt>
    <dgm:pt modelId="{4DAA3FEA-4855-482D-939F-87CC91A61A1B}" type="sibTrans" cxnId="{F7877768-44B6-4446-B99D-46D65992F97D}">
      <dgm:prSet/>
      <dgm:spPr/>
      <dgm:t>
        <a:bodyPr/>
        <a:lstStyle/>
        <a:p>
          <a:endParaRPr lang="en-US"/>
        </a:p>
      </dgm:t>
    </dgm:pt>
    <dgm:pt modelId="{14C3EF88-A69A-444F-B6B4-33B1E467580B}" type="pres">
      <dgm:prSet presAssocID="{448AB754-4ECF-4439-ADAA-D22E581B39BC}" presName="vert0" presStyleCnt="0">
        <dgm:presLayoutVars>
          <dgm:dir/>
          <dgm:animOne val="branch"/>
          <dgm:animLvl val="lvl"/>
        </dgm:presLayoutVars>
      </dgm:prSet>
      <dgm:spPr/>
    </dgm:pt>
    <dgm:pt modelId="{52A67BFC-CF2B-47F8-A450-498963391FE7}" type="pres">
      <dgm:prSet presAssocID="{22736D7C-3127-4933-BE54-56CF93E771C8}" presName="thickLine" presStyleLbl="alignNode1" presStyleIdx="0" presStyleCnt="6"/>
      <dgm:spPr/>
    </dgm:pt>
    <dgm:pt modelId="{4BA13CE5-948B-476D-B5C0-BBB7C5B315EE}" type="pres">
      <dgm:prSet presAssocID="{22736D7C-3127-4933-BE54-56CF93E771C8}" presName="horz1" presStyleCnt="0"/>
      <dgm:spPr/>
    </dgm:pt>
    <dgm:pt modelId="{6000E798-D597-48E8-A090-E6D0C6EFBEDD}" type="pres">
      <dgm:prSet presAssocID="{22736D7C-3127-4933-BE54-56CF93E771C8}" presName="tx1" presStyleLbl="revTx" presStyleIdx="0" presStyleCnt="6"/>
      <dgm:spPr/>
    </dgm:pt>
    <dgm:pt modelId="{B36E38DC-5442-4560-94E0-7D48756BED54}" type="pres">
      <dgm:prSet presAssocID="{22736D7C-3127-4933-BE54-56CF93E771C8}" presName="vert1" presStyleCnt="0"/>
      <dgm:spPr/>
    </dgm:pt>
    <dgm:pt modelId="{C52E9A4A-5B3B-4016-AFB0-506708AD739B}" type="pres">
      <dgm:prSet presAssocID="{08DB3B61-3655-43AF-91A9-3BA83303FF6B}" presName="thickLine" presStyleLbl="alignNode1" presStyleIdx="1" presStyleCnt="6"/>
      <dgm:spPr/>
    </dgm:pt>
    <dgm:pt modelId="{4FECC264-4F86-4AE4-A6D7-E1F1B154A33E}" type="pres">
      <dgm:prSet presAssocID="{08DB3B61-3655-43AF-91A9-3BA83303FF6B}" presName="horz1" presStyleCnt="0"/>
      <dgm:spPr/>
    </dgm:pt>
    <dgm:pt modelId="{82F9318B-AAF5-473D-8E2C-09BAE1E22229}" type="pres">
      <dgm:prSet presAssocID="{08DB3B61-3655-43AF-91A9-3BA83303FF6B}" presName="tx1" presStyleLbl="revTx" presStyleIdx="1" presStyleCnt="6"/>
      <dgm:spPr/>
    </dgm:pt>
    <dgm:pt modelId="{3D01DE1F-BA51-442E-B07D-DFAE429496BF}" type="pres">
      <dgm:prSet presAssocID="{08DB3B61-3655-43AF-91A9-3BA83303FF6B}" presName="vert1" presStyleCnt="0"/>
      <dgm:spPr/>
    </dgm:pt>
    <dgm:pt modelId="{F38E06FF-7F71-4518-8BD1-774B360D0355}" type="pres">
      <dgm:prSet presAssocID="{2AD44D17-F1A5-454B-A074-029F374974A2}" presName="thickLine" presStyleLbl="alignNode1" presStyleIdx="2" presStyleCnt="6"/>
      <dgm:spPr/>
    </dgm:pt>
    <dgm:pt modelId="{3A064908-E832-4B6A-A73D-AF1489205432}" type="pres">
      <dgm:prSet presAssocID="{2AD44D17-F1A5-454B-A074-029F374974A2}" presName="horz1" presStyleCnt="0"/>
      <dgm:spPr/>
    </dgm:pt>
    <dgm:pt modelId="{E3270281-B2CE-4C5E-9097-01A313BDAE1B}" type="pres">
      <dgm:prSet presAssocID="{2AD44D17-F1A5-454B-A074-029F374974A2}" presName="tx1" presStyleLbl="revTx" presStyleIdx="2" presStyleCnt="6"/>
      <dgm:spPr/>
    </dgm:pt>
    <dgm:pt modelId="{D26B4164-E85F-470E-BA08-F5AD72CB0CD8}" type="pres">
      <dgm:prSet presAssocID="{2AD44D17-F1A5-454B-A074-029F374974A2}" presName="vert1" presStyleCnt="0"/>
      <dgm:spPr/>
    </dgm:pt>
    <dgm:pt modelId="{EA70D7F3-35CF-4E2B-9E1A-BE3ADA6B6E6C}" type="pres">
      <dgm:prSet presAssocID="{ED8A70C8-8B1F-4F03-B339-8850FAC215E2}" presName="thickLine" presStyleLbl="alignNode1" presStyleIdx="3" presStyleCnt="6"/>
      <dgm:spPr/>
    </dgm:pt>
    <dgm:pt modelId="{A63018F5-F74B-4367-BB98-553E6EFDEB30}" type="pres">
      <dgm:prSet presAssocID="{ED8A70C8-8B1F-4F03-B339-8850FAC215E2}" presName="horz1" presStyleCnt="0"/>
      <dgm:spPr/>
    </dgm:pt>
    <dgm:pt modelId="{D85A3596-0293-48AB-A4EF-D1B024047CC4}" type="pres">
      <dgm:prSet presAssocID="{ED8A70C8-8B1F-4F03-B339-8850FAC215E2}" presName="tx1" presStyleLbl="revTx" presStyleIdx="3" presStyleCnt="6"/>
      <dgm:spPr/>
    </dgm:pt>
    <dgm:pt modelId="{E05A637A-1DBF-4759-AFAD-EB3C88DFB199}" type="pres">
      <dgm:prSet presAssocID="{ED8A70C8-8B1F-4F03-B339-8850FAC215E2}" presName="vert1" presStyleCnt="0"/>
      <dgm:spPr/>
    </dgm:pt>
    <dgm:pt modelId="{3402AF03-7930-4AA8-B67C-B7D6744B110F}" type="pres">
      <dgm:prSet presAssocID="{018920B7-A9B8-4B85-BE98-E2AFDE637FF3}" presName="thickLine" presStyleLbl="alignNode1" presStyleIdx="4" presStyleCnt="6"/>
      <dgm:spPr/>
    </dgm:pt>
    <dgm:pt modelId="{646BC217-E5D8-4475-B641-2537188BA093}" type="pres">
      <dgm:prSet presAssocID="{018920B7-A9B8-4B85-BE98-E2AFDE637FF3}" presName="horz1" presStyleCnt="0"/>
      <dgm:spPr/>
    </dgm:pt>
    <dgm:pt modelId="{BAC51C87-F041-464E-B37C-8AE818003178}" type="pres">
      <dgm:prSet presAssocID="{018920B7-A9B8-4B85-BE98-E2AFDE637FF3}" presName="tx1" presStyleLbl="revTx" presStyleIdx="4" presStyleCnt="6"/>
      <dgm:spPr/>
    </dgm:pt>
    <dgm:pt modelId="{AC535504-7E69-483C-85A9-9310B5AD5D5B}" type="pres">
      <dgm:prSet presAssocID="{018920B7-A9B8-4B85-BE98-E2AFDE637FF3}" presName="vert1" presStyleCnt="0"/>
      <dgm:spPr/>
    </dgm:pt>
    <dgm:pt modelId="{DCDD35FB-4BF7-4D42-AB1B-76A9E2E577D3}" type="pres">
      <dgm:prSet presAssocID="{81434629-9ED3-44BD-B094-DDB7BD887EBA}" presName="thickLine" presStyleLbl="alignNode1" presStyleIdx="5" presStyleCnt="6"/>
      <dgm:spPr/>
    </dgm:pt>
    <dgm:pt modelId="{6E773709-621C-4EEB-AA5A-F0548EDDFED4}" type="pres">
      <dgm:prSet presAssocID="{81434629-9ED3-44BD-B094-DDB7BD887EBA}" presName="horz1" presStyleCnt="0"/>
      <dgm:spPr/>
    </dgm:pt>
    <dgm:pt modelId="{8EEF3A13-A45C-4B05-B5A4-1FF685E4E4B0}" type="pres">
      <dgm:prSet presAssocID="{81434629-9ED3-44BD-B094-DDB7BD887EBA}" presName="tx1" presStyleLbl="revTx" presStyleIdx="5" presStyleCnt="6"/>
      <dgm:spPr/>
    </dgm:pt>
    <dgm:pt modelId="{FFA4AB0B-5E4D-4563-91EE-A215C4BF95BA}" type="pres">
      <dgm:prSet presAssocID="{81434629-9ED3-44BD-B094-DDB7BD887EBA}" presName="vert1" presStyleCnt="0"/>
      <dgm:spPr/>
    </dgm:pt>
  </dgm:ptLst>
  <dgm:cxnLst>
    <dgm:cxn modelId="{AA2EC40D-678B-4C53-83FF-5A80CB7D4E1B}" srcId="{448AB754-4ECF-4439-ADAA-D22E581B39BC}" destId="{ED8A70C8-8B1F-4F03-B339-8850FAC215E2}" srcOrd="3" destOrd="0" parTransId="{406044E7-1318-425A-9C50-0E4537D8711A}" sibTransId="{3D0E3EBF-B238-4BC9-81F1-830D1A87EDA9}"/>
    <dgm:cxn modelId="{D034C916-1464-4DF5-9197-5889C560FBCF}" type="presOf" srcId="{2AD44D17-F1A5-454B-A074-029F374974A2}" destId="{E3270281-B2CE-4C5E-9097-01A313BDAE1B}" srcOrd="0" destOrd="0" presId="urn:microsoft.com/office/officeart/2008/layout/LinedList"/>
    <dgm:cxn modelId="{AFB5E718-CC36-4723-8D41-A22311D383D9}" type="presOf" srcId="{448AB754-4ECF-4439-ADAA-D22E581B39BC}" destId="{14C3EF88-A69A-444F-B6B4-33B1E467580B}" srcOrd="0" destOrd="0" presId="urn:microsoft.com/office/officeart/2008/layout/LinedList"/>
    <dgm:cxn modelId="{57D04B33-78FB-4C83-84A9-DD8224A8194F}" type="presOf" srcId="{018920B7-A9B8-4B85-BE98-E2AFDE637FF3}" destId="{BAC51C87-F041-464E-B37C-8AE818003178}" srcOrd="0" destOrd="0" presId="urn:microsoft.com/office/officeart/2008/layout/LinedList"/>
    <dgm:cxn modelId="{6223485E-5E04-4258-BEFF-2FF25784FD4B}" type="presOf" srcId="{22736D7C-3127-4933-BE54-56CF93E771C8}" destId="{6000E798-D597-48E8-A090-E6D0C6EFBEDD}" srcOrd="0" destOrd="0" presId="urn:microsoft.com/office/officeart/2008/layout/LinedList"/>
    <dgm:cxn modelId="{41A31A62-9048-46ED-B1A6-9AB5AF931005}" type="presOf" srcId="{81434629-9ED3-44BD-B094-DDB7BD887EBA}" destId="{8EEF3A13-A45C-4B05-B5A4-1FF685E4E4B0}" srcOrd="0" destOrd="0" presId="urn:microsoft.com/office/officeart/2008/layout/LinedList"/>
    <dgm:cxn modelId="{F7877768-44B6-4446-B99D-46D65992F97D}" srcId="{448AB754-4ECF-4439-ADAA-D22E581B39BC}" destId="{81434629-9ED3-44BD-B094-DDB7BD887EBA}" srcOrd="5" destOrd="0" parTransId="{EB4452EB-2CF6-423F-AE53-FDF984B71764}" sibTransId="{4DAA3FEA-4855-482D-939F-87CC91A61A1B}"/>
    <dgm:cxn modelId="{1996D556-E558-4474-A96F-5FBF10969F03}" srcId="{448AB754-4ECF-4439-ADAA-D22E581B39BC}" destId="{018920B7-A9B8-4B85-BE98-E2AFDE637FF3}" srcOrd="4" destOrd="0" parTransId="{9DF5BFA0-9BDB-4ADA-A4A3-36A275A0B014}" sibTransId="{75830419-EF4F-4511-9405-060BF1E5DEE4}"/>
    <dgm:cxn modelId="{4E3FCD5A-9290-4A50-B4B1-E02BD34CC49F}" srcId="{448AB754-4ECF-4439-ADAA-D22E581B39BC}" destId="{2AD44D17-F1A5-454B-A074-029F374974A2}" srcOrd="2" destOrd="0" parTransId="{9FE90FEF-62A8-49F5-A75D-44D02F34CD4F}" sibTransId="{478634FB-5711-4A5D-9627-379AC04534A9}"/>
    <dgm:cxn modelId="{E4ABB791-F939-4F64-9573-B1E9A21FC087}" srcId="{448AB754-4ECF-4439-ADAA-D22E581B39BC}" destId="{08DB3B61-3655-43AF-91A9-3BA83303FF6B}" srcOrd="1" destOrd="0" parTransId="{CADF9590-7395-41EA-8323-E48FDAAB9ABC}" sibTransId="{C448E893-9EEB-4B05-A861-33DB8BB97204}"/>
    <dgm:cxn modelId="{8E0BCE91-C757-43A5-9553-D02D0EBCC337}" type="presOf" srcId="{ED8A70C8-8B1F-4F03-B339-8850FAC215E2}" destId="{D85A3596-0293-48AB-A4EF-D1B024047CC4}" srcOrd="0" destOrd="0" presId="urn:microsoft.com/office/officeart/2008/layout/LinedList"/>
    <dgm:cxn modelId="{F1C53F9E-2E1F-45F3-894B-2DCF77C6AB00}" srcId="{448AB754-4ECF-4439-ADAA-D22E581B39BC}" destId="{22736D7C-3127-4933-BE54-56CF93E771C8}" srcOrd="0" destOrd="0" parTransId="{3F9C6BF2-7C57-4B90-9715-635C9345DD95}" sibTransId="{FB1D93DE-C9B9-47FC-B38A-50DF175700CD}"/>
    <dgm:cxn modelId="{67221FAE-CD44-4374-B71E-6CD7A091B0E9}" type="presOf" srcId="{08DB3B61-3655-43AF-91A9-3BA83303FF6B}" destId="{82F9318B-AAF5-473D-8E2C-09BAE1E22229}" srcOrd="0" destOrd="0" presId="urn:microsoft.com/office/officeart/2008/layout/LinedList"/>
    <dgm:cxn modelId="{31C60BA9-8DB8-4AC4-A3D2-330F5F6AA340}" type="presParOf" srcId="{14C3EF88-A69A-444F-B6B4-33B1E467580B}" destId="{52A67BFC-CF2B-47F8-A450-498963391FE7}" srcOrd="0" destOrd="0" presId="urn:microsoft.com/office/officeart/2008/layout/LinedList"/>
    <dgm:cxn modelId="{22C0B333-135C-47F7-9075-8EA280673F8A}" type="presParOf" srcId="{14C3EF88-A69A-444F-B6B4-33B1E467580B}" destId="{4BA13CE5-948B-476D-B5C0-BBB7C5B315EE}" srcOrd="1" destOrd="0" presId="urn:microsoft.com/office/officeart/2008/layout/LinedList"/>
    <dgm:cxn modelId="{BF50C387-FD4C-4DF4-B84B-CB0271A29594}" type="presParOf" srcId="{4BA13CE5-948B-476D-B5C0-BBB7C5B315EE}" destId="{6000E798-D597-48E8-A090-E6D0C6EFBEDD}" srcOrd="0" destOrd="0" presId="urn:microsoft.com/office/officeart/2008/layout/LinedList"/>
    <dgm:cxn modelId="{3AD37653-61F5-4AF6-82F5-2E594C9DEEC5}" type="presParOf" srcId="{4BA13CE5-948B-476D-B5C0-BBB7C5B315EE}" destId="{B36E38DC-5442-4560-94E0-7D48756BED54}" srcOrd="1" destOrd="0" presId="urn:microsoft.com/office/officeart/2008/layout/LinedList"/>
    <dgm:cxn modelId="{DBF83567-20FC-4E9F-8CB7-0D9AE9975446}" type="presParOf" srcId="{14C3EF88-A69A-444F-B6B4-33B1E467580B}" destId="{C52E9A4A-5B3B-4016-AFB0-506708AD739B}" srcOrd="2" destOrd="0" presId="urn:microsoft.com/office/officeart/2008/layout/LinedList"/>
    <dgm:cxn modelId="{102AD5BC-9F44-4AFA-8ACE-4D19E7D36309}" type="presParOf" srcId="{14C3EF88-A69A-444F-B6B4-33B1E467580B}" destId="{4FECC264-4F86-4AE4-A6D7-E1F1B154A33E}" srcOrd="3" destOrd="0" presId="urn:microsoft.com/office/officeart/2008/layout/LinedList"/>
    <dgm:cxn modelId="{F8EA577C-6A80-43A6-9DA5-74049BAEE605}" type="presParOf" srcId="{4FECC264-4F86-4AE4-A6D7-E1F1B154A33E}" destId="{82F9318B-AAF5-473D-8E2C-09BAE1E22229}" srcOrd="0" destOrd="0" presId="urn:microsoft.com/office/officeart/2008/layout/LinedList"/>
    <dgm:cxn modelId="{B3772975-05BA-4DE2-B322-3F65DFED0D22}" type="presParOf" srcId="{4FECC264-4F86-4AE4-A6D7-E1F1B154A33E}" destId="{3D01DE1F-BA51-442E-B07D-DFAE429496BF}" srcOrd="1" destOrd="0" presId="urn:microsoft.com/office/officeart/2008/layout/LinedList"/>
    <dgm:cxn modelId="{4F934EDC-9E36-4402-8383-FDC5F069A225}" type="presParOf" srcId="{14C3EF88-A69A-444F-B6B4-33B1E467580B}" destId="{F38E06FF-7F71-4518-8BD1-774B360D0355}" srcOrd="4" destOrd="0" presId="urn:microsoft.com/office/officeart/2008/layout/LinedList"/>
    <dgm:cxn modelId="{260898CF-AADD-47D6-81DD-C0F6F1D3EBEB}" type="presParOf" srcId="{14C3EF88-A69A-444F-B6B4-33B1E467580B}" destId="{3A064908-E832-4B6A-A73D-AF1489205432}" srcOrd="5" destOrd="0" presId="urn:microsoft.com/office/officeart/2008/layout/LinedList"/>
    <dgm:cxn modelId="{5BDEB215-30E6-4455-ADB0-9221B9295EB9}" type="presParOf" srcId="{3A064908-E832-4B6A-A73D-AF1489205432}" destId="{E3270281-B2CE-4C5E-9097-01A313BDAE1B}" srcOrd="0" destOrd="0" presId="urn:microsoft.com/office/officeart/2008/layout/LinedList"/>
    <dgm:cxn modelId="{C76CC7B2-3657-4CEA-8BC7-3355263B7080}" type="presParOf" srcId="{3A064908-E832-4B6A-A73D-AF1489205432}" destId="{D26B4164-E85F-470E-BA08-F5AD72CB0CD8}" srcOrd="1" destOrd="0" presId="urn:microsoft.com/office/officeart/2008/layout/LinedList"/>
    <dgm:cxn modelId="{5FC18514-DD5C-4446-9C19-A9F35F5C46FB}" type="presParOf" srcId="{14C3EF88-A69A-444F-B6B4-33B1E467580B}" destId="{EA70D7F3-35CF-4E2B-9E1A-BE3ADA6B6E6C}" srcOrd="6" destOrd="0" presId="urn:microsoft.com/office/officeart/2008/layout/LinedList"/>
    <dgm:cxn modelId="{80C38B1E-E347-4EA9-8E9B-404519FE9637}" type="presParOf" srcId="{14C3EF88-A69A-444F-B6B4-33B1E467580B}" destId="{A63018F5-F74B-4367-BB98-553E6EFDEB30}" srcOrd="7" destOrd="0" presId="urn:microsoft.com/office/officeart/2008/layout/LinedList"/>
    <dgm:cxn modelId="{EFCDA398-FE76-461A-9F3A-F42C96496138}" type="presParOf" srcId="{A63018F5-F74B-4367-BB98-553E6EFDEB30}" destId="{D85A3596-0293-48AB-A4EF-D1B024047CC4}" srcOrd="0" destOrd="0" presId="urn:microsoft.com/office/officeart/2008/layout/LinedList"/>
    <dgm:cxn modelId="{50C0FA28-4610-485A-895B-84B0EA80D20B}" type="presParOf" srcId="{A63018F5-F74B-4367-BB98-553E6EFDEB30}" destId="{E05A637A-1DBF-4759-AFAD-EB3C88DFB199}" srcOrd="1" destOrd="0" presId="urn:microsoft.com/office/officeart/2008/layout/LinedList"/>
    <dgm:cxn modelId="{55AD5B91-0E9B-4E35-B403-A01185871E66}" type="presParOf" srcId="{14C3EF88-A69A-444F-B6B4-33B1E467580B}" destId="{3402AF03-7930-4AA8-B67C-B7D6744B110F}" srcOrd="8" destOrd="0" presId="urn:microsoft.com/office/officeart/2008/layout/LinedList"/>
    <dgm:cxn modelId="{C5A9A37F-C7E4-4F12-9D42-11FF4D5480A9}" type="presParOf" srcId="{14C3EF88-A69A-444F-B6B4-33B1E467580B}" destId="{646BC217-E5D8-4475-B641-2537188BA093}" srcOrd="9" destOrd="0" presId="urn:microsoft.com/office/officeart/2008/layout/LinedList"/>
    <dgm:cxn modelId="{B0802810-9668-4B54-842F-9C21F9C3CC67}" type="presParOf" srcId="{646BC217-E5D8-4475-B641-2537188BA093}" destId="{BAC51C87-F041-464E-B37C-8AE818003178}" srcOrd="0" destOrd="0" presId="urn:microsoft.com/office/officeart/2008/layout/LinedList"/>
    <dgm:cxn modelId="{FCA01A00-2F05-49FA-9C8A-4FEF3E1BE2F6}" type="presParOf" srcId="{646BC217-E5D8-4475-B641-2537188BA093}" destId="{AC535504-7E69-483C-85A9-9310B5AD5D5B}" srcOrd="1" destOrd="0" presId="urn:microsoft.com/office/officeart/2008/layout/LinedList"/>
    <dgm:cxn modelId="{97D27C82-25E8-4D4D-897E-E1F86C3BAE9A}" type="presParOf" srcId="{14C3EF88-A69A-444F-B6B4-33B1E467580B}" destId="{DCDD35FB-4BF7-4D42-AB1B-76A9E2E577D3}" srcOrd="10" destOrd="0" presId="urn:microsoft.com/office/officeart/2008/layout/LinedList"/>
    <dgm:cxn modelId="{D885CAAE-B08D-4CEA-A6DC-DF2AE96082F7}" type="presParOf" srcId="{14C3EF88-A69A-444F-B6B4-33B1E467580B}" destId="{6E773709-621C-4EEB-AA5A-F0548EDDFED4}" srcOrd="11" destOrd="0" presId="urn:microsoft.com/office/officeart/2008/layout/LinedList"/>
    <dgm:cxn modelId="{4F4C53B1-07F1-4ECC-BE30-D09C398CB9D8}" type="presParOf" srcId="{6E773709-621C-4EEB-AA5A-F0548EDDFED4}" destId="{8EEF3A13-A45C-4B05-B5A4-1FF685E4E4B0}" srcOrd="0" destOrd="0" presId="urn:microsoft.com/office/officeart/2008/layout/LinedList"/>
    <dgm:cxn modelId="{3F80F4FB-97B6-46BF-B526-6DC025094B90}" type="presParOf" srcId="{6E773709-621C-4EEB-AA5A-F0548EDDFED4}" destId="{FFA4AB0B-5E4D-4563-91EE-A215C4BF95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D04218-DF03-44C6-BB3E-D3E62256763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91856F6-B8FA-491B-BA33-A95F169F0775}">
      <dgm:prSet/>
      <dgm:spPr/>
      <dgm:t>
        <a:bodyPr/>
        <a:lstStyle/>
        <a:p>
          <a:r>
            <a:rPr lang="en-GB" dirty="0"/>
            <a:t>You have 30 minutes to research the definitions of each of the SOSTAC element. </a:t>
          </a:r>
          <a:endParaRPr lang="en-US" dirty="0"/>
        </a:p>
      </dgm:t>
    </dgm:pt>
    <dgm:pt modelId="{91223FC5-B48B-4015-8A68-0DA59D15CAFD}" type="parTrans" cxnId="{8E5A1351-226B-4394-9670-57F988EDF692}">
      <dgm:prSet/>
      <dgm:spPr/>
      <dgm:t>
        <a:bodyPr/>
        <a:lstStyle/>
        <a:p>
          <a:endParaRPr lang="en-US"/>
        </a:p>
      </dgm:t>
    </dgm:pt>
    <dgm:pt modelId="{299EEF5C-E2D5-40D5-9123-E76C97B136F4}" type="sibTrans" cxnId="{8E5A1351-226B-4394-9670-57F988EDF692}">
      <dgm:prSet/>
      <dgm:spPr/>
      <dgm:t>
        <a:bodyPr/>
        <a:lstStyle/>
        <a:p>
          <a:endParaRPr lang="en-US"/>
        </a:p>
      </dgm:t>
    </dgm:pt>
    <dgm:pt modelId="{8C3F7DC9-8009-49DD-8BEB-42A000AEBB78}">
      <dgm:prSet/>
      <dgm:spPr/>
      <dgm:t>
        <a:bodyPr/>
        <a:lstStyle/>
        <a:p>
          <a:r>
            <a:rPr lang="en-GB"/>
            <a:t>Please consider: </a:t>
          </a:r>
          <a:endParaRPr lang="en-US"/>
        </a:p>
      </dgm:t>
    </dgm:pt>
    <dgm:pt modelId="{02E509A7-8513-4453-9916-DE08631E348C}" type="parTrans" cxnId="{D3433772-6263-4DB9-9E58-49DF3544FF5B}">
      <dgm:prSet/>
      <dgm:spPr/>
      <dgm:t>
        <a:bodyPr/>
        <a:lstStyle/>
        <a:p>
          <a:endParaRPr lang="en-US"/>
        </a:p>
      </dgm:t>
    </dgm:pt>
    <dgm:pt modelId="{9AAF8EA5-DB75-4FFD-83AC-BE75E71CBD87}" type="sibTrans" cxnId="{D3433772-6263-4DB9-9E58-49DF3544FF5B}">
      <dgm:prSet/>
      <dgm:spPr/>
      <dgm:t>
        <a:bodyPr/>
        <a:lstStyle/>
        <a:p>
          <a:endParaRPr lang="en-US"/>
        </a:p>
      </dgm:t>
    </dgm:pt>
    <dgm:pt modelId="{B16055C7-A66B-47C1-8A32-4F4C790F4FBA}">
      <dgm:prSet/>
      <dgm:spPr/>
      <dgm:t>
        <a:bodyPr/>
        <a:lstStyle/>
        <a:p>
          <a:r>
            <a:rPr lang="en-GB"/>
            <a:t>What it means? </a:t>
          </a:r>
          <a:endParaRPr lang="en-US"/>
        </a:p>
      </dgm:t>
    </dgm:pt>
    <dgm:pt modelId="{6B06405F-A4BD-4BE9-B9B1-317A468550AA}" type="parTrans" cxnId="{F924DD90-3CD9-4442-998E-14D422FAE56E}">
      <dgm:prSet/>
      <dgm:spPr/>
      <dgm:t>
        <a:bodyPr/>
        <a:lstStyle/>
        <a:p>
          <a:endParaRPr lang="en-US"/>
        </a:p>
      </dgm:t>
    </dgm:pt>
    <dgm:pt modelId="{06A309BB-F97A-4772-9E4A-7FCFE61D696F}" type="sibTrans" cxnId="{F924DD90-3CD9-4442-998E-14D422FAE56E}">
      <dgm:prSet/>
      <dgm:spPr/>
      <dgm:t>
        <a:bodyPr/>
        <a:lstStyle/>
        <a:p>
          <a:endParaRPr lang="en-US"/>
        </a:p>
      </dgm:t>
    </dgm:pt>
    <dgm:pt modelId="{709D9B6E-5B0A-466D-A5C5-04A41BBD3204}">
      <dgm:prSet/>
      <dgm:spPr/>
      <dgm:t>
        <a:bodyPr/>
        <a:lstStyle/>
        <a:p>
          <a:r>
            <a:rPr lang="en-GB"/>
            <a:t>How it should be applied? </a:t>
          </a:r>
          <a:endParaRPr lang="en-US"/>
        </a:p>
      </dgm:t>
    </dgm:pt>
    <dgm:pt modelId="{DC6A4CF0-CB21-4338-82E7-B28FE42BF196}" type="parTrans" cxnId="{1AD93A2D-8E6F-4ED9-82FC-1CA28B965A24}">
      <dgm:prSet/>
      <dgm:spPr/>
      <dgm:t>
        <a:bodyPr/>
        <a:lstStyle/>
        <a:p>
          <a:endParaRPr lang="en-US"/>
        </a:p>
      </dgm:t>
    </dgm:pt>
    <dgm:pt modelId="{E9660918-7A2B-4B9E-9484-89E19365A93E}" type="sibTrans" cxnId="{1AD93A2D-8E6F-4ED9-82FC-1CA28B965A24}">
      <dgm:prSet/>
      <dgm:spPr/>
      <dgm:t>
        <a:bodyPr/>
        <a:lstStyle/>
        <a:p>
          <a:endParaRPr lang="en-US"/>
        </a:p>
      </dgm:t>
    </dgm:pt>
    <dgm:pt modelId="{79B02E26-AFC2-438B-8FBB-80B7CF63FFE7}">
      <dgm:prSet/>
      <dgm:spPr/>
      <dgm:t>
        <a:bodyPr/>
        <a:lstStyle/>
        <a:p>
          <a:r>
            <a:rPr lang="en-GB" dirty="0"/>
            <a:t>How it may assist the marketing strategy overall? </a:t>
          </a:r>
          <a:endParaRPr lang="en-US" dirty="0"/>
        </a:p>
      </dgm:t>
    </dgm:pt>
    <dgm:pt modelId="{EABBACB3-BA14-4289-BCDA-EC6241341983}" type="parTrans" cxnId="{A40FB176-EC2C-4216-8FB9-0DCAD98C1BD4}">
      <dgm:prSet/>
      <dgm:spPr/>
      <dgm:t>
        <a:bodyPr/>
        <a:lstStyle/>
        <a:p>
          <a:endParaRPr lang="en-US"/>
        </a:p>
      </dgm:t>
    </dgm:pt>
    <dgm:pt modelId="{E4951AB9-DCCC-4ED8-A368-8B64D07AF52A}" type="sibTrans" cxnId="{A40FB176-EC2C-4216-8FB9-0DCAD98C1BD4}">
      <dgm:prSet/>
      <dgm:spPr/>
      <dgm:t>
        <a:bodyPr/>
        <a:lstStyle/>
        <a:p>
          <a:endParaRPr lang="en-US"/>
        </a:p>
      </dgm:t>
    </dgm:pt>
    <dgm:pt modelId="{D63F9E3F-13C4-49A0-887D-D596D9C5C7AF}" type="pres">
      <dgm:prSet presAssocID="{5FD04218-DF03-44C6-BB3E-D3E622567639}" presName="linear" presStyleCnt="0">
        <dgm:presLayoutVars>
          <dgm:animLvl val="lvl"/>
          <dgm:resizeHandles val="exact"/>
        </dgm:presLayoutVars>
      </dgm:prSet>
      <dgm:spPr/>
    </dgm:pt>
    <dgm:pt modelId="{AD935BE6-9ECB-49AB-92C1-75D27573F96A}" type="pres">
      <dgm:prSet presAssocID="{B91856F6-B8FA-491B-BA33-A95F169F0775}" presName="parentText" presStyleLbl="node1" presStyleIdx="0" presStyleCnt="5">
        <dgm:presLayoutVars>
          <dgm:chMax val="0"/>
          <dgm:bulletEnabled val="1"/>
        </dgm:presLayoutVars>
      </dgm:prSet>
      <dgm:spPr/>
    </dgm:pt>
    <dgm:pt modelId="{60BA05BC-E7E6-4043-8A40-9719D6261687}" type="pres">
      <dgm:prSet presAssocID="{299EEF5C-E2D5-40D5-9123-E76C97B136F4}" presName="spacer" presStyleCnt="0"/>
      <dgm:spPr/>
    </dgm:pt>
    <dgm:pt modelId="{94EC0816-4CA8-4329-A21D-3161DA551B5E}" type="pres">
      <dgm:prSet presAssocID="{8C3F7DC9-8009-49DD-8BEB-42A000AEBB78}" presName="parentText" presStyleLbl="node1" presStyleIdx="1" presStyleCnt="5">
        <dgm:presLayoutVars>
          <dgm:chMax val="0"/>
          <dgm:bulletEnabled val="1"/>
        </dgm:presLayoutVars>
      </dgm:prSet>
      <dgm:spPr/>
    </dgm:pt>
    <dgm:pt modelId="{5F8DD37B-12E1-4B06-A030-166236F4B7CE}" type="pres">
      <dgm:prSet presAssocID="{9AAF8EA5-DB75-4FFD-83AC-BE75E71CBD87}" presName="spacer" presStyleCnt="0"/>
      <dgm:spPr/>
    </dgm:pt>
    <dgm:pt modelId="{38587ECA-62DD-440D-AB45-E42A035C14CD}" type="pres">
      <dgm:prSet presAssocID="{B16055C7-A66B-47C1-8A32-4F4C790F4FBA}" presName="parentText" presStyleLbl="node1" presStyleIdx="2" presStyleCnt="5">
        <dgm:presLayoutVars>
          <dgm:chMax val="0"/>
          <dgm:bulletEnabled val="1"/>
        </dgm:presLayoutVars>
      </dgm:prSet>
      <dgm:spPr/>
    </dgm:pt>
    <dgm:pt modelId="{A58F0642-C482-47AA-85DE-D438DE5A71A0}" type="pres">
      <dgm:prSet presAssocID="{06A309BB-F97A-4772-9E4A-7FCFE61D696F}" presName="spacer" presStyleCnt="0"/>
      <dgm:spPr/>
    </dgm:pt>
    <dgm:pt modelId="{1C4EEEA6-67D6-43C8-8704-3F8800FF49C0}" type="pres">
      <dgm:prSet presAssocID="{709D9B6E-5B0A-466D-A5C5-04A41BBD3204}" presName="parentText" presStyleLbl="node1" presStyleIdx="3" presStyleCnt="5">
        <dgm:presLayoutVars>
          <dgm:chMax val="0"/>
          <dgm:bulletEnabled val="1"/>
        </dgm:presLayoutVars>
      </dgm:prSet>
      <dgm:spPr/>
    </dgm:pt>
    <dgm:pt modelId="{ADF8C807-61C5-41A0-BC13-7F7A4C99BC27}" type="pres">
      <dgm:prSet presAssocID="{E9660918-7A2B-4B9E-9484-89E19365A93E}" presName="spacer" presStyleCnt="0"/>
      <dgm:spPr/>
    </dgm:pt>
    <dgm:pt modelId="{29421424-94ED-43B1-B929-5F6462B4E28E}" type="pres">
      <dgm:prSet presAssocID="{79B02E26-AFC2-438B-8FBB-80B7CF63FFE7}" presName="parentText" presStyleLbl="node1" presStyleIdx="4" presStyleCnt="5">
        <dgm:presLayoutVars>
          <dgm:chMax val="0"/>
          <dgm:bulletEnabled val="1"/>
        </dgm:presLayoutVars>
      </dgm:prSet>
      <dgm:spPr/>
    </dgm:pt>
  </dgm:ptLst>
  <dgm:cxnLst>
    <dgm:cxn modelId="{33E80015-5D5F-45D2-BF42-DB635A7AE78C}" type="presOf" srcId="{79B02E26-AFC2-438B-8FBB-80B7CF63FFE7}" destId="{29421424-94ED-43B1-B929-5F6462B4E28E}" srcOrd="0" destOrd="0" presId="urn:microsoft.com/office/officeart/2005/8/layout/vList2"/>
    <dgm:cxn modelId="{1AD93A2D-8E6F-4ED9-82FC-1CA28B965A24}" srcId="{5FD04218-DF03-44C6-BB3E-D3E622567639}" destId="{709D9B6E-5B0A-466D-A5C5-04A41BBD3204}" srcOrd="3" destOrd="0" parTransId="{DC6A4CF0-CB21-4338-82E7-B28FE42BF196}" sibTransId="{E9660918-7A2B-4B9E-9484-89E19365A93E}"/>
    <dgm:cxn modelId="{213AD930-0D5D-4AE5-A99A-C15AEEC0F4AF}" type="presOf" srcId="{5FD04218-DF03-44C6-BB3E-D3E622567639}" destId="{D63F9E3F-13C4-49A0-887D-D596D9C5C7AF}" srcOrd="0" destOrd="0" presId="urn:microsoft.com/office/officeart/2005/8/layout/vList2"/>
    <dgm:cxn modelId="{8E5A1351-226B-4394-9670-57F988EDF692}" srcId="{5FD04218-DF03-44C6-BB3E-D3E622567639}" destId="{B91856F6-B8FA-491B-BA33-A95F169F0775}" srcOrd="0" destOrd="0" parTransId="{91223FC5-B48B-4015-8A68-0DA59D15CAFD}" sibTransId="{299EEF5C-E2D5-40D5-9123-E76C97B136F4}"/>
    <dgm:cxn modelId="{D3433772-6263-4DB9-9E58-49DF3544FF5B}" srcId="{5FD04218-DF03-44C6-BB3E-D3E622567639}" destId="{8C3F7DC9-8009-49DD-8BEB-42A000AEBB78}" srcOrd="1" destOrd="0" parTransId="{02E509A7-8513-4453-9916-DE08631E348C}" sibTransId="{9AAF8EA5-DB75-4FFD-83AC-BE75E71CBD87}"/>
    <dgm:cxn modelId="{A40FB176-EC2C-4216-8FB9-0DCAD98C1BD4}" srcId="{5FD04218-DF03-44C6-BB3E-D3E622567639}" destId="{79B02E26-AFC2-438B-8FBB-80B7CF63FFE7}" srcOrd="4" destOrd="0" parTransId="{EABBACB3-BA14-4289-BCDA-EC6241341983}" sibTransId="{E4951AB9-DCCC-4ED8-A368-8B64D07AF52A}"/>
    <dgm:cxn modelId="{04E2FC59-7829-439D-972B-61DE6C869989}" type="presOf" srcId="{B91856F6-B8FA-491B-BA33-A95F169F0775}" destId="{AD935BE6-9ECB-49AB-92C1-75D27573F96A}" srcOrd="0" destOrd="0" presId="urn:microsoft.com/office/officeart/2005/8/layout/vList2"/>
    <dgm:cxn modelId="{DE3BD67B-2003-48B8-A35D-A6C09FCCFC70}" type="presOf" srcId="{8C3F7DC9-8009-49DD-8BEB-42A000AEBB78}" destId="{94EC0816-4CA8-4329-A21D-3161DA551B5E}" srcOrd="0" destOrd="0" presId="urn:microsoft.com/office/officeart/2005/8/layout/vList2"/>
    <dgm:cxn modelId="{F924DD90-3CD9-4442-998E-14D422FAE56E}" srcId="{5FD04218-DF03-44C6-BB3E-D3E622567639}" destId="{B16055C7-A66B-47C1-8A32-4F4C790F4FBA}" srcOrd="2" destOrd="0" parTransId="{6B06405F-A4BD-4BE9-B9B1-317A468550AA}" sibTransId="{06A309BB-F97A-4772-9E4A-7FCFE61D696F}"/>
    <dgm:cxn modelId="{EC8DCDB9-6649-4F89-A74F-E5F5E095DDCD}" type="presOf" srcId="{B16055C7-A66B-47C1-8A32-4F4C790F4FBA}" destId="{38587ECA-62DD-440D-AB45-E42A035C14CD}" srcOrd="0" destOrd="0" presId="urn:microsoft.com/office/officeart/2005/8/layout/vList2"/>
    <dgm:cxn modelId="{F5F560FF-0E66-4E6E-A95E-B3FF8D3900B5}" type="presOf" srcId="{709D9B6E-5B0A-466D-A5C5-04A41BBD3204}" destId="{1C4EEEA6-67D6-43C8-8704-3F8800FF49C0}" srcOrd="0" destOrd="0" presId="urn:microsoft.com/office/officeart/2005/8/layout/vList2"/>
    <dgm:cxn modelId="{0B2AEE50-FAF0-42A1-9F9E-39A7D8FAEDEA}" type="presParOf" srcId="{D63F9E3F-13C4-49A0-887D-D596D9C5C7AF}" destId="{AD935BE6-9ECB-49AB-92C1-75D27573F96A}" srcOrd="0" destOrd="0" presId="urn:microsoft.com/office/officeart/2005/8/layout/vList2"/>
    <dgm:cxn modelId="{B2DC1A22-4071-435E-85E8-4334B72D3016}" type="presParOf" srcId="{D63F9E3F-13C4-49A0-887D-D596D9C5C7AF}" destId="{60BA05BC-E7E6-4043-8A40-9719D6261687}" srcOrd="1" destOrd="0" presId="urn:microsoft.com/office/officeart/2005/8/layout/vList2"/>
    <dgm:cxn modelId="{0F63859C-B989-40CF-B4D6-CF4236911FBD}" type="presParOf" srcId="{D63F9E3F-13C4-49A0-887D-D596D9C5C7AF}" destId="{94EC0816-4CA8-4329-A21D-3161DA551B5E}" srcOrd="2" destOrd="0" presId="urn:microsoft.com/office/officeart/2005/8/layout/vList2"/>
    <dgm:cxn modelId="{212DFD51-6381-492E-B890-3340B7358C87}" type="presParOf" srcId="{D63F9E3F-13C4-49A0-887D-D596D9C5C7AF}" destId="{5F8DD37B-12E1-4B06-A030-166236F4B7CE}" srcOrd="3" destOrd="0" presId="urn:microsoft.com/office/officeart/2005/8/layout/vList2"/>
    <dgm:cxn modelId="{C4A69C68-5657-4BA4-A329-08BCDC6B5CFB}" type="presParOf" srcId="{D63F9E3F-13C4-49A0-887D-D596D9C5C7AF}" destId="{38587ECA-62DD-440D-AB45-E42A035C14CD}" srcOrd="4" destOrd="0" presId="urn:microsoft.com/office/officeart/2005/8/layout/vList2"/>
    <dgm:cxn modelId="{99DCB2AD-6C05-4A5A-97F3-99E999CFA486}" type="presParOf" srcId="{D63F9E3F-13C4-49A0-887D-D596D9C5C7AF}" destId="{A58F0642-C482-47AA-85DE-D438DE5A71A0}" srcOrd="5" destOrd="0" presId="urn:microsoft.com/office/officeart/2005/8/layout/vList2"/>
    <dgm:cxn modelId="{ADD1A224-C6B3-4E38-A2A2-136487F675C6}" type="presParOf" srcId="{D63F9E3F-13C4-49A0-887D-D596D9C5C7AF}" destId="{1C4EEEA6-67D6-43C8-8704-3F8800FF49C0}" srcOrd="6" destOrd="0" presId="urn:microsoft.com/office/officeart/2005/8/layout/vList2"/>
    <dgm:cxn modelId="{1FEFA657-0076-4FA9-AC34-3BF97F7BB250}" type="presParOf" srcId="{D63F9E3F-13C4-49A0-887D-D596D9C5C7AF}" destId="{ADF8C807-61C5-41A0-BC13-7F7A4C99BC27}" srcOrd="7" destOrd="0" presId="urn:microsoft.com/office/officeart/2005/8/layout/vList2"/>
    <dgm:cxn modelId="{EC6AE129-B77E-44D9-BDAB-17D10383CC06}" type="presParOf" srcId="{D63F9E3F-13C4-49A0-887D-D596D9C5C7AF}" destId="{29421424-94ED-43B1-B929-5F6462B4E2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1CB9AA-037A-494C-8B64-E9718005EC47}">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50988A-F443-424A-BA19-3F70673BFC00}">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 groups, considering the findings of the Hotel Audit (Assignment 1) –</a:t>
          </a:r>
          <a:endParaRPr lang="en-US" sz="2300" kern="1200"/>
        </a:p>
      </dsp:txBody>
      <dsp:txXfrm>
        <a:off x="394737" y="1117886"/>
        <a:ext cx="2930037" cy="1819255"/>
      </dsp:txXfrm>
    </dsp:sp>
    <dsp:sp modelId="{A565C1E0-ACA1-4161-ACB3-57F70CA59A8F}">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53E0E7-885A-416C-A019-DDBE92D803B1}">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Please identify 3 Strategic Marketing Objectives for an International Hotel.</a:t>
          </a:r>
          <a:endParaRPr lang="en-US" sz="2300" kern="1200"/>
        </a:p>
      </dsp:txBody>
      <dsp:txXfrm>
        <a:off x="4114250" y="1117886"/>
        <a:ext cx="2930037" cy="1819255"/>
      </dsp:txXfrm>
    </dsp:sp>
    <dsp:sp modelId="{1A6ECBB5-873B-41EA-8CE7-86B108455D80}">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D4E03-8300-443B-9CDA-0F4615AD7FD3}">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Please consider – the impact of achieving these objectives, how would it affect the hotel?  </a:t>
          </a:r>
          <a:endParaRPr lang="en-US" sz="2300" kern="1200"/>
        </a:p>
      </dsp:txBody>
      <dsp:txXfrm>
        <a:off x="7833762" y="1117886"/>
        <a:ext cx="2930037" cy="1819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67BFC-CF2B-47F8-A450-498963391FE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00E798-D597-48E8-A090-E6D0C6EFBEDD}">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Situation analysis</a:t>
          </a:r>
          <a:endParaRPr lang="en-US" sz="4200" kern="1200"/>
        </a:p>
      </dsp:txBody>
      <dsp:txXfrm>
        <a:off x="0" y="2703"/>
        <a:ext cx="6900512" cy="921789"/>
      </dsp:txXfrm>
    </dsp:sp>
    <dsp:sp modelId="{C52E9A4A-5B3B-4016-AFB0-506708AD739B}">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F9318B-AAF5-473D-8E2C-09BAE1E22229}">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Objectives </a:t>
          </a:r>
          <a:endParaRPr lang="en-US" sz="4200" kern="1200"/>
        </a:p>
      </dsp:txBody>
      <dsp:txXfrm>
        <a:off x="0" y="924492"/>
        <a:ext cx="6900512" cy="921789"/>
      </dsp:txXfrm>
    </dsp:sp>
    <dsp:sp modelId="{F38E06FF-7F71-4518-8BD1-774B360D0355}">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270281-B2CE-4C5E-9097-01A313BDAE1B}">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Strategy </a:t>
          </a:r>
          <a:endParaRPr lang="en-US" sz="4200" kern="1200"/>
        </a:p>
      </dsp:txBody>
      <dsp:txXfrm>
        <a:off x="0" y="1846281"/>
        <a:ext cx="6900512" cy="921789"/>
      </dsp:txXfrm>
    </dsp:sp>
    <dsp:sp modelId="{EA70D7F3-35CF-4E2B-9E1A-BE3ADA6B6E6C}">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5A3596-0293-48AB-A4EF-D1B024047CC4}">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Tactics</a:t>
          </a:r>
          <a:endParaRPr lang="en-US" sz="4200" kern="1200"/>
        </a:p>
      </dsp:txBody>
      <dsp:txXfrm>
        <a:off x="0" y="2768070"/>
        <a:ext cx="6900512" cy="921789"/>
      </dsp:txXfrm>
    </dsp:sp>
    <dsp:sp modelId="{3402AF03-7930-4AA8-B67C-B7D6744B110F}">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51C87-F041-464E-B37C-8AE818003178}">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Actions</a:t>
          </a:r>
          <a:endParaRPr lang="en-US" sz="4200" kern="1200"/>
        </a:p>
      </dsp:txBody>
      <dsp:txXfrm>
        <a:off x="0" y="3689859"/>
        <a:ext cx="6900512" cy="921789"/>
      </dsp:txXfrm>
    </dsp:sp>
    <dsp:sp modelId="{DCDD35FB-4BF7-4D42-AB1B-76A9E2E577D3}">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F3A13-A45C-4B05-B5A4-1FF685E4E4B0}">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Control </a:t>
          </a:r>
          <a:endParaRPr lang="en-US" sz="4200" kern="1200"/>
        </a:p>
      </dsp:txBody>
      <dsp:txXfrm>
        <a:off x="0" y="4611648"/>
        <a:ext cx="6900512" cy="921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35BE6-9ECB-49AB-92C1-75D27573F96A}">
      <dsp:nvSpPr>
        <dsp:cNvPr id="0" name=""/>
        <dsp:cNvSpPr/>
      </dsp:nvSpPr>
      <dsp:spPr>
        <a:xfrm>
          <a:off x="0" y="76373"/>
          <a:ext cx="626364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You have 30 minutes to research the definitions of each of the SOSTAC element. </a:t>
          </a:r>
          <a:endParaRPr lang="en-US" sz="2500" kern="1200" dirty="0"/>
        </a:p>
      </dsp:txBody>
      <dsp:txXfrm>
        <a:off x="48547" y="124920"/>
        <a:ext cx="6166546" cy="897406"/>
      </dsp:txXfrm>
    </dsp:sp>
    <dsp:sp modelId="{94EC0816-4CA8-4329-A21D-3161DA551B5E}">
      <dsp:nvSpPr>
        <dsp:cNvPr id="0" name=""/>
        <dsp:cNvSpPr/>
      </dsp:nvSpPr>
      <dsp:spPr>
        <a:xfrm>
          <a:off x="0" y="1142874"/>
          <a:ext cx="6263640" cy="99450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Please consider: </a:t>
          </a:r>
          <a:endParaRPr lang="en-US" sz="2500" kern="1200"/>
        </a:p>
      </dsp:txBody>
      <dsp:txXfrm>
        <a:off x="48547" y="1191421"/>
        <a:ext cx="6166546" cy="897406"/>
      </dsp:txXfrm>
    </dsp:sp>
    <dsp:sp modelId="{38587ECA-62DD-440D-AB45-E42A035C14CD}">
      <dsp:nvSpPr>
        <dsp:cNvPr id="0" name=""/>
        <dsp:cNvSpPr/>
      </dsp:nvSpPr>
      <dsp:spPr>
        <a:xfrm>
          <a:off x="0" y="2209374"/>
          <a:ext cx="6263640" cy="9945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it means? </a:t>
          </a:r>
          <a:endParaRPr lang="en-US" sz="2500" kern="1200"/>
        </a:p>
      </dsp:txBody>
      <dsp:txXfrm>
        <a:off x="48547" y="2257921"/>
        <a:ext cx="6166546" cy="897406"/>
      </dsp:txXfrm>
    </dsp:sp>
    <dsp:sp modelId="{1C4EEEA6-67D6-43C8-8704-3F8800FF49C0}">
      <dsp:nvSpPr>
        <dsp:cNvPr id="0" name=""/>
        <dsp:cNvSpPr/>
      </dsp:nvSpPr>
      <dsp:spPr>
        <a:xfrm>
          <a:off x="0" y="3275874"/>
          <a:ext cx="6263640" cy="99450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How it should be applied? </a:t>
          </a:r>
          <a:endParaRPr lang="en-US" sz="2500" kern="1200"/>
        </a:p>
      </dsp:txBody>
      <dsp:txXfrm>
        <a:off x="48547" y="3324421"/>
        <a:ext cx="6166546" cy="897406"/>
      </dsp:txXfrm>
    </dsp:sp>
    <dsp:sp modelId="{29421424-94ED-43B1-B929-5F6462B4E28E}">
      <dsp:nvSpPr>
        <dsp:cNvPr id="0" name=""/>
        <dsp:cNvSpPr/>
      </dsp:nvSpPr>
      <dsp:spPr>
        <a:xfrm>
          <a:off x="0" y="4342374"/>
          <a:ext cx="6263640" cy="9945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How it may assist the marketing strategy overall? </a:t>
          </a:r>
          <a:endParaRPr lang="en-US" sz="2500" kern="1200" dirty="0"/>
        </a:p>
      </dsp:txBody>
      <dsp:txXfrm>
        <a:off x="48547" y="4390921"/>
        <a:ext cx="616654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57707-6EDC-4645-ACDC-1526EEB503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ACFD09-42E4-4878-AE2B-57B7EB5677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01EB47-B5C8-411D-AC97-E7EF14983D84}"/>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5" name="Footer Placeholder 4">
            <a:extLst>
              <a:ext uri="{FF2B5EF4-FFF2-40B4-BE49-F238E27FC236}">
                <a16:creationId xmlns:a16="http://schemas.microsoft.com/office/drawing/2014/main" id="{34233F42-3A43-4177-96BD-B9F26C7D7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2B771-8706-4B03-AC72-3C29B1CE1080}"/>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47926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10A3-AD5B-46D7-AE82-D02C9B597D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5EB095-2241-4667-AB33-74B6F56741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2206F9-4F64-46EC-A52A-1490EA0F1A14}"/>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5" name="Footer Placeholder 4">
            <a:extLst>
              <a:ext uri="{FF2B5EF4-FFF2-40B4-BE49-F238E27FC236}">
                <a16:creationId xmlns:a16="http://schemas.microsoft.com/office/drawing/2014/main" id="{F55DEADD-CBCA-437C-8508-16BBC9FD18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FFC81B-2B10-4F16-84D0-28A7EB4B3B20}"/>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92501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77383-585A-411F-A927-AB5D8992AC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7A78B5-842E-4BDF-8B95-2F1EF360BB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8650BE-7858-4410-A54A-2522E4DFE566}"/>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5" name="Footer Placeholder 4">
            <a:extLst>
              <a:ext uri="{FF2B5EF4-FFF2-40B4-BE49-F238E27FC236}">
                <a16:creationId xmlns:a16="http://schemas.microsoft.com/office/drawing/2014/main" id="{C93E98A0-9B6E-4E0F-99C6-282691403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CE5A30-8868-4A93-A7B5-30CEE04ED74D}"/>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00402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A6EF-D41E-4BFE-9338-02290F77A7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17932A-1466-4B86-84C9-3F2CF6F5BA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ABB303-B96E-45FE-A420-7B36650D10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5FC24F-564B-47FE-9B45-B0B9623AFE88}"/>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6" name="Footer Placeholder 5">
            <a:extLst>
              <a:ext uri="{FF2B5EF4-FFF2-40B4-BE49-F238E27FC236}">
                <a16:creationId xmlns:a16="http://schemas.microsoft.com/office/drawing/2014/main" id="{25E0CDA1-487A-4C3A-9043-2FFD73FE25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1A5D4E-6B45-47A0-B3BE-F13129892AF8}"/>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22843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43F22-408A-4251-9178-28CC94BF0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0B92B1-B175-4864-BCE4-A5E755EC2C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B92899-1B1D-4094-8C01-747A1CD261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8C63C6-259C-4660-9D81-E77E1DA131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1CC36C-FB84-4700-9708-37AE8D4ADE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132238-29C8-477F-A1A1-31FAF0EF2388}"/>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8" name="Footer Placeholder 7">
            <a:extLst>
              <a:ext uri="{FF2B5EF4-FFF2-40B4-BE49-F238E27FC236}">
                <a16:creationId xmlns:a16="http://schemas.microsoft.com/office/drawing/2014/main" id="{1D6604CF-6F37-4C57-811F-00E378FBC8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E8F2EF-F6AB-49BB-9453-09ED2EE4EEE1}"/>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880203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6D481-76D8-43C9-8CB9-8A796ABDED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D1A3DD-2C62-4550-B145-5AA590A4C1F3}"/>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4" name="Footer Placeholder 3">
            <a:extLst>
              <a:ext uri="{FF2B5EF4-FFF2-40B4-BE49-F238E27FC236}">
                <a16:creationId xmlns:a16="http://schemas.microsoft.com/office/drawing/2014/main" id="{D654D29D-0082-4DE8-B057-9FC5B526C7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BE905E-7B50-42D7-A088-B631B55DFCB4}"/>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170012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E3DE38-D35E-4125-93F8-B4A4DBFDAC12}"/>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3" name="Footer Placeholder 2">
            <a:extLst>
              <a:ext uri="{FF2B5EF4-FFF2-40B4-BE49-F238E27FC236}">
                <a16:creationId xmlns:a16="http://schemas.microsoft.com/office/drawing/2014/main" id="{3561FFCE-79A7-4316-BC1E-44872A6784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45B728-1D39-4837-A1DD-A614A6A6942E}"/>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343608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034C4-01CA-47A9-9F77-FACA6E645B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D639C5-AD2B-4337-930A-A37688FAC6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39F651-1C98-47C4-8BD9-9870B60839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4437A6-7F8F-47A9-8CA5-24D548A7EC3C}"/>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6" name="Footer Placeholder 5">
            <a:extLst>
              <a:ext uri="{FF2B5EF4-FFF2-40B4-BE49-F238E27FC236}">
                <a16:creationId xmlns:a16="http://schemas.microsoft.com/office/drawing/2014/main" id="{34E6A458-58C1-44AB-9D5E-9E666173B7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0D3EBE-9184-4C67-946C-E3360384A193}"/>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78187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E98D1-45E4-43C1-B695-93F369F944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744C80-2AC5-494A-80DA-A1A3DC1465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506EDB-F47E-43F3-90B8-DABB23CC26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778486-65D3-4D39-B8FE-D0ED3626D3D3}"/>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6" name="Footer Placeholder 5">
            <a:extLst>
              <a:ext uri="{FF2B5EF4-FFF2-40B4-BE49-F238E27FC236}">
                <a16:creationId xmlns:a16="http://schemas.microsoft.com/office/drawing/2014/main" id="{67D68A7C-DD4F-45D0-9EB6-99F24BB006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B637EA-BBFE-4164-91D4-D5BDAE6F0343}"/>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318617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0763C-A76B-4BB4-89BC-33153D5A2A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8670F-3164-4674-8842-A078048532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09F784-2BA7-4E3E-8F56-9DF6D97FC8CC}"/>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5" name="Footer Placeholder 4">
            <a:extLst>
              <a:ext uri="{FF2B5EF4-FFF2-40B4-BE49-F238E27FC236}">
                <a16:creationId xmlns:a16="http://schemas.microsoft.com/office/drawing/2014/main" id="{582FC39C-B2FF-43EA-A746-EFDBD2C17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835BD4-2324-42C5-8F71-A3B39C956E15}"/>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061856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F37E19-BA98-40BC-954A-8A21503CF2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613D3-34EF-4876-A0F8-AA3EB35697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81A679-4557-4BDE-B243-5F189C79BC82}"/>
              </a:ext>
            </a:extLst>
          </p:cNvPr>
          <p:cNvSpPr>
            <a:spLocks noGrp="1"/>
          </p:cNvSpPr>
          <p:nvPr>
            <p:ph type="dt" sz="half" idx="10"/>
          </p:nvPr>
        </p:nvSpPr>
        <p:spPr/>
        <p:txBody>
          <a:bodyPr/>
          <a:lstStyle/>
          <a:p>
            <a:fld id="{784FD999-B2F7-4518-965F-9806CB6EFBEF}" type="datetimeFigureOut">
              <a:rPr lang="en-GB" smtClean="0"/>
              <a:t>23/03/2022</a:t>
            </a:fld>
            <a:endParaRPr lang="en-GB"/>
          </a:p>
        </p:txBody>
      </p:sp>
      <p:sp>
        <p:nvSpPr>
          <p:cNvPr id="5" name="Footer Placeholder 4">
            <a:extLst>
              <a:ext uri="{FF2B5EF4-FFF2-40B4-BE49-F238E27FC236}">
                <a16:creationId xmlns:a16="http://schemas.microsoft.com/office/drawing/2014/main" id="{21FB0EE5-276B-425D-A449-2BF1754D0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2744CB-1DC7-4234-A7E5-97D65ECD8ED5}"/>
              </a:ext>
            </a:extLst>
          </p:cNvPr>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398511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BC9187-E8DE-4C39-939D-630F371F16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550EC9-3ECA-4558-9FE9-C15C899BC8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B9FA0C-C27E-425F-8AE1-0954A4D289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4FD999-B2F7-4518-965F-9806CB6EFBEF}" type="datetimeFigureOut">
              <a:rPr lang="en-GB" smtClean="0"/>
              <a:t>23/03/2022</a:t>
            </a:fld>
            <a:endParaRPr lang="en-GB"/>
          </a:p>
        </p:txBody>
      </p:sp>
      <p:sp>
        <p:nvSpPr>
          <p:cNvPr id="5" name="Footer Placeholder 4">
            <a:extLst>
              <a:ext uri="{FF2B5EF4-FFF2-40B4-BE49-F238E27FC236}">
                <a16:creationId xmlns:a16="http://schemas.microsoft.com/office/drawing/2014/main" id="{7327478A-E312-4EAE-9887-83B7E79080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2D203-F49A-4ED7-9A8C-DB14811F19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2574613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4038600" y="1939159"/>
            <a:ext cx="7644627" cy="2751086"/>
          </a:xfrm>
        </p:spPr>
        <p:txBody>
          <a:bodyPr>
            <a:normAutofit/>
          </a:bodyPr>
          <a:lstStyle/>
          <a:p>
            <a:pPr algn="r"/>
            <a:r>
              <a:rPr lang="en-GB" dirty="0"/>
              <a:t>Marketing Plan </a:t>
            </a:r>
          </a:p>
        </p:txBody>
      </p:sp>
    </p:spTree>
    <p:extLst>
      <p:ext uri="{BB962C8B-B14F-4D97-AF65-F5344CB8AC3E}">
        <p14:creationId xmlns:p14="http://schemas.microsoft.com/office/powerpoint/2010/main" val="3189753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56988-FCB7-41A3-A24B-CBCC86C7ADB1}"/>
              </a:ext>
            </a:extLst>
          </p:cNvPr>
          <p:cNvSpPr>
            <a:spLocks noGrp="1"/>
          </p:cNvSpPr>
          <p:nvPr>
            <p:ph type="title"/>
          </p:nvPr>
        </p:nvSpPr>
        <p:spPr>
          <a:xfrm>
            <a:off x="640080" y="325369"/>
            <a:ext cx="4368602" cy="1956841"/>
          </a:xfrm>
        </p:spPr>
        <p:txBody>
          <a:bodyPr anchor="b">
            <a:normAutofit/>
          </a:bodyPr>
          <a:lstStyle/>
          <a:p>
            <a:r>
              <a:rPr lang="en-GB" sz="5400" dirty="0"/>
              <a:t>Round 2!</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EDE46519-9619-452D-BC8D-D379FF77FD3A}"/>
              </a:ext>
            </a:extLst>
          </p:cNvPr>
          <p:cNvSpPr>
            <a:spLocks noGrp="1"/>
          </p:cNvSpPr>
          <p:nvPr>
            <p:ph idx="1"/>
          </p:nvPr>
        </p:nvSpPr>
        <p:spPr>
          <a:xfrm>
            <a:off x="640080" y="2872899"/>
            <a:ext cx="4243589" cy="3320668"/>
          </a:xfrm>
        </p:spPr>
        <p:txBody>
          <a:bodyPr>
            <a:normAutofit/>
          </a:bodyPr>
          <a:lstStyle/>
          <a:p>
            <a:pPr marL="0" indent="0">
              <a:buNone/>
            </a:pPr>
            <a:r>
              <a:rPr lang="en-GB" altLang="en-US" sz="1700"/>
              <a:t>Create a range of justifiable goals that reflect the external and internal contexts of an organisation.</a:t>
            </a:r>
          </a:p>
          <a:p>
            <a:pPr marL="0" indent="0">
              <a:buNone/>
            </a:pPr>
            <a:r>
              <a:rPr lang="en-GB" altLang="en-US" sz="1700"/>
              <a:t>Identify and evaluate alternative strategic options for delivering market value.</a:t>
            </a:r>
          </a:p>
          <a:p>
            <a:pPr marL="0" indent="0">
              <a:buNone/>
            </a:pPr>
            <a:r>
              <a:rPr lang="en-GB" altLang="en-US" sz="1700"/>
              <a:t>Recommend and justify strategic decisions based on market intelligence and the internal dynamics of an organisation.</a:t>
            </a:r>
          </a:p>
          <a:p>
            <a:pPr marL="0" indent="0">
              <a:buNone/>
            </a:pPr>
            <a:r>
              <a:rPr lang="en-GB" altLang="en-US" sz="1700"/>
              <a:t>Present tactical recommendations that are justifiable and are aligned with strategic decisions.</a:t>
            </a:r>
          </a:p>
          <a:p>
            <a:pPr marL="0" indent="0">
              <a:buNone/>
            </a:pPr>
            <a:endParaRPr lang="en-GB" sz="1700"/>
          </a:p>
        </p:txBody>
      </p:sp>
      <p:pic>
        <p:nvPicPr>
          <p:cNvPr id="16" name="Picture 4" descr="Top view of cubes connected with black lines">
            <a:extLst>
              <a:ext uri="{FF2B5EF4-FFF2-40B4-BE49-F238E27FC236}">
                <a16:creationId xmlns:a16="http://schemas.microsoft.com/office/drawing/2014/main" id="{51E6A0BD-6E5F-53E4-0695-AB44ECE4FD9C}"/>
              </a:ext>
            </a:extLst>
          </p:cNvPr>
          <p:cNvPicPr>
            <a:picLocks noChangeAspect="1"/>
          </p:cNvPicPr>
          <p:nvPr/>
        </p:nvPicPr>
        <p:blipFill rotWithShape="1">
          <a:blip r:embed="rId2"/>
          <a:srcRect l="17347" r="742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6533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ACDC6-8F0A-4550-BF48-B35E665705AA}"/>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dirty="0">
                <a:solidFill>
                  <a:schemeClr val="tx1"/>
                </a:solidFill>
                <a:latin typeface="+mj-lt"/>
                <a:ea typeface="+mj-ea"/>
                <a:cs typeface="+mj-cs"/>
              </a:rPr>
              <a:t>Definitions</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5FA46A1-D8AD-4334-B6F3-42CA194CD1F8}"/>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ltLang="en-US" sz="1700" b="1" dirty="0"/>
              <a:t>Vision</a:t>
            </a:r>
            <a:r>
              <a:rPr lang="en-US" altLang="en-US" sz="1700" dirty="0"/>
              <a:t> – “A strategic vision describes management’s aspirations for the future and delineates the </a:t>
            </a:r>
            <a:r>
              <a:rPr lang="en-US" altLang="en-US" sz="1700" dirty="0" err="1"/>
              <a:t>organisation’s</a:t>
            </a:r>
            <a:r>
              <a:rPr lang="en-US" altLang="en-US" sz="1700" dirty="0"/>
              <a:t> strategic course and long-term direction.” (Thompson et al, 2013)</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r>
              <a:rPr lang="en-US" altLang="en-US" sz="1700" b="1" dirty="0"/>
              <a:t>Mission</a:t>
            </a:r>
            <a:r>
              <a:rPr lang="en-US" altLang="en-US" sz="1700" dirty="0"/>
              <a:t> – Defines the boundaries of the </a:t>
            </a:r>
            <a:r>
              <a:rPr lang="en-US" altLang="en-US" sz="1700" dirty="0" err="1"/>
              <a:t>organisation’s</a:t>
            </a:r>
            <a:r>
              <a:rPr lang="en-US" altLang="en-US" sz="1700" dirty="0"/>
              <a:t> operations and its overall purpose. </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r>
              <a:rPr lang="en-US" altLang="en-US" sz="1700" b="1" dirty="0"/>
              <a:t>Objectives</a:t>
            </a:r>
            <a:r>
              <a:rPr lang="en-US" altLang="en-US" sz="1700" dirty="0"/>
              <a:t> – The intended and precise outcomes of a strategy. </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r>
              <a:rPr lang="en-US" altLang="en-US" sz="1700" b="1" dirty="0"/>
              <a:t>Generic strategies </a:t>
            </a:r>
            <a:r>
              <a:rPr lang="en-US" altLang="en-US" sz="1700" dirty="0"/>
              <a:t>– “Prescriptions about what the content of a firm’s strategy should be.” (Bowman, 2008) </a:t>
            </a:r>
          </a:p>
          <a:p>
            <a:pPr indent="-228600">
              <a:lnSpc>
                <a:spcPct val="90000"/>
              </a:lnSpc>
              <a:spcAft>
                <a:spcPts val="600"/>
              </a:spcAft>
              <a:buFont typeface="Arial" panose="020B0604020202020204" pitchFamily="34" charset="0"/>
              <a:buChar char="•"/>
            </a:pPr>
            <a:r>
              <a:rPr lang="en-US" altLang="en-US" sz="1700" b="1" dirty="0"/>
              <a:t>Best cost/cost innovation </a:t>
            </a:r>
            <a:r>
              <a:rPr lang="en-US" altLang="en-US" sz="1700" dirty="0"/>
              <a:t>– Hybrid strategies that successfully combine cost-leadership or low-price approaches with a differentiated position. </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r>
              <a:rPr lang="en-US" altLang="en-US" sz="1700" b="1" dirty="0"/>
              <a:t>Balanced scorecard </a:t>
            </a:r>
            <a:r>
              <a:rPr lang="en-US" altLang="en-US" sz="1700" dirty="0"/>
              <a:t>– A system that provides managers with a combination of quantitative and qualitative measures, relevant to all stakeholders of the </a:t>
            </a:r>
            <a:r>
              <a:rPr lang="en-US" altLang="en-US" sz="1700" dirty="0" err="1"/>
              <a:t>organisation</a:t>
            </a:r>
            <a:r>
              <a:rPr lang="en-US" altLang="en-US" sz="1700" dirty="0"/>
              <a:t>.</a:t>
            </a:r>
          </a:p>
        </p:txBody>
      </p:sp>
    </p:spTree>
    <p:extLst>
      <p:ext uri="{BB962C8B-B14F-4D97-AF65-F5344CB8AC3E}">
        <p14:creationId xmlns:p14="http://schemas.microsoft.com/office/powerpoint/2010/main" val="4052176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AF0CB-632A-4D12-B354-D8724619F1BC}"/>
              </a:ext>
            </a:extLst>
          </p:cNvPr>
          <p:cNvSpPr>
            <a:spLocks noGrp="1"/>
          </p:cNvSpPr>
          <p:nvPr>
            <p:ph type="title"/>
          </p:nvPr>
        </p:nvSpPr>
        <p:spPr>
          <a:xfrm>
            <a:off x="841248" y="548640"/>
            <a:ext cx="3600860" cy="5431536"/>
          </a:xfrm>
        </p:spPr>
        <p:txBody>
          <a:bodyPr>
            <a:normAutofit/>
          </a:bodyPr>
          <a:lstStyle/>
          <a:p>
            <a:r>
              <a:rPr lang="en-GB" sz="5400" dirty="0"/>
              <a:t>Corporate Objectives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3D1607-BD67-4F3F-816C-E9080D453725}"/>
              </a:ext>
            </a:extLst>
          </p:cNvPr>
          <p:cNvSpPr>
            <a:spLocks noGrp="1"/>
          </p:cNvSpPr>
          <p:nvPr>
            <p:ph idx="1"/>
          </p:nvPr>
        </p:nvSpPr>
        <p:spPr>
          <a:xfrm>
            <a:off x="5126418" y="552091"/>
            <a:ext cx="6224335" cy="5431536"/>
          </a:xfrm>
        </p:spPr>
        <p:txBody>
          <a:bodyPr anchor="ctr">
            <a:normAutofit/>
          </a:bodyPr>
          <a:lstStyle/>
          <a:p>
            <a:pPr marL="0" indent="0">
              <a:buNone/>
            </a:pPr>
            <a:r>
              <a:rPr lang="en-GB" altLang="en-US" sz="2200" dirty="0"/>
              <a:t>These are objectives that cover the organisation’s overall direction and are often expressed in financial terms – such as an increase in profits or shareholder value. However, the impact of Covid has hit some industries very hard, therefore the objectives may have changed. </a:t>
            </a:r>
          </a:p>
          <a:p>
            <a:pPr marL="0" indent="0">
              <a:buNone/>
            </a:pPr>
            <a:endParaRPr lang="en-GB" sz="2200" dirty="0"/>
          </a:p>
          <a:p>
            <a:pPr marL="0" indent="0">
              <a:buNone/>
            </a:pPr>
            <a:r>
              <a:rPr lang="en-GB" sz="2200" b="1" dirty="0"/>
              <a:t>Why is it important to have clear organisational objectives? </a:t>
            </a:r>
          </a:p>
        </p:txBody>
      </p:sp>
    </p:spTree>
    <p:extLst>
      <p:ext uri="{BB962C8B-B14F-4D97-AF65-F5344CB8AC3E}">
        <p14:creationId xmlns:p14="http://schemas.microsoft.com/office/powerpoint/2010/main" val="3352981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F1A86-04C2-4C96-B8ED-45220AFD189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Strategic Marketing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7F22CB-2AC6-42BD-B3A5-EA75AA61B990}"/>
              </a:ext>
            </a:extLst>
          </p:cNvPr>
          <p:cNvSpPr>
            <a:spLocks noGrp="1"/>
          </p:cNvSpPr>
          <p:nvPr>
            <p:ph idx="1"/>
          </p:nvPr>
        </p:nvSpPr>
        <p:spPr>
          <a:xfrm>
            <a:off x="4447308" y="591344"/>
            <a:ext cx="6906491" cy="5585619"/>
          </a:xfrm>
        </p:spPr>
        <p:txBody>
          <a:bodyPr anchor="ctr">
            <a:normAutofit/>
          </a:bodyPr>
          <a:lstStyle/>
          <a:p>
            <a:pPr marL="0" indent="0">
              <a:buNone/>
            </a:pPr>
            <a:r>
              <a:rPr lang="en-GB" altLang="en-US" dirty="0"/>
              <a:t>These objectives will cover outcomes regarding products and markets –</a:t>
            </a:r>
          </a:p>
          <a:p>
            <a:pPr marL="0" indent="0">
              <a:buNone/>
            </a:pPr>
            <a:r>
              <a:rPr lang="en-GB" altLang="en-US" dirty="0"/>
              <a:t>Typical objectives could include increasing market share, developing a better-known brand than rivals, or being first to market with product or service innovations, for example. These might sit at business level or functional level</a:t>
            </a:r>
            <a:endParaRPr lang="en-GB" dirty="0"/>
          </a:p>
        </p:txBody>
      </p:sp>
    </p:spTree>
    <p:extLst>
      <p:ext uri="{BB962C8B-B14F-4D97-AF65-F5344CB8AC3E}">
        <p14:creationId xmlns:p14="http://schemas.microsoft.com/office/powerpoint/2010/main" val="2825226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2"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4"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6E12E77-C353-4C03-8F26-72FF9281E43B}"/>
              </a:ext>
            </a:extLst>
          </p:cNvPr>
          <p:cNvSpPr>
            <a:spLocks noGrp="1"/>
          </p:cNvSpPr>
          <p:nvPr>
            <p:ph type="title"/>
          </p:nvPr>
        </p:nvSpPr>
        <p:spPr>
          <a:xfrm>
            <a:off x="1143000" y="990599"/>
            <a:ext cx="9906000" cy="685800"/>
          </a:xfrm>
        </p:spPr>
        <p:txBody>
          <a:bodyPr anchor="t">
            <a:normAutofit/>
          </a:bodyPr>
          <a:lstStyle/>
          <a:p>
            <a:r>
              <a:rPr lang="en-GB" sz="4000" dirty="0"/>
              <a:t>Activity</a:t>
            </a:r>
          </a:p>
        </p:txBody>
      </p:sp>
      <p:graphicFrame>
        <p:nvGraphicFramePr>
          <p:cNvPr id="26" name="Content Placeholder 2">
            <a:extLst>
              <a:ext uri="{FF2B5EF4-FFF2-40B4-BE49-F238E27FC236}">
                <a16:creationId xmlns:a16="http://schemas.microsoft.com/office/drawing/2014/main" id="{50870BC4-0FC3-60F4-334A-3BB561D1C98E}"/>
              </a:ext>
            </a:extLst>
          </p:cNvPr>
          <p:cNvGraphicFramePr>
            <a:graphicFrameLocks noGrp="1"/>
          </p:cNvGraphicFramePr>
          <p:nvPr>
            <p:ph idx="1"/>
            <p:extLst>
              <p:ext uri="{D42A27DB-BD31-4B8C-83A1-F6EECF244321}">
                <p14:modId xmlns:p14="http://schemas.microsoft.com/office/powerpoint/2010/main" val="47330489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1033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A0D6-C525-442C-AC62-1C1488324CFA}"/>
              </a:ext>
            </a:extLst>
          </p:cNvPr>
          <p:cNvSpPr>
            <a:spLocks noGrp="1"/>
          </p:cNvSpPr>
          <p:nvPr>
            <p:ph type="title"/>
          </p:nvPr>
        </p:nvSpPr>
        <p:spPr/>
        <p:txBody>
          <a:bodyPr/>
          <a:lstStyle/>
          <a:p>
            <a:r>
              <a:rPr lang="en-GB"/>
              <a:t>SOSTAC</a:t>
            </a:r>
            <a:endParaRPr lang="en-GB" dirty="0"/>
          </a:p>
        </p:txBody>
      </p:sp>
      <p:pic>
        <p:nvPicPr>
          <p:cNvPr id="4" name="Online Media 3" title="SOSTAC Planning in 3 minutes by PR Smith">
            <a:hlinkClick r:id="" action="ppaction://media"/>
            <a:extLst>
              <a:ext uri="{FF2B5EF4-FFF2-40B4-BE49-F238E27FC236}">
                <a16:creationId xmlns:a16="http://schemas.microsoft.com/office/drawing/2014/main" id="{170B4F3C-D01C-4C22-97C2-110F0B1B262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760992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B567D9-7B28-4578-996D-9B3C52DF791F}"/>
              </a:ext>
            </a:extLst>
          </p:cNvPr>
          <p:cNvSpPr>
            <a:spLocks noGrp="1"/>
          </p:cNvSpPr>
          <p:nvPr>
            <p:ph type="title"/>
          </p:nvPr>
        </p:nvSpPr>
        <p:spPr>
          <a:xfrm>
            <a:off x="635000" y="640823"/>
            <a:ext cx="3418659" cy="5583148"/>
          </a:xfrm>
        </p:spPr>
        <p:txBody>
          <a:bodyPr anchor="ctr">
            <a:normAutofit/>
          </a:bodyPr>
          <a:lstStyle/>
          <a:p>
            <a:r>
              <a:rPr lang="en-GB" sz="4200" b="1" dirty="0"/>
              <a:t>SOSTAC </a:t>
            </a:r>
            <a:r>
              <a:rPr lang="en-GB" sz="4200" dirty="0"/>
              <a:t>- Is a Framework developed to structure a marketing plan, or a marketing strategy. </a:t>
            </a:r>
            <a:br>
              <a:rPr lang="en-GB" sz="4200" dirty="0"/>
            </a:br>
            <a:endParaRPr lang="en-GB" sz="42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217212-28A4-7587-EF56-3A251BA81063}"/>
              </a:ext>
            </a:extLst>
          </p:cNvPr>
          <p:cNvGraphicFramePr>
            <a:graphicFrameLocks noGrp="1"/>
          </p:cNvGraphicFramePr>
          <p:nvPr>
            <p:ph idx="1"/>
            <p:extLst>
              <p:ext uri="{D42A27DB-BD31-4B8C-83A1-F6EECF244321}">
                <p14:modId xmlns:p14="http://schemas.microsoft.com/office/powerpoint/2010/main" val="24282663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7966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12FF9-27CE-40AF-AFA6-13E37400EBDC}"/>
              </a:ext>
            </a:extLst>
          </p:cNvPr>
          <p:cNvSpPr>
            <a:spLocks noGrp="1"/>
          </p:cNvSpPr>
          <p:nvPr>
            <p:ph type="title"/>
          </p:nvPr>
        </p:nvSpPr>
        <p:spPr>
          <a:xfrm>
            <a:off x="648929" y="629266"/>
            <a:ext cx="3667039" cy="5506358"/>
          </a:xfrm>
        </p:spPr>
        <p:txBody>
          <a:bodyPr>
            <a:normAutofit/>
          </a:bodyPr>
          <a:lstStyle/>
          <a:p>
            <a:r>
              <a:rPr lang="en-GB" sz="4000"/>
              <a:t>Activity</a:t>
            </a:r>
          </a:p>
        </p:txBody>
      </p:sp>
      <p:sp>
        <p:nvSpPr>
          <p:cNvPr id="17" name="Rectangle 16">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6A5D1E5-995D-0F2A-354A-0C1CAFADEEE4}"/>
              </a:ext>
            </a:extLst>
          </p:cNvPr>
          <p:cNvGraphicFramePr>
            <a:graphicFrameLocks noGrp="1"/>
          </p:cNvGraphicFramePr>
          <p:nvPr>
            <p:ph idx="1"/>
            <p:extLst>
              <p:ext uri="{D42A27DB-BD31-4B8C-83A1-F6EECF244321}">
                <p14:modId xmlns:p14="http://schemas.microsoft.com/office/powerpoint/2010/main" val="1384405287"/>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660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C7763-07E5-4266-926D-AA73B940C048}"/>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Feedback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hree people wearing glasses smiling and looking at two tablets">
            <a:extLst>
              <a:ext uri="{FF2B5EF4-FFF2-40B4-BE49-F238E27FC236}">
                <a16:creationId xmlns:a16="http://schemas.microsoft.com/office/drawing/2014/main" id="{C1464C0B-8F1D-4C0E-A78E-DDAB6D2B649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4296" y="1007406"/>
            <a:ext cx="7214616" cy="4815756"/>
          </a:xfrm>
          <a:prstGeom prst="rect">
            <a:avLst/>
          </a:prstGeom>
        </p:spPr>
      </p:pic>
    </p:spTree>
    <p:extLst>
      <p:ext uri="{BB962C8B-B14F-4D97-AF65-F5344CB8AC3E}">
        <p14:creationId xmlns:p14="http://schemas.microsoft.com/office/powerpoint/2010/main" val="3856569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90539-FF31-4040-90D2-F117C3D1C45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SOSTAC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DBF577BD-E705-4103-A6D3-1287AC509EF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228" b="11277"/>
          <a:stretch/>
        </p:blipFill>
        <p:spPr>
          <a:xfrm>
            <a:off x="5267566" y="640080"/>
            <a:ext cx="5988076" cy="5550408"/>
          </a:xfrm>
          <a:prstGeom prst="rect">
            <a:avLst/>
          </a:prstGeom>
        </p:spPr>
      </p:pic>
    </p:spTree>
    <p:extLst>
      <p:ext uri="{BB962C8B-B14F-4D97-AF65-F5344CB8AC3E}">
        <p14:creationId xmlns:p14="http://schemas.microsoft.com/office/powerpoint/2010/main" val="2577623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FC2BB-F51D-40C9-ABE1-0AAC3DD8916B}"/>
              </a:ext>
            </a:extLst>
          </p:cNvPr>
          <p:cNvSpPr>
            <a:spLocks noGrp="1"/>
          </p:cNvSpPr>
          <p:nvPr>
            <p:ph type="title"/>
          </p:nvPr>
        </p:nvSpPr>
        <p:spPr>
          <a:xfrm>
            <a:off x="640080" y="325369"/>
            <a:ext cx="4368602" cy="1956841"/>
          </a:xfrm>
        </p:spPr>
        <p:txBody>
          <a:bodyPr anchor="b">
            <a:normAutofit/>
          </a:bodyPr>
          <a:lstStyle/>
          <a:p>
            <a:r>
              <a:rPr lang="en-GB" sz="5400" dirty="0"/>
              <a:t>Assignment 2</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0F6BDA-72F6-43AF-A83B-D4BEFE83B04D}"/>
              </a:ext>
            </a:extLst>
          </p:cNvPr>
          <p:cNvSpPr>
            <a:spLocks noGrp="1"/>
          </p:cNvSpPr>
          <p:nvPr>
            <p:ph idx="1"/>
          </p:nvPr>
        </p:nvSpPr>
        <p:spPr>
          <a:xfrm>
            <a:off x="640080" y="2872899"/>
            <a:ext cx="4243589" cy="3320668"/>
          </a:xfrm>
        </p:spPr>
        <p:txBody>
          <a:bodyPr>
            <a:normAutofit/>
          </a:bodyPr>
          <a:lstStyle/>
          <a:p>
            <a:pPr marL="0" indent="0">
              <a:buNone/>
            </a:pPr>
            <a:r>
              <a:rPr lang="en-GB" sz="4000" dirty="0"/>
              <a:t>Please use the SOSTAC Framework to structure the marketing plan</a:t>
            </a:r>
          </a:p>
        </p:txBody>
      </p:sp>
      <p:pic>
        <p:nvPicPr>
          <p:cNvPr id="5" name="Picture 4" descr="Person writing on a notepad">
            <a:extLst>
              <a:ext uri="{FF2B5EF4-FFF2-40B4-BE49-F238E27FC236}">
                <a16:creationId xmlns:a16="http://schemas.microsoft.com/office/drawing/2014/main" id="{E30F0B79-16B1-FEDA-0B50-4784D3140AE9}"/>
              </a:ext>
            </a:extLst>
          </p:cNvPr>
          <p:cNvPicPr>
            <a:picLocks noChangeAspect="1"/>
          </p:cNvPicPr>
          <p:nvPr/>
        </p:nvPicPr>
        <p:blipFill rotWithShape="1">
          <a:blip r:embed="rId2"/>
          <a:srcRect l="13947" r="6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57738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2ED9F-3102-461D-8C95-05991F3644C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 SMART</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ng exposure of lights forming a curve">
            <a:extLst>
              <a:ext uri="{FF2B5EF4-FFF2-40B4-BE49-F238E27FC236}">
                <a16:creationId xmlns:a16="http://schemas.microsoft.com/office/drawing/2014/main" id="{2D23CB23-E925-C202-EB03-4E2A2B32B844}"/>
              </a:ext>
            </a:extLst>
          </p:cNvPr>
          <p:cNvPicPr>
            <a:picLocks noChangeAspect="1"/>
          </p:cNvPicPr>
          <p:nvPr/>
        </p:nvPicPr>
        <p:blipFill rotWithShape="1">
          <a:blip r:embed="rId2"/>
          <a:srcRect l="7686" r="253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46413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BD151-7353-4266-A350-B13F3CCFA488}"/>
              </a:ext>
            </a:extLst>
          </p:cNvPr>
          <p:cNvSpPr>
            <a:spLocks noGrp="1"/>
          </p:cNvSpPr>
          <p:nvPr>
            <p:ph type="title"/>
          </p:nvPr>
        </p:nvSpPr>
        <p:spPr>
          <a:xfrm>
            <a:off x="686834" y="1153572"/>
            <a:ext cx="3200400" cy="4461163"/>
          </a:xfrm>
        </p:spPr>
        <p:txBody>
          <a:bodyPr>
            <a:normAutofit/>
          </a:bodyPr>
          <a:lstStyle/>
          <a:p>
            <a:r>
              <a:rPr lang="en-GB">
                <a:solidFill>
                  <a:srgbClr val="FFFFFF"/>
                </a:solidFill>
              </a:rPr>
              <a:t>SMART 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2FF350-C3E4-40B6-A30C-A86569EF280E}"/>
              </a:ext>
            </a:extLst>
          </p:cNvPr>
          <p:cNvSpPr>
            <a:spLocks noGrp="1"/>
          </p:cNvSpPr>
          <p:nvPr>
            <p:ph idx="1"/>
          </p:nvPr>
        </p:nvSpPr>
        <p:spPr>
          <a:xfrm>
            <a:off x="4447308" y="591344"/>
            <a:ext cx="6906491" cy="5585619"/>
          </a:xfrm>
        </p:spPr>
        <p:txBody>
          <a:bodyPr anchor="ctr">
            <a:normAutofit/>
          </a:bodyPr>
          <a:lstStyle/>
          <a:p>
            <a:pPr marL="0" indent="0">
              <a:buNone/>
            </a:pPr>
            <a:r>
              <a:rPr lang="en-GB" altLang="en-US" sz="1800" b="1" dirty="0"/>
              <a:t>Specific</a:t>
            </a:r>
            <a:r>
              <a:rPr lang="en-GB" altLang="en-US" sz="1800" dirty="0"/>
              <a:t> – Avoid general or vague objectives such as ‘increase sales’. Be precise about the outcomes required.</a:t>
            </a:r>
          </a:p>
          <a:p>
            <a:pPr marL="0" indent="0">
              <a:buNone/>
            </a:pPr>
            <a:r>
              <a:rPr lang="en-GB" altLang="en-US" sz="1800" b="1" dirty="0"/>
              <a:t>Measurabl</a:t>
            </a:r>
            <a:r>
              <a:rPr lang="en-GB" altLang="en-US" sz="1800" dirty="0"/>
              <a:t>e – Where possible objectives should be capable of being quantified so that you can assess performance against them.</a:t>
            </a:r>
          </a:p>
          <a:p>
            <a:pPr marL="0" indent="0">
              <a:buNone/>
            </a:pPr>
            <a:r>
              <a:rPr lang="en-GB" altLang="en-US" sz="1800" b="1" dirty="0"/>
              <a:t>Assignable</a:t>
            </a:r>
            <a:r>
              <a:rPr lang="en-GB" altLang="en-US" sz="1800" dirty="0"/>
              <a:t> – A designated person or team should be responsible for the objective. (In some versions of SMART this element is labelled ‘Achievable’, but this then misses out the responsibility aspect, which in itself is important to how achievable an objective is.)</a:t>
            </a:r>
          </a:p>
          <a:p>
            <a:pPr marL="0" indent="0">
              <a:buNone/>
            </a:pPr>
            <a:r>
              <a:rPr lang="en-GB" altLang="en-US" sz="1800" b="1" dirty="0"/>
              <a:t>Realistic</a:t>
            </a:r>
            <a:r>
              <a:rPr lang="en-GB" altLang="en-US" sz="1800" dirty="0"/>
              <a:t> – The objectives should not be wishful thinking. They need to be attainable with the resources allocated or they can become very demotivating.</a:t>
            </a:r>
          </a:p>
          <a:p>
            <a:pPr marL="0" indent="0">
              <a:buNone/>
            </a:pPr>
            <a:r>
              <a:rPr lang="en-GB" altLang="en-US" sz="1800" b="1" dirty="0"/>
              <a:t>Time bound </a:t>
            </a:r>
            <a:r>
              <a:rPr lang="en-GB" altLang="en-US" sz="1800" dirty="0"/>
              <a:t>– You should specify a date by which the objective needs to be achieved.</a:t>
            </a:r>
          </a:p>
          <a:p>
            <a:pPr marL="0" indent="0">
              <a:buNone/>
            </a:pPr>
            <a:r>
              <a:rPr lang="en-GB" altLang="en-US" sz="1800" dirty="0"/>
              <a:t>An example of a SMART marketing objective might be:</a:t>
            </a:r>
          </a:p>
          <a:p>
            <a:pPr marL="0" indent="0">
              <a:buNone/>
            </a:pPr>
            <a:r>
              <a:rPr lang="en-GB" altLang="en-US" sz="1800" dirty="0"/>
              <a:t>‘The international marketing team will increase our share of the global market for widgets from 23% to 26% over the next 12 months.’</a:t>
            </a:r>
          </a:p>
          <a:p>
            <a:pPr marL="0" indent="0">
              <a:buNone/>
            </a:pPr>
            <a:endParaRPr lang="en-GB" sz="1800" dirty="0"/>
          </a:p>
        </p:txBody>
      </p:sp>
    </p:spTree>
    <p:extLst>
      <p:ext uri="{BB962C8B-B14F-4D97-AF65-F5344CB8AC3E}">
        <p14:creationId xmlns:p14="http://schemas.microsoft.com/office/powerpoint/2010/main" val="2498701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C5039-756A-42D0-8B9E-BB59B464EE81}"/>
              </a:ext>
            </a:extLst>
          </p:cNvPr>
          <p:cNvSpPr>
            <a:spLocks noGrp="1"/>
          </p:cNvSpPr>
          <p:nvPr>
            <p:ph type="title"/>
          </p:nvPr>
        </p:nvSpPr>
        <p:spPr>
          <a:xfrm>
            <a:off x="838200" y="147783"/>
            <a:ext cx="10515600" cy="960581"/>
          </a:xfrm>
        </p:spPr>
        <p:txBody>
          <a:bodyPr/>
          <a:lstStyle/>
          <a:p>
            <a:r>
              <a:rPr lang="en-GB" dirty="0"/>
              <a:t>Are these Smart? </a:t>
            </a:r>
          </a:p>
        </p:txBody>
      </p:sp>
      <p:sp>
        <p:nvSpPr>
          <p:cNvPr id="3" name="Content Placeholder 2">
            <a:extLst>
              <a:ext uri="{FF2B5EF4-FFF2-40B4-BE49-F238E27FC236}">
                <a16:creationId xmlns:a16="http://schemas.microsoft.com/office/drawing/2014/main" id="{DBF4FCF1-3342-477A-A7D6-CC63DB244AE2}"/>
              </a:ext>
            </a:extLst>
          </p:cNvPr>
          <p:cNvSpPr>
            <a:spLocks noGrp="1"/>
          </p:cNvSpPr>
          <p:nvPr>
            <p:ph idx="1"/>
          </p:nvPr>
        </p:nvSpPr>
        <p:spPr>
          <a:xfrm>
            <a:off x="838200" y="1006764"/>
            <a:ext cx="10515600" cy="5170199"/>
          </a:xfrm>
        </p:spPr>
        <p:txBody>
          <a:bodyPr>
            <a:normAutofit fontScale="32500" lnSpcReduction="20000"/>
          </a:bodyPr>
          <a:lstStyle/>
          <a:p>
            <a:endParaRPr lang="en-GB" altLang="en-US" sz="2800" dirty="0"/>
          </a:p>
          <a:p>
            <a:pPr marL="0" indent="0">
              <a:buNone/>
            </a:pPr>
            <a:r>
              <a:rPr lang="en-GB" altLang="en-US" sz="4300" dirty="0"/>
              <a:t>I will obtain a job as a high school math teacher within three months after graduating with my Bachelor of Science in Education.</a:t>
            </a:r>
          </a:p>
          <a:p>
            <a:pPr marL="0" indent="0">
              <a:buNone/>
            </a:pPr>
            <a:endParaRPr lang="en-GB" altLang="en-US" sz="4300" dirty="0"/>
          </a:p>
          <a:p>
            <a:pPr marL="0" indent="0">
              <a:buNone/>
            </a:pPr>
            <a:r>
              <a:rPr lang="en-GB" altLang="en-US" sz="4300" dirty="0"/>
              <a:t>“We want to increase sales by, let’s say, 10% next quarter.”</a:t>
            </a:r>
          </a:p>
          <a:p>
            <a:pPr marL="0" indent="0">
              <a:buNone/>
            </a:pPr>
            <a:endParaRPr lang="en-GB" altLang="en-US" sz="4300" dirty="0"/>
          </a:p>
          <a:p>
            <a:pPr marL="0" indent="0">
              <a:buNone/>
            </a:pPr>
            <a:r>
              <a:rPr lang="en-GB" altLang="en-US" sz="4300" dirty="0"/>
              <a:t>“Let’s get 10,000 downloads in the first month on our new mobile app—after our dev team builds it.”</a:t>
            </a:r>
          </a:p>
          <a:p>
            <a:pPr marL="0" indent="0">
              <a:buNone/>
            </a:pPr>
            <a:endParaRPr lang="en-GB" altLang="en-US" sz="4300" dirty="0"/>
          </a:p>
          <a:p>
            <a:pPr marL="0" indent="0">
              <a:buNone/>
            </a:pPr>
            <a:r>
              <a:rPr lang="en-GB" altLang="en-US" sz="4300" dirty="0"/>
              <a:t>“We’ll brainstorm ideas, then once we have the perfect design, we’ll use it to increase engagement by 15% over the course of two months.”</a:t>
            </a:r>
          </a:p>
          <a:p>
            <a:pPr marL="0" indent="0">
              <a:buNone/>
            </a:pPr>
            <a:endParaRPr lang="en-GB" altLang="en-US" sz="4300" dirty="0"/>
          </a:p>
          <a:p>
            <a:pPr marL="0" indent="0">
              <a:buNone/>
            </a:pPr>
            <a:r>
              <a:rPr lang="en-GB" altLang="en-US" sz="4300" dirty="0"/>
              <a:t>“I will personally interview 30 candidates per month.”</a:t>
            </a:r>
          </a:p>
          <a:p>
            <a:pPr marL="0" indent="0">
              <a:buNone/>
            </a:pPr>
            <a:endParaRPr lang="en-GB" altLang="en-US" sz="4300" dirty="0"/>
          </a:p>
          <a:p>
            <a:pPr marL="0" indent="0">
              <a:buNone/>
            </a:pPr>
            <a:r>
              <a:rPr lang="en-GB" altLang="en-US" sz="4300" dirty="0"/>
              <a:t>“Let’s take the time we spend talking to customers on the phone and cut it in half by next year.”</a:t>
            </a:r>
          </a:p>
          <a:p>
            <a:pPr marL="0" indent="0">
              <a:buNone/>
            </a:pPr>
            <a:endParaRPr lang="en-GB" altLang="en-US" sz="4300" dirty="0"/>
          </a:p>
          <a:p>
            <a:pPr marL="0" indent="0">
              <a:buNone/>
            </a:pPr>
            <a:r>
              <a:rPr lang="en-GB" altLang="en-US" sz="4300" dirty="0"/>
              <a:t>I will earn a promotion to senior customer service representative by completing the required training modules in three months and applying for the role at the end of next quarter.</a:t>
            </a:r>
          </a:p>
          <a:p>
            <a:pPr marL="0" indent="0">
              <a:buNone/>
            </a:pPr>
            <a:endParaRPr lang="en-GB" altLang="en-US" sz="4300" dirty="0"/>
          </a:p>
          <a:p>
            <a:pPr marL="0" indent="0">
              <a:buNone/>
            </a:pPr>
            <a:r>
              <a:rPr lang="en-GB" altLang="en-US" sz="4300" dirty="0"/>
              <a:t>“Hire and train four new developers”</a:t>
            </a:r>
          </a:p>
          <a:p>
            <a:pPr marL="0" indent="0">
              <a:buNone/>
            </a:pPr>
            <a:endParaRPr lang="en-GB" altLang="en-US" sz="4300" dirty="0"/>
          </a:p>
          <a:p>
            <a:pPr marL="0" indent="0">
              <a:buNone/>
            </a:pPr>
            <a:r>
              <a:rPr lang="en-GB" altLang="en-US" sz="4300" dirty="0"/>
              <a:t>“Write one blog post a month”</a:t>
            </a:r>
          </a:p>
          <a:p>
            <a:pPr marL="0" indent="0">
              <a:buNone/>
            </a:pPr>
            <a:endParaRPr lang="en-GB" dirty="0"/>
          </a:p>
        </p:txBody>
      </p:sp>
    </p:spTree>
    <p:extLst>
      <p:ext uri="{BB962C8B-B14F-4D97-AF65-F5344CB8AC3E}">
        <p14:creationId xmlns:p14="http://schemas.microsoft.com/office/powerpoint/2010/main" val="1591432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E6B40-7EA1-4DC0-AB49-57EA78481EB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6F07F26-50C2-444C-9F2F-B877A01C0C4A}"/>
              </a:ext>
            </a:extLst>
          </p:cNvPr>
          <p:cNvSpPr>
            <a:spLocks noGrp="1"/>
          </p:cNvSpPr>
          <p:nvPr>
            <p:ph idx="1"/>
          </p:nvPr>
        </p:nvSpPr>
        <p:spPr/>
        <p:txBody>
          <a:bodyPr/>
          <a:lstStyle/>
          <a:p>
            <a:pPr marL="0" indent="0">
              <a:buNone/>
            </a:pPr>
            <a:r>
              <a:rPr lang="en-GB" dirty="0"/>
              <a:t>Level 6 Students – You have spent some time at the University </a:t>
            </a:r>
          </a:p>
          <a:p>
            <a:pPr marL="0" indent="0">
              <a:buNone/>
            </a:pPr>
            <a:endParaRPr lang="en-GB" dirty="0"/>
          </a:p>
          <a:p>
            <a:pPr marL="0" indent="0">
              <a:buNone/>
            </a:pPr>
            <a:r>
              <a:rPr lang="en-GB" dirty="0"/>
              <a:t>The way students now learn has changed slightly as a result of Covid</a:t>
            </a:r>
          </a:p>
          <a:p>
            <a:pPr marL="0" indent="0">
              <a:buNone/>
            </a:pPr>
            <a:endParaRPr lang="en-GB" dirty="0"/>
          </a:p>
          <a:p>
            <a:pPr marL="0" indent="0">
              <a:buNone/>
            </a:pPr>
            <a:r>
              <a:rPr lang="en-GB" dirty="0"/>
              <a:t>You are required to produce 2 SMART goals for the university to implement in the </a:t>
            </a:r>
            <a:r>
              <a:rPr lang="en-GB"/>
              <a:t>next academic year</a:t>
            </a:r>
          </a:p>
        </p:txBody>
      </p:sp>
    </p:spTree>
    <p:extLst>
      <p:ext uri="{BB962C8B-B14F-4D97-AF65-F5344CB8AC3E}">
        <p14:creationId xmlns:p14="http://schemas.microsoft.com/office/powerpoint/2010/main" val="913663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2402</TotalTime>
  <Words>807</Words>
  <Application>Microsoft Office PowerPoint</Application>
  <PresentationFormat>Widescreen</PresentationFormat>
  <Paragraphs>80</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Marketing Plan </vt:lpstr>
      <vt:lpstr>Round 2!</vt:lpstr>
      <vt:lpstr>Definitions</vt:lpstr>
      <vt:lpstr>Corporate Objectives</vt:lpstr>
      <vt:lpstr>Strategic Marketing Objectives</vt:lpstr>
      <vt:lpstr>Activity</vt:lpstr>
      <vt:lpstr>SOSTAC</vt:lpstr>
      <vt:lpstr>SOSTAC - Is a Framework developed to structure a marketing plan, or a marketing strategy.  </vt:lpstr>
      <vt:lpstr>Activity</vt:lpstr>
      <vt:lpstr>Feedback </vt:lpstr>
      <vt:lpstr>SOSTAC </vt:lpstr>
      <vt:lpstr>Assignment 2</vt:lpstr>
      <vt:lpstr> SMART</vt:lpstr>
      <vt:lpstr>SMART is….</vt:lpstr>
      <vt:lpstr>Are these Smart? </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dc:title>
  <dc:creator>Lisa Knight</dc:creator>
  <cp:lastModifiedBy>Lisa Knight</cp:lastModifiedBy>
  <cp:revision>3</cp:revision>
  <dcterms:created xsi:type="dcterms:W3CDTF">2022-03-15T19:01:28Z</dcterms:created>
  <dcterms:modified xsi:type="dcterms:W3CDTF">2022-03-23T19:40:56Z</dcterms:modified>
</cp:coreProperties>
</file>