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4"/>
  </p:sldMasterIdLst>
  <p:notesMasterIdLst>
    <p:notesMasterId r:id="rId22"/>
  </p:notesMasterIdLst>
  <p:handoutMasterIdLst>
    <p:handoutMasterId r:id="rId23"/>
  </p:handoutMasterIdLst>
  <p:sldIdLst>
    <p:sldId id="314" r:id="rId5"/>
    <p:sldId id="270" r:id="rId6"/>
    <p:sldId id="291" r:id="rId7"/>
    <p:sldId id="259" r:id="rId8"/>
    <p:sldId id="283" r:id="rId9"/>
    <p:sldId id="292" r:id="rId10"/>
    <p:sldId id="284" r:id="rId11"/>
    <p:sldId id="293" r:id="rId12"/>
    <p:sldId id="294" r:id="rId13"/>
    <p:sldId id="288" r:id="rId14"/>
    <p:sldId id="286" r:id="rId15"/>
    <p:sldId id="305" r:id="rId16"/>
    <p:sldId id="276" r:id="rId17"/>
    <p:sldId id="282" r:id="rId18"/>
    <p:sldId id="310" r:id="rId19"/>
    <p:sldId id="258" r:id="rId20"/>
    <p:sldId id="289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676" autoAdjust="0"/>
  </p:normalViewPr>
  <p:slideViewPr>
    <p:cSldViewPr>
      <p:cViewPr varScale="1">
        <p:scale>
          <a:sx n="77" d="100"/>
          <a:sy n="77" d="100"/>
        </p:scale>
        <p:origin x="120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2467FC27-260F-43AF-A3A1-4BC15B5E215A}"/>
    <pc:docChg chg="modSld">
      <pc:chgData name="Natasha Young" userId="450ac887-d51d-4f28-b5bb-9aa773a39bcf" providerId="ADAL" clId="{2467FC27-260F-43AF-A3A1-4BC15B5E215A}" dt="2022-09-22T16:31:32.399" v="5" actId="20577"/>
      <pc:docMkLst>
        <pc:docMk/>
      </pc:docMkLst>
      <pc:sldChg chg="modSp mod">
        <pc:chgData name="Natasha Young" userId="450ac887-d51d-4f28-b5bb-9aa773a39bcf" providerId="ADAL" clId="{2467FC27-260F-43AF-A3A1-4BC15B5E215A}" dt="2022-09-22T16:31:32.399" v="5" actId="20577"/>
        <pc:sldMkLst>
          <pc:docMk/>
          <pc:sldMk cId="3916259843" sldId="314"/>
        </pc:sldMkLst>
        <pc:spChg chg="mod">
          <ac:chgData name="Natasha Young" userId="450ac887-d51d-4f28-b5bb-9aa773a39bcf" providerId="ADAL" clId="{2467FC27-260F-43AF-A3A1-4BC15B5E215A}" dt="2022-09-22T16:31:32.399" v="5" actId="20577"/>
          <ac:spMkLst>
            <pc:docMk/>
            <pc:sldMk cId="3916259843" sldId="314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169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52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2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701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06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867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831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2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123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573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362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797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50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42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79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68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1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16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298656" y="0"/>
            <a:ext cx="866775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431" y="5713837"/>
            <a:ext cx="9144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436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ppe.ioe.ac.uk/eppe/eppepdfs/RBTec1223sept0412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ylL-3W7pAI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hyperlink" Target="http://www.google.co.uk/url?sa=i&amp;rct=j&amp;q=&amp;esrc=s&amp;source=images&amp;cd=&amp;cad=rja&amp;uact=8&amp;ved=0CAcQjRw&amp;url=http://www.cscjes.org.uk/News/2014/May/Making-Effective-Use-of-the-Pupil-Deprivation-Gran.aspx&amp;ei=fgZvVdm8IYLV7gadxICoDQ&amp;bvm=bv.94911696,d.ZGU&amp;psig=AFQjCNEZq8jObnPQslUqqB4WYYg-sC0KCg&amp;ust=1433425869835376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5644" y="3861048"/>
            <a:ext cx="8292711" cy="17907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en-US" altLang="en-US" sz="4800" dirty="0"/>
            </a:br>
            <a:r>
              <a:rPr lang="cy-GB" altLang="en-US" sz="4800" dirty="0"/>
              <a:t>Datblygiad Dynol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3600" dirty="0"/>
            </a:br>
            <a:br>
              <a:rPr lang="en-GB" altLang="en-US" sz="4800" dirty="0"/>
            </a:br>
            <a:r>
              <a:rPr lang="en-GB" altLang="en-US" sz="4800" dirty="0" err="1"/>
              <a:t>Darlith</a:t>
            </a:r>
            <a:r>
              <a:rPr lang="en-GB" altLang="en-US" sz="4800" dirty="0"/>
              <a:t> 10 – </a:t>
            </a:r>
            <a:r>
              <a:rPr lang="en-GB" altLang="en-US" sz="4800" dirty="0" err="1"/>
              <a:t>Meddwl</a:t>
            </a:r>
            <a:r>
              <a:rPr lang="en-GB" altLang="en-US" sz="4800" dirty="0"/>
              <a:t> </a:t>
            </a:r>
            <a:r>
              <a:rPr lang="en-GB" altLang="en-US" sz="4800" dirty="0" err="1"/>
              <a:t>ar</a:t>
            </a:r>
            <a:r>
              <a:rPr lang="en-GB" altLang="en-US" sz="4800" dirty="0"/>
              <a:t> y </a:t>
            </a:r>
            <a:r>
              <a:rPr lang="en-GB" altLang="en-US" sz="4800" dirty="0" err="1"/>
              <a:t>cyd</a:t>
            </a:r>
            <a:r>
              <a:rPr lang="en-GB" altLang="en-US" sz="4800" dirty="0"/>
              <a:t> </a:t>
            </a:r>
            <a:r>
              <a:rPr lang="en-GB" altLang="en-US" sz="4800" dirty="0" err="1"/>
              <a:t>yn</a:t>
            </a:r>
            <a:r>
              <a:rPr lang="en-GB" altLang="en-US" sz="4800" dirty="0"/>
              <a:t> </a:t>
            </a:r>
            <a:r>
              <a:rPr lang="en-GB" altLang="en-US" sz="4800" dirty="0" err="1"/>
              <a:t>parhaus</a:t>
            </a:r>
            <a:br>
              <a:rPr lang="en-GB" altLang="en-US" sz="4800" dirty="0"/>
            </a:br>
            <a:r>
              <a:rPr lang="en-GB" altLang="en-US" sz="4800">
                <a:solidFill>
                  <a:schemeClr val="accent6">
                    <a:lumMod val="75000"/>
                  </a:schemeClr>
                </a:solidFill>
              </a:rPr>
              <a:t>Lecture 10 </a:t>
            </a: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– Sustained Shared Thinking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‘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Education is the kindling of the flame, not the filling of a vessel’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Socrates 470-399 BC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1622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Overview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Research-informed knowledge about effective early years practice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‘Measuring’ quality: Using environment rating scales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The SSTEW scale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Local exploration and early hunches</a:t>
            </a:r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300" dirty="0">
                <a:solidFill>
                  <a:schemeClr val="accent6">
                    <a:lumMod val="75000"/>
                  </a:schemeClr>
                </a:solidFill>
              </a:rPr>
              <a:t>Research-informed knowledge about effective early years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11759"/>
            <a:ext cx="8229600" cy="3105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EPPE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EPPSE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REPEY</a:t>
            </a:r>
          </a:p>
        </p:txBody>
      </p:sp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24340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EPPE/ EPPSE project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508F44-8FFE-26B6-9FE9-2B23B191B8BA}"/>
              </a:ext>
            </a:extLst>
          </p:cNvPr>
          <p:cNvSpPr txBox="1"/>
          <p:nvPr/>
        </p:nvSpPr>
        <p:spPr>
          <a:xfrm>
            <a:off x="107504" y="874454"/>
            <a:ext cx="903649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http://www.ioe.ac.uk/research/153.html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The first major study in the UK to focus specifically on the </a:t>
            </a:r>
            <a:r>
              <a:rPr lang="en-GB" sz="2200" b="1" u="sng" dirty="0">
                <a:solidFill>
                  <a:schemeClr val="accent6">
                    <a:lumMod val="75000"/>
                  </a:schemeClr>
                </a:solidFill>
              </a:rPr>
              <a:t>effectiveness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 of early years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Large-scale, longitudinal study of the progress and development of children from pre-school to post-compulsory education.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Aspects of pre-school provision which have a positive impact on children's attainment, progress and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then tracked through their final year of compulsory schooling and on to their post 16 educational, training and employment choices.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Six participating Local Authorities in England.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055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33266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E1C7D9-FFAE-E675-83F6-41E01D9AD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814" y="1253331"/>
            <a:ext cx="7886700" cy="435133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There is an enduring effect of pre-school.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Attendance,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and duration at pre-school all show long term effects on students’ academic outcomes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of pre-school predicted both total GCSE scores and English and maths grades. </a:t>
            </a:r>
            <a:endParaRPr lang="en-GB" sz="24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High quality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was also linked to better self-regulation, pro-social behaviour and lower levels of hyperactivity.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quality of pre-school was especially important for children whose parents had low qualifications.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REPEY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66C6FA-5B63-6139-D5C4-CD392CF50313}"/>
              </a:ext>
            </a:extLst>
          </p:cNvPr>
          <p:cNvSpPr txBox="1"/>
          <p:nvPr/>
        </p:nvSpPr>
        <p:spPr>
          <a:xfrm>
            <a:off x="539552" y="1397674"/>
            <a:ext cx="835292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Researching Effective Pedagogy in the Early Years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Asked the question </a:t>
            </a:r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 sz="2400" b="1" u="sng" dirty="0">
                <a:solidFill>
                  <a:schemeClr val="accent6">
                    <a:lumMod val="75000"/>
                  </a:schemeClr>
                </a:solidFill>
              </a:rPr>
              <a:t>‘What does high quality look like?’</a:t>
            </a:r>
          </a:p>
          <a:p>
            <a:pPr marL="914400" lvl="2" indent="0">
              <a:spcBef>
                <a:spcPts val="0"/>
              </a:spcBef>
              <a:buNone/>
              <a:defRPr/>
            </a:pPr>
            <a:endParaRPr lang="en-GB" sz="2400" b="1" u="sng" dirty="0">
              <a:solidFill>
                <a:schemeClr val="accent6">
                  <a:lumMod val="75000"/>
                </a:schemeClr>
              </a:solidFill>
            </a:endParaRPr>
          </a:p>
          <a:p>
            <a:pPr lvl="1"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how is it differentiated from ‘good’ quality?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12 case studies of pre-school provision where outcomes were highest (after accounting for social, economic variables)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-24340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1B7DE4-FD32-47E2-E8C3-D1BAC11E0238}"/>
              </a:ext>
            </a:extLst>
          </p:cNvPr>
          <p:cNvSpPr txBox="1"/>
          <p:nvPr/>
        </p:nvSpPr>
        <p:spPr>
          <a:xfrm>
            <a:off x="323528" y="692696"/>
            <a:ext cx="849694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More ‘sustained shared thinking’ was observed in settings where children made the most progress. 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The quality of adult-child verbal interaction matters.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http://eppe.ioe.ac.uk/eppe/eppepdfs/RBTec1223sept0412.pdf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Effective pedagogy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2E0337-C8FD-5979-7BEB-49F9DC1EEC1B}"/>
              </a:ext>
            </a:extLst>
          </p:cNvPr>
          <p:cNvSpPr txBox="1"/>
          <p:nvPr/>
        </p:nvSpPr>
        <p:spPr>
          <a:xfrm>
            <a:off x="251520" y="1268760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Involvement of adult and child in co-construction of knowledge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Adults engaging in intentional pedagogic strategies such as: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Demonstration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Modelling 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Questioning 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Explaining </a:t>
            </a:r>
          </a:p>
          <a:p>
            <a:pPr lvl="1"/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This is more than ‘facilitation’ </a:t>
            </a:r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Where do we want to be?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Making a difference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Long term sustainable impact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Closing the attainment gap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30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8064896" cy="35283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Environment Ratings Scales and the Sustained Shared Thinking and Emotional Wellbeing Scale</a:t>
            </a: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Outdoor Provision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https://www.youtube.com/watch?v=0OHFTGADcnI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62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When does adult-child interaction happen?</a:t>
            </a:r>
          </a:p>
        </p:txBody>
      </p:sp>
      <p:pic>
        <p:nvPicPr>
          <p:cNvPr id="1026" name="Picture 2" descr="C:\Users\natalie.macdonald\AppData\Local\Microsoft\Windows\Temporary Internet Files\Content.IE5\GM1DT220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843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DA9C85-37B0-6F58-E6D4-E16273F42AB5}"/>
              </a:ext>
            </a:extLst>
          </p:cNvPr>
          <p:cNvSpPr txBox="1"/>
          <p:nvPr/>
        </p:nvSpPr>
        <p:spPr>
          <a:xfrm>
            <a:off x="457200" y="2204864"/>
            <a:ext cx="411480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Listening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Shared interest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Two or more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Working together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Problem solving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Evaluating activities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Child-initiated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C083D-F1B0-E8CB-1C1F-BDBCEABB049D}"/>
              </a:ext>
            </a:extLst>
          </p:cNvPr>
          <p:cNvSpPr txBox="1"/>
          <p:nvPr/>
        </p:nvSpPr>
        <p:spPr>
          <a:xfrm>
            <a:off x="4716016" y="2204864"/>
            <a:ext cx="433082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Clarifying concepts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Extending narrative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Develop and extend thinking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Modelling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Open ended questions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Sustained shared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sustained shared thinking look like?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hlinkClick r:id="rId3"/>
              </a:rPr>
              <a:t>https://youtu.be/bylL-3W7pAI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798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79726"/>
            <a:ext cx="6120680" cy="4332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irc_mi" descr="http://www.cscjes.org.uk/getattachment/37f88a12-ba7d-49b5-8268-514988f1ed63/WCEE2.gif.aspx;%20.ico;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" y="72946"/>
            <a:ext cx="2790825" cy="906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192" y="44621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SSTEW subscales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133312"/>
              </p:ext>
            </p:extLst>
          </p:nvPr>
        </p:nvGraphicFramePr>
        <p:xfrm>
          <a:off x="107504" y="476669"/>
          <a:ext cx="8784976" cy="62647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en-GB" dirty="0"/>
                        <a:t>Subscale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Building</a:t>
                      </a:r>
                      <a:r>
                        <a:rPr lang="en-GB" sz="1400" baseline="0" dirty="0"/>
                        <a:t> trust and confidence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Self regulation and social development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choices and independent play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Planning for small group and individual interactions/ adult deployment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Social and emotional 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socio-emotional well-being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and extending language and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Encouraging</a:t>
                      </a:r>
                      <a:r>
                        <a:rPr lang="en-GB" sz="1400" baseline="0" dirty="0">
                          <a:solidFill>
                            <a:schemeClr val="tx1"/>
                          </a:solidFill>
                        </a:rPr>
                        <a:t> children to talk with others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actively listen to children and encourage children to listen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support children’s language</a:t>
                      </a:r>
                      <a:r>
                        <a:rPr lang="en-GB" sz="1400" baseline="0" dirty="0"/>
                        <a:t> use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Sensitive responsiveness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learning and critical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curiosity and problem solving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sustained,</a:t>
                      </a:r>
                      <a:r>
                        <a:rPr lang="en-GB" sz="1400" baseline="0" dirty="0"/>
                        <a:t> shared thinking through storytelling, sharing books, singing and rhymes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Encourage sustained shared</a:t>
                      </a:r>
                      <a:r>
                        <a:rPr lang="en-GB" sz="1400" baseline="0" dirty="0"/>
                        <a:t> thinking in investigation and exploration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concept development and higher order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learning and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Using assessment to support and extend language and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language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756</Words>
  <Application>Microsoft Office PowerPoint</Application>
  <PresentationFormat>On-screen Show (4:3)</PresentationFormat>
  <Paragraphs>119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UWTSD PP Template (Cream background)</vt:lpstr>
      <vt:lpstr>ECEY4001/C Datblygiad Dynol Human Development  Darlith 10 – Meddwl ar y cyd yn parhaus Lecture 10 – Sustained Shared Thinking </vt:lpstr>
      <vt:lpstr>‘Education is the kindling of the flame, not the filling of a vessel’</vt:lpstr>
      <vt:lpstr>Overview </vt:lpstr>
      <vt:lpstr>Research-informed knowledge about effective early years practice  </vt:lpstr>
      <vt:lpstr>EPPE/ EPPSE project  </vt:lpstr>
      <vt:lpstr>Key messages </vt:lpstr>
      <vt:lpstr>REPEY project</vt:lpstr>
      <vt:lpstr>Key messages </vt:lpstr>
      <vt:lpstr>Effective pedagogy  </vt:lpstr>
      <vt:lpstr>Where do we want to be?</vt:lpstr>
      <vt:lpstr>Environment Ratings Scales and the Sustained Shared Thinking and Emotional Wellbeing Scale</vt:lpstr>
      <vt:lpstr>Outdoor Provision Video</vt:lpstr>
      <vt:lpstr>When does adult-child interaction happen?</vt:lpstr>
      <vt:lpstr>What does effective interaction in early years school/settings look like?</vt:lpstr>
      <vt:lpstr>What does sustained shared thinking look like?</vt:lpstr>
      <vt:lpstr>PowerPoint Presentation</vt:lpstr>
      <vt:lpstr>SSTEW subscales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Young</cp:lastModifiedBy>
  <cp:revision>94</cp:revision>
  <cp:lastPrinted>2017-08-24T10:20:09Z</cp:lastPrinted>
  <dcterms:created xsi:type="dcterms:W3CDTF">2015-04-14T15:21:28Z</dcterms:created>
  <dcterms:modified xsi:type="dcterms:W3CDTF">2022-09-22T16:31:34Z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