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55" autoAdjust="0"/>
  </p:normalViewPr>
  <p:slideViewPr>
    <p:cSldViewPr snapToGrid="0">
      <p:cViewPr varScale="1">
        <p:scale>
          <a:sx n="60" d="100"/>
          <a:sy n="60" d="100"/>
        </p:scale>
        <p:origin x="103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CFFD2-8C4D-4EAE-84FC-E873542E5E2C}" type="datetimeFigureOut">
              <a:rPr lang="en-US" smtClean="0"/>
              <a:t>2/19/2023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7DCB60-262D-43FD-840B-136AB91FF09A}" type="slidenum">
              <a:rPr lang="en-US" smtClean="0"/>
              <a:t>‹#›</a:t>
            </a:fld>
            <a:endParaRPr lang="en-US"/>
          </a:p>
        </p:txBody>
      </p:sp>
    </p:spTree>
    <p:extLst>
      <p:ext uri="{BB962C8B-B14F-4D97-AF65-F5344CB8AC3E}">
        <p14:creationId xmlns:p14="http://schemas.microsoft.com/office/powerpoint/2010/main" val="764015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the health and care sector, psychology plays an important role and because of this, every individual needs to focus on this thing. For taking care of the children, different psychological things are very important. It is necessary for every child to take care of when their parents are away from them. This paper will mainly focus on my two important activities for children when their mothers go away to take part a weekly one-hour support session. To explain my activities, a psychological theory will be used in this paper. My activities will be for 7-11 years old children.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87DCB60-262D-43FD-840B-136AB91FF09A}" type="slidenum">
              <a:rPr lang="en-US" smtClean="0"/>
              <a:t>3</a:t>
            </a:fld>
            <a:endParaRPr lang="en-US"/>
          </a:p>
        </p:txBody>
      </p:sp>
    </p:spTree>
    <p:extLst>
      <p:ext uri="{BB962C8B-B14F-4D97-AF65-F5344CB8AC3E}">
        <p14:creationId xmlns:p14="http://schemas.microsoft.com/office/powerpoint/2010/main" val="3761402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 a person, I am a lead volunteer at a women’s refuge center where there are many women who are leaving with their children. Every mother attends a weekly one-hour support session and that time I go there and pass time with them by doing different activities.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When I go to the children, I teach them different logical things which are very important for their life. During my time with the children, I followed the theory of Piaget  which has a few stages and Every stage has great importance of human being (</a:t>
            </a:r>
            <a:r>
              <a:rPr lang="en-US" sz="1800" dirty="0" err="1">
                <a:solidFill>
                  <a:srgbClr val="000000"/>
                </a:solidFill>
                <a:effectLst/>
                <a:latin typeface="Times New Roman" panose="02020603050405020304" pitchFamily="18" charset="0"/>
                <a:ea typeface="Times New Roman" panose="02020603050405020304" pitchFamily="18" charset="0"/>
              </a:rPr>
              <a:t>Oogarah</a:t>
            </a:r>
            <a:r>
              <a:rPr lang="en-US" sz="1800" dirty="0">
                <a:solidFill>
                  <a:srgbClr val="000000"/>
                </a:solidFill>
                <a:effectLst/>
                <a:latin typeface="Times New Roman" panose="02020603050405020304" pitchFamily="18" charset="0"/>
                <a:ea typeface="Times New Roman" panose="02020603050405020304" pitchFamily="18" charset="0"/>
              </a:rPr>
              <a:t>-Pratap, et al., 2020). </a:t>
            </a:r>
            <a:endParaRPr lang="en-US" dirty="0"/>
          </a:p>
        </p:txBody>
      </p:sp>
      <p:sp>
        <p:nvSpPr>
          <p:cNvPr id="4" name="Slide Number Placeholder 3"/>
          <p:cNvSpPr>
            <a:spLocks noGrp="1"/>
          </p:cNvSpPr>
          <p:nvPr>
            <p:ph type="sldNum" sz="quarter" idx="5"/>
          </p:nvPr>
        </p:nvSpPr>
        <p:spPr/>
        <p:txBody>
          <a:bodyPr/>
          <a:lstStyle/>
          <a:p>
            <a:fld id="{587DCB60-262D-43FD-840B-136AB91FF09A}" type="slidenum">
              <a:rPr lang="en-US" smtClean="0"/>
              <a:t>4</a:t>
            </a:fld>
            <a:endParaRPr lang="en-US"/>
          </a:p>
        </p:txBody>
      </p:sp>
    </p:spTree>
    <p:extLst>
      <p:ext uri="{BB962C8B-B14F-4D97-AF65-F5344CB8AC3E}">
        <p14:creationId xmlns:p14="http://schemas.microsoft.com/office/powerpoint/2010/main" val="3630020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stage of psychological theory highly promotes different logical things that's why I teach the children different logical things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Babakr</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2019). I do different activities for the children and teaching various activities logically is one of them. This period spans the time of middle childhood which starts around age 7 and finish age 11 as well as is characterized by the improvement of logical thinking which is notable here (Sanghvi,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87DCB60-262D-43FD-840B-136AB91FF09A}" type="slidenum">
              <a:rPr lang="en-US" smtClean="0"/>
              <a:t>5</a:t>
            </a:fld>
            <a:endParaRPr lang="en-US"/>
          </a:p>
        </p:txBody>
      </p:sp>
    </p:spTree>
    <p:extLst>
      <p:ext uri="{BB962C8B-B14F-4D97-AF65-F5344CB8AC3E}">
        <p14:creationId xmlns:p14="http://schemas.microsoft.com/office/powerpoint/2010/main" val="164757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 teach the children how to perform daily activities logically by that they can lead a good life. The third stage of Piaget's theory is The concrete operational stage which has great importance and by applying this step, every individual can be much more logical as well as sophisticated when they think during this step of development. Children aged 7-11 can understand any logical things if they are taught properly. I spend one hour a week teaching them different crucial things by following The concrete operational stage of this theory. This stage is also helpful for me to teach the learners how to think more abstractly and hypothetically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Pakpahan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Saragih</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87DCB60-262D-43FD-840B-136AB91FF09A}" type="slidenum">
              <a:rPr lang="en-US" smtClean="0"/>
              <a:t>6</a:t>
            </a:fld>
            <a:endParaRPr lang="en-US"/>
          </a:p>
        </p:txBody>
      </p:sp>
    </p:spTree>
    <p:extLst>
      <p:ext uri="{BB962C8B-B14F-4D97-AF65-F5344CB8AC3E}">
        <p14:creationId xmlns:p14="http://schemas.microsoft.com/office/powerpoint/2010/main" val="2648726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 a lead volunteer at a women's refugee center, I manage most of the children by doing several positive activities. I offer them some rewards to encourage them to make a good future. When they get rewards then they feel better to work more energetically which is very important for every human being. I also try to increase my level of consciousness to execute any task. Every mother usually plays the main role in the children but when they are away, this responsibility goes to another responsible person (Albanese et al., 2019). As a lead volunteer at a women's refugee center, I go there on the weekend and read storybooks so that they can feel better and get some knowledge from me. I do something positive for those children. I teach them how to draw a picture and how to be a good human being. I follow this mentioned theory of cognitive development and do everything logically.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87DCB60-262D-43FD-840B-136AB91FF09A}" type="slidenum">
              <a:rPr lang="en-US" smtClean="0"/>
              <a:t>7</a:t>
            </a:fld>
            <a:endParaRPr lang="en-US"/>
          </a:p>
        </p:txBody>
      </p:sp>
    </p:spTree>
    <p:extLst>
      <p:ext uri="{BB962C8B-B14F-4D97-AF65-F5344CB8AC3E}">
        <p14:creationId xmlns:p14="http://schemas.microsoft.com/office/powerpoint/2010/main" val="1363008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the end, it can be easily concluded that, for the development of children both physically and psychologically, every responsible person or agency needs to do something special. The children aged 7-11 need special care to manage, handle and develop their life. For doing the task, Piaget's Theory of Cognitive Development can play a good role. This psychological theory has several stages and The Concrete Operational stage is one of them. By following this stage, different logical things can be done for the children.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87DCB60-262D-43FD-840B-136AB91FF09A}" type="slidenum">
              <a:rPr lang="en-US" smtClean="0"/>
              <a:t>8</a:t>
            </a:fld>
            <a:endParaRPr lang="en-US"/>
          </a:p>
        </p:txBody>
      </p:sp>
    </p:spTree>
    <p:extLst>
      <p:ext uri="{BB962C8B-B14F-4D97-AF65-F5344CB8AC3E}">
        <p14:creationId xmlns:p14="http://schemas.microsoft.com/office/powerpoint/2010/main" val="2098734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Albanese, A.M., Russo, G.R. and Geller, P.A., 2019. The role of parental self‐efficacy in parent and child well‐being: A systematic review of associated outcomes. Child: care, health and development, 45(3), pp.333-363.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Babakr</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Z.,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Mohamedamin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 and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Kakamad</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2019. Piaget’s cognitive developmental theory: Critical review. Education Quarterly Reviews, 2(3).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Oogarah</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-Pratap, B.,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Bholoa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and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Ramma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2020. Stage theory of cognitive development—Jean Piaget. Science Education in Theory and Practice: An Introductory Guide to Learning Theory, pp.133-148.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Pakpahan</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F.H. and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Saragih</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2022. Theory of cognitive development by jean Piaget. Journal of Applied Linguistics, 2(2), pp.55-60.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Sanghvi, P., 2020. Piaget’s theory of cognitive development: a review. Indian Journal of Mental Health, 7(2), pp.90-96.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87DCB60-262D-43FD-840B-136AB91FF09A}" type="slidenum">
              <a:rPr lang="en-US" smtClean="0"/>
              <a:t>9</a:t>
            </a:fld>
            <a:endParaRPr lang="en-US"/>
          </a:p>
        </p:txBody>
      </p:sp>
    </p:spTree>
    <p:extLst>
      <p:ext uri="{BB962C8B-B14F-4D97-AF65-F5344CB8AC3E}">
        <p14:creationId xmlns:p14="http://schemas.microsoft.com/office/powerpoint/2010/main" val="1307831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3651706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2318486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118094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96AB16-3685-4EE8-BDC9-6EEFE2DD57E3}"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2389326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96AB16-3685-4EE8-BDC9-6EEFE2DD57E3}" type="datetimeFigureOut">
              <a:rPr lang="en-US" smtClean="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4219633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96AB16-3685-4EE8-BDC9-6EEFE2DD57E3}" type="datetimeFigureOut">
              <a:rPr lang="en-US" smtClean="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2336421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96AB16-3685-4EE8-BDC9-6EEFE2DD57E3}" type="datetimeFigureOut">
              <a:rPr lang="en-US" smtClean="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2940954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96AB16-3685-4EE8-BDC9-6EEFE2DD57E3}"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3332750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96AB16-3685-4EE8-BDC9-6EEFE2DD57E3}" type="datetimeFigureOut">
              <a:rPr lang="en-US" smtClean="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1221996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1908551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90054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2102552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56041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11370949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10808683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96AB16-3685-4EE8-BDC9-6EEFE2DD57E3}" type="datetimeFigureOut">
              <a:rPr lang="en-US" smtClean="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4153574-8D04-4E22-B93B-6D135E5B2BB4}" type="slidenum">
              <a:rPr lang="en-US" smtClean="0"/>
              <a:t>‹#›</a:t>
            </a:fld>
            <a:endParaRPr lang="en-US"/>
          </a:p>
        </p:txBody>
      </p:sp>
    </p:spTree>
    <p:extLst>
      <p:ext uri="{BB962C8B-B14F-4D97-AF65-F5344CB8AC3E}">
        <p14:creationId xmlns:p14="http://schemas.microsoft.com/office/powerpoint/2010/main" val="219054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96AB16-3685-4EE8-BDC9-6EEFE2DD57E3}" type="datetimeFigureOut">
              <a:rPr lang="en-US" smtClean="0"/>
              <a:t>2/19/2023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4153574-8D04-4E22-B93B-6D135E5B2BB4}" type="slidenum">
              <a:rPr lang="en-US" smtClean="0"/>
              <a:t>‹#›</a:t>
            </a:fld>
            <a:endParaRPr lang="en-US"/>
          </a:p>
        </p:txBody>
      </p:sp>
    </p:spTree>
    <p:extLst>
      <p:ext uri="{BB962C8B-B14F-4D97-AF65-F5344CB8AC3E}">
        <p14:creationId xmlns:p14="http://schemas.microsoft.com/office/powerpoint/2010/main" val="206224855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38286-D752-D220-BF9B-6008B51D9850}"/>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Welcome to the Presentation </a:t>
            </a:r>
          </a:p>
        </p:txBody>
      </p:sp>
      <p:sp>
        <p:nvSpPr>
          <p:cNvPr id="3" name="Subtitle 2">
            <a:extLst>
              <a:ext uri="{FF2B5EF4-FFF2-40B4-BE49-F238E27FC236}">
                <a16:creationId xmlns:a16="http://schemas.microsoft.com/office/drawing/2014/main" id="{F3A81078-442E-2DA2-0C5A-52F4230792A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483394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AA2F5-7ABF-9D3F-0902-81EB936ABA95}"/>
              </a:ext>
            </a:extLst>
          </p:cNvPr>
          <p:cNvSpPr>
            <a:spLocks noGrp="1"/>
          </p:cNvSpPr>
          <p:nvPr>
            <p:ph type="title"/>
          </p:nvPr>
        </p:nvSpPr>
        <p:spPr>
          <a:xfrm>
            <a:off x="-169966" y="950376"/>
            <a:ext cx="10515600" cy="1325563"/>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Psychology in Health and Social Care </a:t>
            </a:r>
            <a:br>
              <a:rPr lang="en-US" dirty="0">
                <a:latin typeface="Times New Roman" panose="02020603050405020304" pitchFamily="18" charset="0"/>
                <a:cs typeface="Times New Roman" panose="02020603050405020304" pitchFamily="18" charset="0"/>
              </a:rPr>
            </a:br>
            <a:r>
              <a:rPr lang="en-US" sz="2700" dirty="0">
                <a:latin typeface="Times New Roman" panose="02020603050405020304" pitchFamily="18" charset="0"/>
                <a:cs typeface="Times New Roman" panose="02020603050405020304" pitchFamily="18" charset="0"/>
              </a:rPr>
              <a:t>Student ID:</a:t>
            </a:r>
            <a:br>
              <a:rPr lang="en-US" dirty="0"/>
            </a:br>
            <a:endParaRPr lang="en-US" dirty="0"/>
          </a:p>
        </p:txBody>
      </p:sp>
      <p:sp>
        <p:nvSpPr>
          <p:cNvPr id="3" name="Content Placeholder 2">
            <a:extLst>
              <a:ext uri="{FF2B5EF4-FFF2-40B4-BE49-F238E27FC236}">
                <a16:creationId xmlns:a16="http://schemas.microsoft.com/office/drawing/2014/main" id="{46825E30-A360-BB18-39C0-28FBC2CF69F4}"/>
              </a:ext>
            </a:extLst>
          </p:cNvPr>
          <p:cNvSpPr>
            <a:spLocks noGrp="1"/>
          </p:cNvSpPr>
          <p:nvPr>
            <p:ph idx="1"/>
          </p:nvPr>
        </p:nvSpPr>
        <p:spPr/>
        <p:txBody>
          <a:bodyPr/>
          <a:lstStyle/>
          <a:p>
            <a:r>
              <a:rPr lang="en-GB" dirty="0"/>
              <a:t>Student name: George-</a:t>
            </a:r>
            <a:r>
              <a:rPr lang="en-GB" dirty="0" err="1"/>
              <a:t>Alin</a:t>
            </a:r>
            <a:r>
              <a:rPr lang="en-GB" dirty="0"/>
              <a:t> </a:t>
            </a:r>
            <a:r>
              <a:rPr lang="en-GB" dirty="0" err="1"/>
              <a:t>Manole-Mihut</a:t>
            </a:r>
            <a:r>
              <a:rPr lang="en-GB" dirty="0"/>
              <a:t> </a:t>
            </a:r>
          </a:p>
          <a:p>
            <a:r>
              <a:rPr lang="en-GB" dirty="0"/>
              <a:t>Student number: 2128132 </a:t>
            </a:r>
          </a:p>
          <a:p>
            <a:r>
              <a:rPr lang="en-GB" dirty="0"/>
              <a:t>Module:</a:t>
            </a:r>
            <a:r>
              <a:rPr lang="en-US" sz="1800" spc="-10" dirty="0">
                <a:effectLst/>
                <a:latin typeface="Arial" panose="020B0604020202020204" pitchFamily="34" charset="0"/>
                <a:ea typeface="Arial" panose="020B0604020202020204" pitchFamily="34" charset="0"/>
              </a:rPr>
              <a:t>LCHS4006</a:t>
            </a:r>
            <a:endParaRPr lang="en-US" dirty="0"/>
          </a:p>
        </p:txBody>
      </p:sp>
    </p:spTree>
    <p:extLst>
      <p:ext uri="{BB962C8B-B14F-4D97-AF65-F5344CB8AC3E}">
        <p14:creationId xmlns:p14="http://schemas.microsoft.com/office/powerpoint/2010/main" val="498864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20C86-8D7F-519F-93F1-5673F75C375C}"/>
              </a:ext>
            </a:extLst>
          </p:cNvPr>
          <p:cNvSpPr>
            <a:spLocks noGrp="1"/>
          </p:cNvSpPr>
          <p:nvPr>
            <p:ph type="title"/>
          </p:nvPr>
        </p:nvSpPr>
        <p:spPr>
          <a:xfrm>
            <a:off x="966537" y="1162843"/>
            <a:ext cx="10515600" cy="1325563"/>
          </a:xfrm>
        </p:spPr>
        <p:txBody>
          <a:bodyPr/>
          <a:lstStyle/>
          <a:p>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US"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D29C0A5C-6A88-4848-28C3-ADB3E152DBB0}"/>
              </a:ext>
            </a:extLst>
          </p:cNvPr>
          <p:cNvSpPr>
            <a:spLocks noGrp="1"/>
          </p:cNvSpPr>
          <p:nvPr>
            <p:ph idx="1"/>
          </p:nvPr>
        </p:nvSpPr>
        <p:spPr/>
        <p:txBody>
          <a:bodyPr>
            <a:normAutofit/>
          </a:bodyPr>
          <a:lstStyle/>
          <a:p>
            <a:r>
              <a:rPr lang="en-US" sz="2400" dirty="0">
                <a:solidFill>
                  <a:schemeClr val="tx1"/>
                </a:solidFill>
                <a:latin typeface="Times New Roman" panose="02020603050405020304" pitchFamily="18" charset="0"/>
                <a:cs typeface="Times New Roman" panose="02020603050405020304" pitchFamily="18" charset="0"/>
              </a:rPr>
              <a:t>Importance of Psychology in healthcare sector</a:t>
            </a:r>
          </a:p>
          <a:p>
            <a:r>
              <a:rPr lang="en-US" sz="2400" dirty="0">
                <a:solidFill>
                  <a:schemeClr val="tx1"/>
                </a:solidFill>
                <a:latin typeface="Times New Roman" panose="02020603050405020304" pitchFamily="18" charset="0"/>
                <a:cs typeface="Times New Roman" panose="02020603050405020304" pitchFamily="18" charset="0"/>
              </a:rPr>
              <a:t>Aim of this paper</a:t>
            </a:r>
          </a:p>
        </p:txBody>
      </p:sp>
    </p:spTree>
    <p:extLst>
      <p:ext uri="{BB962C8B-B14F-4D97-AF65-F5344CB8AC3E}">
        <p14:creationId xmlns:p14="http://schemas.microsoft.com/office/powerpoint/2010/main" val="2879385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88174-DBD6-41D2-13D2-7B6FEFDF55EC}"/>
              </a:ext>
            </a:extLst>
          </p:cNvPr>
          <p:cNvSpPr>
            <a:spLocks noGrp="1"/>
          </p:cNvSpPr>
          <p:nvPr>
            <p:ph type="title"/>
          </p:nvPr>
        </p:nvSpPr>
        <p:spPr>
          <a:xfrm>
            <a:off x="838200" y="1162843"/>
            <a:ext cx="10515600" cy="1325563"/>
          </a:xfrm>
        </p:spPr>
        <p:txBody>
          <a:bodyPr/>
          <a:lstStyle/>
          <a:p>
            <a:r>
              <a:rPr lang="en-US" sz="36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Two creche activities for children</a:t>
            </a:r>
            <a:r>
              <a:rPr lang="en-US" sz="3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9E555742-E6AD-B90C-97FC-893125184B1E}"/>
              </a:ext>
            </a:extLst>
          </p:cNvPr>
          <p:cNvSpPr>
            <a:spLocks noGrp="1"/>
          </p:cNvSpPr>
          <p:nvPr>
            <p:ph idx="1"/>
          </p:nvPr>
        </p:nvSpPr>
        <p:spPr/>
        <p:txBody>
          <a:bodyPr>
            <a:normAutofit/>
          </a:bodyPr>
          <a:lstStyle/>
          <a:p>
            <a:r>
              <a:rPr lang="en-US" sz="2400" dirty="0">
                <a:solidFill>
                  <a:schemeClr val="tx1"/>
                </a:solidFill>
                <a:latin typeface="Times New Roman" panose="02020603050405020304" pitchFamily="18" charset="0"/>
                <a:cs typeface="Times New Roman" panose="02020603050405020304" pitchFamily="18" charset="0"/>
              </a:rPr>
              <a:t>Activities with the children</a:t>
            </a:r>
          </a:p>
          <a:p>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Piaget's theory of cognitive development </a:t>
            </a:r>
            <a:endParaRPr lang="en-US" sz="3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D88BC4A-B6E8-34CD-2775-3AB10C14FD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7958" y="3154279"/>
            <a:ext cx="3048000" cy="1714500"/>
          </a:xfrm>
          <a:prstGeom prst="rect">
            <a:avLst/>
          </a:prstGeom>
        </p:spPr>
      </p:pic>
      <p:sp>
        <p:nvSpPr>
          <p:cNvPr id="6" name="Rectangle 5">
            <a:extLst>
              <a:ext uri="{FF2B5EF4-FFF2-40B4-BE49-F238E27FC236}">
                <a16:creationId xmlns:a16="http://schemas.microsoft.com/office/drawing/2014/main" id="{2D5DC63A-F7B6-EE75-4504-18F4CD33CB18}"/>
              </a:ext>
            </a:extLst>
          </p:cNvPr>
          <p:cNvSpPr/>
          <p:nvPr/>
        </p:nvSpPr>
        <p:spPr>
          <a:xfrm>
            <a:off x="1219201" y="5101388"/>
            <a:ext cx="3962399" cy="43326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800" dirty="0">
                <a:solidFill>
                  <a:srgbClr val="000000"/>
                </a:solidFill>
                <a:effectLst/>
                <a:latin typeface="Times New Roman" panose="02020603050405020304" pitchFamily="18" charset="0"/>
                <a:ea typeface="Times New Roman" panose="02020603050405020304" pitchFamily="18" charset="0"/>
              </a:rPr>
              <a:t>Source: (</a:t>
            </a:r>
            <a:r>
              <a:rPr lang="en-US" sz="1800" dirty="0" err="1">
                <a:solidFill>
                  <a:srgbClr val="000000"/>
                </a:solidFill>
                <a:effectLst/>
                <a:latin typeface="Times New Roman" panose="02020603050405020304" pitchFamily="18" charset="0"/>
                <a:ea typeface="Times New Roman" panose="02020603050405020304" pitchFamily="18" charset="0"/>
              </a:rPr>
              <a:t>Oogarah</a:t>
            </a:r>
            <a:r>
              <a:rPr lang="en-US" sz="1800" dirty="0">
                <a:solidFill>
                  <a:srgbClr val="000000"/>
                </a:solidFill>
                <a:effectLst/>
                <a:latin typeface="Times New Roman" panose="02020603050405020304" pitchFamily="18" charset="0"/>
                <a:ea typeface="Times New Roman" panose="02020603050405020304" pitchFamily="18" charset="0"/>
              </a:rPr>
              <a:t>-Pratap, et al., 2020). </a:t>
            </a:r>
            <a:endParaRPr lang="en-US" dirty="0"/>
          </a:p>
        </p:txBody>
      </p:sp>
    </p:spTree>
    <p:extLst>
      <p:ext uri="{BB962C8B-B14F-4D97-AF65-F5344CB8AC3E}">
        <p14:creationId xmlns:p14="http://schemas.microsoft.com/office/powerpoint/2010/main" val="27825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67377-4FE4-85EB-F86B-B57B293FC299}"/>
              </a:ext>
            </a:extLst>
          </p:cNvPr>
          <p:cNvSpPr>
            <a:spLocks noGrp="1"/>
          </p:cNvSpPr>
          <p:nvPr>
            <p:ph type="title"/>
          </p:nvPr>
        </p:nvSpPr>
        <p:spPr>
          <a:xfrm>
            <a:off x="1062789" y="910556"/>
            <a:ext cx="10515600" cy="1325563"/>
          </a:xfrm>
        </p:spPr>
        <p:txBody>
          <a:bodyPr>
            <a:normAutofit/>
          </a:bodyPr>
          <a:lstStyle/>
          <a:p>
            <a:r>
              <a:rPr lang="en-US" sz="3600" b="1" dirty="0">
                <a:latin typeface="Times New Roman" panose="02020603050405020304" pitchFamily="18" charset="0"/>
                <a:cs typeface="Times New Roman" panose="02020603050405020304" pitchFamily="18" charset="0"/>
              </a:rPr>
              <a:t>Continue</a:t>
            </a:r>
          </a:p>
        </p:txBody>
      </p:sp>
      <p:sp>
        <p:nvSpPr>
          <p:cNvPr id="3" name="Content Placeholder 2">
            <a:extLst>
              <a:ext uri="{FF2B5EF4-FFF2-40B4-BE49-F238E27FC236}">
                <a16:creationId xmlns:a16="http://schemas.microsoft.com/office/drawing/2014/main" id="{993C4D94-1AD9-ABE8-BD7C-D62E6F1DC3CF}"/>
              </a:ext>
            </a:extLst>
          </p:cNvPr>
          <p:cNvSpPr>
            <a:spLocks noGrp="1"/>
          </p:cNvSpPr>
          <p:nvPr>
            <p:ph idx="1"/>
          </p:nvPr>
        </p:nvSpPr>
        <p:spPr/>
        <p:txBody>
          <a:bodyPr/>
          <a:lstStyle/>
          <a:p>
            <a:r>
              <a:rPr lang="en-US" sz="2400" dirty="0">
                <a:solidFill>
                  <a:schemeClr val="tx1"/>
                </a:solidFill>
                <a:latin typeface="Times New Roman" panose="02020603050405020304" pitchFamily="18" charset="0"/>
                <a:cs typeface="Times New Roman" panose="02020603050405020304" pitchFamily="18" charset="0"/>
              </a:rPr>
              <a:t>Different logical things</a:t>
            </a:r>
          </a:p>
          <a:p>
            <a:r>
              <a:rPr lang="en-US" sz="2400" dirty="0">
                <a:solidFill>
                  <a:srgbClr val="000000"/>
                </a:solidFill>
                <a:latin typeface="Times New Roman" panose="02020603050405020304" pitchFamily="18" charset="0"/>
                <a:cs typeface="Times New Roman" panose="02020603050405020304" pitchFamily="18" charset="0"/>
              </a:rPr>
              <a:t>Teaching various things logically</a:t>
            </a:r>
            <a:endParaRPr lang="en-US" sz="36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89784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08120-5F9A-64E5-B499-D88A2561F1D0}"/>
              </a:ext>
            </a:extLst>
          </p:cNvPr>
          <p:cNvSpPr>
            <a:spLocks noGrp="1"/>
          </p:cNvSpPr>
          <p:nvPr>
            <p:ph type="title"/>
          </p:nvPr>
        </p:nvSpPr>
        <p:spPr>
          <a:xfrm>
            <a:off x="982579" y="814304"/>
            <a:ext cx="10515600" cy="1325563"/>
          </a:xfrm>
        </p:spPr>
        <p:txBody>
          <a:bodyPr>
            <a:normAutofit/>
          </a:bodyPr>
          <a:lstStyle/>
          <a:p>
            <a:r>
              <a:rPr lang="en-US" sz="3600" b="1" dirty="0">
                <a:latin typeface="Times New Roman" panose="02020603050405020304" pitchFamily="18" charset="0"/>
                <a:cs typeface="Times New Roman" panose="02020603050405020304" pitchFamily="18" charset="0"/>
              </a:rPr>
              <a:t>Continue</a:t>
            </a:r>
          </a:p>
        </p:txBody>
      </p:sp>
      <p:sp>
        <p:nvSpPr>
          <p:cNvPr id="3" name="Content Placeholder 2">
            <a:extLst>
              <a:ext uri="{FF2B5EF4-FFF2-40B4-BE49-F238E27FC236}">
                <a16:creationId xmlns:a16="http://schemas.microsoft.com/office/drawing/2014/main" id="{B22AB0C3-EF84-7B4B-AD74-74602A78911C}"/>
              </a:ext>
            </a:extLst>
          </p:cNvPr>
          <p:cNvSpPr>
            <a:spLocks noGrp="1"/>
          </p:cNvSpPr>
          <p:nvPr>
            <p:ph idx="1"/>
          </p:nvPr>
        </p:nvSpPr>
        <p:spPr/>
        <p:txBody>
          <a:bodyPr>
            <a:normAutofit/>
          </a:bodyPr>
          <a:lstStyle/>
          <a:p>
            <a:r>
              <a:rPr lang="en-US" sz="2400" dirty="0">
                <a:solidFill>
                  <a:srgbClr val="000000"/>
                </a:solidFill>
                <a:effectLst/>
                <a:latin typeface="Times New Roman" panose="02020603050405020304" pitchFamily="18" charset="0"/>
                <a:ea typeface="Times New Roman" panose="02020603050405020304" pitchFamily="18" charset="0"/>
              </a:rPr>
              <a:t>The concrete operational stage </a:t>
            </a:r>
          </a:p>
          <a:p>
            <a:r>
              <a:rPr lang="en-US" sz="2400" dirty="0">
                <a:solidFill>
                  <a:schemeClr val="tx1"/>
                </a:solidFill>
                <a:latin typeface="Times New Roman" panose="02020603050405020304" pitchFamily="18" charset="0"/>
                <a:cs typeface="Times New Roman" panose="02020603050405020304" pitchFamily="18" charset="0"/>
              </a:rPr>
              <a:t>My activities with the children</a:t>
            </a:r>
          </a:p>
        </p:txBody>
      </p:sp>
    </p:spTree>
    <p:extLst>
      <p:ext uri="{BB962C8B-B14F-4D97-AF65-F5344CB8AC3E}">
        <p14:creationId xmlns:p14="http://schemas.microsoft.com/office/powerpoint/2010/main" val="1358626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07929-DEFB-D49C-71F9-42106982DC0E}"/>
              </a:ext>
            </a:extLst>
          </p:cNvPr>
          <p:cNvSpPr>
            <a:spLocks noGrp="1"/>
          </p:cNvSpPr>
          <p:nvPr>
            <p:ph type="title"/>
          </p:nvPr>
        </p:nvSpPr>
        <p:spPr>
          <a:xfrm>
            <a:off x="1062790" y="814304"/>
            <a:ext cx="10515600" cy="1325563"/>
          </a:xfrm>
        </p:spPr>
        <p:txBody>
          <a:bodyPr>
            <a:normAutofit/>
          </a:bodyPr>
          <a:lstStyle/>
          <a:p>
            <a:r>
              <a:rPr lang="en-US" sz="3600" b="1" dirty="0">
                <a:latin typeface="Times New Roman" panose="02020603050405020304" pitchFamily="18" charset="0"/>
                <a:cs typeface="Times New Roman" panose="02020603050405020304" pitchFamily="18" charset="0"/>
              </a:rPr>
              <a:t>Continue</a:t>
            </a:r>
          </a:p>
        </p:txBody>
      </p:sp>
      <p:sp>
        <p:nvSpPr>
          <p:cNvPr id="3" name="Content Placeholder 2">
            <a:extLst>
              <a:ext uri="{FF2B5EF4-FFF2-40B4-BE49-F238E27FC236}">
                <a16:creationId xmlns:a16="http://schemas.microsoft.com/office/drawing/2014/main" id="{86319BAD-0A8A-6ADF-94EE-09FD1BA2BBF1}"/>
              </a:ext>
            </a:extLst>
          </p:cNvPr>
          <p:cNvSpPr>
            <a:spLocks noGrp="1"/>
          </p:cNvSpPr>
          <p:nvPr>
            <p:ph idx="1"/>
          </p:nvPr>
        </p:nvSpPr>
        <p:spPr/>
        <p:txBody>
          <a:bodyPr>
            <a:normAutofit/>
          </a:bodyPr>
          <a:lstStyle/>
          <a:p>
            <a:r>
              <a:rPr lang="en-US" sz="2400" dirty="0">
                <a:solidFill>
                  <a:srgbClr val="000000"/>
                </a:solidFill>
                <a:effectLst/>
                <a:latin typeface="Times New Roman" panose="02020603050405020304" pitchFamily="18" charset="0"/>
                <a:ea typeface="Times New Roman" panose="02020603050405020304" pitchFamily="18" charset="0"/>
              </a:rPr>
              <a:t>I offer them some rewards to encourage them to make a good future</a:t>
            </a:r>
          </a:p>
          <a:p>
            <a:r>
              <a:rPr lang="en-US" sz="2400" dirty="0">
                <a:solidFill>
                  <a:srgbClr val="000000"/>
                </a:solidFill>
                <a:latin typeface="Times New Roman" panose="02020603050405020304" pitchFamily="18" charset="0"/>
              </a:rPr>
              <a:t>Different positive activities for the children </a:t>
            </a:r>
            <a:endParaRPr lang="en-US" sz="3600" dirty="0"/>
          </a:p>
        </p:txBody>
      </p:sp>
    </p:spTree>
    <p:extLst>
      <p:ext uri="{BB962C8B-B14F-4D97-AF65-F5344CB8AC3E}">
        <p14:creationId xmlns:p14="http://schemas.microsoft.com/office/powerpoint/2010/main" val="220106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6483C-92B9-5522-FABF-6AD317B38580}"/>
              </a:ext>
            </a:extLst>
          </p:cNvPr>
          <p:cNvSpPr>
            <a:spLocks noGrp="1"/>
          </p:cNvSpPr>
          <p:nvPr>
            <p:ph type="title"/>
          </p:nvPr>
        </p:nvSpPr>
        <p:spPr>
          <a:xfrm>
            <a:off x="1030705" y="1162843"/>
            <a:ext cx="10515600" cy="1325563"/>
          </a:xfrm>
        </p:spPr>
        <p:txBody>
          <a:bodyPr/>
          <a:lstStyle/>
          <a:p>
            <a:r>
              <a:rPr lang="en-US" sz="4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r>
              <a:rPr lang="en-US" sz="4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4CBD0B3-A19F-4184-CBA6-BF3B72C29F9A}"/>
              </a:ext>
            </a:extLst>
          </p:cNvPr>
          <p:cNvSpPr>
            <a:spLocks noGrp="1"/>
          </p:cNvSpPr>
          <p:nvPr>
            <p:ph idx="1"/>
          </p:nvPr>
        </p:nvSpPr>
        <p:spPr/>
        <p:txBody>
          <a:bodyPr>
            <a:normAutofit/>
          </a:bodyPr>
          <a:lstStyle/>
          <a:p>
            <a:r>
              <a:rPr lang="en-US" sz="2400" dirty="0">
                <a:solidFill>
                  <a:schemeClr val="tx1"/>
                </a:solidFill>
                <a:latin typeface="Times New Roman" panose="02020603050405020304" pitchFamily="18" charset="0"/>
                <a:cs typeface="Times New Roman" panose="02020603050405020304" pitchFamily="18" charset="0"/>
              </a:rPr>
              <a:t>Significance of </a:t>
            </a:r>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Piaget's Theory </a:t>
            </a:r>
          </a:p>
          <a:p>
            <a:r>
              <a:rPr lang="en-US"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Concrete Operational stage of this theory</a:t>
            </a:r>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5728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0E41-64B5-78C0-D3E0-5CE49432D187}"/>
              </a:ext>
            </a:extLst>
          </p:cNvPr>
          <p:cNvSpPr>
            <a:spLocks noGrp="1"/>
          </p:cNvSpPr>
          <p:nvPr>
            <p:ph type="title"/>
          </p:nvPr>
        </p:nvSpPr>
        <p:spPr>
          <a:xfrm>
            <a:off x="1014663" y="1162843"/>
            <a:ext cx="10515600" cy="1325563"/>
          </a:xfrm>
        </p:spPr>
        <p:txBody>
          <a:bodyPr/>
          <a:lstStyle/>
          <a:p>
            <a:r>
              <a:rPr lang="en-US" sz="3600" b="1" dirty="0">
                <a:effectLst/>
                <a:latin typeface="Times New Roman" panose="02020603050405020304" pitchFamily="18" charset="0"/>
                <a:ea typeface="Times New Roman" panose="02020603050405020304" pitchFamily="18" charset="0"/>
                <a:cs typeface="Times New Roman" panose="02020603050405020304" pitchFamily="18" charset="0"/>
              </a:rPr>
              <a:t>Reference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68CBF39-9D14-FBA8-CD1E-6DB3E1E71F05}"/>
              </a:ext>
            </a:extLst>
          </p:cNvPr>
          <p:cNvSpPr>
            <a:spLocks noGrp="1"/>
          </p:cNvSpPr>
          <p:nvPr>
            <p:ph idx="1"/>
          </p:nvPr>
        </p:nvSpPr>
        <p:spPr/>
        <p:txBody>
          <a:bodyPr>
            <a:normAutofit fontScale="70000" lnSpcReduction="20000"/>
          </a:bodyPr>
          <a:lstStyle/>
          <a:p>
            <a:pPr marL="0" marR="0" algn="just">
              <a:lnSpc>
                <a:spcPct val="150000"/>
              </a:lnSpc>
              <a:spcBef>
                <a:spcPts val="0"/>
              </a:spcBef>
              <a:spcAft>
                <a:spcPts val="0"/>
              </a:spcAft>
            </a:pP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Albanese, A.M., Russo, G.R. and Geller, P.A., 2019. The role of parental self‐efficacy in parent and child well‐being: A systematic review of associated outcomes. Child: care, health and development, 45(3), pp.333-363.</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Babakr</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Z., </a:t>
            </a: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Mohamedamin</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 and </a:t>
            </a: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Kakamad</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2019. Piaget’s cognitive developmental theory: Critical review. Education Quarterly Reviews, 2(3).</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Oogarah</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-Pratap, B., </a:t>
            </a: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Bholoa</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and </a:t>
            </a: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Ramma</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2020. Stage theory of cognitive development—Jean Piaget. Science Education in Theory and Practice: An Introductory Guide to Learning Theory, pp.133-148.</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Pakpahan</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F.H. and </a:t>
            </a:r>
            <a:r>
              <a:rPr lang="en-US" sz="2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Saragih</a:t>
            </a: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2022. Theory of cognitive development by jean Piaget. Journal of Applied Linguistics, 2(2), pp.55-60.</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US" sz="2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Sanghvi, P., 2020. Piaget’s theory of cognitive development: a review. Indian Journal of Mental Health, 7(2), pp.90-96.</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974495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D49E9-F6E1-159B-0DEE-97BB56DEC8ED}"/>
              </a:ext>
            </a:extLst>
          </p:cNvPr>
          <p:cNvSpPr>
            <a:spLocks noGrp="1"/>
          </p:cNvSpPr>
          <p:nvPr>
            <p:ph type="title"/>
          </p:nvPr>
        </p:nvSpPr>
        <p:spPr>
          <a:xfrm>
            <a:off x="5185611" y="2242052"/>
            <a:ext cx="10515600" cy="1325563"/>
          </a:xfrm>
        </p:spPr>
        <p:txBody>
          <a:bodyPr/>
          <a:lstStyle/>
          <a:p>
            <a:r>
              <a:rPr lang="en-US" b="1" dirty="0">
                <a:latin typeface="Times New Roman" panose="02020603050405020304" pitchFamily="18" charset="0"/>
                <a:cs typeface="Times New Roman" panose="02020603050405020304" pitchFamily="18" charset="0"/>
              </a:rPr>
              <a:t>Thanks</a:t>
            </a:r>
          </a:p>
        </p:txBody>
      </p:sp>
      <p:sp>
        <p:nvSpPr>
          <p:cNvPr id="3" name="Content Placeholder 2">
            <a:extLst>
              <a:ext uri="{FF2B5EF4-FFF2-40B4-BE49-F238E27FC236}">
                <a16:creationId xmlns:a16="http://schemas.microsoft.com/office/drawing/2014/main" id="{A0DB158C-2478-A935-0B5E-D58FBDBB0C1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4996169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106</TotalTime>
  <Words>1168</Words>
  <Application>Microsoft Office PowerPoint</Application>
  <PresentationFormat>Widescreen</PresentationFormat>
  <Paragraphs>47</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Welcome to the Presentation </vt:lpstr>
      <vt:lpstr>Psychology in Health and Social Care  Student ID: </vt:lpstr>
      <vt:lpstr>Introduction  </vt:lpstr>
      <vt:lpstr>Two creche activities for children  </vt:lpstr>
      <vt:lpstr>Continue</vt:lpstr>
      <vt:lpstr>Continue</vt:lpstr>
      <vt:lpstr>Continue</vt:lpstr>
      <vt:lpstr>Conclusion  </vt:lpstr>
      <vt:lpstr>Reference  </vt:lpstr>
      <vt:lpstr>Thanks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dc:title>
  <dc:creator>aslamhosain98@gmail.com</dc:creator>
  <cp:lastModifiedBy>George Alin</cp:lastModifiedBy>
  <cp:revision>6</cp:revision>
  <dcterms:created xsi:type="dcterms:W3CDTF">2023-02-19T06:01:26Z</dcterms:created>
  <dcterms:modified xsi:type="dcterms:W3CDTF">2023-02-19T15:19:55Z</dcterms:modified>
</cp:coreProperties>
</file>