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9"/>
  </p:notesMasterIdLst>
  <p:sldIdLst>
    <p:sldId id="257" r:id="rId2"/>
    <p:sldId id="277" r:id="rId3"/>
    <p:sldId id="288" r:id="rId4"/>
    <p:sldId id="289" r:id="rId5"/>
    <p:sldId id="290" r:id="rId6"/>
    <p:sldId id="291" r:id="rId7"/>
    <p:sldId id="29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E3FDE45-AF77-4B5C-9715-49D594BDF05E}"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 showGuides="1">
      <p:cViewPr varScale="1">
        <p:scale>
          <a:sx n="83" d="100"/>
          <a:sy n="83" d="100"/>
        </p:scale>
        <p:origin x="45" y="22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F8AE66-3524-4E8B-9E47-FF68E5D3151E}" type="datetimeFigureOut">
              <a:rPr lang="en-GB" smtClean="0"/>
              <a:t>21/03/2020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DEA4D6-B027-42B4-A724-437B4F85FD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7028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  <a:prstGeom prst="rect">
            <a:avLst/>
          </a:prstGeo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158984" y="1792224"/>
            <a:ext cx="990599" cy="304799"/>
          </a:xfrm>
        </p:spPr>
        <p:txBody>
          <a:bodyPr/>
          <a:lstStyle>
            <a:lvl1pPr algn="l">
              <a:defRPr b="0">
                <a:solidFill>
                  <a:schemeClr val="bg1"/>
                </a:solidFill>
              </a:defRPr>
            </a:lvl1pPr>
          </a:lstStyle>
          <a:p>
            <a:fld id="{4665E195-C89C-4871-8AE9-903FDB8B6D9D}" type="datetimeFigureOut">
              <a:rPr lang="en-US" smtClean="0"/>
              <a:t>3/21/2020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1976" y="3227832"/>
            <a:ext cx="3867912" cy="310896"/>
          </a:xfrm>
        </p:spPr>
        <p:txBody>
          <a:bodyPr/>
          <a:lstStyle>
            <a:lvl1pPr>
              <a:defRPr sz="1000" b="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830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9"/>
            <a:ext cx="8825659" cy="706964"/>
          </a:xfrm>
          <a:prstGeom prst="rect">
            <a:avLst/>
          </a:prstGeom>
        </p:spPr>
        <p:txBody>
          <a:bodyPr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3/21/2020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 b="1"/>
            </a:lvl1pPr>
          </a:lstStyle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13991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9192"/>
            <a:ext cx="4343400" cy="2286000"/>
          </a:xfrm>
          <a:prstGeom prst="rect">
            <a:avLst/>
          </a:prstGeom>
        </p:spPr>
        <p:txBody>
          <a:bodyPr anchor="ctr" anchorCtr="0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4576" y="2679192"/>
            <a:ext cx="3758184" cy="2286000"/>
          </a:xfrm>
        </p:spPr>
        <p:txBody>
          <a:bodyPr anchor="ctr" anchorCtr="0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3/21/2020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 b="1"/>
            </a:lvl1pPr>
          </a:lstStyle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35399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69264"/>
            <a:ext cx="8825659" cy="704088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8032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76" y="2603500"/>
            <a:ext cx="4828032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3/21/2020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9262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69264"/>
            <a:ext cx="8825659" cy="70408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6040"/>
            <a:ext cx="48280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98448"/>
            <a:ext cx="4828032" cy="284378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76" y="2606040"/>
            <a:ext cx="48280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1" y="3187921"/>
            <a:ext cx="4825160" cy="285431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3/21/2020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693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2144" y="969264"/>
            <a:ext cx="8825659" cy="704088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3/21/2020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896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3/21/2020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087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298448"/>
            <a:ext cx="2793159" cy="1597152"/>
          </a:xfrm>
          <a:prstGeom prst="rect">
            <a:avLst/>
          </a:prstGeo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79008" y="1447800"/>
            <a:ext cx="5195997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3" y="3129280"/>
            <a:ext cx="2793159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3/21/2020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77435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59" cy="173566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3/21/2020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688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7" y="4969927"/>
            <a:ext cx="8825657" cy="56673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7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pPr/>
              <a:t>3/21/2020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6667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0704"/>
            <a:ext cx="8833104" cy="1371600"/>
          </a:xfrm>
          <a:prstGeom prst="rect">
            <a:avLst/>
          </a:prstGeom>
        </p:spPr>
        <p:txBody>
          <a:bodyPr anchor="ctr" anchorCtr="0"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2144" y="3547872"/>
            <a:ext cx="8825659" cy="2478024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pPr/>
              <a:t>3/21/2020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5924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6" name="Rectangle 1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2" name="TextBox 11"/>
          <p:cNvSpPr txBox="1"/>
          <p:nvPr/>
        </p:nvSpPr>
        <p:spPr bwMode="gray">
          <a:xfrm>
            <a:off x="898295" y="596767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 bwMode="gray">
          <a:xfrm>
            <a:off x="9715063" y="2629300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980517"/>
            <a:ext cx="8460983" cy="2698249"/>
          </a:xfrm>
          <a:prstGeom prst="rect">
            <a:avLst/>
          </a:prstGeom>
        </p:spPr>
        <p:txBody>
          <a:bodyPr anchor="ctr" anchorCtr="0"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 bwMode="gray">
          <a:xfrm>
            <a:off x="1945945" y="3679987"/>
            <a:ext cx="7725772" cy="34217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400" cap="small" dirty="0">
                <a:solidFill>
                  <a:schemeClr val="tx2">
                    <a:lumMod val="40000"/>
                    <a:lumOff val="60000"/>
                  </a:schemeClr>
                </a:solidFill>
                <a:latin typeface="+mn-lt"/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8"/>
            <a:ext cx="8825659" cy="997858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pPr/>
              <a:t>3/21/2020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23" name="Rectangle 2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3950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3525"/>
            <a:ext cx="8865623" cy="1819656"/>
          </a:xfrm>
          <a:prstGeom prst="rect">
            <a:avLst/>
          </a:prstGeo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9200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pPr/>
              <a:t>3/21/2020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0469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3129168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79764"/>
            <a:ext cx="3129168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5380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4"/>
            <a:ext cx="3145380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595032"/>
            <a:ext cx="3161029" cy="58473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79764"/>
            <a:ext cx="3161029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4991" y="2603500"/>
            <a:ext cx="32564" cy="3423554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5824" y="2603500"/>
            <a:ext cx="0" cy="3423554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pPr/>
              <a:t>3/21/2020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52437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 anchor="ctr" anchorCtr="0"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5"/>
            <a:ext cx="3050438" cy="57626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10916"/>
            <a:ext cx="2691242" cy="1584094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7"/>
            <a:ext cx="3050438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2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09108"/>
            <a:ext cx="3050438" cy="91257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3" y="4532842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3" y="5109107"/>
            <a:ext cx="3050438" cy="91794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4245" y="2603500"/>
            <a:ext cx="1" cy="3461811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7352" y="2603500"/>
            <a:ext cx="0" cy="3461811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pPr/>
              <a:t>3/21/2020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5588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595033"/>
            <a:ext cx="8825659" cy="3424768"/>
          </a:xfrm>
        </p:spPr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3/21/2020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7281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Rectangle 12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6"/>
            <a:ext cx="1441567" cy="4748591"/>
          </a:xfrm>
          <a:prstGeom prst="rect">
            <a:avLst/>
          </a:prstGeo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5"/>
            <a:ext cx="6256025" cy="4748591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3/21/2020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20" name="Rectangle 1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768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7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0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2760" y="6391656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4665E195-C89C-4871-8AE9-903FDB8B6D9D}" type="datetimeFigureOut">
              <a:rPr lang="en-US" smtClean="0"/>
              <a:pPr/>
              <a:t>3/21/2020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7784" y="6391656"/>
            <a:ext cx="3867912" cy="310896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29" name="Rectangle 2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6763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pluralisticpractice.com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Professional Relationships</a:t>
            </a:r>
            <a:br>
              <a:rPr lang="en-US" dirty="0" smtClean="0"/>
            </a:br>
            <a:endParaRPr lang="en-US" dirty="0" smtClean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152181"/>
            <a:ext cx="9484290" cy="1486619"/>
          </a:xfrm>
        </p:spPr>
        <p:txBody>
          <a:bodyPr>
            <a:normAutofit/>
          </a:bodyPr>
          <a:lstStyle/>
          <a:p>
            <a:r>
              <a:rPr lang="en-US" sz="2800" b="1" dirty="0" smtClean="0"/>
              <a:t>Week 17  - Discussions on: </a:t>
            </a:r>
          </a:p>
          <a:p>
            <a:r>
              <a:rPr lang="en-US" sz="2800" dirty="0" smtClean="0"/>
              <a:t>New trends &amp; Assessment Preparation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6136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Todays Schedule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9894" y="2603500"/>
            <a:ext cx="10374702" cy="3416300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sz="2400" dirty="0" smtClean="0"/>
              <a:t>Check in – </a:t>
            </a:r>
            <a:r>
              <a:rPr lang="en-GB" sz="2400" b="1" dirty="0" smtClean="0"/>
              <a:t>CHAT FORUM 10-11AM – Today </a:t>
            </a:r>
            <a:endParaRPr lang="en-GB" sz="2400" b="1" dirty="0" smtClean="0"/>
          </a:p>
          <a:p>
            <a:r>
              <a:rPr lang="en-GB" sz="2400" dirty="0" smtClean="0"/>
              <a:t>TODAY</a:t>
            </a:r>
            <a:r>
              <a:rPr lang="en-GB" sz="2400" dirty="0" smtClean="0"/>
              <a:t>:  NEW TRENDS IN COUNSELLING &amp; ASSESSMENT PREPARATION</a:t>
            </a:r>
            <a:r>
              <a:rPr lang="en-GB" sz="2400" dirty="0" smtClean="0"/>
              <a:t>.</a:t>
            </a: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3400738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44914"/>
            <a:ext cx="8825659" cy="1067915"/>
          </a:xfrm>
        </p:spPr>
        <p:txBody>
          <a:bodyPr/>
          <a:lstStyle/>
          <a:p>
            <a:r>
              <a:rPr lang="en-GB" sz="2800" b="1" dirty="0"/>
              <a:t>N</a:t>
            </a:r>
            <a:r>
              <a:rPr lang="en-GB" sz="2800" b="1" dirty="0" smtClean="0"/>
              <a:t>ew Trends and Initiatives in Counselling </a:t>
            </a:r>
            <a:endParaRPr lang="en-GB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10197408" cy="3416300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 smtClean="0"/>
              <a:t>Examples of New </a:t>
            </a:r>
            <a:r>
              <a:rPr lang="en-GB" b="1" dirty="0" smtClean="0"/>
              <a:t>Trends</a:t>
            </a:r>
          </a:p>
          <a:p>
            <a:r>
              <a:rPr lang="en-GB" b="1" dirty="0" smtClean="0"/>
              <a:t>ONLINE COUNSELLING  &amp;  TELEPHONE COUNSELLING – TAKE A LOOK AT GUIDANCE PROVIDED BY THE BACP/NCS</a:t>
            </a:r>
            <a:endParaRPr lang="en-GB" b="1" dirty="0" smtClean="0"/>
          </a:p>
          <a:p>
            <a:r>
              <a:rPr lang="en-GB" dirty="0" smtClean="0"/>
              <a:t>Mindfulness</a:t>
            </a:r>
          </a:p>
          <a:p>
            <a:r>
              <a:rPr lang="en-GB" dirty="0" smtClean="0"/>
              <a:t>Nature-based approaches</a:t>
            </a:r>
          </a:p>
          <a:p>
            <a:r>
              <a:rPr lang="en-GB" dirty="0" smtClean="0"/>
              <a:t>Pluralistic Practice  - Mick Cooper – John McLeod &amp; others </a:t>
            </a:r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://pluralisticpractice.com</a:t>
            </a:r>
            <a:r>
              <a:rPr lang="en-GB" dirty="0" smtClean="0">
                <a:hlinkClick r:id="rId2"/>
              </a:rPr>
              <a:t>/</a:t>
            </a:r>
            <a:r>
              <a:rPr lang="en-GB" dirty="0" smtClean="0"/>
              <a:t>  -  Watch to Video by John McLeod.  </a:t>
            </a:r>
          </a:p>
          <a:p>
            <a:r>
              <a:rPr lang="en-GB" dirty="0" smtClean="0"/>
              <a:t>Other</a:t>
            </a:r>
          </a:p>
          <a:p>
            <a:r>
              <a:rPr lang="en-GB" dirty="0" smtClean="0"/>
              <a:t>Counselling &amp; the 3</a:t>
            </a:r>
            <a:r>
              <a:rPr lang="en-GB" baseline="30000" dirty="0" smtClean="0"/>
              <a:t>rd</a:t>
            </a:r>
            <a:r>
              <a:rPr lang="en-GB" dirty="0" smtClean="0"/>
              <a:t> Sector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4951398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Preparation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361" y="2603500"/>
            <a:ext cx="10892287" cy="3653526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ASSESSMENT TASK</a:t>
            </a:r>
            <a:r>
              <a:rPr lang="en-GB" dirty="0"/>
              <a:t>: Practical: Presentation </a:t>
            </a:r>
          </a:p>
          <a:p>
            <a:pPr marL="0" indent="0">
              <a:buNone/>
            </a:pPr>
            <a:r>
              <a:rPr lang="en-GB" b="1" dirty="0" smtClean="0"/>
              <a:t>Student to record their 20 MINUTE SESSION AND UPLOAD/OR SEND link </a:t>
            </a:r>
            <a:r>
              <a:rPr lang="en-GB" b="1" dirty="0"/>
              <a:t>V</a:t>
            </a:r>
            <a:r>
              <a:rPr lang="en-GB" b="1" dirty="0" smtClean="0"/>
              <a:t>ia to ONE DRIVE AND SUBMITT PPT TO THRU TURNITIN - further direction as to how  you can record this is to follow. </a:t>
            </a:r>
            <a:endParaRPr lang="en-GB" b="1" dirty="0"/>
          </a:p>
          <a:p>
            <a:pPr marL="0" indent="0">
              <a:buNone/>
            </a:pPr>
            <a:r>
              <a:rPr lang="en-GB" dirty="0"/>
              <a:t> </a:t>
            </a:r>
            <a:r>
              <a:rPr lang="en-GB" dirty="0" smtClean="0"/>
              <a:t>‘</a:t>
            </a:r>
            <a:r>
              <a:rPr lang="en-GB" dirty="0"/>
              <a:t>Critically evaluate </a:t>
            </a:r>
            <a:r>
              <a:rPr lang="en-GB" b="1" dirty="0"/>
              <a:t>one</a:t>
            </a:r>
            <a:r>
              <a:rPr lang="en-GB" dirty="0"/>
              <a:t> Counselling organisation, identifying the philosophy, culture and economic boundaries of the organisation’</a:t>
            </a:r>
          </a:p>
          <a:p>
            <a:pPr marL="0" indent="0">
              <a:buNone/>
            </a:pPr>
            <a:r>
              <a:rPr lang="en-GB" b="1" dirty="0" smtClean="0"/>
              <a:t>Aims </a:t>
            </a:r>
            <a:r>
              <a:rPr lang="en-GB" b="1" dirty="0"/>
              <a:t>of Assessment:</a:t>
            </a:r>
            <a:endParaRPr lang="en-GB" dirty="0"/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 smtClean="0"/>
              <a:t>To </a:t>
            </a:r>
            <a:r>
              <a:rPr lang="en-GB" dirty="0"/>
              <a:t>provide learners with an understanding of various professional relationships within organisations where therapy can take place.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/>
              <a:t>To provide students with an understanding of clinical supervision.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To become familiar with a range of organisational structures and understand policies, procedures and agency boundaries</a:t>
            </a:r>
          </a:p>
        </p:txBody>
      </p:sp>
    </p:spTree>
    <p:extLst>
      <p:ext uri="{BB962C8B-B14F-4D97-AF65-F5344CB8AC3E}">
        <p14:creationId xmlns:p14="http://schemas.microsoft.com/office/powerpoint/2010/main" val="14611964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of Counselling Organisations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10438948" cy="3416300"/>
          </a:xfrm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dirty="0" smtClean="0"/>
              <a:t>Cruse Bereavement Services</a:t>
            </a:r>
          </a:p>
          <a:p>
            <a:r>
              <a:rPr lang="en-GB" dirty="0" smtClean="0"/>
              <a:t>New Pathways</a:t>
            </a:r>
          </a:p>
          <a:p>
            <a:r>
              <a:rPr lang="en-GB" dirty="0" smtClean="0"/>
              <a:t>Mind</a:t>
            </a:r>
          </a:p>
          <a:p>
            <a:r>
              <a:rPr lang="en-GB" dirty="0" smtClean="0"/>
              <a:t>The Exchange</a:t>
            </a:r>
          </a:p>
          <a:p>
            <a:r>
              <a:rPr lang="en-GB" dirty="0" smtClean="0"/>
              <a:t>CISS </a:t>
            </a:r>
          </a:p>
          <a:p>
            <a:r>
              <a:rPr lang="en-GB" dirty="0" smtClean="0"/>
              <a:t>Other… </a:t>
            </a:r>
          </a:p>
          <a:p>
            <a:r>
              <a:rPr lang="en-GB" dirty="0" smtClean="0"/>
              <a:t>NHS Counselling Services</a:t>
            </a:r>
          </a:p>
          <a:p>
            <a:r>
              <a:rPr lang="en-GB" dirty="0" smtClean="0"/>
              <a:t>IAPT Counselling Services (England)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40009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724619"/>
            <a:ext cx="9409529" cy="1201948"/>
          </a:xfrm>
        </p:spPr>
        <p:txBody>
          <a:bodyPr/>
          <a:lstStyle/>
          <a:p>
            <a:r>
              <a:rPr lang="en-GB" sz="2800" b="1" dirty="0" smtClean="0"/>
              <a:t>Within your </a:t>
            </a:r>
            <a:r>
              <a:rPr lang="en-GB" sz="2800" b="1" dirty="0" smtClean="0">
                <a:solidFill>
                  <a:srgbClr val="FF0000"/>
                </a:solidFill>
              </a:rPr>
              <a:t>chosen</a:t>
            </a:r>
            <a:r>
              <a:rPr lang="en-GB" sz="2800" b="1" dirty="0" smtClean="0"/>
              <a:t> organisation, identify the following within your PowerPoint Presentation</a:t>
            </a:r>
            <a:endParaRPr lang="en-GB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3887" y="2430971"/>
            <a:ext cx="10414957" cy="3895066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b="1" dirty="0" smtClean="0"/>
              <a:t>Philosophy </a:t>
            </a:r>
            <a:r>
              <a:rPr lang="en-GB" i="1" dirty="0" smtClean="0"/>
              <a:t>– History, Purpose, Aims, Mission Statement, Objectives </a:t>
            </a:r>
          </a:p>
          <a:p>
            <a:r>
              <a:rPr lang="en-GB" b="1" dirty="0" smtClean="0"/>
              <a:t>Culture – </a:t>
            </a:r>
            <a:r>
              <a:rPr lang="en-GB" i="1" dirty="0" smtClean="0"/>
              <a:t>Who do they offer counselling to…  What are the type of services they provide. </a:t>
            </a:r>
          </a:p>
          <a:p>
            <a:r>
              <a:rPr lang="en-GB" b="1" i="1" dirty="0" smtClean="0"/>
              <a:t>What type of training do they offer their trainee counsellors/counsellors. </a:t>
            </a:r>
            <a:r>
              <a:rPr lang="en-GB" dirty="0" smtClean="0"/>
              <a:t>Supervision and other. </a:t>
            </a:r>
          </a:p>
          <a:p>
            <a:r>
              <a:rPr lang="en-GB" b="1" dirty="0" smtClean="0"/>
              <a:t>What are their expectations of the counsellor</a:t>
            </a:r>
            <a:r>
              <a:rPr lang="en-GB" dirty="0"/>
              <a:t> </a:t>
            </a:r>
            <a:r>
              <a:rPr lang="en-GB" dirty="0" smtClean="0"/>
              <a:t>– </a:t>
            </a:r>
            <a:r>
              <a:rPr lang="en-GB" i="1" dirty="0" smtClean="0"/>
              <a:t>Qualifications etc.  </a:t>
            </a:r>
          </a:p>
          <a:p>
            <a:r>
              <a:rPr lang="en-GB" b="1" dirty="0" smtClean="0"/>
              <a:t>Economic boundaries of the organisation </a:t>
            </a:r>
            <a:r>
              <a:rPr lang="en-GB" dirty="0" smtClean="0"/>
              <a:t>– </a:t>
            </a:r>
            <a:r>
              <a:rPr lang="en-GB" i="1" dirty="0" smtClean="0"/>
              <a:t>Limitations and Challenges</a:t>
            </a:r>
            <a:r>
              <a:rPr lang="en-GB" dirty="0" smtClean="0"/>
              <a:t>.  Do they charge for services?  How do they get their funding? </a:t>
            </a:r>
          </a:p>
          <a:p>
            <a:r>
              <a:rPr lang="en-GB" b="1" dirty="0" smtClean="0"/>
              <a:t>Policies and Procedures </a:t>
            </a:r>
            <a:r>
              <a:rPr lang="en-GB" dirty="0" smtClean="0"/>
              <a:t>– that are pertinent to the service of counselling or support.  </a:t>
            </a:r>
          </a:p>
          <a:p>
            <a:r>
              <a:rPr lang="en-GB" b="1" dirty="0" smtClean="0"/>
              <a:t>Critical Evaluations of the Services </a:t>
            </a:r>
            <a:r>
              <a:rPr lang="en-GB" dirty="0" smtClean="0"/>
              <a:t>-  Are there any? </a:t>
            </a:r>
          </a:p>
          <a:p>
            <a:r>
              <a:rPr lang="en-GB" b="1" dirty="0" smtClean="0"/>
              <a:t>What else </a:t>
            </a:r>
            <a:r>
              <a:rPr lang="en-GB" i="1" dirty="0" smtClean="0"/>
              <a:t>can you tell about the organisation you are exploring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83257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Presentation Guidance &amp; Recording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9904110" cy="3285466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sz="2400" dirty="0" smtClean="0"/>
              <a:t>Presentation is due by 4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May 2020 audio/video (send in Link) &amp; </a:t>
            </a:r>
            <a:r>
              <a:rPr lang="en-GB" sz="2400" dirty="0" err="1" smtClean="0"/>
              <a:t>Turnitin</a:t>
            </a:r>
            <a:r>
              <a:rPr lang="en-GB" sz="2400" dirty="0" smtClean="0"/>
              <a:t> Submission PPT </a:t>
            </a:r>
            <a:endParaRPr lang="en-GB" sz="2400" dirty="0" smtClean="0"/>
          </a:p>
          <a:p>
            <a:r>
              <a:rPr lang="en-GB" sz="2400" dirty="0" smtClean="0"/>
              <a:t>Further Guidance </a:t>
            </a:r>
            <a:r>
              <a:rPr lang="en-GB" sz="2400" dirty="0" smtClean="0"/>
              <a:t>will be provided as to how this can be accomplished </a:t>
            </a:r>
            <a:r>
              <a:rPr lang="en-GB" sz="2400" dirty="0" smtClean="0"/>
              <a:t>within the next week. 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262212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EC7F02AD-9687-440F-A9DF-FAA6F22270D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3574</TotalTime>
  <Words>392</Words>
  <Application>Microsoft Office PowerPoint</Application>
  <PresentationFormat>Widescreen</PresentationFormat>
  <Paragraphs>45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Century Gothic</vt:lpstr>
      <vt:lpstr>Wingdings</vt:lpstr>
      <vt:lpstr>Wingdings 3</vt:lpstr>
      <vt:lpstr>Ion Boardroom</vt:lpstr>
      <vt:lpstr>Professional Relationships </vt:lpstr>
      <vt:lpstr>Todays Schedule</vt:lpstr>
      <vt:lpstr>New Trends and Initiatives in Counselling </vt:lpstr>
      <vt:lpstr>Assessment Preparation </vt:lpstr>
      <vt:lpstr>Examples of Counselling Organisations  </vt:lpstr>
      <vt:lpstr>Within your chosen organisation, identify the following within your PowerPoint Presentation</vt:lpstr>
      <vt:lpstr>Presentation Guidance &amp; Recording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Relationships</dc:title>
  <dc:creator>Andrea Williams</dc:creator>
  <cp:lastModifiedBy>Ruth Groff</cp:lastModifiedBy>
  <cp:revision>59</cp:revision>
  <dcterms:created xsi:type="dcterms:W3CDTF">2018-10-15T20:48:49Z</dcterms:created>
  <dcterms:modified xsi:type="dcterms:W3CDTF">2020-03-21T18:21:02Z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74064600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