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</p:sldMasterIdLst>
  <p:notesMasterIdLst>
    <p:notesMasterId r:id="rId36"/>
  </p:notesMasterIdLst>
  <p:sldIdLst>
    <p:sldId id="256" r:id="rId6"/>
    <p:sldId id="257" r:id="rId7"/>
    <p:sldId id="281" r:id="rId8"/>
    <p:sldId id="282" r:id="rId9"/>
    <p:sldId id="258" r:id="rId10"/>
    <p:sldId id="259" r:id="rId11"/>
    <p:sldId id="260" r:id="rId12"/>
    <p:sldId id="261" r:id="rId13"/>
    <p:sldId id="262" r:id="rId14"/>
    <p:sldId id="283" r:id="rId15"/>
    <p:sldId id="263" r:id="rId16"/>
    <p:sldId id="264" r:id="rId17"/>
    <p:sldId id="265" r:id="rId18"/>
    <p:sldId id="266" r:id="rId19"/>
    <p:sldId id="267" r:id="rId20"/>
    <p:sldId id="268" r:id="rId21"/>
    <p:sldId id="280" r:id="rId22"/>
    <p:sldId id="284" r:id="rId23"/>
    <p:sldId id="269" r:id="rId24"/>
    <p:sldId id="270" r:id="rId25"/>
    <p:sldId id="271" r:id="rId26"/>
    <p:sldId id="285" r:id="rId27"/>
    <p:sldId id="272" r:id="rId28"/>
    <p:sldId id="273" r:id="rId29"/>
    <p:sldId id="274" r:id="rId30"/>
    <p:sldId id="275" r:id="rId31"/>
    <p:sldId id="276" r:id="rId32"/>
    <p:sldId id="277" r:id="rId33"/>
    <p:sldId id="278" r:id="rId34"/>
    <p:sldId id="279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>
      <p:cViewPr varScale="1">
        <p:scale>
          <a:sx n="95" d="100"/>
          <a:sy n="95" d="100"/>
        </p:scale>
        <p:origin x="117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D80F1-1F59-48F2-B783-94063A93585F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2BA733-944C-4E9B-AD4E-D950E67337DF}">
      <dgm:prSet/>
      <dgm:spPr/>
      <dgm:t>
        <a:bodyPr/>
        <a:lstStyle/>
        <a:p>
          <a:r>
            <a:rPr lang="en-US" dirty="0"/>
            <a:t>Why investment appraisal is important</a:t>
          </a:r>
        </a:p>
      </dgm:t>
    </dgm:pt>
    <dgm:pt modelId="{E290C2F4-0123-44C3-A9A4-B87A19306BBA}" type="parTrans" cxnId="{5838FD0A-D04C-4E57-BDC5-A220A09DA4B1}">
      <dgm:prSet/>
      <dgm:spPr/>
      <dgm:t>
        <a:bodyPr/>
        <a:lstStyle/>
        <a:p>
          <a:endParaRPr lang="en-US"/>
        </a:p>
      </dgm:t>
    </dgm:pt>
    <dgm:pt modelId="{5723A52F-DC89-472B-8DD9-656B6AC04D27}" type="sibTrans" cxnId="{5838FD0A-D04C-4E57-BDC5-A220A09DA4B1}">
      <dgm:prSet/>
      <dgm:spPr/>
      <dgm:t>
        <a:bodyPr/>
        <a:lstStyle/>
        <a:p>
          <a:endParaRPr lang="en-US"/>
        </a:p>
      </dgm:t>
    </dgm:pt>
    <dgm:pt modelId="{67E6F456-19E3-41AC-AA35-DC5A8297A288}">
      <dgm:prSet/>
      <dgm:spPr/>
      <dgm:t>
        <a:bodyPr/>
        <a:lstStyle/>
        <a:p>
          <a:r>
            <a:rPr lang="en-US" dirty="0"/>
            <a:t>The Investment Decision Making Process.</a:t>
          </a:r>
        </a:p>
      </dgm:t>
    </dgm:pt>
    <dgm:pt modelId="{78EA1549-DC88-4F0F-A355-2DEC46C996F4}" type="parTrans" cxnId="{D8C7A7C6-A257-4458-9B74-1B86D9F0DF2B}">
      <dgm:prSet/>
      <dgm:spPr/>
      <dgm:t>
        <a:bodyPr/>
        <a:lstStyle/>
        <a:p>
          <a:endParaRPr lang="en-US"/>
        </a:p>
      </dgm:t>
    </dgm:pt>
    <dgm:pt modelId="{51BDF0F5-1B45-4831-88BA-807212184DD6}" type="sibTrans" cxnId="{D8C7A7C6-A257-4458-9B74-1B86D9F0DF2B}">
      <dgm:prSet/>
      <dgm:spPr/>
      <dgm:t>
        <a:bodyPr/>
        <a:lstStyle/>
        <a:p>
          <a:endParaRPr lang="en-US"/>
        </a:p>
      </dgm:t>
    </dgm:pt>
    <dgm:pt modelId="{C2A3BE47-C86F-49FF-868E-4F793A38F7B6}">
      <dgm:prSet/>
      <dgm:spPr/>
      <dgm:t>
        <a:bodyPr/>
        <a:lstStyle/>
        <a:p>
          <a:r>
            <a:rPr lang="en-US" dirty="0"/>
            <a:t>Methods of Investment Appraisal:</a:t>
          </a:r>
        </a:p>
      </dgm:t>
    </dgm:pt>
    <dgm:pt modelId="{5420E4DD-C438-436C-8FD3-F4D55F75AF63}" type="parTrans" cxnId="{D0288764-EFAE-4F24-B104-B9B565078E17}">
      <dgm:prSet/>
      <dgm:spPr/>
      <dgm:t>
        <a:bodyPr/>
        <a:lstStyle/>
        <a:p>
          <a:endParaRPr lang="en-US"/>
        </a:p>
      </dgm:t>
    </dgm:pt>
    <dgm:pt modelId="{3AAA6377-B63D-40BE-AD23-DC687056CBCC}" type="sibTrans" cxnId="{D0288764-EFAE-4F24-B104-B9B565078E17}">
      <dgm:prSet/>
      <dgm:spPr/>
      <dgm:t>
        <a:bodyPr/>
        <a:lstStyle/>
        <a:p>
          <a:endParaRPr lang="en-US"/>
        </a:p>
      </dgm:t>
    </dgm:pt>
    <dgm:pt modelId="{528522DF-DFB8-43F8-B2BF-ECCA7FB99AE3}">
      <dgm:prSet/>
      <dgm:spPr/>
      <dgm:t>
        <a:bodyPr/>
        <a:lstStyle/>
        <a:p>
          <a:r>
            <a:rPr lang="en-US" dirty="0"/>
            <a:t>Non-DCF (Discounted Cash Flow) Based Methods</a:t>
          </a:r>
        </a:p>
      </dgm:t>
    </dgm:pt>
    <dgm:pt modelId="{0E04F7C5-247C-4E9B-81F9-E5B3ADDB8136}" type="parTrans" cxnId="{71EEEFCD-7FCE-46AE-B1B1-46E2CDE640DC}">
      <dgm:prSet/>
      <dgm:spPr/>
      <dgm:t>
        <a:bodyPr/>
        <a:lstStyle/>
        <a:p>
          <a:endParaRPr lang="en-US"/>
        </a:p>
      </dgm:t>
    </dgm:pt>
    <dgm:pt modelId="{B0A5DC0E-B713-4058-8D9B-682195005BB4}" type="sibTrans" cxnId="{71EEEFCD-7FCE-46AE-B1B1-46E2CDE640DC}">
      <dgm:prSet/>
      <dgm:spPr/>
      <dgm:t>
        <a:bodyPr/>
        <a:lstStyle/>
        <a:p>
          <a:endParaRPr lang="en-US"/>
        </a:p>
      </dgm:t>
    </dgm:pt>
    <dgm:pt modelId="{1ED13C35-065A-42A6-B916-7DE657703458}">
      <dgm:prSet/>
      <dgm:spPr/>
      <dgm:t>
        <a:bodyPr/>
        <a:lstStyle/>
        <a:p>
          <a:r>
            <a:rPr lang="en-US" dirty="0"/>
            <a:t>DCF-based Methods</a:t>
          </a:r>
        </a:p>
      </dgm:t>
    </dgm:pt>
    <dgm:pt modelId="{D2976BCF-65D4-4B1C-AE6D-0E942C62899D}" type="parTrans" cxnId="{E20D7487-135B-4E67-AD2D-71B870F944F8}">
      <dgm:prSet/>
      <dgm:spPr/>
      <dgm:t>
        <a:bodyPr/>
        <a:lstStyle/>
        <a:p>
          <a:endParaRPr lang="en-US"/>
        </a:p>
      </dgm:t>
    </dgm:pt>
    <dgm:pt modelId="{9941FF03-0FA6-4685-AB64-3B63C9420FEB}" type="sibTrans" cxnId="{E20D7487-135B-4E67-AD2D-71B870F944F8}">
      <dgm:prSet/>
      <dgm:spPr/>
      <dgm:t>
        <a:bodyPr/>
        <a:lstStyle/>
        <a:p>
          <a:endParaRPr lang="en-US"/>
        </a:p>
      </dgm:t>
    </dgm:pt>
    <dgm:pt modelId="{C5A21C72-CB8B-4F2F-8187-A0032AC1A328}">
      <dgm:prSet/>
      <dgm:spPr/>
      <dgm:t>
        <a:bodyPr/>
        <a:lstStyle/>
        <a:p>
          <a:r>
            <a:rPr lang="en-US" dirty="0"/>
            <a:t>4. Issues in calculating and applying investment appraisal techniques</a:t>
          </a:r>
        </a:p>
      </dgm:t>
    </dgm:pt>
    <dgm:pt modelId="{CA72768F-89F4-4B0D-9DBF-2B31E4E0BDCF}" type="parTrans" cxnId="{DCB03907-2B17-46C5-BDB3-62A734E3B0F3}">
      <dgm:prSet/>
      <dgm:spPr/>
      <dgm:t>
        <a:bodyPr/>
        <a:lstStyle/>
        <a:p>
          <a:endParaRPr lang="en-US"/>
        </a:p>
      </dgm:t>
    </dgm:pt>
    <dgm:pt modelId="{54A8A549-88AB-4BA8-953F-EF55BCF5F274}" type="sibTrans" cxnId="{DCB03907-2B17-46C5-BDB3-62A734E3B0F3}">
      <dgm:prSet/>
      <dgm:spPr/>
      <dgm:t>
        <a:bodyPr/>
        <a:lstStyle/>
        <a:p>
          <a:endParaRPr lang="en-US"/>
        </a:p>
      </dgm:t>
    </dgm:pt>
    <dgm:pt modelId="{60ADB263-5A55-2144-8F24-C45D4C89884D}" type="pres">
      <dgm:prSet presAssocID="{BBFD80F1-1F59-48F2-B783-94063A93585F}" presName="Name0" presStyleCnt="0">
        <dgm:presLayoutVars>
          <dgm:dir/>
          <dgm:animLvl val="lvl"/>
          <dgm:resizeHandles val="exact"/>
        </dgm:presLayoutVars>
      </dgm:prSet>
      <dgm:spPr/>
    </dgm:pt>
    <dgm:pt modelId="{CEF71C92-04FC-DC48-9B7B-6B050CE303E2}" type="pres">
      <dgm:prSet presAssocID="{212BA733-944C-4E9B-AD4E-D950E67337DF}" presName="linNode" presStyleCnt="0"/>
      <dgm:spPr/>
    </dgm:pt>
    <dgm:pt modelId="{E87CBCA5-6C19-E545-898C-11D6ED9946C2}" type="pres">
      <dgm:prSet presAssocID="{212BA733-944C-4E9B-AD4E-D950E67337DF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0B44BF31-2CD3-1248-8718-B3D0C4AE74EB}" type="pres">
      <dgm:prSet presAssocID="{5723A52F-DC89-472B-8DD9-656B6AC04D27}" presName="sp" presStyleCnt="0"/>
      <dgm:spPr/>
    </dgm:pt>
    <dgm:pt modelId="{BB6285B9-2F36-A341-920E-741D76DF36A9}" type="pres">
      <dgm:prSet presAssocID="{67E6F456-19E3-41AC-AA35-DC5A8297A288}" presName="linNode" presStyleCnt="0"/>
      <dgm:spPr/>
    </dgm:pt>
    <dgm:pt modelId="{1FFE3FA9-10BC-2547-9A7B-CC74B63F26E1}" type="pres">
      <dgm:prSet presAssocID="{67E6F456-19E3-41AC-AA35-DC5A8297A288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E4C0763-8B5F-4C44-B8FC-741619FAEE21}" type="pres">
      <dgm:prSet presAssocID="{51BDF0F5-1B45-4831-88BA-807212184DD6}" presName="sp" presStyleCnt="0"/>
      <dgm:spPr/>
    </dgm:pt>
    <dgm:pt modelId="{2E8B706A-B220-5943-8B19-81945BA18157}" type="pres">
      <dgm:prSet presAssocID="{C2A3BE47-C86F-49FF-868E-4F793A38F7B6}" presName="linNode" presStyleCnt="0"/>
      <dgm:spPr/>
    </dgm:pt>
    <dgm:pt modelId="{1B72A184-FC97-0946-8EA0-10C9988CF0E5}" type="pres">
      <dgm:prSet presAssocID="{C2A3BE47-C86F-49FF-868E-4F793A38F7B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2E954B1-BF5F-2A42-9CE4-5D22C7CF75CB}" type="pres">
      <dgm:prSet presAssocID="{C2A3BE47-C86F-49FF-868E-4F793A38F7B6}" presName="descendantText" presStyleLbl="alignAccFollowNode1" presStyleIdx="0" presStyleCnt="1">
        <dgm:presLayoutVars>
          <dgm:bulletEnabled val="1"/>
        </dgm:presLayoutVars>
      </dgm:prSet>
      <dgm:spPr/>
    </dgm:pt>
    <dgm:pt modelId="{40EABE42-24B8-804A-8077-CFEB43561582}" type="pres">
      <dgm:prSet presAssocID="{3AAA6377-B63D-40BE-AD23-DC687056CBCC}" presName="sp" presStyleCnt="0"/>
      <dgm:spPr/>
    </dgm:pt>
    <dgm:pt modelId="{FA6FEB76-D892-5E41-975B-FFB95903F012}" type="pres">
      <dgm:prSet presAssocID="{C5A21C72-CB8B-4F2F-8187-A0032AC1A328}" presName="linNode" presStyleCnt="0"/>
      <dgm:spPr/>
    </dgm:pt>
    <dgm:pt modelId="{AADCA8AD-B0CF-1146-81C9-65D5B688B018}" type="pres">
      <dgm:prSet presAssocID="{C5A21C72-CB8B-4F2F-8187-A0032AC1A328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DCB03907-2B17-46C5-BDB3-62A734E3B0F3}" srcId="{BBFD80F1-1F59-48F2-B783-94063A93585F}" destId="{C5A21C72-CB8B-4F2F-8187-A0032AC1A328}" srcOrd="3" destOrd="0" parTransId="{CA72768F-89F4-4B0D-9DBF-2B31E4E0BDCF}" sibTransId="{54A8A549-88AB-4BA8-953F-EF55BCF5F274}"/>
    <dgm:cxn modelId="{00478508-48F6-3D4B-8BD0-DE13E1DB01F7}" type="presOf" srcId="{C5A21C72-CB8B-4F2F-8187-A0032AC1A328}" destId="{AADCA8AD-B0CF-1146-81C9-65D5B688B018}" srcOrd="0" destOrd="0" presId="urn:microsoft.com/office/officeart/2005/8/layout/vList5"/>
    <dgm:cxn modelId="{5838FD0A-D04C-4E57-BDC5-A220A09DA4B1}" srcId="{BBFD80F1-1F59-48F2-B783-94063A93585F}" destId="{212BA733-944C-4E9B-AD4E-D950E67337DF}" srcOrd="0" destOrd="0" parTransId="{E290C2F4-0123-44C3-A9A4-B87A19306BBA}" sibTransId="{5723A52F-DC89-472B-8DD9-656B6AC04D27}"/>
    <dgm:cxn modelId="{E100A525-6EC6-E04E-BF83-0C36F7195F9A}" type="presOf" srcId="{528522DF-DFB8-43F8-B2BF-ECCA7FB99AE3}" destId="{82E954B1-BF5F-2A42-9CE4-5D22C7CF75CB}" srcOrd="0" destOrd="0" presId="urn:microsoft.com/office/officeart/2005/8/layout/vList5"/>
    <dgm:cxn modelId="{23F7AD41-8243-6144-92B7-872EA9681AEE}" type="presOf" srcId="{212BA733-944C-4E9B-AD4E-D950E67337DF}" destId="{E87CBCA5-6C19-E545-898C-11D6ED9946C2}" srcOrd="0" destOrd="0" presId="urn:microsoft.com/office/officeart/2005/8/layout/vList5"/>
    <dgm:cxn modelId="{D0288764-EFAE-4F24-B104-B9B565078E17}" srcId="{BBFD80F1-1F59-48F2-B783-94063A93585F}" destId="{C2A3BE47-C86F-49FF-868E-4F793A38F7B6}" srcOrd="2" destOrd="0" parTransId="{5420E4DD-C438-436C-8FD3-F4D55F75AF63}" sibTransId="{3AAA6377-B63D-40BE-AD23-DC687056CBCC}"/>
    <dgm:cxn modelId="{E20D7487-135B-4E67-AD2D-71B870F944F8}" srcId="{C2A3BE47-C86F-49FF-868E-4F793A38F7B6}" destId="{1ED13C35-065A-42A6-B916-7DE657703458}" srcOrd="1" destOrd="0" parTransId="{D2976BCF-65D4-4B1C-AE6D-0E942C62899D}" sibTransId="{9941FF03-0FA6-4685-AB64-3B63C9420FEB}"/>
    <dgm:cxn modelId="{1DC49F94-E58C-BB4E-A210-09D5E6A1895C}" type="presOf" srcId="{1ED13C35-065A-42A6-B916-7DE657703458}" destId="{82E954B1-BF5F-2A42-9CE4-5D22C7CF75CB}" srcOrd="0" destOrd="1" presId="urn:microsoft.com/office/officeart/2005/8/layout/vList5"/>
    <dgm:cxn modelId="{BAFAB4BD-69E1-5E40-8B85-00CE3E5A3FC1}" type="presOf" srcId="{BBFD80F1-1F59-48F2-B783-94063A93585F}" destId="{60ADB263-5A55-2144-8F24-C45D4C89884D}" srcOrd="0" destOrd="0" presId="urn:microsoft.com/office/officeart/2005/8/layout/vList5"/>
    <dgm:cxn modelId="{D8C7A7C6-A257-4458-9B74-1B86D9F0DF2B}" srcId="{BBFD80F1-1F59-48F2-B783-94063A93585F}" destId="{67E6F456-19E3-41AC-AA35-DC5A8297A288}" srcOrd="1" destOrd="0" parTransId="{78EA1549-DC88-4F0F-A355-2DEC46C996F4}" sibTransId="{51BDF0F5-1B45-4831-88BA-807212184DD6}"/>
    <dgm:cxn modelId="{71EEEFCD-7FCE-46AE-B1B1-46E2CDE640DC}" srcId="{C2A3BE47-C86F-49FF-868E-4F793A38F7B6}" destId="{528522DF-DFB8-43F8-B2BF-ECCA7FB99AE3}" srcOrd="0" destOrd="0" parTransId="{0E04F7C5-247C-4E9B-81F9-E5B3ADDB8136}" sibTransId="{B0A5DC0E-B713-4058-8D9B-682195005BB4}"/>
    <dgm:cxn modelId="{7F270CE4-63A9-CE40-ACC2-2F614547232F}" type="presOf" srcId="{67E6F456-19E3-41AC-AA35-DC5A8297A288}" destId="{1FFE3FA9-10BC-2547-9A7B-CC74B63F26E1}" srcOrd="0" destOrd="0" presId="urn:microsoft.com/office/officeart/2005/8/layout/vList5"/>
    <dgm:cxn modelId="{6DFEF4EB-422A-B641-991C-E390E5AAD9CD}" type="presOf" srcId="{C2A3BE47-C86F-49FF-868E-4F793A38F7B6}" destId="{1B72A184-FC97-0946-8EA0-10C9988CF0E5}" srcOrd="0" destOrd="0" presId="urn:microsoft.com/office/officeart/2005/8/layout/vList5"/>
    <dgm:cxn modelId="{4251780B-702D-D446-A62D-9B7F16CADFC3}" type="presParOf" srcId="{60ADB263-5A55-2144-8F24-C45D4C89884D}" destId="{CEF71C92-04FC-DC48-9B7B-6B050CE303E2}" srcOrd="0" destOrd="0" presId="urn:microsoft.com/office/officeart/2005/8/layout/vList5"/>
    <dgm:cxn modelId="{4B9E55FA-148A-D94E-BC0E-92D5FD97B330}" type="presParOf" srcId="{CEF71C92-04FC-DC48-9B7B-6B050CE303E2}" destId="{E87CBCA5-6C19-E545-898C-11D6ED9946C2}" srcOrd="0" destOrd="0" presId="urn:microsoft.com/office/officeart/2005/8/layout/vList5"/>
    <dgm:cxn modelId="{7858559D-E58C-F048-8ADA-FCBB7C79A446}" type="presParOf" srcId="{60ADB263-5A55-2144-8F24-C45D4C89884D}" destId="{0B44BF31-2CD3-1248-8718-B3D0C4AE74EB}" srcOrd="1" destOrd="0" presId="urn:microsoft.com/office/officeart/2005/8/layout/vList5"/>
    <dgm:cxn modelId="{CB10944C-69D5-B84E-98FE-F5CE276485AD}" type="presParOf" srcId="{60ADB263-5A55-2144-8F24-C45D4C89884D}" destId="{BB6285B9-2F36-A341-920E-741D76DF36A9}" srcOrd="2" destOrd="0" presId="urn:microsoft.com/office/officeart/2005/8/layout/vList5"/>
    <dgm:cxn modelId="{FEFE40A7-0D65-AB41-81D3-1E305D0B86A8}" type="presParOf" srcId="{BB6285B9-2F36-A341-920E-741D76DF36A9}" destId="{1FFE3FA9-10BC-2547-9A7B-CC74B63F26E1}" srcOrd="0" destOrd="0" presId="urn:microsoft.com/office/officeart/2005/8/layout/vList5"/>
    <dgm:cxn modelId="{B545575A-CC07-4042-A8AD-44956B32982D}" type="presParOf" srcId="{60ADB263-5A55-2144-8F24-C45D4C89884D}" destId="{0E4C0763-8B5F-4C44-B8FC-741619FAEE21}" srcOrd="3" destOrd="0" presId="urn:microsoft.com/office/officeart/2005/8/layout/vList5"/>
    <dgm:cxn modelId="{7452E549-7AD0-D74C-A99A-4F1D4E5AA5B0}" type="presParOf" srcId="{60ADB263-5A55-2144-8F24-C45D4C89884D}" destId="{2E8B706A-B220-5943-8B19-81945BA18157}" srcOrd="4" destOrd="0" presId="urn:microsoft.com/office/officeart/2005/8/layout/vList5"/>
    <dgm:cxn modelId="{0308540F-2D1B-3341-A1C5-E3172B3E55FD}" type="presParOf" srcId="{2E8B706A-B220-5943-8B19-81945BA18157}" destId="{1B72A184-FC97-0946-8EA0-10C9988CF0E5}" srcOrd="0" destOrd="0" presId="urn:microsoft.com/office/officeart/2005/8/layout/vList5"/>
    <dgm:cxn modelId="{31DAC0E8-E630-BF4D-AD53-FA8955DF6D84}" type="presParOf" srcId="{2E8B706A-B220-5943-8B19-81945BA18157}" destId="{82E954B1-BF5F-2A42-9CE4-5D22C7CF75CB}" srcOrd="1" destOrd="0" presId="urn:microsoft.com/office/officeart/2005/8/layout/vList5"/>
    <dgm:cxn modelId="{66A21BD2-E097-9141-B7D4-11E23F2C87E6}" type="presParOf" srcId="{60ADB263-5A55-2144-8F24-C45D4C89884D}" destId="{40EABE42-24B8-804A-8077-CFEB43561582}" srcOrd="5" destOrd="0" presId="urn:microsoft.com/office/officeart/2005/8/layout/vList5"/>
    <dgm:cxn modelId="{D347F609-0CEC-D042-96A5-3F78869D9BBE}" type="presParOf" srcId="{60ADB263-5A55-2144-8F24-C45D4C89884D}" destId="{FA6FEB76-D892-5E41-975B-FFB95903F012}" srcOrd="6" destOrd="0" presId="urn:microsoft.com/office/officeart/2005/8/layout/vList5"/>
    <dgm:cxn modelId="{11EA9FD5-151A-2B45-9EF4-5B69F8BE1AC9}" type="presParOf" srcId="{FA6FEB76-D892-5E41-975B-FFB95903F012}" destId="{AADCA8AD-B0CF-1146-81C9-65D5B688B01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CBCA5-6C19-E545-898C-11D6ED9946C2}">
      <dsp:nvSpPr>
        <dsp:cNvPr id="0" name=""/>
        <dsp:cNvSpPr/>
      </dsp:nvSpPr>
      <dsp:spPr>
        <a:xfrm>
          <a:off x="0" y="2177"/>
          <a:ext cx="2839212" cy="10474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investment appraisal is important</a:t>
          </a:r>
        </a:p>
      </dsp:txBody>
      <dsp:txXfrm>
        <a:off x="51133" y="53310"/>
        <a:ext cx="2736946" cy="945199"/>
      </dsp:txXfrm>
    </dsp:sp>
    <dsp:sp modelId="{1FFE3FA9-10BC-2547-9A7B-CC74B63F26E1}">
      <dsp:nvSpPr>
        <dsp:cNvPr id="0" name=""/>
        <dsp:cNvSpPr/>
      </dsp:nvSpPr>
      <dsp:spPr>
        <a:xfrm>
          <a:off x="0" y="1102016"/>
          <a:ext cx="2839212" cy="1047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Investment Decision Making Process.</a:t>
          </a:r>
        </a:p>
      </dsp:txBody>
      <dsp:txXfrm>
        <a:off x="51133" y="1153149"/>
        <a:ext cx="2736946" cy="945199"/>
      </dsp:txXfrm>
    </dsp:sp>
    <dsp:sp modelId="{82E954B1-BF5F-2A42-9CE4-5D22C7CF75CB}">
      <dsp:nvSpPr>
        <dsp:cNvPr id="0" name=""/>
        <dsp:cNvSpPr/>
      </dsp:nvSpPr>
      <dsp:spPr>
        <a:xfrm rot="5400000">
          <a:off x="4943969" y="201844"/>
          <a:ext cx="837972" cy="504748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Non-DCF (Discounted Cash Flow) Based Methods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DCF-based Methods</a:t>
          </a:r>
        </a:p>
      </dsp:txBody>
      <dsp:txXfrm rot="-5400000">
        <a:off x="2839211" y="2347508"/>
        <a:ext cx="5006582" cy="756160"/>
      </dsp:txXfrm>
    </dsp:sp>
    <dsp:sp modelId="{1B72A184-FC97-0946-8EA0-10C9988CF0E5}">
      <dsp:nvSpPr>
        <dsp:cNvPr id="0" name=""/>
        <dsp:cNvSpPr/>
      </dsp:nvSpPr>
      <dsp:spPr>
        <a:xfrm>
          <a:off x="0" y="2201855"/>
          <a:ext cx="2839212" cy="104746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Methods of Investment Appraisal:</a:t>
          </a:r>
        </a:p>
      </dsp:txBody>
      <dsp:txXfrm>
        <a:off x="51133" y="2252988"/>
        <a:ext cx="2736946" cy="945199"/>
      </dsp:txXfrm>
    </dsp:sp>
    <dsp:sp modelId="{AADCA8AD-B0CF-1146-81C9-65D5B688B018}">
      <dsp:nvSpPr>
        <dsp:cNvPr id="0" name=""/>
        <dsp:cNvSpPr/>
      </dsp:nvSpPr>
      <dsp:spPr>
        <a:xfrm>
          <a:off x="0" y="3301694"/>
          <a:ext cx="2839212" cy="104746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4. Issues in calculating and applying investment appraisal techniques</a:t>
          </a:r>
        </a:p>
      </dsp:txBody>
      <dsp:txXfrm>
        <a:off x="51133" y="3352827"/>
        <a:ext cx="2736946" cy="945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GB"/>
              <a:t>Click to edit the notes format</a:t>
            </a:r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GB" dirty="0"/>
              <a:t>&lt;header&gt;</a:t>
            </a:r>
            <a:endParaRPr dirty="0"/>
          </a:p>
        </p:txBody>
      </p:sp>
      <p:sp>
        <p:nvSpPr>
          <p:cNvPr id="199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GB" dirty="0"/>
              <a:t>&lt;date/time&gt;</a:t>
            </a:r>
            <a:endParaRPr dirty="0"/>
          </a:p>
        </p:txBody>
      </p:sp>
      <p:sp>
        <p:nvSpPr>
          <p:cNvPr id="200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GB" dirty="0"/>
              <a:t>&lt;footer&gt;</a:t>
            </a:r>
            <a:endParaRPr dirty="0"/>
          </a:p>
        </p:txBody>
      </p:sp>
      <p:sp>
        <p:nvSpPr>
          <p:cNvPr id="201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C4D05999-3C0E-46D2-87B5-304AC36848C1}" type="slidenum">
              <a:rPr lang="en-GB"/>
              <a:pPr algn="r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PlaceHolder 1"/>
          <p:cNvSpPr>
            <a:spLocks noGrp="1"/>
          </p:cNvSpPr>
          <p:nvPr>
            <p:ph type="body"/>
          </p:nvPr>
        </p:nvSpPr>
        <p:spPr>
          <a:xfrm>
            <a:off x="685800" y="4343400"/>
            <a:ext cx="5486040" cy="4114440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318" name="TextShape 2"/>
          <p:cNvSpPr txBox="1"/>
          <p:nvPr/>
        </p:nvSpPr>
        <p:spPr>
          <a:xfrm>
            <a:off x="3884760" y="8685360"/>
            <a:ext cx="2971440" cy="456840"/>
          </a:xfrm>
          <a:prstGeom prst="rect">
            <a:avLst/>
          </a:prstGeom>
        </p:spPr>
        <p:txBody>
          <a:bodyPr anchor="b"/>
          <a:lstStyle/>
          <a:p>
            <a:pPr>
              <a:lnSpc>
                <a:spcPct val="100000"/>
              </a:lnSpc>
            </a:pPr>
            <a:fld id="{FEAF4164-F24B-4AA4-9965-A146876840AF}" type="slidenum">
              <a:rPr lang="en-GB" sz="1200">
                <a:solidFill>
                  <a:srgbClr val="000000"/>
                </a:solidFill>
                <a:latin typeface="Times New Roman"/>
              </a:rPr>
              <a:pPr>
                <a:lnSpc>
                  <a:spcPct val="100000"/>
                </a:lnSpc>
              </a:pPr>
              <a:t>30</a:t>
            </a:fld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838080" y="1278000"/>
            <a:ext cx="3847680" cy="42084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2590920" y="0"/>
            <a:ext cx="5562360" cy="54860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32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37" name="Picture 36"/>
          <p:cNvPicPr/>
          <p:nvPr/>
        </p:nvPicPr>
        <p:blipFill>
          <a:blip r:embed="rId2"/>
          <a:stretch>
            <a:fillRect/>
          </a:stretch>
        </p:blipFill>
        <p:spPr>
          <a:xfrm>
            <a:off x="2809080" y="3730320"/>
            <a:ext cx="1877400" cy="1497600"/>
          </a:xfrm>
          <a:prstGeom prst="rect">
            <a:avLst/>
          </a:prstGeom>
          <a:ln>
            <a:noFill/>
          </a:ln>
        </p:spPr>
      </p:pic>
      <p:pic>
        <p:nvPicPr>
          <p:cNvPr id="38" name="Picture 37"/>
          <p:cNvPicPr/>
          <p:nvPr/>
        </p:nvPicPr>
        <p:blipFill>
          <a:blip r:embed="rId2"/>
          <a:stretch>
            <a:fillRect/>
          </a:stretch>
        </p:blipFill>
        <p:spPr>
          <a:xfrm>
            <a:off x="837720" y="3730320"/>
            <a:ext cx="1877400" cy="1497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subTitle"/>
          </p:nvPr>
        </p:nvSpPr>
        <p:spPr>
          <a:xfrm>
            <a:off x="838080" y="1278000"/>
            <a:ext cx="3847680" cy="42084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0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subTitle"/>
          </p:nvPr>
        </p:nvSpPr>
        <p:spPr>
          <a:xfrm>
            <a:off x="2590920" y="0"/>
            <a:ext cx="5562360" cy="54860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4" name="PlaceHolder 4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32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9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0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2" name="PlaceHolder 5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4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5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76" name="Picture 75"/>
          <p:cNvPicPr/>
          <p:nvPr/>
        </p:nvPicPr>
        <p:blipFill>
          <a:blip r:embed="rId2"/>
          <a:stretch>
            <a:fillRect/>
          </a:stretch>
        </p:blipFill>
        <p:spPr>
          <a:xfrm>
            <a:off x="2809080" y="3730320"/>
            <a:ext cx="1877400" cy="1497600"/>
          </a:xfrm>
          <a:prstGeom prst="rect">
            <a:avLst/>
          </a:prstGeom>
          <a:ln>
            <a:noFill/>
          </a:ln>
        </p:spPr>
      </p:pic>
      <p:pic>
        <p:nvPicPr>
          <p:cNvPr id="77" name="Picture 76"/>
          <p:cNvPicPr/>
          <p:nvPr/>
        </p:nvPicPr>
        <p:blipFill>
          <a:blip r:embed="rId2"/>
          <a:stretch>
            <a:fillRect/>
          </a:stretch>
        </p:blipFill>
        <p:spPr>
          <a:xfrm>
            <a:off x="837720" y="3730320"/>
            <a:ext cx="1877400" cy="1497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subTitle"/>
          </p:nvPr>
        </p:nvSpPr>
        <p:spPr>
          <a:xfrm>
            <a:off x="838080" y="1278000"/>
            <a:ext cx="3847680" cy="42084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subTitle"/>
          </p:nvPr>
        </p:nvSpPr>
        <p:spPr>
          <a:xfrm>
            <a:off x="2590920" y="0"/>
            <a:ext cx="5562360" cy="54860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32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14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115" name="Picture 114"/>
          <p:cNvPicPr/>
          <p:nvPr/>
        </p:nvPicPr>
        <p:blipFill>
          <a:blip r:embed="rId2"/>
          <a:stretch>
            <a:fillRect/>
          </a:stretch>
        </p:blipFill>
        <p:spPr>
          <a:xfrm>
            <a:off x="2809080" y="3730320"/>
            <a:ext cx="1877400" cy="1497600"/>
          </a:xfrm>
          <a:prstGeom prst="rect">
            <a:avLst/>
          </a:prstGeom>
          <a:ln>
            <a:noFill/>
          </a:ln>
        </p:spPr>
      </p:pic>
      <p:pic>
        <p:nvPicPr>
          <p:cNvPr id="116" name="Picture 115"/>
          <p:cNvPicPr/>
          <p:nvPr/>
        </p:nvPicPr>
        <p:blipFill>
          <a:blip r:embed="rId2"/>
          <a:stretch>
            <a:fillRect/>
          </a:stretch>
        </p:blipFill>
        <p:spPr>
          <a:xfrm>
            <a:off x="837720" y="3730320"/>
            <a:ext cx="1877400" cy="1497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4" name="PlaceHolder 2"/>
          <p:cNvSpPr>
            <a:spLocks noGrp="1"/>
          </p:cNvSpPr>
          <p:nvPr>
            <p:ph type="subTitle"/>
          </p:nvPr>
        </p:nvSpPr>
        <p:spPr>
          <a:xfrm>
            <a:off x="838080" y="1278000"/>
            <a:ext cx="3847680" cy="42084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2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2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subTitle"/>
          </p:nvPr>
        </p:nvSpPr>
        <p:spPr>
          <a:xfrm>
            <a:off x="2590920" y="0"/>
            <a:ext cx="5562360" cy="54860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5" name="PlaceHolder 4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7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8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39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32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4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4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0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1" name="PlaceHolder 5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155" name="Picture 154"/>
          <p:cNvPicPr/>
          <p:nvPr/>
        </p:nvPicPr>
        <p:blipFill>
          <a:blip r:embed="rId2"/>
          <a:stretch>
            <a:fillRect/>
          </a:stretch>
        </p:blipFill>
        <p:spPr>
          <a:xfrm>
            <a:off x="2809080" y="3730320"/>
            <a:ext cx="1877400" cy="1497600"/>
          </a:xfrm>
          <a:prstGeom prst="rect">
            <a:avLst/>
          </a:prstGeom>
          <a:ln>
            <a:noFill/>
          </a:ln>
        </p:spPr>
      </p:pic>
      <p:pic>
        <p:nvPicPr>
          <p:cNvPr id="156" name="Picture 155"/>
          <p:cNvPicPr/>
          <p:nvPr/>
        </p:nvPicPr>
        <p:blipFill>
          <a:blip r:embed="rId2"/>
          <a:stretch>
            <a:fillRect/>
          </a:stretch>
        </p:blipFill>
        <p:spPr>
          <a:xfrm>
            <a:off x="837720" y="3730320"/>
            <a:ext cx="1877400" cy="1497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64" name="PlaceHolder 2"/>
          <p:cNvSpPr>
            <a:spLocks noGrp="1"/>
          </p:cNvSpPr>
          <p:nvPr>
            <p:ph type="subTitle"/>
          </p:nvPr>
        </p:nvSpPr>
        <p:spPr>
          <a:xfrm>
            <a:off x="838080" y="1278000"/>
            <a:ext cx="3847680" cy="42084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66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6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subTitle"/>
          </p:nvPr>
        </p:nvSpPr>
        <p:spPr>
          <a:xfrm>
            <a:off x="2590920" y="0"/>
            <a:ext cx="5562360" cy="548604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7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4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5" name="PlaceHolder 4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77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42080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8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79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81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2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3" name="PlaceHolder 4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32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6" name="PlaceHolder 3"/>
          <p:cNvSpPr>
            <a:spLocks noGrp="1"/>
          </p:cNvSpPr>
          <p:nvPr>
            <p:ph type="body"/>
          </p:nvPr>
        </p:nvSpPr>
        <p:spPr>
          <a:xfrm>
            <a:off x="838080" y="3475800"/>
            <a:ext cx="384768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8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89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90" name="PlaceHolder 4"/>
          <p:cNvSpPr>
            <a:spLocks noGrp="1"/>
          </p:cNvSpPr>
          <p:nvPr>
            <p:ph type="body"/>
          </p:nvPr>
        </p:nvSpPr>
        <p:spPr>
          <a:xfrm>
            <a:off x="280944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91" name="PlaceHolder 5"/>
          <p:cNvSpPr>
            <a:spLocks noGrp="1"/>
          </p:cNvSpPr>
          <p:nvPr>
            <p:ph type="body"/>
          </p:nvPr>
        </p:nvSpPr>
        <p:spPr>
          <a:xfrm>
            <a:off x="838080" y="34758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8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93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94" name="PlaceHolder 3"/>
          <p:cNvSpPr>
            <a:spLocks noGrp="1"/>
          </p:cNvSpPr>
          <p:nvPr>
            <p:ph type="body"/>
          </p:nvPr>
        </p:nvSpPr>
        <p:spPr>
          <a:xfrm>
            <a:off x="2809440" y="1278000"/>
            <a:ext cx="1877400" cy="200700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pic>
        <p:nvPicPr>
          <p:cNvPr id="195" name="Picture 194"/>
          <p:cNvPicPr/>
          <p:nvPr/>
        </p:nvPicPr>
        <p:blipFill>
          <a:blip r:embed="rId2"/>
          <a:stretch>
            <a:fillRect/>
          </a:stretch>
        </p:blipFill>
        <p:spPr>
          <a:xfrm>
            <a:off x="2809080" y="3730320"/>
            <a:ext cx="1877400" cy="1497600"/>
          </a:xfrm>
          <a:prstGeom prst="rect">
            <a:avLst/>
          </a:prstGeom>
          <a:ln>
            <a:noFill/>
          </a:ln>
        </p:spPr>
      </p:pic>
      <p:pic>
        <p:nvPicPr>
          <p:cNvPr id="196" name="Picture 195"/>
          <p:cNvPicPr/>
          <p:nvPr/>
        </p:nvPicPr>
        <p:blipFill>
          <a:blip r:embed="rId2"/>
          <a:stretch>
            <a:fillRect/>
          </a:stretch>
        </p:blipFill>
        <p:spPr>
          <a:xfrm>
            <a:off x="837720" y="3730320"/>
            <a:ext cx="1877400" cy="1497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Click to edit the title text formatClick to edit Master title style</a:t>
            </a:r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8B8B8B"/>
                </a:solidFill>
                <a:latin typeface="Calibri"/>
              </a:rPr>
              <a:t>04/04/16</a:t>
            </a:r>
            <a:endParaRPr dirty="0"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dirty="0"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FE4A63EC-04AD-4089-B80B-E371CD32448C}" type="slidenum">
              <a:rPr lang="en-GB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 dirty="0"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en-US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en-US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Click to edit the title text formatClick to edit Master title style</a:t>
            </a:r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Seventh Outline LevelClick to edit Master text styles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Second level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Third level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Fourth level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Fifth level</a:t>
            </a:r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8B8B8B"/>
                </a:solidFill>
                <a:latin typeface="Calibri"/>
              </a:rPr>
              <a:t>04/04/16</a:t>
            </a:r>
            <a:endParaRPr dirty="0"/>
          </a:p>
        </p:txBody>
      </p:sp>
      <p:sp>
        <p:nvSpPr>
          <p:cNvPr id="42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dirty="0"/>
          </a:p>
        </p:txBody>
      </p:sp>
      <p:sp>
        <p:nvSpPr>
          <p:cNvPr id="43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ABC394B4-9162-4D7D-9E82-675A0ADB2E60}" type="slidenum">
              <a:rPr lang="en-GB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8B8B8B"/>
                </a:solidFill>
                <a:latin typeface="Calibri"/>
              </a:rPr>
              <a:t>04/04/16</a:t>
            </a:r>
            <a:endParaRPr dirty="0"/>
          </a:p>
        </p:txBody>
      </p:sp>
      <p:sp>
        <p:nvSpPr>
          <p:cNvPr id="79" name="PlaceHolder 2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dirty="0"/>
          </a:p>
        </p:txBody>
      </p:sp>
      <p:sp>
        <p:nvSpPr>
          <p:cNvPr id="80" name="PlaceHolder 3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B5A520D8-45B0-4328-A27E-BF23769DE3FB}" type="slidenum">
              <a:rPr lang="en-GB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 dirty="0"/>
          </a:p>
        </p:txBody>
      </p:sp>
      <p:sp>
        <p:nvSpPr>
          <p:cNvPr id="81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r>
              <a:rPr lang="en-US"/>
              <a:t>Click to edit the title text format</a:t>
            </a:r>
            <a:endParaRPr/>
          </a:p>
        </p:txBody>
      </p:sp>
      <p:sp>
        <p:nvSpPr>
          <p:cNvPr id="82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en-US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en-US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2590920" y="0"/>
            <a:ext cx="5562360" cy="73152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Click to edit the title text formatClick to edit Master title style</a:t>
            </a:r>
            <a:endParaRPr/>
          </a:p>
        </p:txBody>
      </p:sp>
      <p:sp>
        <p:nvSpPr>
          <p:cNvPr id="118" name="PlaceHolder 2"/>
          <p:cNvSpPr>
            <a:spLocks noGrp="1"/>
          </p:cNvSpPr>
          <p:nvPr>
            <p:ph type="body"/>
          </p:nvPr>
        </p:nvSpPr>
        <p:spPr>
          <a:xfrm>
            <a:off x="838080" y="1278000"/>
            <a:ext cx="3847680" cy="420804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Calibri"/>
              </a:rPr>
              <a:t>Seventh Outline LevelClick to edit Master text styles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Second level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Third level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Fourth level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Fifth level</a:t>
            </a:r>
            <a:endParaRPr/>
          </a:p>
        </p:txBody>
      </p:sp>
      <p:sp>
        <p:nvSpPr>
          <p:cNvPr id="119" name="PlaceHolder 3"/>
          <p:cNvSpPr>
            <a:spLocks noGrp="1"/>
          </p:cNvSpPr>
          <p:nvPr>
            <p:ph type="body"/>
          </p:nvPr>
        </p:nvSpPr>
        <p:spPr>
          <a:xfrm>
            <a:off x="4838760" y="1278000"/>
            <a:ext cx="3847680" cy="4208040"/>
          </a:xfrm>
          <a:prstGeom prst="rect">
            <a:avLst/>
          </a:prstGeom>
        </p:spPr>
        <p:txBody>
          <a:bodyPr anchor="ctr"/>
          <a:lstStyle/>
          <a:p>
            <a:pPr>
              <a:buSzPct val="25000"/>
              <a:buFont typeface="StarSymbol"/>
              <a:buChar char="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1200">
                <a:solidFill>
                  <a:srgbClr val="8B8B8B"/>
                </a:solidFill>
                <a:latin typeface="Calibri"/>
              </a:rPr>
              <a:t>Seventh Outline LevelClick to edit Master text styles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Second level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Third level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Fourth level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Fifth level</a:t>
            </a:r>
            <a:endParaRPr/>
          </a:p>
        </p:txBody>
      </p:sp>
      <p:sp>
        <p:nvSpPr>
          <p:cNvPr id="120" name="PlaceHolder 4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8B8B8B"/>
                </a:solidFill>
                <a:latin typeface="Calibri"/>
              </a:rPr>
              <a:t>04/04/16</a:t>
            </a:r>
            <a:endParaRPr dirty="0"/>
          </a:p>
        </p:txBody>
      </p:sp>
      <p:sp>
        <p:nvSpPr>
          <p:cNvPr id="121" name="PlaceHolder 5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dirty="0"/>
          </a:p>
        </p:txBody>
      </p:sp>
      <p:sp>
        <p:nvSpPr>
          <p:cNvPr id="122" name="PlaceHolder 6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fld id="{B9184B44-642C-45EF-A0BA-EA4A7E230A62}" type="slidenum">
              <a:rPr lang="en-GB" sz="1200">
                <a:solidFill>
                  <a:srgbClr val="8B8B8B"/>
                </a:solidFill>
                <a:latin typeface="Calibri"/>
              </a:rPr>
              <a:pPr>
                <a:lnSpc>
                  <a:spcPct val="10000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Click to edit the title text formatClick to edit Master title style</a:t>
            </a:r>
            <a:endParaRPr/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4525560"/>
          </a:xfrm>
          <a:prstGeom prst="rect">
            <a:avLst/>
          </a:prstGeom>
        </p:spPr>
        <p:txBody>
          <a:bodyPr/>
          <a:lstStyle/>
          <a:p>
            <a:pPr>
              <a:buSzPct val="25000"/>
              <a:buFont typeface="StarSymbol"/>
              <a:buChar char="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Seventh Outline LevelClick to edit Master text styles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Second level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Third level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en-US">
                <a:solidFill>
                  <a:srgbClr val="000000"/>
                </a:solidFill>
                <a:latin typeface="Calibri"/>
              </a:rPr>
              <a:t>Fourth level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en-US">
                <a:solidFill>
                  <a:srgbClr val="000000"/>
                </a:solidFill>
                <a:latin typeface="Calibri"/>
              </a:rPr>
              <a:t>Fifth level</a:t>
            </a:r>
            <a:endParaRPr/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4525560"/>
          </a:xfrm>
          <a:prstGeom prst="rect">
            <a:avLst/>
          </a:prstGeom>
        </p:spPr>
        <p:txBody>
          <a:bodyPr anchor="ctr"/>
          <a:lstStyle/>
          <a:p>
            <a:pPr>
              <a:buSzPct val="25000"/>
              <a:buFont typeface="StarSymbol"/>
              <a:buChar char="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800">
                <a:solidFill>
                  <a:srgbClr val="8B8B8B"/>
                </a:solidFill>
                <a:latin typeface="Calibri"/>
              </a:rPr>
              <a:t>Seventh Outline LevelClick to edit Master text styles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Second level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Third level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en-US">
                <a:solidFill>
                  <a:srgbClr val="000000"/>
                </a:solidFill>
                <a:latin typeface="Calibri"/>
              </a:rPr>
              <a:t>Fourth level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en-US">
                <a:solidFill>
                  <a:srgbClr val="000000"/>
                </a:solidFill>
                <a:latin typeface="Calibri"/>
              </a:rPr>
              <a:t>Fifth level</a:t>
            </a:r>
            <a:endParaRPr/>
          </a:p>
        </p:txBody>
      </p:sp>
      <p:sp>
        <p:nvSpPr>
          <p:cNvPr id="160" name="PlaceHolder 4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GB" sz="2800" dirty="0">
                <a:solidFill>
                  <a:srgbClr val="8B8B8B"/>
                </a:solidFill>
                <a:latin typeface="Calibri"/>
              </a:rPr>
              <a:t>04/04/16</a:t>
            </a:r>
            <a:endParaRPr dirty="0"/>
          </a:p>
        </p:txBody>
      </p:sp>
      <p:sp>
        <p:nvSpPr>
          <p:cNvPr id="161" name="PlaceHolder 5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lstStyle/>
          <a:p>
            <a:endParaRPr dirty="0"/>
          </a:p>
        </p:txBody>
      </p:sp>
      <p:sp>
        <p:nvSpPr>
          <p:cNvPr id="162" name="PlaceHolder 6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34FA2B05-F63B-4A79-87FF-89C366FAB77F}" type="slidenum">
              <a:rPr lang="en-GB" sz="1200">
                <a:solidFill>
                  <a:srgbClr val="8B8B8B"/>
                </a:solidFill>
                <a:latin typeface="Calibri"/>
              </a:rPr>
              <a:pPr algn="r">
                <a:lnSpc>
                  <a:spcPct val="100000"/>
                </a:lnSpc>
              </a:pPr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" name="Rectangle 20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9" name="Rectangle 20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7" name="Freeform: Shape 2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2" name="TextShape 1"/>
          <p:cNvSpPr txBox="1"/>
          <p:nvPr/>
        </p:nvSpPr>
        <p:spPr>
          <a:xfrm>
            <a:off x="3607694" y="649480"/>
            <a:ext cx="4916510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
Introduction to Financial Management
Investment Appraisal
Week 4
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Picture 206">
            <a:extLst>
              <a:ext uri="{FF2B5EF4-FFF2-40B4-BE49-F238E27FC236}">
                <a16:creationId xmlns:a16="http://schemas.microsoft.com/office/drawing/2014/main" id="{24C0B6CC-121A-FEAC-33CB-78B882F68EF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11" name="Rectangle 2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3" name="TextShape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Outline of Lectures</a:t>
            </a:r>
            <a:endParaRPr lang="en-US" sz="44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06" name="TextShape 2">
            <a:extLst>
              <a:ext uri="{FF2B5EF4-FFF2-40B4-BE49-F238E27FC236}">
                <a16:creationId xmlns:a16="http://schemas.microsoft.com/office/drawing/2014/main" id="{824AB09F-231E-5FB1-408B-4B1E6683EA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144526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9B2EE-E0DC-DB98-5839-A1562C9CE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8BD16B-FAF3-F49C-BDF2-DE79B2C70F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0089"/>
            <a:ext cx="9144000" cy="4917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799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C770D-D62E-9609-9979-924F8AE47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Key Investment Factors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8AE275-1798-44AA-4B2E-957F5B892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353" y="1675227"/>
            <a:ext cx="7957292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06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CustomShape 1"/>
          <p:cNvSpPr/>
          <p:nvPr/>
        </p:nvSpPr>
        <p:spPr>
          <a:xfrm>
            <a:off x="3840840" y="3597120"/>
            <a:ext cx="1417680" cy="1585440"/>
          </a:xfrm>
          <a:prstGeom prst="cube">
            <a:avLst>
              <a:gd name="adj" fmla="val 1257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06" name="CustomShape 2"/>
          <p:cNvSpPr/>
          <p:nvPr/>
        </p:nvSpPr>
        <p:spPr>
          <a:xfrm>
            <a:off x="1982880" y="1679400"/>
            <a:ext cx="1417680" cy="1587240"/>
          </a:xfrm>
          <a:prstGeom prst="cube">
            <a:avLst>
              <a:gd name="adj" fmla="val 1257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07" name="CustomShape 3"/>
          <p:cNvSpPr/>
          <p:nvPr/>
        </p:nvSpPr>
        <p:spPr>
          <a:xfrm>
            <a:off x="1967040" y="2165400"/>
            <a:ext cx="130032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 dirty="0">
                <a:solidFill>
                  <a:srgbClr val="000000"/>
                </a:solidFill>
                <a:latin typeface="Arial"/>
              </a:rPr>
              <a:t>Interest foregone</a:t>
            </a:r>
            <a:endParaRPr dirty="0"/>
          </a:p>
        </p:txBody>
      </p:sp>
      <p:sp>
        <p:nvSpPr>
          <p:cNvPr id="208" name="CustomShape 4"/>
          <p:cNvSpPr/>
          <p:nvPr/>
        </p:nvSpPr>
        <p:spPr>
          <a:xfrm>
            <a:off x="5758920" y="1687680"/>
            <a:ext cx="1417680" cy="1585440"/>
          </a:xfrm>
          <a:prstGeom prst="cube">
            <a:avLst>
              <a:gd name="adj" fmla="val 1257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09" name="CustomShape 5"/>
          <p:cNvSpPr/>
          <p:nvPr/>
        </p:nvSpPr>
        <p:spPr>
          <a:xfrm>
            <a:off x="5758920" y="2313000"/>
            <a:ext cx="1276200" cy="3952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 dirty="0">
                <a:solidFill>
                  <a:srgbClr val="000000"/>
                </a:solidFill>
                <a:latin typeface="Arial"/>
              </a:rPr>
              <a:t>Inflation</a:t>
            </a:r>
            <a:endParaRPr dirty="0"/>
          </a:p>
        </p:txBody>
      </p:sp>
      <p:sp>
        <p:nvSpPr>
          <p:cNvPr id="210" name="CustomShape 6"/>
          <p:cNvSpPr/>
          <p:nvPr/>
        </p:nvSpPr>
        <p:spPr>
          <a:xfrm>
            <a:off x="3850200" y="1674720"/>
            <a:ext cx="1417680" cy="1587240"/>
          </a:xfrm>
          <a:prstGeom prst="cube">
            <a:avLst>
              <a:gd name="adj" fmla="val 12579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11" name="CustomShape 7"/>
          <p:cNvSpPr/>
          <p:nvPr/>
        </p:nvSpPr>
        <p:spPr>
          <a:xfrm>
            <a:off x="3834360" y="2185920"/>
            <a:ext cx="131148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 dirty="0">
                <a:solidFill>
                  <a:srgbClr val="FFCC99"/>
                </a:solidFill>
                <a:latin typeface="Arial"/>
              </a:rPr>
              <a:t>Required return</a:t>
            </a:r>
            <a:endParaRPr dirty="0"/>
          </a:p>
        </p:txBody>
      </p:sp>
      <p:sp>
        <p:nvSpPr>
          <p:cNvPr id="212" name="CustomShape 8"/>
          <p:cNvSpPr/>
          <p:nvPr/>
        </p:nvSpPr>
        <p:spPr>
          <a:xfrm>
            <a:off x="3626280" y="4059360"/>
            <a:ext cx="167652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 dirty="0">
                <a:solidFill>
                  <a:srgbClr val="000000"/>
                </a:solidFill>
                <a:latin typeface="Arial"/>
              </a:rPr>
              <a:t>Risk premium</a:t>
            </a:r>
            <a:endParaRPr dirty="0"/>
          </a:p>
        </p:txBody>
      </p:sp>
      <p:sp>
        <p:nvSpPr>
          <p:cNvPr id="213" name="CustomShape 9"/>
          <p:cNvSpPr/>
          <p:nvPr/>
        </p:nvSpPr>
        <p:spPr>
          <a:xfrm rot="5400000">
            <a:off x="4292280" y="3203280"/>
            <a:ext cx="426600" cy="531720"/>
          </a:xfrm>
          <a:prstGeom prst="leftArrow">
            <a:avLst>
              <a:gd name="adj1" fmla="val 51194"/>
              <a:gd name="adj2" fmla="val 28153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14" name="CustomShape 10"/>
          <p:cNvSpPr/>
          <p:nvPr/>
        </p:nvSpPr>
        <p:spPr>
          <a:xfrm rot="10800000">
            <a:off x="3296520" y="2295720"/>
            <a:ext cx="555480" cy="409320"/>
          </a:xfrm>
          <a:prstGeom prst="leftArrow">
            <a:avLst>
              <a:gd name="adj1" fmla="val 51194"/>
              <a:gd name="adj2" fmla="val 38192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15" name="CustomShape 11"/>
          <p:cNvSpPr/>
          <p:nvPr/>
        </p:nvSpPr>
        <p:spPr>
          <a:xfrm rot="10800000" flipH="1">
            <a:off x="5199840" y="2291400"/>
            <a:ext cx="563400" cy="407520"/>
          </a:xfrm>
          <a:prstGeom prst="leftArrow">
            <a:avLst>
              <a:gd name="adj1" fmla="val 51194"/>
              <a:gd name="adj2" fmla="val 3888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16" name="CustomShape 12"/>
          <p:cNvSpPr/>
          <p:nvPr/>
        </p:nvSpPr>
        <p:spPr>
          <a:xfrm>
            <a:off x="1019160" y="63360"/>
            <a:ext cx="7105320" cy="8218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400" b="1" dirty="0">
                <a:solidFill>
                  <a:srgbClr val="CC0000"/>
                </a:solidFill>
                <a:latin typeface="Arial"/>
              </a:rPr>
              <a:t>The factors influencing the returns required by investors from a project</a:t>
            </a:r>
            <a:endParaRPr dirty="0"/>
          </a:p>
        </p:txBody>
      </p:sp>
      <p:sp>
        <p:nvSpPr>
          <p:cNvPr id="217" name="CustomShape 13"/>
          <p:cNvSpPr/>
          <p:nvPr/>
        </p:nvSpPr>
        <p:spPr>
          <a:xfrm>
            <a:off x="266760" y="6005520"/>
            <a:ext cx="8534160" cy="212040"/>
          </a:xfrm>
          <a:prstGeom prst="rect">
            <a:avLst/>
          </a:prstGeom>
          <a:noFill/>
          <a:ln w="9360">
            <a:noFill/>
          </a:ln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800" i="1" dirty="0">
                <a:solidFill>
                  <a:srgbClr val="000000"/>
                </a:solidFill>
                <a:latin typeface="Arial"/>
              </a:rPr>
              <a:t>Source</a:t>
            </a:r>
            <a:r>
              <a:rPr lang="en-GB" sz="800" dirty="0">
                <a:solidFill>
                  <a:srgbClr val="000000"/>
                </a:solidFill>
                <a:latin typeface="Arial"/>
              </a:rPr>
              <a:t>: P. </a:t>
            </a:r>
            <a:r>
              <a:rPr lang="en-GB" sz="800" dirty="0" err="1">
                <a:solidFill>
                  <a:srgbClr val="000000"/>
                </a:solidFill>
                <a:latin typeface="Arial"/>
              </a:rPr>
              <a:t>Atrill</a:t>
            </a:r>
            <a:r>
              <a:rPr lang="en-GB" sz="800" dirty="0">
                <a:solidFill>
                  <a:srgbClr val="000000"/>
                </a:solidFill>
                <a:latin typeface="Arial"/>
              </a:rPr>
              <a:t> and E. McLaney, </a:t>
            </a:r>
            <a:r>
              <a:rPr lang="en-GB" sz="800" i="1" dirty="0">
                <a:solidFill>
                  <a:srgbClr val="000000"/>
                </a:solidFill>
                <a:latin typeface="Arial"/>
              </a:rPr>
              <a:t>Accounting: An Introduction</a:t>
            </a:r>
            <a:r>
              <a:rPr lang="en-GB" sz="800" dirty="0">
                <a:solidFill>
                  <a:srgbClr val="000000"/>
                </a:solidFill>
                <a:latin typeface="Arial"/>
              </a:rPr>
              <a:t>, 5th </a:t>
            </a:r>
            <a:r>
              <a:rPr lang="en-GB" sz="800" dirty="0" err="1">
                <a:solidFill>
                  <a:srgbClr val="000000"/>
                </a:solidFill>
                <a:latin typeface="Arial"/>
              </a:rPr>
              <a:t>edn</a:t>
            </a:r>
            <a:r>
              <a:rPr lang="en-GB" sz="800" dirty="0">
                <a:solidFill>
                  <a:srgbClr val="000000"/>
                </a:solidFill>
                <a:latin typeface="Arial"/>
              </a:rPr>
              <a:t>, Financial Times Prentice Hall, 2009.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extShape 1"/>
          <p:cNvSpPr txBox="1"/>
          <p:nvPr/>
        </p:nvSpPr>
        <p:spPr>
          <a:xfrm>
            <a:off x="971640" y="465120"/>
            <a:ext cx="5562360" cy="73152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Why Investment Appraisal?</a:t>
            </a:r>
            <a:endParaRPr/>
          </a:p>
        </p:txBody>
      </p:sp>
      <p:sp>
        <p:nvSpPr>
          <p:cNvPr id="219" name="TextShape 2"/>
          <p:cNvSpPr txBox="1"/>
          <p:nvPr/>
        </p:nvSpPr>
        <p:spPr>
          <a:xfrm>
            <a:off x="538200" y="1630440"/>
            <a:ext cx="7705440" cy="4462200"/>
          </a:xfrm>
          <a:prstGeom prst="rect">
            <a:avLst/>
          </a:prstGeom>
        </p:spPr>
        <p:txBody>
          <a:bodyPr/>
          <a:lstStyle/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Essential feature - Time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A decision to invest in new plant, machinery, buildings and similar long-term assets. 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Important because decision usually involves: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	(a) A significant outflow of cash at the outset (and sometimes also at other planned points in time)</a:t>
            </a:r>
            <a:endParaRPr/>
          </a:p>
        </p:txBody>
      </p:sp>
      <p:sp>
        <p:nvSpPr>
          <p:cNvPr id="220" name="CustomShape 3"/>
          <p:cNvSpPr/>
          <p:nvPr/>
        </p:nvSpPr>
        <p:spPr>
          <a:xfrm>
            <a:off x="539640" y="4581360"/>
            <a:ext cx="6840000" cy="118764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en-GB" sz="2400" dirty="0">
                <a:solidFill>
                  <a:srgbClr val="000000"/>
                </a:solidFill>
                <a:latin typeface="Calibri"/>
              </a:rPr>
              <a:t>(b)  “Recovery” of the benefits (inflows), usually in a stream of smaller amounts over a long period of time.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112" end="1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19">
                                            <p:txEl>
                                              <p:pRg st="112" end="1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>
                                            <p:txEl>
                                              <p:pRg st="157" end="2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500"/>
                                        <p:tgtEl>
                                          <p:spTgt spid="219">
                                            <p:txEl>
                                              <p:pRg st="157" end="25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>
                                            <p:txEl>
                                              <p:pRg st="0" end="1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7" dur="500"/>
                                        <p:tgtEl>
                                          <p:spTgt spid="220">
                                            <p:txEl>
                                              <p:pRg st="0" end="1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TextShape 1"/>
          <p:cNvSpPr txBox="1"/>
          <p:nvPr/>
        </p:nvSpPr>
        <p:spPr>
          <a:xfrm>
            <a:off x="971640" y="404640"/>
            <a:ext cx="5562360" cy="73152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Why Investment Appraisal ? </a:t>
            </a:r>
            <a:endParaRPr/>
          </a:p>
        </p:txBody>
      </p:sp>
      <p:sp>
        <p:nvSpPr>
          <p:cNvPr id="222" name="CustomShape 2"/>
          <p:cNvSpPr/>
          <p:nvPr/>
        </p:nvSpPr>
        <p:spPr>
          <a:xfrm>
            <a:off x="-36360" y="1714680"/>
            <a:ext cx="8459280" cy="118764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(c) Commitment to a course of action and difficult/costly to bail out if the investment does not generate the intended benefits</a:t>
            </a:r>
            <a:endParaRPr/>
          </a:p>
        </p:txBody>
      </p:sp>
      <p:sp>
        <p:nvSpPr>
          <p:cNvPr id="223" name="CustomShape 3"/>
          <p:cNvSpPr/>
          <p:nvPr/>
        </p:nvSpPr>
        <p:spPr>
          <a:xfrm>
            <a:off x="-36360" y="3371760"/>
            <a:ext cx="8640360" cy="8218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(d) Priority given to particular project due to limited funds available – which one is best?</a:t>
            </a:r>
            <a:endParaRPr/>
          </a:p>
        </p:txBody>
      </p:sp>
      <p:sp>
        <p:nvSpPr>
          <p:cNvPr id="224" name="CustomShape 4"/>
          <p:cNvSpPr/>
          <p:nvPr/>
        </p:nvSpPr>
        <p:spPr>
          <a:xfrm>
            <a:off x="466560" y="5181480"/>
            <a:ext cx="8281800" cy="1552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en-GB" sz="2400">
                <a:solidFill>
                  <a:srgbClr val="000000"/>
                </a:solidFill>
                <a:latin typeface="Calibri"/>
              </a:rPr>
              <a:t>Role of financial manager – to demonstrate financial implications and consequences (e.g. how much and when to invest?, do intended financial benefits outweigh investment?)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>
                                            <p:txEl>
                                              <p:pRg st="0" end="1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22">
                                            <p:txEl>
                                              <p:pRg st="0" end="1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>
                                            <p:txEl>
                                              <p:pRg st="0" end="9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500"/>
                                        <p:tgtEl>
                                          <p:spTgt spid="223">
                                            <p:txEl>
                                              <p:pRg st="0" end="9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>
                                            <p:txEl>
                                              <p:pRg st="0" end="1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24">
                                            <p:txEl>
                                              <p:pRg st="0" end="17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24">
                                            <p:txEl>
                                              <p:pRg st="0" end="17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468360" y="-3160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Investment Decision Making Process </a:t>
            </a:r>
            <a:endParaRPr/>
          </a:p>
        </p:txBody>
      </p:sp>
      <p:sp>
        <p:nvSpPr>
          <p:cNvPr id="226" name="CustomShape 2"/>
          <p:cNvSpPr/>
          <p:nvPr/>
        </p:nvSpPr>
        <p:spPr>
          <a:xfrm>
            <a:off x="2066040" y="1270080"/>
            <a:ext cx="1944720" cy="6652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7" name="CustomShape 3"/>
          <p:cNvSpPr/>
          <p:nvPr/>
        </p:nvSpPr>
        <p:spPr>
          <a:xfrm>
            <a:off x="2066040" y="2205720"/>
            <a:ext cx="1944720" cy="6634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8" name="CustomShape 4"/>
          <p:cNvSpPr/>
          <p:nvPr/>
        </p:nvSpPr>
        <p:spPr>
          <a:xfrm>
            <a:off x="2050920" y="3110400"/>
            <a:ext cx="1944720" cy="6670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29" name="CustomShape 5"/>
          <p:cNvSpPr/>
          <p:nvPr/>
        </p:nvSpPr>
        <p:spPr>
          <a:xfrm>
            <a:off x="2050920" y="4041000"/>
            <a:ext cx="1944720" cy="6670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0" name="CustomShape 6"/>
          <p:cNvSpPr/>
          <p:nvPr/>
        </p:nvSpPr>
        <p:spPr>
          <a:xfrm>
            <a:off x="2118240" y="1440720"/>
            <a:ext cx="177372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1</a:t>
            </a:r>
            <a:endParaRPr/>
          </a:p>
        </p:txBody>
      </p:sp>
      <p:sp>
        <p:nvSpPr>
          <p:cNvPr id="231" name="CustomShape 7"/>
          <p:cNvSpPr/>
          <p:nvPr/>
        </p:nvSpPr>
        <p:spPr>
          <a:xfrm>
            <a:off x="4416840" y="1273320"/>
            <a:ext cx="4376160" cy="65664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2" name="CustomShape 8"/>
          <p:cNvSpPr/>
          <p:nvPr/>
        </p:nvSpPr>
        <p:spPr>
          <a:xfrm>
            <a:off x="4426920" y="2202480"/>
            <a:ext cx="4369320" cy="6670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3" name="CustomShape 9"/>
          <p:cNvSpPr/>
          <p:nvPr/>
        </p:nvSpPr>
        <p:spPr>
          <a:xfrm>
            <a:off x="4421880" y="3115440"/>
            <a:ext cx="4371120" cy="6652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4" name="CustomShape 10"/>
          <p:cNvSpPr/>
          <p:nvPr/>
        </p:nvSpPr>
        <p:spPr>
          <a:xfrm>
            <a:off x="4438800" y="4032360"/>
            <a:ext cx="4381200" cy="6724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5" name="CustomShape 11"/>
          <p:cNvSpPr/>
          <p:nvPr/>
        </p:nvSpPr>
        <p:spPr>
          <a:xfrm>
            <a:off x="2050920" y="4948920"/>
            <a:ext cx="1944720" cy="6670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6" name="CustomShape 12"/>
          <p:cNvSpPr/>
          <p:nvPr/>
        </p:nvSpPr>
        <p:spPr>
          <a:xfrm>
            <a:off x="4438800" y="4954320"/>
            <a:ext cx="4381200" cy="6724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37" name="CustomShape 13"/>
          <p:cNvSpPr/>
          <p:nvPr/>
        </p:nvSpPr>
        <p:spPr>
          <a:xfrm>
            <a:off x="2114640" y="2371320"/>
            <a:ext cx="177516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2</a:t>
            </a:r>
            <a:endParaRPr/>
          </a:p>
        </p:txBody>
      </p:sp>
      <p:sp>
        <p:nvSpPr>
          <p:cNvPr id="238" name="CustomShape 14"/>
          <p:cNvSpPr/>
          <p:nvPr/>
        </p:nvSpPr>
        <p:spPr>
          <a:xfrm>
            <a:off x="2113200" y="3281040"/>
            <a:ext cx="177516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3</a:t>
            </a:r>
            <a:endParaRPr/>
          </a:p>
        </p:txBody>
      </p:sp>
      <p:sp>
        <p:nvSpPr>
          <p:cNvPr id="239" name="CustomShape 15"/>
          <p:cNvSpPr/>
          <p:nvPr/>
        </p:nvSpPr>
        <p:spPr>
          <a:xfrm>
            <a:off x="2099520" y="4217040"/>
            <a:ext cx="177372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4</a:t>
            </a:r>
            <a:endParaRPr/>
          </a:p>
        </p:txBody>
      </p:sp>
      <p:sp>
        <p:nvSpPr>
          <p:cNvPr id="240" name="CustomShape 16"/>
          <p:cNvSpPr/>
          <p:nvPr/>
        </p:nvSpPr>
        <p:spPr>
          <a:xfrm>
            <a:off x="2118240" y="5123160"/>
            <a:ext cx="177516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5</a:t>
            </a:r>
            <a:endParaRPr/>
          </a:p>
        </p:txBody>
      </p:sp>
      <p:sp>
        <p:nvSpPr>
          <p:cNvPr id="241" name="CustomShape 17"/>
          <p:cNvSpPr/>
          <p:nvPr/>
        </p:nvSpPr>
        <p:spPr>
          <a:xfrm>
            <a:off x="4421880" y="1440720"/>
            <a:ext cx="427356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Determine investment funds available</a:t>
            </a:r>
            <a:endParaRPr/>
          </a:p>
        </p:txBody>
      </p:sp>
      <p:sp>
        <p:nvSpPr>
          <p:cNvPr id="242" name="CustomShape 18"/>
          <p:cNvSpPr/>
          <p:nvPr/>
        </p:nvSpPr>
        <p:spPr>
          <a:xfrm>
            <a:off x="4329720" y="2387160"/>
            <a:ext cx="447480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Identify profitable project opportunities</a:t>
            </a:r>
            <a:endParaRPr/>
          </a:p>
        </p:txBody>
      </p:sp>
      <p:sp>
        <p:nvSpPr>
          <p:cNvPr id="243" name="CustomShape 19"/>
          <p:cNvSpPr/>
          <p:nvPr/>
        </p:nvSpPr>
        <p:spPr>
          <a:xfrm>
            <a:off x="4636800" y="4225680"/>
            <a:ext cx="390132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Evaluate the proposed project(s)</a:t>
            </a:r>
            <a:endParaRPr/>
          </a:p>
        </p:txBody>
      </p:sp>
      <p:sp>
        <p:nvSpPr>
          <p:cNvPr id="244" name="CustomShape 20"/>
          <p:cNvSpPr/>
          <p:nvPr/>
        </p:nvSpPr>
        <p:spPr>
          <a:xfrm>
            <a:off x="6313320" y="1930680"/>
            <a:ext cx="501120" cy="322200"/>
          </a:xfrm>
          <a:prstGeom prst="downArrow">
            <a:avLst>
              <a:gd name="adj1" fmla="val 53843"/>
              <a:gd name="adj2" fmla="val 32116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45" name="CustomShape 21"/>
          <p:cNvSpPr/>
          <p:nvPr/>
        </p:nvSpPr>
        <p:spPr>
          <a:xfrm>
            <a:off x="2050920" y="5848200"/>
            <a:ext cx="1944720" cy="667080"/>
          </a:xfrm>
          <a:prstGeom prst="cube">
            <a:avLst>
              <a:gd name="adj" fmla="val 15208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46" name="CustomShape 22"/>
          <p:cNvSpPr/>
          <p:nvPr/>
        </p:nvSpPr>
        <p:spPr>
          <a:xfrm>
            <a:off x="4438800" y="5853600"/>
            <a:ext cx="4381200" cy="6724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47" name="CustomShape 23"/>
          <p:cNvSpPr/>
          <p:nvPr/>
        </p:nvSpPr>
        <p:spPr>
          <a:xfrm>
            <a:off x="2104560" y="6015600"/>
            <a:ext cx="1773720" cy="3646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b="1">
                <a:solidFill>
                  <a:srgbClr val="FFCC99"/>
                </a:solidFill>
                <a:latin typeface="Calibri"/>
              </a:rPr>
              <a:t>Stage 6</a:t>
            </a:r>
            <a:endParaRPr/>
          </a:p>
        </p:txBody>
      </p:sp>
      <p:sp>
        <p:nvSpPr>
          <p:cNvPr id="248" name="CustomShape 24"/>
          <p:cNvSpPr/>
          <p:nvPr/>
        </p:nvSpPr>
        <p:spPr>
          <a:xfrm>
            <a:off x="4587840" y="5996520"/>
            <a:ext cx="390132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Monitor and control the project(s)</a:t>
            </a:r>
            <a:endParaRPr/>
          </a:p>
        </p:txBody>
      </p:sp>
      <p:sp>
        <p:nvSpPr>
          <p:cNvPr id="249" name="CustomShape 25"/>
          <p:cNvSpPr/>
          <p:nvPr/>
        </p:nvSpPr>
        <p:spPr>
          <a:xfrm>
            <a:off x="4613040" y="5116320"/>
            <a:ext cx="390132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Approve the project(s)</a:t>
            </a:r>
            <a:endParaRPr/>
          </a:p>
        </p:txBody>
      </p:sp>
      <p:sp>
        <p:nvSpPr>
          <p:cNvPr id="250" name="CustomShape 26"/>
          <p:cNvSpPr/>
          <p:nvPr/>
        </p:nvSpPr>
        <p:spPr>
          <a:xfrm>
            <a:off x="4319640" y="3296880"/>
            <a:ext cx="4474800" cy="3337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1600" b="1">
                <a:solidFill>
                  <a:srgbClr val="000000"/>
                </a:solidFill>
                <a:latin typeface="Calibri"/>
              </a:rPr>
              <a:t>Define and classify proposed projects</a:t>
            </a:r>
            <a:endParaRPr/>
          </a:p>
        </p:txBody>
      </p:sp>
      <p:sp>
        <p:nvSpPr>
          <p:cNvPr id="251" name="CustomShape 27"/>
          <p:cNvSpPr/>
          <p:nvPr/>
        </p:nvSpPr>
        <p:spPr>
          <a:xfrm>
            <a:off x="6313320" y="2871720"/>
            <a:ext cx="501120" cy="322200"/>
          </a:xfrm>
          <a:prstGeom prst="downArrow">
            <a:avLst>
              <a:gd name="adj1" fmla="val 53843"/>
              <a:gd name="adj2" fmla="val 32116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2" name="CustomShape 28"/>
          <p:cNvSpPr/>
          <p:nvPr/>
        </p:nvSpPr>
        <p:spPr>
          <a:xfrm>
            <a:off x="6313320" y="3771000"/>
            <a:ext cx="501120" cy="322200"/>
          </a:xfrm>
          <a:prstGeom prst="downArrow">
            <a:avLst>
              <a:gd name="adj1" fmla="val 53843"/>
              <a:gd name="adj2" fmla="val 32116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3" name="CustomShape 29"/>
          <p:cNvSpPr/>
          <p:nvPr/>
        </p:nvSpPr>
        <p:spPr>
          <a:xfrm>
            <a:off x="6313320" y="4701600"/>
            <a:ext cx="501120" cy="322200"/>
          </a:xfrm>
          <a:prstGeom prst="downArrow">
            <a:avLst>
              <a:gd name="adj1" fmla="val 53843"/>
              <a:gd name="adj2" fmla="val 32116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4" name="CustomShape 30"/>
          <p:cNvSpPr/>
          <p:nvPr/>
        </p:nvSpPr>
        <p:spPr>
          <a:xfrm>
            <a:off x="6313320" y="5632200"/>
            <a:ext cx="501120" cy="322200"/>
          </a:xfrm>
          <a:prstGeom prst="downArrow">
            <a:avLst>
              <a:gd name="adj1" fmla="val 53843"/>
              <a:gd name="adj2" fmla="val 32116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5" name="CustomShape 31"/>
          <p:cNvSpPr/>
          <p:nvPr/>
        </p:nvSpPr>
        <p:spPr>
          <a:xfrm>
            <a:off x="0" y="2567160"/>
            <a:ext cx="1584000" cy="366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6" name="CustomShape 32"/>
          <p:cNvSpPr/>
          <p:nvPr/>
        </p:nvSpPr>
        <p:spPr>
          <a:xfrm>
            <a:off x="539640" y="1990800"/>
            <a:ext cx="1152000" cy="366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57" name="CustomShape 33"/>
          <p:cNvSpPr/>
          <p:nvPr/>
        </p:nvSpPr>
        <p:spPr>
          <a:xfrm rot="5400000">
            <a:off x="575640" y="3539160"/>
            <a:ext cx="1007640" cy="1079280"/>
          </a:xfrm>
          <a:prstGeom prst="rect">
            <a:avLst/>
          </a:prstGeom>
          <a:solidFill>
            <a:srgbClr val="4F81BD"/>
          </a:solidFill>
          <a:ln w="9360">
            <a:solidFill>
              <a:srgbClr val="000000"/>
            </a:solidFill>
            <a:miter/>
          </a:ln>
        </p:spPr>
        <p:txBody>
          <a:bodyPr/>
          <a:lstStyle/>
          <a:p>
            <a:endParaRPr lang="en-US"/>
          </a:p>
        </p:txBody>
      </p:sp>
      <p:sp>
        <p:nvSpPr>
          <p:cNvPr id="258" name="CustomShape 34"/>
          <p:cNvSpPr/>
          <p:nvPr/>
        </p:nvSpPr>
        <p:spPr>
          <a:xfrm>
            <a:off x="0" y="2413080"/>
            <a:ext cx="1834920" cy="13093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>
                <a:solidFill>
                  <a:srgbClr val="000000"/>
                </a:solidFill>
                <a:latin typeface="Calibri"/>
              </a:rPr>
              <a:t>Investment Appraisal     Part of Stage 4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CustomShape 1"/>
          <p:cNvSpPr/>
          <p:nvPr/>
        </p:nvSpPr>
        <p:spPr>
          <a:xfrm>
            <a:off x="1019160" y="63360"/>
            <a:ext cx="7105320" cy="456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400" b="1">
                <a:solidFill>
                  <a:srgbClr val="CC0000"/>
                </a:solidFill>
                <a:latin typeface="Arial"/>
              </a:rPr>
              <a:t>Investment appraisal methods</a:t>
            </a:r>
            <a:endParaRPr/>
          </a:p>
        </p:txBody>
      </p:sp>
      <p:sp>
        <p:nvSpPr>
          <p:cNvPr id="260" name="CustomShape 2"/>
          <p:cNvSpPr/>
          <p:nvPr/>
        </p:nvSpPr>
        <p:spPr>
          <a:xfrm>
            <a:off x="2962440" y="836640"/>
            <a:ext cx="3379320" cy="4835160"/>
          </a:xfrm>
          <a:prstGeom prst="roundRect">
            <a:avLst>
              <a:gd name="adj" fmla="val 10046"/>
            </a:avLst>
          </a:prstGeom>
          <a:solidFill>
            <a:srgbClr val="E0C0A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1" name="CustomShape 3"/>
          <p:cNvSpPr/>
          <p:nvPr/>
        </p:nvSpPr>
        <p:spPr>
          <a:xfrm>
            <a:off x="3149640" y="901800"/>
            <a:ext cx="301716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en-GB" sz="2000" b="1" i="1">
                <a:solidFill>
                  <a:srgbClr val="CC0000"/>
                </a:solidFill>
                <a:latin typeface="Arial"/>
              </a:rPr>
              <a:t>Four methods of evaluation</a:t>
            </a:r>
            <a:endParaRPr/>
          </a:p>
        </p:txBody>
      </p:sp>
      <p:sp>
        <p:nvSpPr>
          <p:cNvPr id="262" name="CustomShape 4"/>
          <p:cNvSpPr/>
          <p:nvPr/>
        </p:nvSpPr>
        <p:spPr>
          <a:xfrm>
            <a:off x="2789280" y="1841760"/>
            <a:ext cx="3555720" cy="88416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3" name="CustomShape 5"/>
          <p:cNvSpPr/>
          <p:nvPr/>
        </p:nvSpPr>
        <p:spPr>
          <a:xfrm>
            <a:off x="2809800" y="2905920"/>
            <a:ext cx="3544560" cy="9190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4" name="CustomShape 6"/>
          <p:cNvSpPr/>
          <p:nvPr/>
        </p:nvSpPr>
        <p:spPr>
          <a:xfrm>
            <a:off x="2936880" y="1992600"/>
            <a:ext cx="318564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Accounting rate of return (ARR)</a:t>
            </a:r>
            <a:endParaRPr/>
          </a:p>
        </p:txBody>
      </p:sp>
      <p:sp>
        <p:nvSpPr>
          <p:cNvPr id="265" name="CustomShape 7"/>
          <p:cNvSpPr/>
          <p:nvPr/>
        </p:nvSpPr>
        <p:spPr>
          <a:xfrm>
            <a:off x="3056040" y="3213720"/>
            <a:ext cx="2952000" cy="39528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Payback period (PP)</a:t>
            </a:r>
            <a:endParaRPr/>
          </a:p>
        </p:txBody>
      </p:sp>
      <p:sp>
        <p:nvSpPr>
          <p:cNvPr id="266" name="CustomShape 8"/>
          <p:cNvSpPr/>
          <p:nvPr/>
        </p:nvSpPr>
        <p:spPr>
          <a:xfrm>
            <a:off x="2789280" y="4038120"/>
            <a:ext cx="3555720" cy="88416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7" name="CustomShape 9"/>
          <p:cNvSpPr/>
          <p:nvPr/>
        </p:nvSpPr>
        <p:spPr>
          <a:xfrm>
            <a:off x="2809800" y="5101920"/>
            <a:ext cx="3544560" cy="919080"/>
          </a:xfrm>
          <a:prstGeom prst="cube">
            <a:avLst>
              <a:gd name="adj" fmla="val 15208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68" name="CustomShape 10"/>
          <p:cNvSpPr/>
          <p:nvPr/>
        </p:nvSpPr>
        <p:spPr>
          <a:xfrm>
            <a:off x="3238560" y="4192200"/>
            <a:ext cx="257256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Net present value (NPV)</a:t>
            </a:r>
            <a:endParaRPr/>
          </a:p>
        </p:txBody>
      </p:sp>
      <p:sp>
        <p:nvSpPr>
          <p:cNvPr id="269" name="CustomShape 11"/>
          <p:cNvSpPr/>
          <p:nvPr/>
        </p:nvSpPr>
        <p:spPr>
          <a:xfrm>
            <a:off x="3102120" y="5273280"/>
            <a:ext cx="283608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Internal rate of return (IRR)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46167-9063-5CC1-DD80-3FDBD5111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rtl="0">
              <a:lnSpc>
                <a:spcPct val="90000"/>
              </a:lnSpc>
              <a:spcBef>
                <a:spcPct val="0"/>
              </a:spcBef>
            </a:pPr>
            <a:r>
              <a:rPr lang="en-US" sz="2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APPLICATION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2AD409-DF87-0DD9-476F-C61503B54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399" y="1812049"/>
            <a:ext cx="7629890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084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TextShape 1"/>
          <p:cNvSpPr txBox="1"/>
          <p:nvPr/>
        </p:nvSpPr>
        <p:spPr>
          <a:xfrm>
            <a:off x="684360" y="-17136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Methods of Investment Appraisal</a:t>
            </a:r>
            <a:endParaRPr/>
          </a:p>
        </p:txBody>
      </p:sp>
      <p:sp>
        <p:nvSpPr>
          <p:cNvPr id="271" name="CustomShape 2"/>
          <p:cNvSpPr/>
          <p:nvPr/>
        </p:nvSpPr>
        <p:spPr>
          <a:xfrm>
            <a:off x="755640" y="1773360"/>
            <a:ext cx="7992720" cy="372636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2400" u="sng">
                <a:solidFill>
                  <a:srgbClr val="000000"/>
                </a:solidFill>
                <a:latin typeface="Calibri"/>
              </a:rPr>
              <a:t>Non Discounted Cash Flow (DCF) Methods</a:t>
            </a:r>
            <a:endParaRPr/>
          </a:p>
          <a:p>
            <a:pPr>
              <a:lnSpc>
                <a:spcPct val="100000"/>
              </a:lnSpc>
              <a:buFont typeface="StarSymbol"/>
              <a:buChar char="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Payback Period (PP)</a:t>
            </a:r>
            <a:endParaRPr/>
          </a:p>
          <a:p>
            <a:pPr>
              <a:lnSpc>
                <a:spcPct val="100000"/>
              </a:lnSpc>
              <a:buFont typeface="StarSymbol"/>
              <a:buChar char="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Accounting Rate of Return (ARR)</a:t>
            </a:r>
            <a:endParaRPr/>
          </a:p>
          <a:p>
            <a:pPr>
              <a:lnSpc>
                <a:spcPct val="100000"/>
              </a:lnSpc>
            </a:pPr>
            <a:r>
              <a:rPr lang="en-GB" i="1">
                <a:solidFill>
                  <a:srgbClr val="000000"/>
                </a:solidFill>
                <a:latin typeface="Calibri"/>
              </a:rPr>
              <a:t>(Note - ARR focuses on accounting profits not cash flows)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en-GB" sz="2400" u="sng">
                <a:solidFill>
                  <a:srgbClr val="000000"/>
                </a:solidFill>
                <a:latin typeface="Calibri"/>
              </a:rPr>
              <a:t>Discounted Cash Flow Methods</a:t>
            </a:r>
            <a:endParaRPr/>
          </a:p>
          <a:p>
            <a:pPr>
              <a:lnSpc>
                <a:spcPct val="100000"/>
              </a:lnSpc>
              <a:buFont typeface="StarSymbol"/>
              <a:buChar char="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Net Present Value (NPV)</a:t>
            </a:r>
            <a:endParaRPr/>
          </a:p>
          <a:p>
            <a:pPr>
              <a:lnSpc>
                <a:spcPct val="100000"/>
              </a:lnSpc>
              <a:buFont typeface="StarSymbol"/>
              <a:buChar char=""/>
            </a:pPr>
            <a:r>
              <a:rPr lang="en-GB" sz="2400">
                <a:solidFill>
                  <a:srgbClr val="000000"/>
                </a:solidFill>
                <a:latin typeface="Calibri"/>
              </a:rPr>
              <a:t>Internal Rate of Return (IRR)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0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71">
                                            <p:txEl>
                                              <p:pRg st="0" end="3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39" end="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500"/>
                                        <p:tgtEl>
                                          <p:spTgt spid="271">
                                            <p:txEl>
                                              <p:pRg st="39" end="5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59" end="9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7" dur="500"/>
                                        <p:tgtEl>
                                          <p:spTgt spid="271">
                                            <p:txEl>
                                              <p:pRg st="59" end="9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91" end="1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22" dur="500"/>
                                        <p:tgtEl>
                                          <p:spTgt spid="271">
                                            <p:txEl>
                                              <p:pRg st="91" end="14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150" end="1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27" dur="500"/>
                                        <p:tgtEl>
                                          <p:spTgt spid="271">
                                            <p:txEl>
                                              <p:pRg st="150" end="17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Effect">
                      <p:stCondLst>
                        <p:cond delay="indefinite"/>
                      </p:stCondLst>
                      <p:childTnLst>
                        <p:par>
                          <p:cTn id="2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179" end="2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32" dur="500"/>
                                        <p:tgtEl>
                                          <p:spTgt spid="271">
                                            <p:txEl>
                                              <p:pRg st="179" end="20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Effect">
                      <p:stCondLst>
                        <p:cond delay="indefinite"/>
                      </p:stCondLst>
                      <p:childTnLst>
                        <p:par>
                          <p:cTn id="3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>
                                            <p:txEl>
                                              <p:pRg st="203" end="2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37" dur="500"/>
                                        <p:tgtEl>
                                          <p:spTgt spid="271">
                                            <p:txEl>
                                              <p:pRg st="203" end="2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TextShape 1"/>
          <p:cNvSpPr txBox="1"/>
          <p:nvPr/>
        </p:nvSpPr>
        <p:spPr>
          <a:xfrm>
            <a:off x="950760" y="11592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Payback Period</a:t>
            </a:r>
            <a:endParaRPr/>
          </a:p>
        </p:txBody>
      </p:sp>
      <p:sp>
        <p:nvSpPr>
          <p:cNvPr id="273" name="TextShape 2"/>
          <p:cNvSpPr txBox="1"/>
          <p:nvPr/>
        </p:nvSpPr>
        <p:spPr>
          <a:xfrm>
            <a:off x="693720" y="1773360"/>
            <a:ext cx="7992720" cy="4608000"/>
          </a:xfrm>
          <a:prstGeom prst="rect">
            <a:avLst/>
          </a:prstGeom>
        </p:spPr>
        <p:txBody>
          <a:bodyPr/>
          <a:lstStyle/>
          <a:p>
            <a:pPr lvl="1" algn="just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What is the time period over which the  investment will be 'paid back‘ using net cash inflows? </a:t>
            </a:r>
            <a:endParaRPr/>
          </a:p>
          <a:p>
            <a:endParaRPr/>
          </a:p>
          <a:p>
            <a:pPr lvl="1" algn="just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This payback period is then compared to some standard period to decide whether to accept the project. </a:t>
            </a:r>
            <a:endParaRPr/>
          </a:p>
          <a:p>
            <a:endParaRPr/>
          </a:p>
          <a:p>
            <a:pPr lvl="1" algn="just">
              <a:lnSpc>
                <a:spcPct val="100000"/>
              </a:lnSpc>
              <a:buFont typeface="Arial"/>
              <a:buChar char="–"/>
            </a:pPr>
            <a:r>
              <a:rPr lang="en-US" sz="2800">
                <a:solidFill>
                  <a:srgbClr val="000000"/>
                </a:solidFill>
                <a:latin typeface="Calibri"/>
              </a:rPr>
              <a:t>If a number of projects are being ranked, look for the shortest payback period. 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CustomShape 1"/>
          <p:cNvSpPr/>
          <p:nvPr/>
        </p:nvSpPr>
        <p:spPr>
          <a:xfrm>
            <a:off x="547560" y="63360"/>
            <a:ext cx="8048160" cy="456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400" b="1">
                <a:solidFill>
                  <a:srgbClr val="CC0000"/>
                </a:solidFill>
                <a:latin typeface="Arial"/>
              </a:rPr>
              <a:t>PP decision rule</a:t>
            </a:r>
            <a:endParaRPr/>
          </a:p>
        </p:txBody>
      </p:sp>
      <p:sp>
        <p:nvSpPr>
          <p:cNvPr id="275" name="CustomShape 2"/>
          <p:cNvSpPr/>
          <p:nvPr/>
        </p:nvSpPr>
        <p:spPr>
          <a:xfrm>
            <a:off x="1879560" y="3571920"/>
            <a:ext cx="6195600" cy="1274400"/>
          </a:xfrm>
          <a:prstGeom prst="cube">
            <a:avLst>
              <a:gd name="adj" fmla="val 1282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76" name="CustomShape 3"/>
          <p:cNvSpPr/>
          <p:nvPr/>
        </p:nvSpPr>
        <p:spPr>
          <a:xfrm>
            <a:off x="1878120" y="2011320"/>
            <a:ext cx="6195600" cy="1274400"/>
          </a:xfrm>
          <a:prstGeom prst="cube">
            <a:avLst>
              <a:gd name="adj" fmla="val 1282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77" name="CustomShape 4"/>
          <p:cNvSpPr/>
          <p:nvPr/>
        </p:nvSpPr>
        <p:spPr>
          <a:xfrm>
            <a:off x="1878120" y="3792600"/>
            <a:ext cx="6040080" cy="1005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If competing projects have payback periods shorter than maximum payback period, the one with the shortest payback period is selected</a:t>
            </a:r>
            <a:endParaRPr/>
          </a:p>
        </p:txBody>
      </p:sp>
      <p:sp>
        <p:nvSpPr>
          <p:cNvPr id="278" name="CustomShape 5"/>
          <p:cNvSpPr/>
          <p:nvPr/>
        </p:nvSpPr>
        <p:spPr>
          <a:xfrm>
            <a:off x="2008080" y="2359080"/>
            <a:ext cx="581796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Project should have a shorter payback period than the required maximum payback period</a:t>
            </a:r>
            <a:endParaRPr/>
          </a:p>
        </p:txBody>
      </p:sp>
      <p:sp>
        <p:nvSpPr>
          <p:cNvPr id="279" name="CustomShape 6"/>
          <p:cNvSpPr/>
          <p:nvPr/>
        </p:nvSpPr>
        <p:spPr>
          <a:xfrm>
            <a:off x="1071720" y="2478240"/>
            <a:ext cx="537840" cy="537840"/>
          </a:xfrm>
          <a:prstGeom prst="cube">
            <a:avLst>
              <a:gd name="adj" fmla="val 25000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0" name="CustomShape 7"/>
          <p:cNvSpPr/>
          <p:nvPr/>
        </p:nvSpPr>
        <p:spPr>
          <a:xfrm>
            <a:off x="1068480" y="3949560"/>
            <a:ext cx="537840" cy="537840"/>
          </a:xfrm>
          <a:prstGeom prst="cube">
            <a:avLst>
              <a:gd name="adj" fmla="val 25000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extShape 1"/>
          <p:cNvSpPr txBox="1"/>
          <p:nvPr/>
        </p:nvSpPr>
        <p:spPr>
          <a:xfrm>
            <a:off x="879480" y="442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Payback Period</a:t>
            </a:r>
            <a:endParaRPr/>
          </a:p>
        </p:txBody>
      </p:sp>
      <p:sp>
        <p:nvSpPr>
          <p:cNvPr id="282" name="TextShape 2"/>
          <p:cNvSpPr txBox="1"/>
          <p:nvPr/>
        </p:nvSpPr>
        <p:spPr>
          <a:xfrm>
            <a:off x="600120" y="1557360"/>
            <a:ext cx="8435520" cy="48240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sz="2400" u="sng">
                <a:solidFill>
                  <a:srgbClr val="000000"/>
                </a:solidFill>
                <a:latin typeface="Calibri"/>
              </a:rPr>
              <a:t>Example </a:t>
            </a: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Two investment projects: 	                            </a:t>
            </a:r>
            <a:r>
              <a:rPr lang="en-US" sz="2400" b="1">
                <a:solidFill>
                  <a:srgbClr val="000000"/>
                </a:solidFill>
                <a:latin typeface="Calibri"/>
              </a:rPr>
              <a:t>A	     B  </a:t>
            </a: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	</a:t>
            </a: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Investment outlay </a:t>
            </a:r>
            <a:r>
              <a:rPr lang="en-US">
                <a:solidFill>
                  <a:srgbClr val="000000"/>
                </a:solidFill>
                <a:latin typeface="Calibri"/>
              </a:rPr>
              <a:t>(payable immediately)   </a:t>
            </a:r>
            <a:r>
              <a:rPr lang="en-US" sz="2400">
                <a:solidFill>
                  <a:srgbClr val="000000"/>
                </a:solidFill>
                <a:latin typeface="Calibri"/>
              </a:rPr>
              <a:t>		</a:t>
            </a:r>
            <a:r>
              <a:rPr lang="en-US" sz="2400" b="1">
                <a:solidFill>
                  <a:srgbClr val="000000"/>
                </a:solidFill>
                <a:latin typeface="Calibri"/>
              </a:rPr>
              <a:t>(1,900)  (1,500)</a:t>
            </a:r>
            <a:endParaRPr/>
          </a:p>
          <a:p>
            <a:pPr>
              <a:lnSpc>
                <a:spcPct val="80000"/>
              </a:lnSpc>
            </a:pP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Annual Cash 		Year 1                          	500      550</a:t>
            </a: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Inflows</a:t>
            </a: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            	   	             Year 2                          	900      500              </a:t>
            </a:r>
            <a:endParaRPr/>
          </a:p>
          <a:p>
            <a:pPr>
              <a:lnSpc>
                <a:spcPct val="80000"/>
              </a:lnSpc>
            </a:pP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                          	Year 3                         	 800      200                                     </a:t>
            </a:r>
            <a:endParaRPr/>
          </a:p>
          <a:p>
            <a:pPr>
              <a:lnSpc>
                <a:spcPct val="80000"/>
              </a:lnSpc>
            </a:pPr>
            <a:endParaRPr/>
          </a:p>
          <a:p>
            <a:pPr>
              <a:lnSpc>
                <a:spcPct val="80000"/>
              </a:lnSpc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                             	Year 4                          	700      500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TextShape 1"/>
          <p:cNvSpPr txBox="1"/>
          <p:nvPr/>
        </p:nvSpPr>
        <p:spPr>
          <a:xfrm>
            <a:off x="879480" y="442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Payback Period (cont…)</a:t>
            </a:r>
            <a:endParaRPr/>
          </a:p>
        </p:txBody>
      </p:sp>
      <p:sp>
        <p:nvSpPr>
          <p:cNvPr id="284" name="TextShape 2"/>
          <p:cNvSpPr txBox="1"/>
          <p:nvPr/>
        </p:nvSpPr>
        <p:spPr>
          <a:xfrm>
            <a:off x="826920" y="1820880"/>
            <a:ext cx="7921440" cy="2734920"/>
          </a:xfrm>
          <a:prstGeom prst="rect">
            <a:avLst/>
          </a:prstGeom>
        </p:spPr>
        <p:txBody>
          <a:bodyPr/>
          <a:lstStyle/>
          <a:p>
            <a:r>
              <a:rPr lang="en-US" sz="2800">
                <a:solidFill>
                  <a:srgbClr val="000000"/>
                </a:solidFill>
                <a:latin typeface="Calibri"/>
              </a:rPr>
              <a:t>Project A “pays” back £1,900 (assuming cash flows evenly generated over a year)</a:t>
            </a:r>
            <a:endParaRPr/>
          </a:p>
          <a:p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= 500 (yr1) + 900 (yr2) + (500/800 x 12) (yr 3) </a:t>
            </a:r>
            <a:endParaRPr/>
          </a:p>
          <a:p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= 2 years 8 months</a:t>
            </a:r>
            <a:endParaRPr/>
          </a:p>
        </p:txBody>
      </p:sp>
      <p:sp>
        <p:nvSpPr>
          <p:cNvPr id="285" name="CustomShape 3"/>
          <p:cNvSpPr/>
          <p:nvPr/>
        </p:nvSpPr>
        <p:spPr>
          <a:xfrm>
            <a:off x="900000" y="4653000"/>
            <a:ext cx="6479640" cy="456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just">
              <a:lnSpc>
                <a:spcPct val="100000"/>
              </a:lnSpc>
            </a:pPr>
            <a:r>
              <a:rPr lang="en-GB" sz="2400" b="1">
                <a:solidFill>
                  <a:srgbClr val="000000"/>
                </a:solidFill>
                <a:latin typeface="Calibri"/>
              </a:rPr>
              <a:t>What is the payback for project B? 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81" end="1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84">
                                            <p:txEl>
                                              <p:pRg st="81" end="1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>
                                            <p:txEl>
                                              <p:pRg st="131" end="1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2" dur="500"/>
                                        <p:tgtEl>
                                          <p:spTgt spid="284">
                                            <p:txEl>
                                              <p:pRg st="131" end="15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>
                                            <p:txEl>
                                              <p:pRg st="0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7" dur="500"/>
                                        <p:tgtEl>
                                          <p:spTgt spid="285">
                                            <p:txEl>
                                              <p:pRg st="0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TextShape 1"/>
          <p:cNvSpPr txBox="1"/>
          <p:nvPr/>
        </p:nvSpPr>
        <p:spPr>
          <a:xfrm>
            <a:off x="906480" y="33480"/>
            <a:ext cx="8229240" cy="1142640"/>
          </a:xfrm>
          <a:prstGeom prst="rect">
            <a:avLst/>
          </a:prstGeom>
        </p:spPr>
        <p:txBody>
          <a:bodyPr anchor="ctr"/>
          <a:lstStyle/>
          <a:p>
            <a:pPr algn="just"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Payback Period (cont…)</a:t>
            </a:r>
            <a:endParaRPr/>
          </a:p>
        </p:txBody>
      </p:sp>
      <p:sp>
        <p:nvSpPr>
          <p:cNvPr id="287" name="TextShape 2"/>
          <p:cNvSpPr txBox="1"/>
          <p:nvPr/>
        </p:nvSpPr>
        <p:spPr>
          <a:xfrm>
            <a:off x="998640" y="1554120"/>
            <a:ext cx="7245000" cy="4671720"/>
          </a:xfrm>
          <a:prstGeom prst="rect">
            <a:avLst/>
          </a:prstGeom>
        </p:spPr>
        <p:txBody>
          <a:bodyPr/>
          <a:lstStyle/>
          <a:p>
            <a:pPr algn="just">
              <a:lnSpc>
                <a:spcPct val="100000"/>
              </a:lnSpc>
            </a:pPr>
            <a:r>
              <a:rPr lang="en-US" sz="2400" u="sng">
                <a:solidFill>
                  <a:srgbClr val="000000"/>
                </a:solidFill>
                <a:latin typeface="Calibri"/>
              </a:rPr>
              <a:t>Advantages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Simple to calculate and convey to everyone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Could be relevant to calculate in risk projects (high risk countries)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 Convenient and quick “screening” technique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  <a:p>
            <a:pPr algn="just">
              <a:lnSpc>
                <a:spcPct val="100000"/>
              </a:lnSpc>
            </a:pPr>
            <a:r>
              <a:rPr lang="en-US" sz="2400" u="sng">
                <a:solidFill>
                  <a:srgbClr val="000000"/>
                </a:solidFill>
                <a:latin typeface="Calibri"/>
              </a:rPr>
              <a:t>Disadvantages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Ignore cash flows after payback period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Ignores timing of cash flows 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How to estimate the benchmark period?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Only accounts for risk that project ends earlier than expected</a:t>
            </a:r>
            <a:endParaRPr/>
          </a:p>
          <a:p>
            <a:pPr algn="just">
              <a:lnSpc>
                <a:spcPct val="100000"/>
              </a:lnSpc>
              <a:buFont typeface="Wingdings 2" charset="2"/>
              <a:buChar char=""/>
            </a:pPr>
            <a:r>
              <a:rPr lang="en-US" sz="2400">
                <a:solidFill>
                  <a:srgbClr val="000000"/>
                </a:solidFill>
                <a:latin typeface="Calibri"/>
              </a:rPr>
              <a:t>No concern for wealth maximisation</a:t>
            </a:r>
            <a:endParaRPr/>
          </a:p>
          <a:p>
            <a:pPr algn="just">
              <a:lnSpc>
                <a:spcPct val="100000"/>
              </a:lnSpc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0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7" dur="500"/>
                                        <p:tgtEl>
                                          <p:spTgt spid="287">
                                            <p:txEl>
                                              <p:pRg st="0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11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0" dur="500"/>
                                        <p:tgtEl>
                                          <p:spTgt spid="287">
                                            <p:txEl>
                                              <p:pRg st="11" end="5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55" end="1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3" dur="500"/>
                                        <p:tgtEl>
                                          <p:spTgt spid="287">
                                            <p:txEl>
                                              <p:pRg st="55" end="1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126" end="1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16" dur="500"/>
                                        <p:tgtEl>
                                          <p:spTgt spid="287">
                                            <p:txEl>
                                              <p:pRg st="126" end="17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Effect">
                      <p:stCondLst>
                        <p:cond delay="indefinite"/>
                      </p:stCondLst>
                      <p:childTnLst>
                        <p:par>
                          <p:cTn id="1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171" end="18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21" dur="500"/>
                                        <p:tgtEl>
                                          <p:spTgt spid="287">
                                            <p:txEl>
                                              <p:pRg st="171" end="18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185" end="2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24" dur="500"/>
                                        <p:tgtEl>
                                          <p:spTgt spid="287">
                                            <p:txEl>
                                              <p:pRg st="185" end="2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224" end="25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27" dur="500"/>
                                        <p:tgtEl>
                                          <p:spTgt spid="287">
                                            <p:txEl>
                                              <p:pRg st="224" end="25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254" end="2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30" dur="500"/>
                                        <p:tgtEl>
                                          <p:spTgt spid="287">
                                            <p:txEl>
                                              <p:pRg st="254" end="2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292" end="3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33" dur="500"/>
                                        <p:tgtEl>
                                          <p:spTgt spid="287">
                                            <p:txEl>
                                              <p:pRg st="292" end="35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>
                                            <p:txEl>
                                              <p:pRg st="355" end="39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repl">
                                        <p:cTn id="36" dur="500"/>
                                        <p:tgtEl>
                                          <p:spTgt spid="287">
                                            <p:txEl>
                                              <p:pRg st="355" end="39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7CD3EF-4899-F5D6-E327-D486A6148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4237"/>
            <a:ext cx="9144000" cy="5049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955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E1A54E-393E-8FB7-497D-C279471BA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883" y="990388"/>
            <a:ext cx="6504234" cy="487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287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97" name="Rectangle 29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8" name="TextShape 1"/>
          <p:cNvSpPr txBox="1"/>
          <p:nvPr/>
        </p:nvSpPr>
        <p:spPr>
          <a:xfrm>
            <a:off x="571352" y="350196"/>
            <a:ext cx="3485178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>
                <a:latin typeface="+mj-lt"/>
                <a:ea typeface="+mj-ea"/>
                <a:cs typeface="+mj-cs"/>
              </a:rPr>
              <a:t>Accounting Rate of Return (ARR)</a:t>
            </a:r>
            <a:endParaRPr lang="en-US" sz="3500">
              <a:latin typeface="+mj-lt"/>
              <a:ea typeface="+mj-ea"/>
              <a:cs typeface="+mj-cs"/>
            </a:endParaRPr>
          </a:p>
        </p:txBody>
      </p:sp>
      <p:sp>
        <p:nvSpPr>
          <p:cNvPr id="289" name="TextShape 2"/>
          <p:cNvSpPr txBox="1"/>
          <p:nvPr/>
        </p:nvSpPr>
        <p:spPr>
          <a:xfrm>
            <a:off x="571351" y="2743200"/>
            <a:ext cx="3485179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The ARR method involves the estimation of the average accounting profit and expressing the profit as a percentage of the average investment over the life of project.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         ARR = </a:t>
            </a:r>
            <a:r>
              <a:rPr lang="en-US" sz="1200" u="sng"/>
              <a:t>Average Annual Profit</a:t>
            </a:r>
            <a:r>
              <a:rPr lang="en-US" sz="1200"/>
              <a:t>  x 100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                   Average Investment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At this stage (and simplistically):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/>
              <a:t>(a) </a:t>
            </a:r>
            <a:r>
              <a:rPr lang="en-US" sz="1200" i="1" u="sng"/>
              <a:t>Accounting Profit</a:t>
            </a:r>
            <a:r>
              <a:rPr lang="en-US" sz="1200" i="1"/>
              <a:t> = cash flows - depreciation</a:t>
            </a: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/>
              <a:t>(b) </a:t>
            </a:r>
            <a:r>
              <a:rPr lang="en-US" sz="1200" i="1" u="sng"/>
              <a:t>Depreciation</a:t>
            </a:r>
            <a:r>
              <a:rPr lang="en-US" sz="1200" i="1"/>
              <a:t> = investment/number of years</a:t>
            </a:r>
            <a:endParaRPr lang="en-US" sz="12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i="1"/>
              <a:t>(c) </a:t>
            </a:r>
            <a:r>
              <a:rPr lang="en-US" sz="1200" i="1" u="sng"/>
              <a:t>Average Investment</a:t>
            </a:r>
            <a:r>
              <a:rPr lang="en-US" sz="1200" i="1"/>
              <a:t> = (Opening investment + closing scrap value)/2 </a:t>
            </a:r>
            <a:endParaRPr lang="en-US" sz="1200"/>
          </a:p>
        </p:txBody>
      </p:sp>
      <p:pic>
        <p:nvPicPr>
          <p:cNvPr id="291" name="Picture 290" descr="An abstract financial digital analysis">
            <a:extLst>
              <a:ext uri="{FF2B5EF4-FFF2-40B4-BE49-F238E27FC236}">
                <a16:creationId xmlns:a16="http://schemas.microsoft.com/office/drawing/2014/main" id="{B09DA9AD-29D1-F9D0-F75A-47513C49C1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93" r="20465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TextShape 1"/>
          <p:cNvSpPr txBox="1"/>
          <p:nvPr/>
        </p:nvSpPr>
        <p:spPr>
          <a:xfrm>
            <a:off x="755640" y="333360"/>
            <a:ext cx="5562360" cy="73152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en-US" sz="2800" b="1">
                <a:solidFill>
                  <a:srgbClr val="000000"/>
                </a:solidFill>
                <a:latin typeface="Calibri"/>
              </a:rPr>
              <a:t>ARR  (Example)</a:t>
            </a:r>
            <a:endParaRPr/>
          </a:p>
        </p:txBody>
      </p:sp>
      <p:sp>
        <p:nvSpPr>
          <p:cNvPr id="291" name="TextShape 2"/>
          <p:cNvSpPr txBox="1"/>
          <p:nvPr/>
        </p:nvSpPr>
        <p:spPr>
          <a:xfrm>
            <a:off x="539640" y="1197000"/>
            <a:ext cx="8351640" cy="4895640"/>
          </a:xfrm>
          <a:prstGeom prst="rect">
            <a:avLst/>
          </a:prstGeom>
        </p:spPr>
        <p:txBody>
          <a:bodyPr/>
          <a:lstStyle/>
          <a:p>
            <a:r>
              <a:rPr lang="en-US" sz="2800">
                <a:solidFill>
                  <a:srgbClr val="000000"/>
                </a:solidFill>
                <a:latin typeface="Calibri"/>
              </a:rPr>
              <a:t>A project has the following investment and profit flows (£):</a:t>
            </a:r>
            <a:endParaRPr/>
          </a:p>
          <a:p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Initial investment	 			100,000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Profits before depreciation: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Year 1					  20,000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Year 2					  40,000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Year 3					  60,000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Year 4					  60,000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Year 5					  20,000</a:t>
            </a:r>
            <a:endParaRPr/>
          </a:p>
          <a:p>
            <a:r>
              <a:rPr lang="en-US" sz="2800">
                <a:solidFill>
                  <a:srgbClr val="000000"/>
                </a:solidFill>
                <a:latin typeface="Calibri"/>
              </a:rPr>
              <a:t>Disposal Proceeds	  			  15,000</a:t>
            </a:r>
            <a:endParaRPr/>
          </a:p>
          <a:p>
            <a:endParaRPr/>
          </a:p>
          <a:p>
            <a:r>
              <a:rPr lang="en-US" sz="2800" b="1" i="1">
                <a:solidFill>
                  <a:srgbClr val="000000"/>
                </a:solidFill>
                <a:latin typeface="Calibri"/>
              </a:rPr>
              <a:t>What is the project’s ARR?	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0" name="Rectangle 29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2" name="Freeform: Shape 30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2" name="TextShape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ARR  (Answer)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4" name="Arc 30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3" name="TextShape 2"/>
          <p:cNvSpPr txBox="1"/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Annual Depreciation= </a:t>
            </a:r>
            <a:r>
              <a:rPr lang="en-US" u="sng"/>
              <a:t>Investment–Disposal Value</a:t>
            </a:r>
            <a:r>
              <a:rPr lang="en-US"/>
              <a:t>  						                  Period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		                      = (£100,000-£15,000)/5 years = £17,000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Average Profit (£000s)= (20+40+60+60+20)/5 = 40 or £40,000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Average Profit after depreciation =£40,000 -£17,000 = £23,000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Average Investment = £100,000+£15,000/2 = £57,500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Hence, ARR = £23,000/£57,500 x 100 = 40%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294" name="CustomShape 3"/>
          <p:cNvSpPr/>
          <p:nvPr/>
        </p:nvSpPr>
        <p:spPr>
          <a:xfrm>
            <a:off x="216000" y="109440"/>
            <a:ext cx="186840" cy="46152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5" name="CustomShape 4"/>
          <p:cNvSpPr/>
          <p:nvPr/>
        </p:nvSpPr>
        <p:spPr>
          <a:xfrm>
            <a:off x="216000" y="109440"/>
            <a:ext cx="186840" cy="46152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B899C-868C-D356-366B-91AD26D13B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6FFA62-7A14-24F7-2B06-0E2B82134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883" y="990388"/>
            <a:ext cx="6504234" cy="487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3222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CustomShape 1"/>
          <p:cNvSpPr/>
          <p:nvPr/>
        </p:nvSpPr>
        <p:spPr>
          <a:xfrm>
            <a:off x="547560" y="63360"/>
            <a:ext cx="8048160" cy="456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400" b="1">
                <a:solidFill>
                  <a:srgbClr val="CC0000"/>
                </a:solidFill>
                <a:latin typeface="Arial"/>
              </a:rPr>
              <a:t>ARR decision rule</a:t>
            </a:r>
            <a:endParaRPr/>
          </a:p>
        </p:txBody>
      </p:sp>
      <p:sp>
        <p:nvSpPr>
          <p:cNvPr id="297" name="CustomShape 2"/>
          <p:cNvSpPr/>
          <p:nvPr/>
        </p:nvSpPr>
        <p:spPr>
          <a:xfrm>
            <a:off x="1871640" y="2021040"/>
            <a:ext cx="6195600" cy="1275120"/>
          </a:xfrm>
          <a:prstGeom prst="cube">
            <a:avLst>
              <a:gd name="adj" fmla="val 1282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8" name="CustomShape 3"/>
          <p:cNvSpPr/>
          <p:nvPr/>
        </p:nvSpPr>
        <p:spPr>
          <a:xfrm>
            <a:off x="1859040" y="3561480"/>
            <a:ext cx="6195600" cy="1275120"/>
          </a:xfrm>
          <a:prstGeom prst="cube">
            <a:avLst>
              <a:gd name="adj" fmla="val 12829"/>
            </a:avLst>
          </a:prstGeom>
          <a:solidFill>
            <a:srgbClr val="FFCC99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9" name="CustomShape 4"/>
          <p:cNvSpPr/>
          <p:nvPr/>
        </p:nvSpPr>
        <p:spPr>
          <a:xfrm>
            <a:off x="2004840" y="3764880"/>
            <a:ext cx="5806800" cy="100512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Where competing projects exceed the minimum rate, the one with the highest ARR should be selected</a:t>
            </a:r>
            <a:endParaRPr/>
          </a:p>
        </p:txBody>
      </p:sp>
      <p:sp>
        <p:nvSpPr>
          <p:cNvPr id="300" name="CustomShape 5"/>
          <p:cNvSpPr/>
          <p:nvPr/>
        </p:nvSpPr>
        <p:spPr>
          <a:xfrm>
            <a:off x="1974960" y="2378160"/>
            <a:ext cx="5817960" cy="700200"/>
          </a:xfrm>
          <a:prstGeom prst="rect">
            <a:avLst/>
          </a:prstGeom>
          <a:noFill/>
          <a:ln>
            <a:noFill/>
          </a:ln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r>
              <a:rPr lang="en-GB" sz="2000" b="1">
                <a:solidFill>
                  <a:srgbClr val="000000"/>
                </a:solidFill>
                <a:latin typeface="Arial"/>
              </a:rPr>
              <a:t>For a project to be acceptable, it must achieve at least a minimum target ARR</a:t>
            </a:r>
            <a:endParaRPr/>
          </a:p>
        </p:txBody>
      </p:sp>
      <p:sp>
        <p:nvSpPr>
          <p:cNvPr id="301" name="CustomShape 6"/>
          <p:cNvSpPr/>
          <p:nvPr/>
        </p:nvSpPr>
        <p:spPr>
          <a:xfrm>
            <a:off x="1079640" y="2487960"/>
            <a:ext cx="537840" cy="538200"/>
          </a:xfrm>
          <a:prstGeom prst="cube">
            <a:avLst>
              <a:gd name="adj" fmla="val 25000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2" name="CustomShape 7"/>
          <p:cNvSpPr/>
          <p:nvPr/>
        </p:nvSpPr>
        <p:spPr>
          <a:xfrm>
            <a:off x="1076400" y="3893760"/>
            <a:ext cx="537840" cy="538200"/>
          </a:xfrm>
          <a:prstGeom prst="cube">
            <a:avLst>
              <a:gd name="adj" fmla="val 25000"/>
            </a:avLst>
          </a:prstGeom>
          <a:solidFill>
            <a:srgbClr val="CC0000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" name="Rectangle 30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" name="Freeform: Shape 31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3" name="TextShape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ARR  (issues)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3" name="Arc 3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4" name="TextShape 2"/>
          <p:cNvSpPr txBox="1"/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ARR understandable and compared to benchmark rates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Viewed as similar to Return on Capital Employed (ROCE) ratio, can use historical ROCE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-	Dependent on profits, not cash flows hence ignores time factor and cash is measure economic wealth not profit.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-	Ratio-based – confusion with projects of different sizes. Can lead to nonsensical decisions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" name="Rectangle 310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3" name="Freeform: Shape 312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5" name="TextShape 1"/>
          <p:cNvSpPr txBox="1"/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</a:t>
            </a:r>
          </a:p>
        </p:txBody>
      </p:sp>
      <p:sp>
        <p:nvSpPr>
          <p:cNvPr id="315" name="Arc 3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6" name="TextShape 2"/>
          <p:cNvSpPr txBox="1"/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UK Company Attlee plc is faced with a decision regarding a new expansion strategy. The two possible courses of action are: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1. </a:t>
            </a:r>
            <a:r>
              <a:rPr lang="en-US"/>
              <a:t>Expand current facilities by building a temporary factory extension at the main plant in the Midlands. This would cost a total of £300,000. The temporary extension has an anticipated useful life of four years.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2. </a:t>
            </a:r>
            <a:r>
              <a:rPr lang="en-US"/>
              <a:t>Build a new distribution hub in the South of England at a cost of £1,500,000, with an anticipated useful life of four years.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Both projects assume a scrap value of zero when they reach the end of their respective lives.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Each is depreciated on a straight line basis over their respective lifetimes.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3" name="Rectangle 312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" name="TextShape 1"/>
          <p:cNvSpPr txBox="1"/>
          <p:nvPr/>
        </p:nvSpPr>
        <p:spPr>
          <a:xfrm>
            <a:off x="628650" y="365125"/>
            <a:ext cx="416886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cont….</a:t>
            </a:r>
          </a:p>
        </p:txBody>
      </p:sp>
      <p:sp>
        <p:nvSpPr>
          <p:cNvPr id="315" name="Freeform: Shape 314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8" name="TextShape 2"/>
          <p:cNvSpPr txBox="1"/>
          <p:nvPr/>
        </p:nvSpPr>
        <p:spPr>
          <a:xfrm>
            <a:off x="628650" y="1825625"/>
            <a:ext cx="416886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The estimates profit flows before depreciation for each option are given below.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Using payback period and ARR, which project would you recommend to the board of Attlee plc 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17" name="Oval 316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9" name="Block Arc 318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21" name="Freeform: Shape 320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23" name="Straight Connector 322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5" name="Freeform: Shape 324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7" name="Arc 326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9" name="Freeform: Shape 328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5" name="Rectangle 314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" name="TextShape 1"/>
          <p:cNvSpPr txBox="1"/>
          <p:nvPr/>
        </p:nvSpPr>
        <p:spPr>
          <a:xfrm>
            <a:off x="479160" y="417576"/>
            <a:ext cx="818223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cont….</a:t>
            </a:r>
          </a:p>
        </p:txBody>
      </p:sp>
      <p:sp>
        <p:nvSpPr>
          <p:cNvPr id="317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5776" y="1733454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19865" y="20479"/>
                  <a:pt x="493281" y="26186"/>
                  <a:pt x="685800" y="0"/>
                </a:cubicBezTo>
                <a:cubicBezTo>
                  <a:pt x="878319" y="-26186"/>
                  <a:pt x="1121382" y="-11869"/>
                  <a:pt x="1371600" y="0"/>
                </a:cubicBezTo>
                <a:cubicBezTo>
                  <a:pt x="1621818" y="11869"/>
                  <a:pt x="1878793" y="32281"/>
                  <a:pt x="2057400" y="0"/>
                </a:cubicBezTo>
                <a:cubicBezTo>
                  <a:pt x="2236007" y="-32281"/>
                  <a:pt x="2433797" y="-18251"/>
                  <a:pt x="2674620" y="0"/>
                </a:cubicBezTo>
                <a:cubicBezTo>
                  <a:pt x="2915443" y="18251"/>
                  <a:pt x="3205923" y="-1443"/>
                  <a:pt x="3429000" y="0"/>
                </a:cubicBezTo>
                <a:cubicBezTo>
                  <a:pt x="3429442" y="4516"/>
                  <a:pt x="3428173" y="12266"/>
                  <a:pt x="3429000" y="18288"/>
                </a:cubicBezTo>
                <a:cubicBezTo>
                  <a:pt x="3221081" y="48608"/>
                  <a:pt x="3088001" y="8066"/>
                  <a:pt x="2811780" y="18288"/>
                </a:cubicBezTo>
                <a:cubicBezTo>
                  <a:pt x="2535559" y="28510"/>
                  <a:pt x="2481355" y="24898"/>
                  <a:pt x="2228850" y="18288"/>
                </a:cubicBezTo>
                <a:cubicBezTo>
                  <a:pt x="1976345" y="11679"/>
                  <a:pt x="1807520" y="48356"/>
                  <a:pt x="1543050" y="18288"/>
                </a:cubicBezTo>
                <a:cubicBezTo>
                  <a:pt x="1278580" y="-11780"/>
                  <a:pt x="1181944" y="5123"/>
                  <a:pt x="925830" y="18288"/>
                </a:cubicBezTo>
                <a:cubicBezTo>
                  <a:pt x="669716" y="31453"/>
                  <a:pt x="410304" y="34815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4095" y="-12874"/>
                  <a:pt x="443087" y="-14090"/>
                  <a:pt x="617220" y="0"/>
                </a:cubicBezTo>
                <a:cubicBezTo>
                  <a:pt x="791353" y="14090"/>
                  <a:pt x="1072677" y="8451"/>
                  <a:pt x="1200150" y="0"/>
                </a:cubicBezTo>
                <a:cubicBezTo>
                  <a:pt x="1327623" y="-8451"/>
                  <a:pt x="1526638" y="19866"/>
                  <a:pt x="1817370" y="0"/>
                </a:cubicBezTo>
                <a:cubicBezTo>
                  <a:pt x="2108102" y="-19866"/>
                  <a:pt x="2221289" y="26161"/>
                  <a:pt x="2503170" y="0"/>
                </a:cubicBezTo>
                <a:cubicBezTo>
                  <a:pt x="2785051" y="-26161"/>
                  <a:pt x="3022134" y="39178"/>
                  <a:pt x="3429000" y="0"/>
                </a:cubicBezTo>
                <a:cubicBezTo>
                  <a:pt x="3429577" y="4624"/>
                  <a:pt x="3429819" y="11191"/>
                  <a:pt x="3429000" y="18288"/>
                </a:cubicBezTo>
                <a:cubicBezTo>
                  <a:pt x="3103464" y="593"/>
                  <a:pt x="2887909" y="22940"/>
                  <a:pt x="2743200" y="18288"/>
                </a:cubicBezTo>
                <a:cubicBezTo>
                  <a:pt x="2598491" y="13636"/>
                  <a:pt x="2362615" y="10656"/>
                  <a:pt x="1988820" y="18288"/>
                </a:cubicBezTo>
                <a:cubicBezTo>
                  <a:pt x="1615025" y="25920"/>
                  <a:pt x="1580494" y="3693"/>
                  <a:pt x="1405890" y="18288"/>
                </a:cubicBezTo>
                <a:cubicBezTo>
                  <a:pt x="1231286" y="32884"/>
                  <a:pt x="885259" y="-16285"/>
                  <a:pt x="651510" y="18288"/>
                </a:cubicBezTo>
                <a:cubicBezTo>
                  <a:pt x="417761" y="52861"/>
                  <a:pt x="138362" y="-13856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240030" y="2964995"/>
            <a:ext cx="8661654" cy="2923306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" name="Rectangle 3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1" name="TextShape 1"/>
          <p:cNvSpPr txBox="1"/>
          <p:nvPr/>
        </p:nvSpPr>
        <p:spPr>
          <a:xfrm>
            <a:off x="628650" y="365125"/>
            <a:ext cx="416886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solution</a:t>
            </a:r>
          </a:p>
        </p:txBody>
      </p:sp>
      <p:sp>
        <p:nvSpPr>
          <p:cNvPr id="319" name="Freeform: Shape 3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2" name="TextShape 2"/>
          <p:cNvSpPr txBox="1"/>
          <p:nvPr/>
        </p:nvSpPr>
        <p:spPr>
          <a:xfrm>
            <a:off x="628650" y="1825625"/>
            <a:ext cx="416886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u="sng"/>
              <a:t>Payback: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1) 	£300,000 – £135,000 -£120,000 = £45,000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£45,000/£100,000 x 12 = 5.4 months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2 years 6 months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2)	£1,500,000 – £600,000 -£450,000 – £350,000 = £100,000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£100,000/£600,000 x12 = 2 months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3 years 2 months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321" name="Oval 3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3" name="Block Arc 3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25" name="Freeform: Shape 32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27" name="Straight Connector 32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9" name="Freeform: Shape 32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1" name="Arc 33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3" name="Freeform: Shape 33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TextShape 1"/>
          <p:cNvSpPr txBox="1"/>
          <p:nvPr/>
        </p:nvSpPr>
        <p:spPr>
          <a:xfrm>
            <a:off x="914400" y="274680"/>
            <a:ext cx="7772040" cy="705960"/>
          </a:xfrm>
          <a:prstGeom prst="rect">
            <a:avLst/>
          </a:prstGeom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Example answer </a:t>
            </a:r>
            <a:endParaRPr/>
          </a:p>
        </p:txBody>
      </p:sp>
      <p:sp>
        <p:nvSpPr>
          <p:cNvPr id="314" name="TextShape 2"/>
          <p:cNvSpPr txBox="1"/>
          <p:nvPr/>
        </p:nvSpPr>
        <p:spPr>
          <a:xfrm>
            <a:off x="914400" y="981000"/>
            <a:ext cx="3749400" cy="50382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ARR = Average Accounting Profit/Average Annual Investment x 100%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 b="1">
                <a:solidFill>
                  <a:srgbClr val="000000"/>
                </a:solidFill>
                <a:latin typeface="Calibri"/>
              </a:rPr>
              <a:t>Project 1:</a:t>
            </a:r>
            <a:r>
              <a:rPr lang="en-US" sz="2000">
                <a:solidFill>
                  <a:srgbClr val="000000"/>
                </a:solidFill>
                <a:latin typeface="Calibri"/>
              </a:rPr>
              <a:t> 	Average investment = (£300,000 + £0/2) = £150,000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Average annual profit = (£135,000+£120,000+£100,000+£100,000)/4 years = £113,750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Less average annual depreciation = £75,000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Ave annual profit after depreciation = £38,750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Calibri"/>
              </a:rPr>
              <a:t>£38,750/£150,000 = 0.258 = </a:t>
            </a:r>
            <a:r>
              <a:rPr lang="en-US" sz="2000" b="1">
                <a:solidFill>
                  <a:srgbClr val="000000"/>
                </a:solidFill>
                <a:latin typeface="Calibri"/>
              </a:rPr>
              <a:t>25.8%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315" name="TextShape 3"/>
          <p:cNvSpPr txBox="1"/>
          <p:nvPr/>
        </p:nvSpPr>
        <p:spPr>
          <a:xfrm>
            <a:off x="4859280" y="981000"/>
            <a:ext cx="3823920" cy="547164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 b="1">
                <a:solidFill>
                  <a:srgbClr val="8B8B8B"/>
                </a:solidFill>
                <a:latin typeface="Calibri"/>
              </a:rPr>
              <a:t>Project 2</a:t>
            </a:r>
            <a:r>
              <a:rPr lang="en-US" sz="2800">
                <a:solidFill>
                  <a:srgbClr val="8B8B8B"/>
                </a:solidFill>
                <a:latin typeface="Calibri"/>
              </a:rPr>
              <a:t>:	</a:t>
            </a:r>
            <a:r>
              <a:rPr lang="en-US" sz="2000">
                <a:solidFill>
                  <a:srgbClr val="8B8B8B"/>
                </a:solidFill>
                <a:latin typeface="Calibri"/>
              </a:rPr>
              <a:t>Average investment = (1,500,000 + 0)/2 = £750,000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8B8B8B"/>
                </a:solidFill>
                <a:latin typeface="Calibri"/>
              </a:rPr>
              <a:t>Average annual profit = (£600,000+£450,000+£350,000+£600,000)/4 years = £500,000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8B8B8B"/>
                </a:solidFill>
                <a:latin typeface="Calibri"/>
              </a:rPr>
              <a:t>Less average annual depreciation = £375,000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8B8B8B"/>
                </a:solidFill>
                <a:latin typeface="Calibri"/>
              </a:rPr>
              <a:t>Average annual profit after depreciation = £500,000-£375,000 = £125,000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000">
                <a:solidFill>
                  <a:srgbClr val="8B8B8B"/>
                </a:solidFill>
                <a:latin typeface="Calibri"/>
              </a:rPr>
              <a:t>£125,000/£750,000  = 0.1666 = </a:t>
            </a:r>
            <a:r>
              <a:rPr lang="en-US" sz="2000" b="1">
                <a:solidFill>
                  <a:srgbClr val="8B8B8B"/>
                </a:solidFill>
                <a:latin typeface="Calibri"/>
              </a:rPr>
              <a:t>16.667%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1" name="Rectangle 320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3" name="Freeform: Shape 32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6" name="CustomShape 1"/>
          <p:cNvSpPr/>
          <p:nvPr/>
        </p:nvSpPr>
        <p:spPr>
          <a:xfrm>
            <a:off x="628650" y="1825625"/>
            <a:ext cx="4168866" cy="4351338"/>
          </a:xfrm>
          <a:prstGeom prst="foldedCorner">
            <a:avLst>
              <a:gd name="adj" fmla="val 12500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u="sng" dirty="0"/>
              <a:t>Reading  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Atrill Ed. 6th  edition. Chapters 4 + 5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i="1" dirty="0"/>
              <a:t>Attempt the review questions as practice</a:t>
            </a:r>
            <a:endParaRPr lang="en-US" dirty="0"/>
          </a:p>
        </p:txBody>
      </p:sp>
      <p:sp>
        <p:nvSpPr>
          <p:cNvPr id="325" name="Oval 324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7" name="Block Arc 32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29" name="Freeform: Shape 328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31" name="Straight Connector 330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3" name="Freeform: Shape 332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35" name="Arc 33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7" name="Freeform: Shape 336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1416</Words>
  <Application>Microsoft Office PowerPoint</Application>
  <PresentationFormat>On-screen Show (4:3)</PresentationFormat>
  <Paragraphs>187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StarSymbol</vt:lpstr>
      <vt:lpstr>Arial</vt:lpstr>
      <vt:lpstr>Calibri</vt:lpstr>
      <vt:lpstr>Times New Roman</vt:lpstr>
      <vt:lpstr>Wingdings 2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Objectives </vt:lpstr>
      <vt:lpstr>Key Investment Factors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APPLICATION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WURBGLOST</dc:creator>
  <cp:lastModifiedBy>Zainab Atta</cp:lastModifiedBy>
  <cp:revision>6</cp:revision>
  <dcterms:modified xsi:type="dcterms:W3CDTF">2025-03-08T12:52:30Z</dcterms:modified>
</cp:coreProperties>
</file>