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89"/>
  </p:normalViewPr>
  <p:slideViewPr>
    <p:cSldViewPr snapToGrid="0" showGuides="1">
      <p:cViewPr varScale="1">
        <p:scale>
          <a:sx n="70" d="100"/>
          <a:sy n="70" d="100"/>
        </p:scale>
        <p:origin x="364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la Kerim" userId="09ee65e37ad647a5" providerId="LiveId" clId="{EB4EC607-4879-46F3-B230-ED3AFE761F18}"/>
    <pc:docChg chg="modSld">
      <pc:chgData name="Kamilla Kerim" userId="09ee65e37ad647a5" providerId="LiveId" clId="{EB4EC607-4879-46F3-B230-ED3AFE761F18}" dt="2026-10-18T23:55:13.386" v="20" actId="20577"/>
      <pc:docMkLst>
        <pc:docMk/>
      </pc:docMkLst>
      <pc:sldChg chg="modSp mod">
        <pc:chgData name="Kamilla Kerim" userId="09ee65e37ad647a5" providerId="LiveId" clId="{EB4EC607-4879-46F3-B230-ED3AFE761F18}" dt="2026-10-18T23:54:32.127" v="18" actId="255"/>
        <pc:sldMkLst>
          <pc:docMk/>
          <pc:sldMk cId="2390117350" sldId="259"/>
        </pc:sldMkLst>
        <pc:spChg chg="mod">
          <ac:chgData name="Kamilla Kerim" userId="09ee65e37ad647a5" providerId="LiveId" clId="{EB4EC607-4879-46F3-B230-ED3AFE761F18}" dt="2026-10-18T23:54:32.127" v="18" actId="255"/>
          <ac:spMkLst>
            <pc:docMk/>
            <pc:sldMk cId="2390117350" sldId="259"/>
            <ac:spMk id="3" creationId="{01CC80CE-C6BC-E51E-E1D5-3DFFE4C38F44}"/>
          </ac:spMkLst>
        </pc:spChg>
      </pc:sldChg>
      <pc:sldChg chg="modSp mod">
        <pc:chgData name="Kamilla Kerim" userId="09ee65e37ad647a5" providerId="LiveId" clId="{EB4EC607-4879-46F3-B230-ED3AFE761F18}" dt="2026-10-18T23:54:03.450" v="13" actId="20577"/>
        <pc:sldMkLst>
          <pc:docMk/>
          <pc:sldMk cId="1709637485" sldId="261"/>
        </pc:sldMkLst>
        <pc:spChg chg="mod">
          <ac:chgData name="Kamilla Kerim" userId="09ee65e37ad647a5" providerId="LiveId" clId="{EB4EC607-4879-46F3-B230-ED3AFE761F18}" dt="2026-10-18T23:54:03.450" v="13" actId="20577"/>
          <ac:spMkLst>
            <pc:docMk/>
            <pc:sldMk cId="1709637485" sldId="261"/>
            <ac:spMk id="3" creationId="{356F90D3-ADE1-E37E-48D6-16A7D26B9F44}"/>
          </ac:spMkLst>
        </pc:spChg>
      </pc:sldChg>
      <pc:sldChg chg="modSp mod">
        <pc:chgData name="Kamilla Kerim" userId="09ee65e37ad647a5" providerId="LiveId" clId="{EB4EC607-4879-46F3-B230-ED3AFE761F18}" dt="2026-10-18T23:53:29.535" v="7" actId="20577"/>
        <pc:sldMkLst>
          <pc:docMk/>
          <pc:sldMk cId="4010595268" sldId="263"/>
        </pc:sldMkLst>
        <pc:spChg chg="mod">
          <ac:chgData name="Kamilla Kerim" userId="09ee65e37ad647a5" providerId="LiveId" clId="{EB4EC607-4879-46F3-B230-ED3AFE761F18}" dt="2026-10-18T23:53:29.535" v="7" actId="20577"/>
          <ac:spMkLst>
            <pc:docMk/>
            <pc:sldMk cId="4010595268" sldId="263"/>
            <ac:spMk id="3" creationId="{7FBAC80B-3ABB-F9CA-C57D-3BD276B8F933}"/>
          </ac:spMkLst>
        </pc:spChg>
      </pc:sldChg>
      <pc:sldChg chg="modSp mod">
        <pc:chgData name="Kamilla Kerim" userId="09ee65e37ad647a5" providerId="LiveId" clId="{EB4EC607-4879-46F3-B230-ED3AFE761F18}" dt="2026-10-18T23:55:13.386" v="20" actId="20577"/>
        <pc:sldMkLst>
          <pc:docMk/>
          <pc:sldMk cId="643890997" sldId="264"/>
        </pc:sldMkLst>
        <pc:spChg chg="mod">
          <ac:chgData name="Kamilla Kerim" userId="09ee65e37ad647a5" providerId="LiveId" clId="{EB4EC607-4879-46F3-B230-ED3AFE761F18}" dt="2026-10-18T23:55:13.386" v="20" actId="20577"/>
          <ac:spMkLst>
            <pc:docMk/>
            <pc:sldMk cId="643890997" sldId="264"/>
            <ac:spMk id="3" creationId="{C2184A8E-50D4-378E-71B7-E1A3CAF543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8738" y="3135148"/>
            <a:ext cx="8539079" cy="1588982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Kamilla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Sydykbekova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2530431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Dr Shepherd Ziko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1016" y="5504688"/>
            <a:ext cx="10523193" cy="1113087"/>
          </a:xfrm>
        </p:spPr>
        <p:txBody>
          <a:bodyPr>
            <a:no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Vygotsky’s Sociocultural Theory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Supporting Shona, a 3 years-old child in an early year's nursery.</a:t>
            </a: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2659001" y="18149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Introduction and aims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Shona has recently joined nursery and becomes anxious when her carers leave.</a:t>
            </a:r>
          </a:p>
          <a:p>
            <a:pPr marL="0" indent="0">
              <a:buNone/>
            </a:pPr>
            <a:r>
              <a:rPr lang="en-GB" sz="2400" b="1" dirty="0"/>
              <a:t>She uses limited verbal communication and finds group play difficult.</a:t>
            </a:r>
          </a:p>
          <a:p>
            <a:pPr marL="0" indent="0">
              <a:buNone/>
            </a:pPr>
            <a:r>
              <a:rPr lang="en-GB" sz="2400" b="1" dirty="0"/>
              <a:t>Aim: Use Vygotsky’s theory to understand her needs and plan practical support.</a:t>
            </a:r>
          </a:p>
          <a:p>
            <a:pPr marL="0" indent="0">
              <a:buNone/>
            </a:pPr>
            <a:r>
              <a:rPr lang="en-GB" sz="2400" b="1" dirty="0"/>
              <a:t>The focus is on emotional, social, cognitive and physical wellbeing.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2F446-DA0E-8A7D-BEF9-7E9FEB87D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What is Vygotsky’s theory?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D4A99-FEEF-96A6-02AE-926C8B595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/>
              <a:t>Lev Vygotsky argued that children learn through social interaction and participation in their culture.</a:t>
            </a:r>
          </a:p>
          <a:p>
            <a:pPr marL="0" indent="0">
              <a:buNone/>
            </a:pPr>
            <a:r>
              <a:rPr lang="en-GB" sz="2600"/>
              <a:t>Adults and more capable peers can help children learn skills they cannot yet manage alone.</a:t>
            </a:r>
          </a:p>
          <a:p>
            <a:pPr marL="0" indent="0">
              <a:buNone/>
            </a:pPr>
            <a:r>
              <a:rPr lang="en-GB" sz="2600"/>
              <a:t>Language, play, cultural tools and shared activities support thinking and development.</a:t>
            </a:r>
          </a:p>
          <a:p>
            <a:pPr marL="0" indent="0">
              <a:buNone/>
            </a:pPr>
            <a:r>
              <a:rPr lang="en-GB" sz="2600"/>
              <a:t>Development is shaped by both the child and the social environment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741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E2AFA-4EE8-9FD4-3B44-D796907F3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Key concepts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F90D3-ADE1-E37E-48D6-16A7D26B9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More Knowledgeable Other (MKO): Someone with relevant knowledge or skill, such as a practitioner or peer.</a:t>
            </a:r>
          </a:p>
          <a:p>
            <a:pPr marL="0" indent="0">
              <a:buNone/>
            </a:pPr>
            <a:r>
              <a:rPr lang="en-GB" dirty="0"/>
              <a:t>Zone of Proximal Development (ZPD): The gap between what a child can do independently and with support.</a:t>
            </a:r>
          </a:p>
          <a:p>
            <a:pPr marL="0" indent="0">
              <a:buNone/>
            </a:pPr>
            <a:r>
              <a:rPr lang="en-GB" dirty="0"/>
              <a:t>Scaffolding: Temporary, responsive help that is gradually reduced as the child becomes more confident.</a:t>
            </a:r>
          </a:p>
          <a:p>
            <a:pPr marL="0" indent="0">
              <a:buNone/>
            </a:pPr>
            <a:r>
              <a:rPr lang="en-GB" dirty="0"/>
              <a:t>Language and shared play help children communicate, regulate feelings and build understanding.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637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597FB-2790-4CB5-B07F-D2B5A410D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Applying the theory to Shona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5851A-7DBF-7426-73F3-02F6E4C2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Separation anxiety may make it harder for Shona to explore, communicate and join play.</a:t>
            </a:r>
          </a:p>
          <a:p>
            <a:pPr marL="0" indent="0">
              <a:buNone/>
            </a:pPr>
            <a:r>
              <a:rPr lang="en-GB" sz="2000"/>
              <a:t>Limited speech does not mean limited understanding, observe gestures, facial expressions and responses.</a:t>
            </a:r>
          </a:p>
          <a:p>
            <a:pPr marL="0" indent="0">
              <a:buNone/>
            </a:pPr>
            <a:r>
              <a:rPr lang="en-GB" sz="2000"/>
              <a:t>A familiar adult can model simple language and play, then invite Shona to try a small step.</a:t>
            </a:r>
          </a:p>
          <a:p>
            <a:pPr marL="0" indent="0">
              <a:buNone/>
            </a:pPr>
            <a:r>
              <a:rPr lang="en-GB" sz="2000"/>
              <a:t>Start with one trusted adult and one child before expecting participation in a larger group.</a:t>
            </a:r>
          </a:p>
          <a:p>
            <a:pPr marL="0" indent="0">
              <a:buNone/>
            </a:pPr>
            <a:r>
              <a:rPr lang="en-GB" sz="2000"/>
              <a:t>Do not diagnose from these behaviours alone, consider settling in experiences and individual differences.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03962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4BDE5-9081-B133-885D-B6516B456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Support plan: relationships and emotional wellbeing</a:t>
            </a:r>
            <a:br>
              <a:rPr lang="en-GB" sz="4100" b="1">
                <a:solidFill>
                  <a:srgbClr val="FFFFFF"/>
                </a:solidFill>
              </a:rPr>
            </a:br>
            <a:endParaRPr lang="en-GB" sz="4100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AC80B-3ABB-F9CA-C57D-3BD276B8F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Agree a predictable handover routine with Shona’s carers, such as a short goodbye ritual.</a:t>
            </a:r>
          </a:p>
          <a:p>
            <a:pPr marL="0" indent="0">
              <a:buNone/>
            </a:pPr>
            <a:r>
              <a:rPr lang="en-GB" dirty="0"/>
              <a:t>Use a key person so Shona can build a secure, consistent relationship.</a:t>
            </a:r>
          </a:p>
          <a:p>
            <a:pPr marL="0" indent="0">
              <a:buNone/>
            </a:pPr>
            <a:r>
              <a:rPr lang="en-GB" dirty="0"/>
              <a:t>Offer a comfort object or family photo if nursery policy and family wishes allow.</a:t>
            </a:r>
          </a:p>
          <a:p>
            <a:pPr marL="0" indent="0">
              <a:buNone/>
            </a:pPr>
            <a:r>
              <a:rPr lang="en-GB" dirty="0"/>
              <a:t>Name feelings simply: You’re sad that Mum is leaving. I’m here with you.</a:t>
            </a:r>
          </a:p>
          <a:p>
            <a:pPr marL="0" indent="0">
              <a:buNone/>
            </a:pPr>
            <a:r>
              <a:rPr lang="en-GB" dirty="0"/>
              <a:t>Stay calm, acknowledge feelings and allow time to avoid shaming or forcing separation.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595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3B69F-4013-482B-33CE-897825DC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Support plan: communication, learning and play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 b="1">
              <a:solidFill>
                <a:srgbClr val="FFFFFF"/>
              </a:solidFill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84A8E-50D4-378E-71B7-E1A3CAF54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Use short phrases, gestures, pictures and visual routines, give Shona time to respond.</a:t>
            </a:r>
          </a:p>
          <a:p>
            <a:pPr marL="0" indent="0">
              <a:buNone/>
            </a:pPr>
            <a:r>
              <a:rPr lang="en-GB" dirty="0"/>
              <a:t>Follow her interests and play alongside her, modelling one action at a time.</a:t>
            </a:r>
          </a:p>
          <a:p>
            <a:pPr marL="0" indent="0">
              <a:buNone/>
            </a:pPr>
            <a:r>
              <a:rPr lang="en-GB"/>
              <a:t>Offer small group </a:t>
            </a:r>
            <a:r>
              <a:rPr lang="en-GB" dirty="0"/>
              <a:t>activities with a calm peer, such as blocks, dolls, puzzles or pretend food.</a:t>
            </a:r>
          </a:p>
          <a:p>
            <a:pPr marL="0" indent="0">
              <a:buNone/>
            </a:pPr>
            <a:r>
              <a:rPr lang="en-GB" dirty="0"/>
              <a:t>Use choices, red cup or blue cup? and repeat useful words naturally during play.</a:t>
            </a:r>
          </a:p>
          <a:p>
            <a:pPr marL="0" indent="0">
              <a:buNone/>
            </a:pPr>
            <a:r>
              <a:rPr lang="en-GB" dirty="0"/>
              <a:t>Reduce help gradually when Shona begins to initiate actions or communicate independently.</a:t>
            </a:r>
          </a:p>
        </p:txBody>
      </p:sp>
    </p:spTree>
    <p:extLst>
      <p:ext uri="{BB962C8B-B14F-4D97-AF65-F5344CB8AC3E}">
        <p14:creationId xmlns:p14="http://schemas.microsoft.com/office/powerpoint/2010/main" val="643890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B9109-DAE6-C369-40DA-A7F77902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Nature and nurture</a:t>
            </a:r>
            <a:br>
              <a:rPr lang="en-GB" b="1">
                <a:solidFill>
                  <a:srgbClr val="FFFFFF"/>
                </a:solidFill>
              </a:rPr>
            </a:b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3B753-5197-C8AF-DACD-FB32E932A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Biological influences can include temperament, sensory needs, hearing, language development and sleep.</a:t>
            </a:r>
          </a:p>
          <a:p>
            <a:pPr marL="0" indent="0">
              <a:buNone/>
            </a:pPr>
            <a:r>
              <a:rPr lang="en-GB" sz="2400" dirty="0"/>
              <a:t>Environmental influences include attachment experiences, family routines, culture, language exposure and nursery transitions.</a:t>
            </a:r>
          </a:p>
          <a:p>
            <a:pPr marL="0" indent="0">
              <a:buNone/>
            </a:pPr>
            <a:r>
              <a:rPr lang="en-GB" sz="2400" dirty="0"/>
              <a:t>These influences interact behaviour should be understood in context rather than blamed on the child or family.</a:t>
            </a:r>
          </a:p>
          <a:p>
            <a:pPr marL="0" indent="0">
              <a:buNone/>
            </a:pPr>
            <a:r>
              <a:rPr lang="en-GB" sz="2400" dirty="0"/>
              <a:t>Work respectfully with carers and, where concerns persist, follow the setting’s safeguarding and referral procedures.</a:t>
            </a:r>
          </a:p>
          <a:p>
            <a:pPr marL="0" indent="0">
              <a:buNone/>
            </a:pPr>
            <a:r>
              <a:rPr lang="en-GB" sz="2400" dirty="0"/>
              <a:t>Seek appropriate advice if communication or distress continues to affect daily participation.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4941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42137-FBA1-9F48-076F-5DD1194B7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Strengths and limitations</a:t>
            </a:r>
            <a:br>
              <a:rPr lang="en-GB" b="1">
                <a:solidFill>
                  <a:srgbClr val="FFFFFF"/>
                </a:solidFill>
              </a:rPr>
            </a:b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8577F-C4D9-5A34-94B2-E83D15A07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Strengths: Highlights relationships, culture, language and learning through play.</a:t>
            </a:r>
          </a:p>
          <a:p>
            <a:pPr marL="0" indent="0">
              <a:buNone/>
            </a:pPr>
            <a:r>
              <a:rPr lang="en-GB" sz="2000"/>
              <a:t>It supports practical, child centred strategies and collaboration between practitioners, peers and families.</a:t>
            </a:r>
          </a:p>
          <a:p>
            <a:pPr marL="0" indent="0">
              <a:buNone/>
            </a:pPr>
            <a:r>
              <a:rPr lang="en-GB" sz="2000"/>
              <a:t>Limitations: It does not fully explain biological maturation or individual differences on its own.</a:t>
            </a:r>
          </a:p>
          <a:p>
            <a:pPr marL="0" indent="0">
              <a:buNone/>
            </a:pPr>
            <a:r>
              <a:rPr lang="en-GB" sz="2000"/>
              <a:t>Some concepts, including ZPD, can be difficult to measure consistently.</a:t>
            </a:r>
          </a:p>
          <a:p>
            <a:pPr marL="0" indent="0">
              <a:buNone/>
            </a:pPr>
            <a:r>
              <a:rPr lang="en-GB" sz="2000"/>
              <a:t>Use the theory alongside observation, family knowledge, developmental guidance and other evidence.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98233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3FDB1-88C4-C1A8-009D-294E6D8A9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FFFFFF"/>
                </a:solidFill>
              </a:rPr>
              <a:t>Conclushion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02865-F5A3-40CC-7228-E16051617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Vygotsky’s theory suggests that supportive relationships and shared activities can help Shona participate and learn.</a:t>
            </a:r>
          </a:p>
          <a:p>
            <a:pPr marL="0" indent="0">
              <a:buNone/>
            </a:pPr>
            <a:r>
              <a:rPr lang="en-GB" sz="2400" dirty="0"/>
              <a:t>Begin with a trusted key person, predictable routines, responsive communication and small-group play.</a:t>
            </a:r>
          </a:p>
          <a:p>
            <a:pPr marL="0" indent="0">
              <a:buNone/>
            </a:pPr>
            <a:r>
              <a:rPr lang="en-GB" sz="2400" dirty="0"/>
              <a:t>Match support to Shona’s current abilities, then reduce it as confidence grows.</a:t>
            </a:r>
          </a:p>
          <a:p>
            <a:pPr marL="0" indent="0">
              <a:buNone/>
            </a:pPr>
            <a:r>
              <a:rPr lang="en-GB" sz="2400" dirty="0"/>
              <a:t>Review progress with her carers and adapt the plan do not assume one strategy will suit every child.</a:t>
            </a:r>
          </a:p>
          <a:p>
            <a:pPr marL="0" indent="0">
              <a:buNone/>
            </a:pPr>
            <a:r>
              <a:rPr lang="en-GB" sz="2400" dirty="0"/>
              <a:t>Key message: Provide the right support at the right time, while respecting Shona’s pace and individuality.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29758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Daniels, H. (2001) Vygotsky and Pedagogy. London: Routledge.</a:t>
            </a:r>
          </a:p>
          <a:p>
            <a:pPr marL="0" indent="0">
              <a:buNone/>
            </a:pPr>
            <a:r>
              <a:rPr lang="en-GB" sz="1800" dirty="0"/>
              <a:t>Department for Education (2024) Early years foundation stage (EYFS) statutory framework. Available at: </a:t>
            </a:r>
            <a:r>
              <a:rPr lang="en-GB" sz="1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https://www.gov.uk/government/publications/early-years-foundation-stage-framework--2 </a:t>
            </a:r>
            <a:r>
              <a:rPr lang="en-GB" sz="1800" dirty="0"/>
              <a:t>(Accessed: 11 October 2026).</a:t>
            </a:r>
          </a:p>
          <a:p>
            <a:pPr marL="0" indent="0">
              <a:buNone/>
            </a:pPr>
            <a:r>
              <a:rPr lang="en-GB" sz="1800" dirty="0"/>
              <a:t>McLeod, S. (2024) ‘Vygotsky’s Sociocultural Theory of Cognitive Development’. Simply Psychology. Available at: </a:t>
            </a:r>
            <a:r>
              <a:rPr lang="en-GB" sz="1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https://www.simplypsychology.org/vygotsky.html </a:t>
            </a:r>
            <a:r>
              <a:rPr lang="en-GB" sz="1800" dirty="0"/>
              <a:t>(Accessed: 11 October 2026).</a:t>
            </a:r>
          </a:p>
          <a:p>
            <a:pPr marL="0" indent="0">
              <a:buNone/>
            </a:pPr>
            <a:r>
              <a:rPr lang="en-GB" sz="1800" dirty="0"/>
              <a:t>Vygotsky, L.S. (1978) Mind in Society: The Development of Higher Psychological Processes. Cambridge, MA: Harvard University Press.</a:t>
            </a:r>
          </a:p>
          <a:p>
            <a:pPr marL="0" indent="0">
              <a:buNone/>
            </a:pPr>
            <a:r>
              <a:rPr lang="en-GB" sz="1800" dirty="0"/>
              <a:t>Wood, D., Bruner, J.S. and Ross, G. (1976) ‘The role of tutoring in problem solving’, Journal of Child Psychology and Psychiatry, 17(2), pp. 89–100.</a:t>
            </a:r>
          </a:p>
          <a:p>
            <a:pPr marL="0" indent="0">
              <a:buNone/>
            </a:pPr>
            <a:r>
              <a:rPr lang="en-GB" sz="1800" dirty="0"/>
              <a:t>Berk, L.E. and </a:t>
            </a:r>
            <a:r>
              <a:rPr lang="en-GB" sz="1800" dirty="0" err="1"/>
              <a:t>Winsler</a:t>
            </a:r>
            <a:r>
              <a:rPr lang="en-GB" sz="1800" dirty="0"/>
              <a:t>, A. (1995) Scaffolding Children’s Learning: Vygotsky and Early Childhood Education. Washington, DC: National Association for the Education of Young Children.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938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  Kamilla Sydykbekova  2530431 Dr Shepherd Ziko </vt:lpstr>
      <vt:lpstr>Introduction and aims </vt:lpstr>
      <vt:lpstr>What is Vygotsky’s theory? </vt:lpstr>
      <vt:lpstr>Key concepts </vt:lpstr>
      <vt:lpstr>Applying the theory to Shona </vt:lpstr>
      <vt:lpstr>Support plan: relationships and emotional wellbeing </vt:lpstr>
      <vt:lpstr>Support plan: communication, learning and play </vt:lpstr>
      <vt:lpstr>Nature and nurture </vt:lpstr>
      <vt:lpstr>Strengths and limitations </vt:lpstr>
      <vt:lpstr>Conclushion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Kamilla Kerim</cp:lastModifiedBy>
  <cp:revision>4</cp:revision>
  <dcterms:created xsi:type="dcterms:W3CDTF">2025-10-14T20:52:47Z</dcterms:created>
  <dcterms:modified xsi:type="dcterms:W3CDTF">2026-10-18T23:55:21Z</dcterms:modified>
</cp:coreProperties>
</file>