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1" r:id="rId5"/>
    <p:sldId id="262" r:id="rId6"/>
    <p:sldId id="263" r:id="rId7"/>
    <p:sldId id="271" r:id="rId8"/>
    <p:sldId id="272" r:id="rId9"/>
    <p:sldId id="273" r:id="rId10"/>
    <p:sldId id="274" r:id="rId11"/>
    <p:sldId id="275" r:id="rId12"/>
    <p:sldId id="264" r:id="rId13"/>
    <p:sldId id="276" r:id="rId14"/>
    <p:sldId id="265" r:id="rId15"/>
    <p:sldId id="266" r:id="rId16"/>
    <p:sldId id="267" r:id="rId17"/>
    <p:sldId id="268" r:id="rId18"/>
    <p:sldId id="269" r:id="rId19"/>
    <p:sldId id="270" r:id="rId20"/>
    <p:sldId id="259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CF3"/>
    <a:srgbClr val="FFF9E7"/>
    <a:srgbClr val="FFFEF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668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113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9BF16-4F69-0E2E-E60F-1DA8EEAD16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0858FF-5F80-5125-3352-FF01139E54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E603DD-1670-C690-6780-60987137C8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262674-3C00-4B24-918E-19CAB94C8986}" type="datetimeFigureOut">
              <a:rPr lang="en-GB" smtClean="0"/>
              <a:t>30/05/2023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E4F123-27B7-5CAF-319D-151E4C9C0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88B10-F930-0540-FD4A-9256DFE33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DD6F-7574-4E19-9754-32DF408E3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8693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D4742-574D-D64D-80CB-7BBD95E58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D4F95-CB75-4112-827C-3AAE54AB1B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A44888-FFE8-60EF-BAE0-017275E81E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262674-3C00-4B24-918E-19CAB94C8986}" type="datetimeFigureOut">
              <a:rPr lang="en-GB" smtClean="0"/>
              <a:t>30/05/2023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2029FD-5BBB-B99B-93C8-1DEBD7CD8C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C4120E-A7AA-9391-6078-1B826CF5FC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DD6F-7574-4E19-9754-32DF408E3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137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0747A-D9E4-1A8C-CE5E-E8A66E23D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920FF8-57CC-2B47-7660-84429D30EC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E1DC4A-1446-56E4-F1B4-83D4D90CE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262674-3C00-4B24-918E-19CAB94C8986}" type="datetimeFigureOut">
              <a:rPr lang="en-GB" smtClean="0"/>
              <a:t>30/05/2023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C07E59-37BC-6DF3-EEC4-73BE83997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81D75-46AE-FF95-531C-FB0AC7850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DD6F-7574-4E19-9754-32DF408E3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772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02B47-A0A0-86A1-54B5-F065BB31A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A722C-B881-9730-F0D8-565A2F2CD1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1D76B5-D631-C951-4899-C3430306FF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457917-D400-11E4-20B6-5BBCE78B36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262674-3C00-4B24-918E-19CAB94C8986}" type="datetimeFigureOut">
              <a:rPr lang="en-GB" smtClean="0"/>
              <a:t>30/05/2023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914938-10EF-ABB1-3E53-04FF1778CA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22D0A-DFD8-1514-B5D8-015B9AE18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DD6F-7574-4E19-9754-32DF408E3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10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1EDF8-81E6-BFFE-9A78-486568A71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1A8B59-37D1-B517-58C7-A4C14DBA98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EFCCCC-6FC6-4D47-1CA8-A18E868A0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FC15B2-4858-90F9-098B-41C71565E7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9FC970-3686-DCD6-F7FC-C3C63C065A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09A7AE-36AB-DE6B-E8B6-B5B309B05C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262674-3C00-4B24-918E-19CAB94C8986}" type="datetimeFigureOut">
              <a:rPr lang="en-GB" smtClean="0"/>
              <a:t>30/05/2023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472DA9-668D-966E-0376-9BBFBFA31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8C7FC68-4C8A-BD1B-65B6-4B9D65E38A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DD6F-7574-4E19-9754-32DF408E3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7276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52AAF-DF9F-99F3-C4BB-0D8CBE0979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BDD3E5-1CDB-C5F1-F801-AD3FD97762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262674-3C00-4B24-918E-19CAB94C8986}" type="datetimeFigureOut">
              <a:rPr lang="en-GB" smtClean="0"/>
              <a:t>30/05/2023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B2C0E9-9646-8125-FA5A-864BE0EAF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D4F2B6-ED08-ECEE-3A3F-0109CB4A1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DD6F-7574-4E19-9754-32DF408E3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2065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0F8E06-6290-18D6-024B-DBCE7EEC55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262674-3C00-4B24-918E-19CAB94C8986}" type="datetimeFigureOut">
              <a:rPr lang="en-GB" smtClean="0"/>
              <a:t>30/05/2023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CD53CD-4B67-E369-436F-6BA5290D9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95A0D2-40DE-3ACA-4151-F828DA6D9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DD6F-7574-4E19-9754-32DF408E3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2320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3CF1F-0A8C-6616-3C6A-2272D2921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58EF1-2941-58C9-C39D-9F13F7C5BB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3289D9-DB79-566C-EF6B-8C22403309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E45149-FB5F-71D3-4DF8-E5EB1A623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262674-3C00-4B24-918E-19CAB94C8986}" type="datetimeFigureOut">
              <a:rPr lang="en-GB" smtClean="0"/>
              <a:t>30/05/2023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7410BB-840C-40C1-3D6A-8FC97C5F4F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1EC20E-9F75-7D18-AF4C-9EDCFB5DD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DD6F-7574-4E19-9754-32DF408E3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7557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3EE73-60A6-722D-8056-85B4464C3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E0BBF0-FC79-D46A-AC62-043DD43A70B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9E4EAB-4A68-43AA-2F78-8EA523F670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4E0633-3BE8-A732-1C5D-CD91B942C5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262674-3C00-4B24-918E-19CAB94C8986}" type="datetimeFigureOut">
              <a:rPr lang="en-GB" smtClean="0"/>
              <a:t>30/05/2023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50CD5-4B5A-6DCD-C8F1-D38E5922A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4226B0-1223-9FE9-8809-D94DB7C09E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DD6F-7574-4E19-9754-32DF408E3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326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A418D-6265-7B79-4B25-5708CAC7EB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A777C8-5837-80BE-465C-CE35748C55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B5FCB0-C9D0-F63E-1509-88EC57A551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262674-3C00-4B24-918E-19CAB94C8986}" type="datetimeFigureOut">
              <a:rPr lang="en-GB" smtClean="0"/>
              <a:t>30/05/2023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F55C85-A89D-F728-96DE-A0395A4426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F27FCA-112B-4228-2214-B66EEC609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DD6F-7574-4E19-9754-32DF408E3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2626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DBA95E7-CA19-F4E3-3844-81E4F7D3557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CC4F97-4895-10F6-48A3-50769A0AA7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84FD71-6D06-03FF-EA05-6FC03FA963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262674-3C00-4B24-918E-19CAB94C8986}" type="datetimeFigureOut">
              <a:rPr lang="en-GB" smtClean="0"/>
              <a:t>30/05/2023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678B99-CD11-408E-CEAA-144035D118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11D33E-4D38-DB28-C5E7-A51F294F6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DD6F-7574-4E19-9754-32DF408E3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256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44AF1B-9CAB-3EB8-5FF5-992F47F771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7098C3-B232-D6C1-3D45-7AE35DE0BD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77DF4F-8039-D896-4429-5D6F4AE052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262674-3C00-4B24-918E-19CAB94C8986}" type="datetimeFigureOut">
              <a:rPr lang="en-GB" smtClean="0"/>
              <a:t>30/05/2023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006DB6-BA65-F4B6-EA36-E9B9C9CB4B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C8A803-DE79-F57B-6BFC-BF5A72E963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E0DD6F-7574-4E19-9754-32DF408E3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237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png"/><Relationship Id="rId4" Type="http://schemas.openxmlformats.org/officeDocument/2006/relationships/image" Target="../media/image4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944A3DA2-F74A-03CD-B14A-42D5D57673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500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F22863-2F88-BF6D-BB25-BFF071A63B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Game Design &amp; Asset Creation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B5FE93-99A9-E74E-0E2F-790925A68D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>
              <a:spcBef>
                <a:spcPts val="1200"/>
              </a:spcBef>
            </a:pPr>
            <a:r>
              <a:rPr lang="en-GB" kern="0">
                <a:solidFill>
                  <a:srgbClr val="FFFFFF"/>
                </a:solidFill>
                <a:effectLst/>
                <a:latin typeface="Calibri Light" panose="020F030202020403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Assignment 1</a:t>
            </a:r>
          </a:p>
          <a:p>
            <a:pPr>
              <a:spcBef>
                <a:spcPts val="1200"/>
              </a:spcBef>
            </a:pPr>
            <a:r>
              <a:rPr lang="en-GB" kern="0">
                <a:solidFill>
                  <a:srgbClr val="FFFFFF"/>
                </a:solidFill>
                <a:effectLst/>
                <a:latin typeface="Calibri Light" panose="020F030202020403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Alex Jenkins (2103347)</a:t>
            </a:r>
          </a:p>
        </p:txBody>
      </p:sp>
    </p:spTree>
    <p:extLst>
      <p:ext uri="{BB962C8B-B14F-4D97-AF65-F5344CB8AC3E}">
        <p14:creationId xmlns:p14="http://schemas.microsoft.com/office/powerpoint/2010/main" val="3121135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rgbClr val="FFFCF3"/>
            </a:gs>
            <a:gs pos="83000">
              <a:srgbClr val="FFFCF3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You need to watch the most underrated sci-fi western on Netflix ASAP">
            <a:extLst>
              <a:ext uri="{FF2B5EF4-FFF2-40B4-BE49-F238E27FC236}">
                <a16:creationId xmlns:a16="http://schemas.microsoft.com/office/drawing/2014/main" id="{0B8D4228-A91D-1CDD-E507-108F450460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3447" y="4289929"/>
            <a:ext cx="4891564" cy="256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D7BBFA9-01A9-482C-C255-3C47B634B549}"/>
              </a:ext>
            </a:extLst>
          </p:cNvPr>
          <p:cNvSpPr txBox="1"/>
          <p:nvPr/>
        </p:nvSpPr>
        <p:spPr>
          <a:xfrm>
            <a:off x="5086865" y="345989"/>
            <a:ext cx="201827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dirty="0"/>
              <a:t>Theme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5CF86D-CEFC-B253-5930-B5A01C22B7FD}"/>
              </a:ext>
            </a:extLst>
          </p:cNvPr>
          <p:cNvSpPr txBox="1"/>
          <p:nvPr/>
        </p:nvSpPr>
        <p:spPr>
          <a:xfrm>
            <a:off x="3869724" y="3429000"/>
            <a:ext cx="4757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Inspiration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BB0B2A8-57C5-0AFA-DDF4-C94198C60E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289929"/>
            <a:ext cx="4559500" cy="2568071"/>
          </a:xfrm>
          <a:prstGeom prst="rect">
            <a:avLst/>
          </a:prstGeom>
        </p:spPr>
      </p:pic>
      <p:pic>
        <p:nvPicPr>
          <p:cNvPr id="1028" name="Picture 4" descr="Kickstarter: Wild West Exodus Draws its Guns! - Bell of Lost Souls">
            <a:extLst>
              <a:ext uri="{FF2B5EF4-FFF2-40B4-BE49-F238E27FC236}">
                <a16:creationId xmlns:a16="http://schemas.microsoft.com/office/drawing/2014/main" id="{BBD8207A-5C94-D1F1-79B1-CE197A4DAF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4095" y="4289929"/>
            <a:ext cx="3517905" cy="256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9E6D28-457E-8D98-D15B-9B9E54B41413}"/>
              </a:ext>
            </a:extLst>
          </p:cNvPr>
          <p:cNvSpPr txBox="1"/>
          <p:nvPr/>
        </p:nvSpPr>
        <p:spPr>
          <a:xfrm>
            <a:off x="3869724" y="1684637"/>
            <a:ext cx="4757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Futuristic + Wild West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F601FF5-7366-27F9-3828-8C26A714321E}"/>
              </a:ext>
            </a:extLst>
          </p:cNvPr>
          <p:cNvSpPr txBox="1"/>
          <p:nvPr/>
        </p:nvSpPr>
        <p:spPr>
          <a:xfrm>
            <a:off x="0" y="6457890"/>
            <a:ext cx="4880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</a:rPr>
              <a:t>[1]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F61AD97-5FF1-4CC2-3C16-4F498B32E074}"/>
              </a:ext>
            </a:extLst>
          </p:cNvPr>
          <p:cNvSpPr txBox="1"/>
          <p:nvPr/>
        </p:nvSpPr>
        <p:spPr>
          <a:xfrm>
            <a:off x="4602687" y="6443186"/>
            <a:ext cx="4880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</a:rPr>
              <a:t>[2]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FCD0D5-B86A-EC90-E19E-497C82794CC1}"/>
              </a:ext>
            </a:extLst>
          </p:cNvPr>
          <p:cNvSpPr txBox="1"/>
          <p:nvPr/>
        </p:nvSpPr>
        <p:spPr>
          <a:xfrm>
            <a:off x="8650965" y="6443186"/>
            <a:ext cx="4880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</a:rPr>
              <a:t>[3]</a:t>
            </a:r>
          </a:p>
        </p:txBody>
      </p:sp>
    </p:spTree>
    <p:extLst>
      <p:ext uri="{BB962C8B-B14F-4D97-AF65-F5344CB8AC3E}">
        <p14:creationId xmlns:p14="http://schemas.microsoft.com/office/powerpoint/2010/main" val="27474323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rgbClr val="FFFCF3"/>
            </a:gs>
            <a:gs pos="83000">
              <a:srgbClr val="FFFCF3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646EAB5-F091-541A-86E6-C4EA515A7B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976301"/>
            <a:ext cx="4276725" cy="28384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BFE5254-7318-DC48-96C4-6676A5F06A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6845" y="4281873"/>
            <a:ext cx="4162425" cy="25431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27CFAEB-C8E7-6A90-E2B8-0529117BFA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99390" y="4638675"/>
            <a:ext cx="3691558" cy="217607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9B8240B-981E-95FE-5A6D-B899FD8BE3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2124" y="1304539"/>
            <a:ext cx="8667750" cy="28194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EBE4455-31EC-AD81-AACE-966B267112B3}"/>
              </a:ext>
            </a:extLst>
          </p:cNvPr>
          <p:cNvSpPr txBox="1"/>
          <p:nvPr/>
        </p:nvSpPr>
        <p:spPr>
          <a:xfrm>
            <a:off x="8499390" y="6414641"/>
            <a:ext cx="4880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</a:rPr>
              <a:t>[4]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AEAC0E-E564-ACE2-8F04-6107C1916617}"/>
              </a:ext>
            </a:extLst>
          </p:cNvPr>
          <p:cNvSpPr txBox="1"/>
          <p:nvPr/>
        </p:nvSpPr>
        <p:spPr>
          <a:xfrm>
            <a:off x="3921339" y="288436"/>
            <a:ext cx="493343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dirty="0"/>
              <a:t>Early Concept Art</a:t>
            </a:r>
          </a:p>
        </p:txBody>
      </p:sp>
    </p:spTree>
    <p:extLst>
      <p:ext uri="{BB962C8B-B14F-4D97-AF65-F5344CB8AC3E}">
        <p14:creationId xmlns:p14="http://schemas.microsoft.com/office/powerpoint/2010/main" val="20397487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rgbClr val="FFFCF3"/>
            </a:gs>
            <a:gs pos="83000">
              <a:srgbClr val="FFFCF3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Blender Review | PCMag">
            <a:extLst>
              <a:ext uri="{FF2B5EF4-FFF2-40B4-BE49-F238E27FC236}">
                <a16:creationId xmlns:a16="http://schemas.microsoft.com/office/drawing/2014/main" id="{E1FC9F59-781D-34A6-BB72-D8E3455E75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4459" y="1268376"/>
            <a:ext cx="2584538" cy="2139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Autodesk Maya (@AdskMaya) / Twitter">
            <a:extLst>
              <a:ext uri="{FF2B5EF4-FFF2-40B4-BE49-F238E27FC236}">
                <a16:creationId xmlns:a16="http://schemas.microsoft.com/office/drawing/2014/main" id="{6686E89F-B870-1689-58C9-8BB9645739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3005" y="1045923"/>
            <a:ext cx="2584538" cy="2584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rrow: Right 6">
            <a:extLst>
              <a:ext uri="{FF2B5EF4-FFF2-40B4-BE49-F238E27FC236}">
                <a16:creationId xmlns:a16="http://schemas.microsoft.com/office/drawing/2014/main" id="{F44B82C5-505D-4823-DF2E-E39399CD20DF}"/>
              </a:ext>
            </a:extLst>
          </p:cNvPr>
          <p:cNvSpPr/>
          <p:nvPr/>
        </p:nvSpPr>
        <p:spPr>
          <a:xfrm>
            <a:off x="5250355" y="2118987"/>
            <a:ext cx="1574104" cy="438408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9F91B2-4398-1305-250C-6E8B98DAC6BD}"/>
              </a:ext>
            </a:extLst>
          </p:cNvPr>
          <p:cNvSpPr txBox="1"/>
          <p:nvPr/>
        </p:nvSpPr>
        <p:spPr>
          <a:xfrm>
            <a:off x="2918564" y="3914050"/>
            <a:ext cx="3870543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sng" dirty="0"/>
              <a:t>Blender Pros</a:t>
            </a:r>
          </a:p>
          <a:p>
            <a:r>
              <a:rPr lang="en-GB" dirty="0"/>
              <a:t>More active community</a:t>
            </a:r>
          </a:p>
          <a:p>
            <a:r>
              <a:rPr lang="en-GB" dirty="0"/>
              <a:t>Far more resources available (tutorials)</a:t>
            </a:r>
          </a:p>
          <a:p>
            <a:r>
              <a:rPr lang="en-GB" dirty="0"/>
              <a:t>Modifiers</a:t>
            </a:r>
          </a:p>
          <a:p>
            <a:r>
              <a:rPr lang="en-GB" dirty="0"/>
              <a:t>free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B382AA8-9309-B1B4-EFC6-901E15CD3D2C}"/>
              </a:ext>
            </a:extLst>
          </p:cNvPr>
          <p:cNvSpPr txBox="1"/>
          <p:nvPr/>
        </p:nvSpPr>
        <p:spPr>
          <a:xfrm>
            <a:off x="6690986" y="3914050"/>
            <a:ext cx="387054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sng" dirty="0"/>
              <a:t>Blender Cons</a:t>
            </a:r>
          </a:p>
          <a:p>
            <a:r>
              <a:rPr lang="en-GB" dirty="0"/>
              <a:t>Need to learn a new software</a:t>
            </a:r>
          </a:p>
          <a:p>
            <a:r>
              <a:rPr lang="en-GB" dirty="0"/>
              <a:t>Seemingly buggy material/mesh export</a:t>
            </a:r>
          </a:p>
          <a:p>
            <a:r>
              <a:rPr lang="en-GB" dirty="0"/>
              <a:t>Not “industry standard”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82027D-4A93-D184-EE92-70C6639D46F2}"/>
              </a:ext>
            </a:extLst>
          </p:cNvPr>
          <p:cNvSpPr txBox="1"/>
          <p:nvPr/>
        </p:nvSpPr>
        <p:spPr>
          <a:xfrm>
            <a:off x="3898680" y="264808"/>
            <a:ext cx="529886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0" dirty="0"/>
              <a:t>Switching Software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FDDB46-4BBF-799C-FE45-EA978ACFF8A4}"/>
              </a:ext>
            </a:extLst>
          </p:cNvPr>
          <p:cNvSpPr txBox="1"/>
          <p:nvPr/>
        </p:nvSpPr>
        <p:spPr>
          <a:xfrm>
            <a:off x="3410588" y="2835613"/>
            <a:ext cx="4880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</a:rPr>
              <a:t>[5]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F3BD305-ED5B-280B-B2B7-DE13CE2FB95F}"/>
              </a:ext>
            </a:extLst>
          </p:cNvPr>
          <p:cNvSpPr txBox="1"/>
          <p:nvPr/>
        </p:nvSpPr>
        <p:spPr>
          <a:xfrm>
            <a:off x="8382211" y="2835613"/>
            <a:ext cx="4880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</a:rPr>
              <a:t>[6]</a:t>
            </a:r>
          </a:p>
        </p:txBody>
      </p:sp>
    </p:spTree>
    <p:extLst>
      <p:ext uri="{BB962C8B-B14F-4D97-AF65-F5344CB8AC3E}">
        <p14:creationId xmlns:p14="http://schemas.microsoft.com/office/powerpoint/2010/main" val="278972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rgbClr val="FFFCF3"/>
            </a:gs>
            <a:gs pos="83000">
              <a:srgbClr val="FFFCF3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D7BBFA9-01A9-482C-C255-3C47B634B549}"/>
              </a:ext>
            </a:extLst>
          </p:cNvPr>
          <p:cNvSpPr txBox="1"/>
          <p:nvPr/>
        </p:nvSpPr>
        <p:spPr>
          <a:xfrm>
            <a:off x="5119619" y="0"/>
            <a:ext cx="195276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dirty="0"/>
              <a:t>Assets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76E996A-39A0-9C1C-4BFD-FBCF31768F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406" y="1357499"/>
            <a:ext cx="4143570" cy="438926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9A89C82-C402-7FBB-C5E5-AF07F053BA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1797" y="1603261"/>
            <a:ext cx="4542126" cy="390096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3E53C2A-2D2F-6D70-F3ED-74444E7E74D5}"/>
              </a:ext>
            </a:extLst>
          </p:cNvPr>
          <p:cNvSpPr txBox="1"/>
          <p:nvPr/>
        </p:nvSpPr>
        <p:spPr>
          <a:xfrm>
            <a:off x="949171" y="5746762"/>
            <a:ext cx="2834879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500" dirty="0"/>
              <a:t>The Playable Vehicle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28C22BE-A661-4340-0CA8-24A8753415FB}"/>
              </a:ext>
            </a:extLst>
          </p:cNvPr>
          <p:cNvSpPr txBox="1"/>
          <p:nvPr/>
        </p:nvSpPr>
        <p:spPr>
          <a:xfrm>
            <a:off x="7392143" y="5510558"/>
            <a:ext cx="3361433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500" dirty="0"/>
              <a:t>Replacing Enemy Carrier</a:t>
            </a:r>
          </a:p>
        </p:txBody>
      </p:sp>
    </p:spTree>
    <p:extLst>
      <p:ext uri="{BB962C8B-B14F-4D97-AF65-F5344CB8AC3E}">
        <p14:creationId xmlns:p14="http://schemas.microsoft.com/office/powerpoint/2010/main" val="27006258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rgbClr val="FFFCF3"/>
            </a:gs>
            <a:gs pos="83000">
              <a:srgbClr val="FFFCF3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D7BBFA9-01A9-482C-C255-3C47B634B549}"/>
              </a:ext>
            </a:extLst>
          </p:cNvPr>
          <p:cNvSpPr txBox="1"/>
          <p:nvPr/>
        </p:nvSpPr>
        <p:spPr>
          <a:xfrm>
            <a:off x="1652707" y="241910"/>
            <a:ext cx="272524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dirty="0"/>
              <a:t>Rusty Car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49F0A2A8-995B-F8DF-A05E-D002E031AA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271" y="1194902"/>
            <a:ext cx="5215916" cy="3211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6AEAEF7-78C9-F77E-58C8-20BD322235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3051" y="1483555"/>
            <a:ext cx="5914503" cy="2272494"/>
          </a:xfrm>
          <a:prstGeom prst="rect">
            <a:avLst/>
          </a:prstGeom>
        </p:spPr>
      </p:pic>
      <p:sp>
        <p:nvSpPr>
          <p:cNvPr id="5" name="Arrow: U-Turn 4">
            <a:extLst>
              <a:ext uri="{FF2B5EF4-FFF2-40B4-BE49-F238E27FC236}">
                <a16:creationId xmlns:a16="http://schemas.microsoft.com/office/drawing/2014/main" id="{26536451-AD58-A09C-5A1C-1E4B97DF3552}"/>
              </a:ext>
            </a:extLst>
          </p:cNvPr>
          <p:cNvSpPr/>
          <p:nvPr/>
        </p:nvSpPr>
        <p:spPr>
          <a:xfrm flipH="1">
            <a:off x="4948429" y="150692"/>
            <a:ext cx="2295141" cy="1227552"/>
          </a:xfrm>
          <a:prstGeom prst="utur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C305740-FBFA-083D-A954-24CD964867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1327" y="4095750"/>
            <a:ext cx="5926227" cy="261155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C25897C-2A99-D98C-0035-124A468C777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8272" y="5124450"/>
            <a:ext cx="5214120" cy="1582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3699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rgbClr val="FFFCF3"/>
            </a:gs>
            <a:gs pos="83000">
              <a:srgbClr val="FFFCF3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D7BBFA9-01A9-482C-C255-3C47B634B549}"/>
              </a:ext>
            </a:extLst>
          </p:cNvPr>
          <p:cNvSpPr txBox="1"/>
          <p:nvPr/>
        </p:nvSpPr>
        <p:spPr>
          <a:xfrm>
            <a:off x="4956908" y="381233"/>
            <a:ext cx="256784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dirty="0"/>
              <a:t>Minecart</a:t>
            </a:r>
          </a:p>
        </p:txBody>
      </p:sp>
      <p:sp>
        <p:nvSpPr>
          <p:cNvPr id="5" name="Arrow: U-Turn 4">
            <a:extLst>
              <a:ext uri="{FF2B5EF4-FFF2-40B4-BE49-F238E27FC236}">
                <a16:creationId xmlns:a16="http://schemas.microsoft.com/office/drawing/2014/main" id="{26536451-AD58-A09C-5A1C-1E4B97DF3552}"/>
              </a:ext>
            </a:extLst>
          </p:cNvPr>
          <p:cNvSpPr/>
          <p:nvPr/>
        </p:nvSpPr>
        <p:spPr>
          <a:xfrm flipH="1">
            <a:off x="4871327" y="1479533"/>
            <a:ext cx="2295141" cy="1227552"/>
          </a:xfrm>
          <a:prstGeom prst="utur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5BF80552-150E-2AC0-854D-FFB05E544E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15" y="2444568"/>
            <a:ext cx="5248570" cy="4261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024CCFF-25D1-35C9-0AB9-4D38BE675F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897" y="2817418"/>
            <a:ext cx="5718314" cy="2797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2183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rgbClr val="FFFCF3"/>
            </a:gs>
            <a:gs pos="83000">
              <a:srgbClr val="FFFCF3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D7BBFA9-01A9-482C-C255-3C47B634B549}"/>
              </a:ext>
            </a:extLst>
          </p:cNvPr>
          <p:cNvSpPr txBox="1"/>
          <p:nvPr/>
        </p:nvSpPr>
        <p:spPr>
          <a:xfrm>
            <a:off x="4790350" y="560661"/>
            <a:ext cx="191806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dirty="0"/>
              <a:t>Cactus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B963C04-6656-94FB-B4F5-D5D9F2D28F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4700" y="1422435"/>
            <a:ext cx="4000826" cy="4714588"/>
          </a:xfrm>
          <a:prstGeom prst="rect">
            <a:avLst/>
          </a:prstGeom>
        </p:spPr>
      </p:pic>
      <p:pic>
        <p:nvPicPr>
          <p:cNvPr id="6146" name="Picture 2">
            <a:extLst>
              <a:ext uri="{FF2B5EF4-FFF2-40B4-BE49-F238E27FC236}">
                <a16:creationId xmlns:a16="http://schemas.microsoft.com/office/drawing/2014/main" id="{03155897-0814-86F3-C7FB-02546FBFC4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474" y="219075"/>
            <a:ext cx="3257550" cy="641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rrow: Left 6">
            <a:extLst>
              <a:ext uri="{FF2B5EF4-FFF2-40B4-BE49-F238E27FC236}">
                <a16:creationId xmlns:a16="http://schemas.microsoft.com/office/drawing/2014/main" id="{A41691BB-27E5-A74D-565C-BF6F6C3B92FD}"/>
              </a:ext>
            </a:extLst>
          </p:cNvPr>
          <p:cNvSpPr/>
          <p:nvPr/>
        </p:nvSpPr>
        <p:spPr>
          <a:xfrm>
            <a:off x="4432677" y="2887249"/>
            <a:ext cx="2633409" cy="541751"/>
          </a:xfrm>
          <a:prstGeom prst="lef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7699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rgbClr val="FFFCF3"/>
            </a:gs>
            <a:gs pos="83000">
              <a:srgbClr val="FFFCF3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D7BBFA9-01A9-482C-C255-3C47B634B549}"/>
              </a:ext>
            </a:extLst>
          </p:cNvPr>
          <p:cNvSpPr txBox="1"/>
          <p:nvPr/>
        </p:nvSpPr>
        <p:spPr>
          <a:xfrm>
            <a:off x="3947258" y="234640"/>
            <a:ext cx="494909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dirty="0"/>
              <a:t>Procedural Debris</a:t>
            </a:r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94232D62-FDB7-415A-704C-DE856D8994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695" y="4344255"/>
            <a:ext cx="6712515" cy="2386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8C05E5F-2590-E3F0-536A-F1FAA61101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695" y="119691"/>
            <a:ext cx="2651011" cy="4165874"/>
          </a:xfrm>
          <a:prstGeom prst="rect">
            <a:avLst/>
          </a:prstGeom>
        </p:spPr>
      </p:pic>
      <p:sp>
        <p:nvSpPr>
          <p:cNvPr id="8" name="Arrow: Left 7">
            <a:extLst>
              <a:ext uri="{FF2B5EF4-FFF2-40B4-BE49-F238E27FC236}">
                <a16:creationId xmlns:a16="http://schemas.microsoft.com/office/drawing/2014/main" id="{F3D41D33-E313-87DE-5F54-B78248378FDC}"/>
              </a:ext>
            </a:extLst>
          </p:cNvPr>
          <p:cNvSpPr/>
          <p:nvPr/>
        </p:nvSpPr>
        <p:spPr>
          <a:xfrm>
            <a:off x="3043826" y="2400567"/>
            <a:ext cx="3933172" cy="429871"/>
          </a:xfrm>
          <a:prstGeom prst="lef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0958434-6C15-36A1-8410-307A3C09AF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7870" y="1422435"/>
            <a:ext cx="4521877" cy="2386137"/>
          </a:xfrm>
          <a:prstGeom prst="rect">
            <a:avLst/>
          </a:prstGeom>
        </p:spPr>
      </p:pic>
      <p:sp>
        <p:nvSpPr>
          <p:cNvPr id="11" name="Arrow: Bent 10">
            <a:extLst>
              <a:ext uri="{FF2B5EF4-FFF2-40B4-BE49-F238E27FC236}">
                <a16:creationId xmlns:a16="http://schemas.microsoft.com/office/drawing/2014/main" id="{14385BBD-8516-3D39-BFBD-9B189685CF7C}"/>
              </a:ext>
            </a:extLst>
          </p:cNvPr>
          <p:cNvSpPr/>
          <p:nvPr/>
        </p:nvSpPr>
        <p:spPr>
          <a:xfrm rot="10800000">
            <a:off x="7217870" y="4197765"/>
            <a:ext cx="2380041" cy="1237800"/>
          </a:xfrm>
          <a:prstGeom prst="ben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68461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rgbClr val="FFFCF3"/>
            </a:gs>
            <a:gs pos="83000">
              <a:srgbClr val="FFFCF3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D7BBFA9-01A9-482C-C255-3C47B634B549}"/>
              </a:ext>
            </a:extLst>
          </p:cNvPr>
          <p:cNvSpPr txBox="1"/>
          <p:nvPr/>
        </p:nvSpPr>
        <p:spPr>
          <a:xfrm>
            <a:off x="4709590" y="256719"/>
            <a:ext cx="217527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dirty="0"/>
              <a:t>Pickups</a:t>
            </a:r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64785C38-F267-BF80-09D0-8B5C6B11C5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32039"/>
            <a:ext cx="2617940" cy="282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>
            <a:extLst>
              <a:ext uri="{FF2B5EF4-FFF2-40B4-BE49-F238E27FC236}">
                <a16:creationId xmlns:a16="http://schemas.microsoft.com/office/drawing/2014/main" id="{20A87585-D38E-9CA2-4560-388A2E940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3169" y="1313236"/>
            <a:ext cx="2645326" cy="282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>
            <a:extLst>
              <a:ext uri="{FF2B5EF4-FFF2-40B4-BE49-F238E27FC236}">
                <a16:creationId xmlns:a16="http://schemas.microsoft.com/office/drawing/2014/main" id="{5BAF41AD-AAB1-8B10-83FE-402DA34C8B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13236"/>
            <a:ext cx="2569668" cy="2718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>
            <a:extLst>
              <a:ext uri="{FF2B5EF4-FFF2-40B4-BE49-F238E27FC236}">
                <a16:creationId xmlns:a16="http://schemas.microsoft.com/office/drawing/2014/main" id="{FEC5AEFD-63F9-1C13-F7D0-72643B99DC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555" y="4135492"/>
            <a:ext cx="2617940" cy="2726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EF7D3486-33E8-F331-E73F-71FF91CD52C1}"/>
              </a:ext>
            </a:extLst>
          </p:cNvPr>
          <p:cNvGrpSpPr/>
          <p:nvPr/>
        </p:nvGrpSpPr>
        <p:grpSpPr>
          <a:xfrm>
            <a:off x="6391922" y="1313236"/>
            <a:ext cx="5800078" cy="5548472"/>
            <a:chOff x="6143841" y="1143586"/>
            <a:chExt cx="6048159" cy="5718122"/>
          </a:xfrm>
        </p:grpSpPr>
        <p:pic>
          <p:nvPicPr>
            <p:cNvPr id="8202" name="Picture 10">
              <a:extLst>
                <a:ext uri="{FF2B5EF4-FFF2-40B4-BE49-F238E27FC236}">
                  <a16:creationId xmlns:a16="http://schemas.microsoft.com/office/drawing/2014/main" id="{D4DBB251-1B88-C3D8-0A0D-CAA3D004966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037130" y="1144481"/>
              <a:ext cx="3154870" cy="28241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204" name="Picture 12">
              <a:extLst>
                <a:ext uri="{FF2B5EF4-FFF2-40B4-BE49-F238E27FC236}">
                  <a16:creationId xmlns:a16="http://schemas.microsoft.com/office/drawing/2014/main" id="{BD162F2D-5714-AF24-AFF9-955CB84C0E4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036466" y="3966036"/>
              <a:ext cx="3154870" cy="28919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206" name="Picture 14">
              <a:extLst>
                <a:ext uri="{FF2B5EF4-FFF2-40B4-BE49-F238E27FC236}">
                  <a16:creationId xmlns:a16="http://schemas.microsoft.com/office/drawing/2014/main" id="{591B2B57-A19D-431E-EC34-1A397D0A770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50056" y="1143586"/>
              <a:ext cx="2891961" cy="28259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208" name="Picture 16">
              <a:extLst>
                <a:ext uri="{FF2B5EF4-FFF2-40B4-BE49-F238E27FC236}">
                  <a16:creationId xmlns:a16="http://schemas.microsoft.com/office/drawing/2014/main" id="{507C57E6-1703-115F-17F1-0FDE1936254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43841" y="3968652"/>
              <a:ext cx="2891962" cy="28930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Arrow: Left 4">
            <a:extLst>
              <a:ext uri="{FF2B5EF4-FFF2-40B4-BE49-F238E27FC236}">
                <a16:creationId xmlns:a16="http://schemas.microsoft.com/office/drawing/2014/main" id="{091C7C73-CEA5-68B2-E6B3-112A854F0DCC}"/>
              </a:ext>
            </a:extLst>
          </p:cNvPr>
          <p:cNvSpPr/>
          <p:nvPr/>
        </p:nvSpPr>
        <p:spPr>
          <a:xfrm>
            <a:off x="5442207" y="3428999"/>
            <a:ext cx="710044" cy="1063101"/>
          </a:xfrm>
          <a:prstGeom prst="lef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7926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rgbClr val="FFFCF3"/>
            </a:gs>
            <a:gs pos="83000">
              <a:srgbClr val="FFFCF3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D7BBFA9-01A9-482C-C255-3C47B634B549}"/>
              </a:ext>
            </a:extLst>
          </p:cNvPr>
          <p:cNvSpPr txBox="1"/>
          <p:nvPr/>
        </p:nvSpPr>
        <p:spPr>
          <a:xfrm>
            <a:off x="4049712" y="274475"/>
            <a:ext cx="409257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dirty="0"/>
              <a:t>Unused Assets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7E6C1CD-33C1-FA5C-292E-93EA713497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400" y="2247253"/>
            <a:ext cx="5486400" cy="27908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905D143-CC09-6768-A215-26BA079BD8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7780" y="2659318"/>
            <a:ext cx="2667648" cy="197663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F3F5711-4E6C-803F-2FE9-42B04C68EA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97104" y="2659318"/>
            <a:ext cx="2226496" cy="197663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52DD3CD-CB5B-60E3-7A5B-36093E3ADE14}"/>
              </a:ext>
            </a:extLst>
          </p:cNvPr>
          <p:cNvSpPr txBox="1"/>
          <p:nvPr/>
        </p:nvSpPr>
        <p:spPr>
          <a:xfrm>
            <a:off x="2535618" y="1877921"/>
            <a:ext cx="15519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Plank of Wood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71E856-09E1-6B76-C5A5-A8E944820010}"/>
              </a:ext>
            </a:extLst>
          </p:cNvPr>
          <p:cNvSpPr txBox="1"/>
          <p:nvPr/>
        </p:nvSpPr>
        <p:spPr>
          <a:xfrm>
            <a:off x="7184996" y="2247253"/>
            <a:ext cx="8649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Nugget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6F378A8-AA73-36EB-7ABE-6B03BF70D1CD}"/>
              </a:ext>
            </a:extLst>
          </p:cNvPr>
          <p:cNvSpPr txBox="1"/>
          <p:nvPr/>
        </p:nvSpPr>
        <p:spPr>
          <a:xfrm>
            <a:off x="9919453" y="2247253"/>
            <a:ext cx="11817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Rock Piece</a:t>
            </a:r>
          </a:p>
        </p:txBody>
      </p:sp>
    </p:spTree>
    <p:extLst>
      <p:ext uri="{BB962C8B-B14F-4D97-AF65-F5344CB8AC3E}">
        <p14:creationId xmlns:p14="http://schemas.microsoft.com/office/powerpoint/2010/main" val="37428759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rgbClr val="FFFCF3"/>
            </a:gs>
            <a:gs pos="83000">
              <a:srgbClr val="FFFCF3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D7BBFA9-01A9-482C-C255-3C47B634B549}"/>
              </a:ext>
            </a:extLst>
          </p:cNvPr>
          <p:cNvSpPr txBox="1"/>
          <p:nvPr/>
        </p:nvSpPr>
        <p:spPr>
          <a:xfrm>
            <a:off x="2543432" y="25052"/>
            <a:ext cx="770546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dirty="0"/>
              <a:t>Unreal </a:t>
            </a:r>
            <a:r>
              <a:rPr lang="en-GB" sz="2400" dirty="0"/>
              <a:t>  </a:t>
            </a:r>
            <a:r>
              <a:rPr lang="en-GB" sz="5000" dirty="0"/>
              <a:t>Graphical Changes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CE4D1A5-E4FA-051E-B85A-3FA1AD5D41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4006" y="3157918"/>
            <a:ext cx="4106663" cy="359513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0AFAB95-942F-6A01-541E-C5E69527B1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550" y="3157918"/>
            <a:ext cx="4168028" cy="3595132"/>
          </a:xfrm>
          <a:prstGeom prst="rect">
            <a:avLst/>
          </a:prstGeom>
        </p:spPr>
      </p:pic>
      <p:sp>
        <p:nvSpPr>
          <p:cNvPr id="9" name="Arrow: Right 8">
            <a:extLst>
              <a:ext uri="{FF2B5EF4-FFF2-40B4-BE49-F238E27FC236}">
                <a16:creationId xmlns:a16="http://schemas.microsoft.com/office/drawing/2014/main" id="{3A7603B3-C063-BF73-E1B5-D42EAA39983F}"/>
              </a:ext>
            </a:extLst>
          </p:cNvPr>
          <p:cNvSpPr/>
          <p:nvPr/>
        </p:nvSpPr>
        <p:spPr>
          <a:xfrm>
            <a:off x="4475876" y="4955484"/>
            <a:ext cx="374832" cy="310718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6955BC7-0BB6-44D9-B231-9503D7725D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36150" y="4472109"/>
            <a:ext cx="3040371" cy="20893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2665235-AF82-623D-9DA7-6F18C08606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20669" y="4784919"/>
            <a:ext cx="3071331" cy="108357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FD7F8B1-78C7-31AC-CCAA-80F7F961550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8766" y="991412"/>
            <a:ext cx="5146361" cy="203890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73B4956-2A0C-1539-D524-4AEDE6ADAF1B}"/>
              </a:ext>
            </a:extLst>
          </p:cNvPr>
          <p:cNvSpPr txBox="1"/>
          <p:nvPr/>
        </p:nvSpPr>
        <p:spPr>
          <a:xfrm>
            <a:off x="23602" y="1825243"/>
            <a:ext cx="878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Outline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33200B89-3571-5332-DBB7-7BC94AD8021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2939" y="989504"/>
            <a:ext cx="6095459" cy="204081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EE36FDCF-D79E-ABF3-60E8-B7202B9C1D18}"/>
              </a:ext>
            </a:extLst>
          </p:cNvPr>
          <p:cNvSpPr txBox="1"/>
          <p:nvPr/>
        </p:nvSpPr>
        <p:spPr>
          <a:xfrm>
            <a:off x="10019782" y="2973252"/>
            <a:ext cx="1273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Cel Shading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D245293-B57C-BA13-435A-5A92907221C3}"/>
              </a:ext>
            </a:extLst>
          </p:cNvPr>
          <p:cNvSpPr txBox="1"/>
          <p:nvPr/>
        </p:nvSpPr>
        <p:spPr>
          <a:xfrm>
            <a:off x="4231830" y="14411"/>
            <a:ext cx="4880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[7]</a:t>
            </a:r>
          </a:p>
        </p:txBody>
      </p:sp>
    </p:spTree>
    <p:extLst>
      <p:ext uri="{BB962C8B-B14F-4D97-AF65-F5344CB8AC3E}">
        <p14:creationId xmlns:p14="http://schemas.microsoft.com/office/powerpoint/2010/main" val="7909259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rgbClr val="FFFCF3"/>
            </a:gs>
            <a:gs pos="83000">
              <a:srgbClr val="FFFCF3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D7BBFA9-01A9-482C-C255-3C47B634B549}"/>
              </a:ext>
            </a:extLst>
          </p:cNvPr>
          <p:cNvSpPr txBox="1"/>
          <p:nvPr/>
        </p:nvSpPr>
        <p:spPr>
          <a:xfrm>
            <a:off x="2543432" y="25052"/>
            <a:ext cx="710513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dirty="0"/>
              <a:t>Unreal Graphical Changes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817819-3D48-C729-54E6-9DD5969079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575" y="1114425"/>
            <a:ext cx="2715867" cy="5205412"/>
          </a:xfrm>
          <a:prstGeom prst="rect">
            <a:avLst/>
          </a:prstGeom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52D77416-0A92-5F2F-42D3-3549A0030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5338" y="1104899"/>
            <a:ext cx="2641322" cy="5205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rrow: Right 6">
            <a:extLst>
              <a:ext uri="{FF2B5EF4-FFF2-40B4-BE49-F238E27FC236}">
                <a16:creationId xmlns:a16="http://schemas.microsoft.com/office/drawing/2014/main" id="{2F6EFCC3-CF3D-89B4-9499-0BB258AEEDB0}"/>
              </a:ext>
            </a:extLst>
          </p:cNvPr>
          <p:cNvSpPr/>
          <p:nvPr/>
        </p:nvSpPr>
        <p:spPr>
          <a:xfrm flipH="1">
            <a:off x="3692145" y="3305175"/>
            <a:ext cx="897610" cy="247650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46015D4-879E-A4E3-3702-5E74049EC5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9237" y="3305174"/>
            <a:ext cx="1939330" cy="300513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47AD264-8E85-70D8-B176-294B3FB7DD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39630" y="3305174"/>
            <a:ext cx="1912361" cy="3005138"/>
          </a:xfrm>
          <a:prstGeom prst="rect">
            <a:avLst/>
          </a:prstGeom>
        </p:spPr>
      </p:pic>
      <p:sp>
        <p:nvSpPr>
          <p:cNvPr id="2" name="Arrow: Right 1">
            <a:extLst>
              <a:ext uri="{FF2B5EF4-FFF2-40B4-BE49-F238E27FC236}">
                <a16:creationId xmlns:a16="http://schemas.microsoft.com/office/drawing/2014/main" id="{44B56779-05E3-4697-E802-F9C967671EE9}"/>
              </a:ext>
            </a:extLst>
          </p:cNvPr>
          <p:cNvSpPr/>
          <p:nvPr/>
        </p:nvSpPr>
        <p:spPr>
          <a:xfrm flipH="1">
            <a:off x="9711014" y="4677038"/>
            <a:ext cx="366169" cy="261408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8906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rgbClr val="FFFCF3"/>
            </a:gs>
            <a:gs pos="83000">
              <a:srgbClr val="FFFCF3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D7BBFA9-01A9-482C-C255-3C47B634B549}"/>
              </a:ext>
            </a:extLst>
          </p:cNvPr>
          <p:cNvSpPr txBox="1"/>
          <p:nvPr/>
        </p:nvSpPr>
        <p:spPr>
          <a:xfrm>
            <a:off x="4294947" y="-26633"/>
            <a:ext cx="360210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dirty="0"/>
              <a:t>Optimisation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62FFA03-2DE4-72AE-28B9-5B62FCF327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769" y="1406864"/>
            <a:ext cx="4223248" cy="246249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A466EBF-FA63-10ED-493B-1A0A6CAB88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2265" y="1618209"/>
            <a:ext cx="3673199" cy="232308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68D690B-9AD6-74F5-E7F3-4E6689C6D4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2685" y="3995719"/>
            <a:ext cx="2532360" cy="271600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0BE2236-3D21-BA0A-1031-9096ED7A1C59}"/>
              </a:ext>
            </a:extLst>
          </p:cNvPr>
          <p:cNvSpPr txBox="1"/>
          <p:nvPr/>
        </p:nvSpPr>
        <p:spPr>
          <a:xfrm>
            <a:off x="4577217" y="801176"/>
            <a:ext cx="3037563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500" dirty="0"/>
              <a:t>Remove Unseen faces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BAB9B99-C1C1-6E9F-0850-23176BE50F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5195" y="3941289"/>
            <a:ext cx="5348396" cy="2770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4003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rgbClr val="FFFCF3"/>
            </a:gs>
            <a:gs pos="83000">
              <a:srgbClr val="FFFCF3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D7BBFA9-01A9-482C-C255-3C47B634B549}"/>
              </a:ext>
            </a:extLst>
          </p:cNvPr>
          <p:cNvSpPr txBox="1"/>
          <p:nvPr/>
        </p:nvSpPr>
        <p:spPr>
          <a:xfrm>
            <a:off x="2536682" y="372862"/>
            <a:ext cx="711863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dirty="0"/>
              <a:t>Unreal Gameplay Changes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2CCD696-095D-F813-7E98-A3FADEA4BF2F}"/>
              </a:ext>
            </a:extLst>
          </p:cNvPr>
          <p:cNvSpPr txBox="1"/>
          <p:nvPr/>
        </p:nvSpPr>
        <p:spPr>
          <a:xfrm>
            <a:off x="2561625" y="1553813"/>
            <a:ext cx="7288855" cy="20159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500" dirty="0"/>
              <a:t>Left click fire removed – only charged shot</a:t>
            </a:r>
          </a:p>
          <a:p>
            <a:pPr algn="ctr"/>
            <a:r>
              <a:rPr lang="en-GB" sz="2500" dirty="0"/>
              <a:t>Right click fire kept the same – 0.2 second delay added</a:t>
            </a:r>
          </a:p>
          <a:p>
            <a:pPr algn="ctr"/>
            <a:endParaRPr lang="en-GB" sz="2500" dirty="0"/>
          </a:p>
          <a:p>
            <a:pPr algn="ctr"/>
            <a:r>
              <a:rPr lang="en-GB" sz="2500" dirty="0"/>
              <a:t>Default speed increased from 10 to 20</a:t>
            </a:r>
          </a:p>
          <a:p>
            <a:pPr algn="ctr"/>
            <a:r>
              <a:rPr lang="en-GB" sz="2500" dirty="0"/>
              <a:t>Speed boost increased from 60 to 150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C789FA-F190-FC10-C515-6FD451DF57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7786" y="3607478"/>
            <a:ext cx="6238875" cy="20097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7CF6C77-037A-1C5A-FAFD-07C6D9AB40E1}"/>
              </a:ext>
            </a:extLst>
          </p:cNvPr>
          <p:cNvSpPr txBox="1"/>
          <p:nvPr/>
        </p:nvSpPr>
        <p:spPr>
          <a:xfrm flipH="1">
            <a:off x="9315415" y="4032698"/>
            <a:ext cx="2111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 set default speed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4891A59-2AD3-615D-CCD0-93BD95BA5CD6}"/>
              </a:ext>
            </a:extLst>
          </p:cNvPr>
          <p:cNvSpPr txBox="1"/>
          <p:nvPr/>
        </p:nvSpPr>
        <p:spPr>
          <a:xfrm flipH="1">
            <a:off x="-1" y="5008992"/>
            <a:ext cx="25366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 set speed boost speed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B30BE2B6-C048-15F2-B91E-16562FEFE5D6}"/>
              </a:ext>
            </a:extLst>
          </p:cNvPr>
          <p:cNvSpPr/>
          <p:nvPr/>
        </p:nvSpPr>
        <p:spPr>
          <a:xfrm>
            <a:off x="2536682" y="5115034"/>
            <a:ext cx="653132" cy="157247"/>
          </a:xfrm>
          <a:prstGeom prst="right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8CF0A7A1-BEA8-D84D-FED5-5C6C08B4AE72}"/>
              </a:ext>
            </a:extLst>
          </p:cNvPr>
          <p:cNvSpPr/>
          <p:nvPr/>
        </p:nvSpPr>
        <p:spPr>
          <a:xfrm rot="10800000">
            <a:off x="8662283" y="4138740"/>
            <a:ext cx="653132" cy="157247"/>
          </a:xfrm>
          <a:prstGeom prst="right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88EF41-8FBD-B374-766F-8803C8F1F996}"/>
              </a:ext>
            </a:extLst>
          </p:cNvPr>
          <p:cNvSpPr txBox="1"/>
          <p:nvPr/>
        </p:nvSpPr>
        <p:spPr>
          <a:xfrm>
            <a:off x="3570411" y="5654982"/>
            <a:ext cx="4873642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500" dirty="0"/>
              <a:t>Changed rotation speed of minecart</a:t>
            </a:r>
          </a:p>
        </p:txBody>
      </p:sp>
    </p:spTree>
    <p:extLst>
      <p:ext uri="{BB962C8B-B14F-4D97-AF65-F5344CB8AC3E}">
        <p14:creationId xmlns:p14="http://schemas.microsoft.com/office/powerpoint/2010/main" val="4592973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rgbClr val="FFFCF3"/>
            </a:gs>
            <a:gs pos="83000">
              <a:srgbClr val="FFFCF3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D7BBFA9-01A9-482C-C255-3C47B634B549}"/>
              </a:ext>
            </a:extLst>
          </p:cNvPr>
          <p:cNvSpPr txBox="1"/>
          <p:nvPr/>
        </p:nvSpPr>
        <p:spPr>
          <a:xfrm>
            <a:off x="3049124" y="0"/>
            <a:ext cx="609375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dirty="0"/>
              <a:t>Problems Encountered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D270CA-7E3E-10CA-0253-3CE0223EE8AD}"/>
              </a:ext>
            </a:extLst>
          </p:cNvPr>
          <p:cNvSpPr txBox="1"/>
          <p:nvPr/>
        </p:nvSpPr>
        <p:spPr>
          <a:xfrm>
            <a:off x="2633707" y="727970"/>
            <a:ext cx="692458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500" dirty="0"/>
              <a:t>Huge amount of problems</a:t>
            </a:r>
          </a:p>
          <a:p>
            <a:pPr algn="ctr"/>
            <a:r>
              <a:rPr lang="en-GB" sz="2500" dirty="0"/>
              <a:t>Project wouldn’t build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017817-DE5A-9BAB-00D7-2D0C040014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9124" y="1589744"/>
            <a:ext cx="6114096" cy="7741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2C636F3-7FA0-AD38-E8A0-00EE7E87F326}"/>
              </a:ext>
            </a:extLst>
          </p:cNvPr>
          <p:cNvSpPr txBox="1"/>
          <p:nvPr/>
        </p:nvSpPr>
        <p:spPr>
          <a:xfrm>
            <a:off x="2633706" y="2317714"/>
            <a:ext cx="6924583" cy="27853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500" dirty="0"/>
              <a:t>Player carriage wood material white</a:t>
            </a:r>
          </a:p>
          <a:p>
            <a:pPr algn="ctr"/>
            <a:endParaRPr lang="en-GB" sz="2500" dirty="0"/>
          </a:p>
          <a:p>
            <a:pPr algn="ctr"/>
            <a:r>
              <a:rPr lang="en-GB" sz="2500" dirty="0"/>
              <a:t>Broken meshes once imported to unreal</a:t>
            </a:r>
          </a:p>
          <a:p>
            <a:pPr algn="ctr"/>
            <a:endParaRPr lang="en-GB" sz="2500" dirty="0"/>
          </a:p>
          <a:p>
            <a:pPr algn="ctr"/>
            <a:r>
              <a:rPr lang="en-GB" sz="2500" dirty="0"/>
              <a:t>Image texture maps low quality in blender</a:t>
            </a:r>
          </a:p>
          <a:p>
            <a:pPr algn="ctr"/>
            <a:endParaRPr lang="en-GB" sz="2500" dirty="0"/>
          </a:p>
          <a:p>
            <a:pPr algn="ctr"/>
            <a:r>
              <a:rPr lang="en-GB" sz="2500" dirty="0"/>
              <a:t>Enemies in Unreal have very low attack range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2C642F1-8244-9647-C5B3-48A7D43E6C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16" y="1294657"/>
            <a:ext cx="2566227" cy="266057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63BB7BD-170F-86C0-780F-259669D032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815" y="4064970"/>
            <a:ext cx="2566227" cy="246992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9B07ECB-EFD8-04DD-36DA-6E1BCF5FBA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90763" y="4400895"/>
            <a:ext cx="2986368" cy="172913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77E1E78-C8CC-27B7-DBD2-643928451A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92787" y="1981201"/>
            <a:ext cx="2877139" cy="23524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8812C07-D853-C1B2-A9C6-5BDCC8ACFAA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815" y="105349"/>
            <a:ext cx="1067835" cy="1079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9656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rgbClr val="FFFCF3"/>
            </a:gs>
            <a:gs pos="83000">
              <a:srgbClr val="FFFCF3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D7BBFA9-01A9-482C-C255-3C47B634B549}"/>
              </a:ext>
            </a:extLst>
          </p:cNvPr>
          <p:cNvSpPr txBox="1"/>
          <p:nvPr/>
        </p:nvSpPr>
        <p:spPr>
          <a:xfrm>
            <a:off x="2234174" y="152400"/>
            <a:ext cx="772365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dirty="0"/>
              <a:t>Problems Encountered Fixed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53730DD-C595-BAE4-3CD1-767CEDA105BA}"/>
              </a:ext>
            </a:extLst>
          </p:cNvPr>
          <p:cNvSpPr txBox="1"/>
          <p:nvPr/>
        </p:nvSpPr>
        <p:spPr>
          <a:xfrm>
            <a:off x="2045515" y="990123"/>
            <a:ext cx="8100968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500" dirty="0"/>
              <a:t>Enemy hitbox capsules didn’t fit the scale of the new model</a:t>
            </a:r>
          </a:p>
          <a:p>
            <a:pPr algn="ctr"/>
            <a:r>
              <a:rPr lang="en-GB" sz="2500" dirty="0"/>
              <a:t>Upon being destroyed rock would spawn old debris model</a:t>
            </a:r>
          </a:p>
          <a:p>
            <a:pPr algn="ctr"/>
            <a:r>
              <a:rPr lang="en-GB" sz="2500" dirty="0"/>
              <a:t>All/most models had an unwanted fire effect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22204D-6068-0C06-BCF0-257112D67C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8212" y="4685886"/>
            <a:ext cx="4476750" cy="211983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C123D6C-1BE1-ED45-173C-6CFC179545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2261" y="4667056"/>
            <a:ext cx="4476750" cy="2138662"/>
          </a:xfrm>
          <a:prstGeom prst="rect">
            <a:avLst/>
          </a:prstGeom>
        </p:spPr>
      </p:pic>
      <p:sp>
        <p:nvSpPr>
          <p:cNvPr id="10" name="Arrow: Right 9">
            <a:extLst>
              <a:ext uri="{FF2B5EF4-FFF2-40B4-BE49-F238E27FC236}">
                <a16:creationId xmlns:a16="http://schemas.microsoft.com/office/drawing/2014/main" id="{B8D1313B-B473-7BCB-CE76-5F5F87353E8D}"/>
              </a:ext>
            </a:extLst>
          </p:cNvPr>
          <p:cNvSpPr/>
          <p:nvPr/>
        </p:nvSpPr>
        <p:spPr>
          <a:xfrm>
            <a:off x="5819774" y="5529375"/>
            <a:ext cx="447675" cy="323850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0FBED63-1E91-6EFB-15B6-360EC417A4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7733" y="2513677"/>
            <a:ext cx="1849508" cy="158436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DC7F88A-5885-5124-C503-CEA10C9866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8449" y="2513677"/>
            <a:ext cx="3174183" cy="1584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76578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rgbClr val="FFFCF3"/>
            </a:gs>
            <a:gs pos="83000">
              <a:srgbClr val="FFFCF3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D7BBFA9-01A9-482C-C255-3C47B634B549}"/>
              </a:ext>
            </a:extLst>
          </p:cNvPr>
          <p:cNvSpPr txBox="1"/>
          <p:nvPr/>
        </p:nvSpPr>
        <p:spPr>
          <a:xfrm>
            <a:off x="2484891" y="0"/>
            <a:ext cx="722221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dirty="0"/>
              <a:t>Evaluation on Performance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400A334-916D-CF50-CAD5-59246B106678}"/>
              </a:ext>
            </a:extLst>
          </p:cNvPr>
          <p:cNvSpPr txBox="1"/>
          <p:nvPr/>
        </p:nvSpPr>
        <p:spPr>
          <a:xfrm>
            <a:off x="601458" y="2447925"/>
            <a:ext cx="376686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000" dirty="0"/>
              <a:t>Different graphics style</a:t>
            </a:r>
          </a:p>
          <a:p>
            <a:pPr algn="ctr"/>
            <a:endParaRPr lang="en-GB" sz="3000" dirty="0"/>
          </a:p>
          <a:p>
            <a:pPr algn="ctr"/>
            <a:r>
              <a:rPr lang="en-GB" sz="3000" dirty="0"/>
              <a:t>Unique theme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580C38-C18A-FB25-70F0-653D08B5592D}"/>
              </a:ext>
            </a:extLst>
          </p:cNvPr>
          <p:cNvSpPr txBox="1"/>
          <p:nvPr/>
        </p:nvSpPr>
        <p:spPr>
          <a:xfrm>
            <a:off x="5514715" y="2447925"/>
            <a:ext cx="656833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000" dirty="0"/>
              <a:t>Not much changed in Unreal</a:t>
            </a:r>
          </a:p>
          <a:p>
            <a:pPr algn="ctr"/>
            <a:endParaRPr lang="en-GB" sz="3000" dirty="0"/>
          </a:p>
          <a:p>
            <a:pPr algn="ctr"/>
            <a:r>
              <a:rPr lang="en-GB" sz="3000" dirty="0"/>
              <a:t>Switching software lead to project delays</a:t>
            </a:r>
          </a:p>
          <a:p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10402790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rgbClr val="FFFCF3"/>
            </a:gs>
            <a:gs pos="83000">
              <a:srgbClr val="FFFCF3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D7BBFA9-01A9-482C-C255-3C47B634B549}"/>
              </a:ext>
            </a:extLst>
          </p:cNvPr>
          <p:cNvSpPr txBox="1"/>
          <p:nvPr/>
        </p:nvSpPr>
        <p:spPr>
          <a:xfrm>
            <a:off x="925119" y="0"/>
            <a:ext cx="1034176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dirty="0"/>
              <a:t>What I Would do Differently Next Time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6C4E65F-E10F-F97F-18F8-999EC6B043DD}"/>
              </a:ext>
            </a:extLst>
          </p:cNvPr>
          <p:cNvSpPr txBox="1"/>
          <p:nvPr/>
        </p:nvSpPr>
        <p:spPr>
          <a:xfrm>
            <a:off x="1921074" y="1372248"/>
            <a:ext cx="8349850" cy="44165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500" dirty="0"/>
              <a:t>More experience with Blender now</a:t>
            </a:r>
          </a:p>
          <a:p>
            <a:pPr algn="ctr"/>
            <a:endParaRPr lang="en-GB" sz="3500" dirty="0"/>
          </a:p>
          <a:p>
            <a:pPr algn="ctr"/>
            <a:r>
              <a:rPr lang="en-GB" sz="3500" dirty="0"/>
              <a:t>Start making changes in Unreal sooner</a:t>
            </a:r>
          </a:p>
          <a:p>
            <a:pPr algn="ctr"/>
            <a:endParaRPr lang="en-GB" sz="3500" dirty="0"/>
          </a:p>
          <a:p>
            <a:pPr algn="ctr"/>
            <a:r>
              <a:rPr lang="en-GB" sz="3500" dirty="0"/>
              <a:t>Be more organised (Gantt chart)</a:t>
            </a:r>
          </a:p>
          <a:p>
            <a:pPr algn="ctr"/>
            <a:endParaRPr lang="en-GB" sz="3500" dirty="0"/>
          </a:p>
          <a:p>
            <a:pPr algn="ctr"/>
            <a:r>
              <a:rPr lang="en-GB" sz="3500" dirty="0"/>
              <a:t>Note down problems as they’re encountered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36483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4000">
              <a:srgbClr val="FFFCF3"/>
            </a:gs>
            <a:gs pos="83000">
              <a:srgbClr val="FFFCF3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3D58B33-22B5-0B27-7C49-0E2F8578D376}"/>
              </a:ext>
            </a:extLst>
          </p:cNvPr>
          <p:cNvSpPr txBox="1"/>
          <p:nvPr/>
        </p:nvSpPr>
        <p:spPr>
          <a:xfrm>
            <a:off x="159093" y="741407"/>
            <a:ext cx="11873813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[1] </a:t>
            </a:r>
            <a:r>
              <a:rPr lang="en-GB" dirty="0" err="1"/>
              <a:t>Endem</a:t>
            </a:r>
            <a:r>
              <a:rPr lang="en-GB" dirty="0"/>
              <a:t>, “</a:t>
            </a:r>
            <a:r>
              <a:rPr lang="en-GB" dirty="0">
                <a:effectLst/>
              </a:rPr>
              <a:t>new Wild West [OOC/open/wild west/sci-fi].” </a:t>
            </a:r>
            <a:r>
              <a:rPr lang="en-GB" i="1" dirty="0" err="1">
                <a:effectLst/>
              </a:rPr>
              <a:t>NationStates</a:t>
            </a:r>
            <a:r>
              <a:rPr lang="en-GB" i="1" dirty="0"/>
              <a:t>, </a:t>
            </a:r>
            <a:r>
              <a:rPr lang="en-GB" dirty="0"/>
              <a:t>Jul. 1, 2019.</a:t>
            </a:r>
            <a:r>
              <a:rPr lang="en-GB" i="1" dirty="0">
                <a:effectLst/>
              </a:rPr>
              <a:t> </a:t>
            </a:r>
            <a:r>
              <a:rPr lang="en-GB" dirty="0">
                <a:effectLst/>
              </a:rPr>
              <a:t>[Online]. Available: https://forum.nationstates.net/viewtopic.php?p=35884967. [Accessed: </a:t>
            </a:r>
            <a:r>
              <a:rPr lang="en-GB" dirty="0"/>
              <a:t>Apr. 30, </a:t>
            </a:r>
            <a:r>
              <a:rPr lang="en-GB" dirty="0">
                <a:effectLst/>
              </a:rPr>
              <a:t>2023]. </a:t>
            </a:r>
          </a:p>
          <a:p>
            <a:endParaRPr lang="en-GB" dirty="0"/>
          </a:p>
          <a:p>
            <a:r>
              <a:rPr lang="en-GB" dirty="0">
                <a:effectLst/>
              </a:rPr>
              <a:t>[2] D. Johnston, “You need to watch the most underrated sci-fi western on </a:t>
            </a:r>
            <a:r>
              <a:rPr lang="en-GB" dirty="0" err="1">
                <a:effectLst/>
              </a:rPr>
              <a:t>netflix</a:t>
            </a:r>
            <a:r>
              <a:rPr lang="en-GB" dirty="0">
                <a:effectLst/>
              </a:rPr>
              <a:t> ASAP,” </a:t>
            </a:r>
            <a:r>
              <a:rPr lang="en-GB" i="1" dirty="0">
                <a:effectLst/>
              </a:rPr>
              <a:t>Inverse</a:t>
            </a:r>
            <a:r>
              <a:rPr lang="en-GB" dirty="0">
                <a:effectLst/>
              </a:rPr>
              <a:t>, 20-Jan-2022. [Online]. Available: https://www.inverse.com/entertainment/scifi-movies-netflix-january-2022-wild-wild-west. [Accessed: </a:t>
            </a:r>
            <a:r>
              <a:rPr lang="en-GB" dirty="0"/>
              <a:t>Apr. 30, </a:t>
            </a:r>
            <a:r>
              <a:rPr lang="en-GB" dirty="0">
                <a:effectLst/>
              </a:rPr>
              <a:t>2023]. </a:t>
            </a:r>
          </a:p>
          <a:p>
            <a:endParaRPr lang="en-GB" dirty="0">
              <a:effectLst/>
            </a:endParaRPr>
          </a:p>
          <a:p>
            <a:r>
              <a:rPr lang="en-GB" dirty="0"/>
              <a:t>[3] </a:t>
            </a:r>
            <a:r>
              <a:rPr lang="en-GB" dirty="0">
                <a:effectLst/>
              </a:rPr>
              <a:t>L. Vela, “Kickstarter: Wild west exodus draws its guns!,” </a:t>
            </a:r>
            <a:r>
              <a:rPr lang="en-GB" i="1" dirty="0">
                <a:effectLst/>
              </a:rPr>
              <a:t>Bell of Lost Souls</a:t>
            </a:r>
            <a:r>
              <a:rPr lang="en-GB" dirty="0">
                <a:effectLst/>
              </a:rPr>
              <a:t>, 01-Apr-2018. [Online]. Available: https://www.belloflostsouls.net/2013/02/kickstarter-wild-west-exodus-draws-its-guns.html. [Accessed: </a:t>
            </a:r>
            <a:r>
              <a:rPr lang="en-GB" dirty="0"/>
              <a:t>Apr. 30, </a:t>
            </a:r>
            <a:r>
              <a:rPr lang="en-GB" dirty="0">
                <a:effectLst/>
              </a:rPr>
              <a:t>2023]. </a:t>
            </a:r>
          </a:p>
          <a:p>
            <a:endParaRPr lang="en-GB" dirty="0"/>
          </a:p>
          <a:p>
            <a:r>
              <a:rPr lang="en-GB" dirty="0">
                <a:effectLst/>
              </a:rPr>
              <a:t>[4] Angel123, </a:t>
            </a:r>
            <a:r>
              <a:rPr lang="en-GB" i="1" dirty="0" err="1">
                <a:effectLst/>
              </a:rPr>
              <a:t>GoodFon</a:t>
            </a:r>
            <a:r>
              <a:rPr lang="en-GB" dirty="0">
                <a:effectLst/>
              </a:rPr>
              <a:t>. [Online]. Available: https://www.goodfon.com/wallpaper/fantastika-art-sci-fi-loshad.html. [Accessed: </a:t>
            </a:r>
            <a:r>
              <a:rPr lang="en-GB" dirty="0"/>
              <a:t>Apr. 30, </a:t>
            </a:r>
            <a:r>
              <a:rPr lang="en-GB" dirty="0">
                <a:effectLst/>
              </a:rPr>
              <a:t>2023]. </a:t>
            </a:r>
          </a:p>
          <a:p>
            <a:endParaRPr lang="en-GB" dirty="0">
              <a:effectLst/>
            </a:endParaRPr>
          </a:p>
          <a:p>
            <a:r>
              <a:rPr lang="en-GB" dirty="0">
                <a:effectLst/>
              </a:rPr>
              <a:t>[5] Autodesk Maya, [Software]. Autodesk, 1998</a:t>
            </a:r>
          </a:p>
          <a:p>
            <a:endParaRPr lang="en-GB" dirty="0"/>
          </a:p>
          <a:p>
            <a:r>
              <a:rPr lang="en-GB" dirty="0">
                <a:effectLst/>
              </a:rPr>
              <a:t>[6] Blender, [software]. Netherlands, Blender Foundation, 1998.</a:t>
            </a:r>
          </a:p>
          <a:p>
            <a:endParaRPr lang="en-GB" dirty="0"/>
          </a:p>
          <a:p>
            <a:r>
              <a:rPr lang="en-GB" dirty="0">
                <a:effectLst/>
              </a:rPr>
              <a:t>[7] Unreal Engine, [Software]. USA, Epic Games, 1998.</a:t>
            </a:r>
          </a:p>
          <a:p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25206F6-8FF8-57A6-264C-C5A8A73F0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2705"/>
            <a:ext cx="10515600" cy="59870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7764809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853</TotalTime>
  <Words>519</Words>
  <Application>Microsoft Office PowerPoint</Application>
  <PresentationFormat>Widescreen</PresentationFormat>
  <Paragraphs>94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Game Design &amp; Asset Creation 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Game Design &amp; Asset Creation 2</dc:title>
  <dc:creator>JEN19845356 (Alexander Jenkins)</dc:creator>
  <cp:lastModifiedBy>Alex Jenkins (2103347)</cp:lastModifiedBy>
  <cp:revision>50</cp:revision>
  <dcterms:created xsi:type="dcterms:W3CDTF">2023-05-01T14:28:35Z</dcterms:created>
  <dcterms:modified xsi:type="dcterms:W3CDTF">2023-05-30T16:26:33Z</dcterms:modified>
</cp:coreProperties>
</file>