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080" autoAdjust="0"/>
  </p:normalViewPr>
  <p:slideViewPr>
    <p:cSldViewPr>
      <p:cViewPr varScale="1">
        <p:scale>
          <a:sx n="78" d="100"/>
          <a:sy n="78" d="100"/>
        </p:scale>
        <p:origin x="136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D0F4DD2-1780-4931-A167-71F6D72634E6}" type="datetimeFigureOut">
              <a:rPr lang="en-GB" smtClean="0"/>
              <a:t>17/05/2016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132DD8-5EBF-4299-8655-89C70619DD50}" type="slidenum">
              <a:rPr lang="en-GB" smtClean="0"/>
              <a:t>‹#›</a:t>
            </a:fld>
            <a:endParaRPr lang="en-GB"/>
          </a:p>
        </p:txBody>
      </p:sp>
    </p:spTree>
    <p:extLst>
      <p:ext uri="{BB962C8B-B14F-4D97-AF65-F5344CB8AC3E}">
        <p14:creationId xmlns:p14="http://schemas.microsoft.com/office/powerpoint/2010/main" val="1122672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lv-LV" dirty="0" smtClean="0"/>
              <a:t>Ask pupils to</a:t>
            </a:r>
            <a:r>
              <a:rPr lang="lv-LV" baseline="0" dirty="0" smtClean="0"/>
              <a:t> name foods they think are popular in China. </a:t>
            </a:r>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1</a:t>
            </a:fld>
            <a:endParaRPr lang="en-GB"/>
          </a:p>
        </p:txBody>
      </p:sp>
    </p:spTree>
    <p:extLst>
      <p:ext uri="{BB962C8B-B14F-4D97-AF65-F5344CB8AC3E}">
        <p14:creationId xmlns:p14="http://schemas.microsoft.com/office/powerpoint/2010/main" val="21179381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Asians have the tradition of eating longevity noodles (aka long life noodles, or </a:t>
            </a:r>
            <a:r>
              <a:rPr lang="zh-CN" altLang="en-US" dirty="0" smtClean="0"/>
              <a:t>长寿面</a:t>
            </a:r>
            <a:r>
              <a:rPr lang="en-US" altLang="zh-CN" dirty="0" smtClean="0"/>
              <a:t>, </a:t>
            </a:r>
            <a:r>
              <a:rPr lang="zh-CN" altLang="en-US" i="1" dirty="0" smtClean="0"/>
              <a:t>“</a:t>
            </a:r>
            <a:r>
              <a:rPr lang="en-US" i="1" dirty="0" smtClean="0"/>
              <a:t>Chang </a:t>
            </a:r>
            <a:r>
              <a:rPr lang="en-US" i="1" dirty="0" err="1" smtClean="0"/>
              <a:t>Shou</a:t>
            </a:r>
            <a:r>
              <a:rPr lang="en-US" i="1" dirty="0" smtClean="0"/>
              <a:t> </a:t>
            </a:r>
            <a:r>
              <a:rPr lang="en-US" i="1" dirty="0" err="1" smtClean="0"/>
              <a:t>Mian</a:t>
            </a:r>
            <a:r>
              <a:rPr lang="en-US" i="1" dirty="0" smtClean="0"/>
              <a:t>”</a:t>
            </a:r>
            <a:r>
              <a:rPr lang="en-US" dirty="0" smtClean="0"/>
              <a:t>) on their birthdays and special occasions such as </a:t>
            </a:r>
            <a:r>
              <a:rPr lang="en-US" i="1" dirty="0" err="1" smtClean="0"/>
              <a:t>Ren</a:t>
            </a:r>
            <a:r>
              <a:rPr lang="en-US" i="1" dirty="0" smtClean="0"/>
              <a:t> </a:t>
            </a:r>
            <a:r>
              <a:rPr lang="en-US" i="1" dirty="0" err="1" smtClean="0"/>
              <a:t>Ri</a:t>
            </a:r>
            <a:r>
              <a:rPr lang="en-US" i="1" dirty="0" smtClean="0"/>
              <a:t> </a:t>
            </a:r>
            <a:r>
              <a:rPr lang="zh-CN" altLang="en-US" dirty="0" smtClean="0"/>
              <a:t>人 日 </a:t>
            </a:r>
            <a:r>
              <a:rPr lang="en-US" altLang="zh-CN" dirty="0" smtClean="0"/>
              <a:t>(7</a:t>
            </a:r>
            <a:r>
              <a:rPr lang="en-US" dirty="0" smtClean="0"/>
              <a:t>th day of the Lunar New Year, commonly known as “everyman’s birthday”). It is believed that eating these noodles is auspicious as the long strands of noodles symbolize a long life. Therefore, when eating the noodles, one tries not to break the noodles using the chopsticks or teeth, but instead chew on the noodles when they are inside the mouth.</a:t>
            </a:r>
            <a:r>
              <a:rPr lang="lv-LV" dirty="0" smtClean="0"/>
              <a:t> </a:t>
            </a:r>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2</a:t>
            </a:fld>
            <a:endParaRPr lang="en-GB"/>
          </a:p>
        </p:txBody>
      </p:sp>
    </p:spTree>
    <p:extLst>
      <p:ext uri="{BB962C8B-B14F-4D97-AF65-F5344CB8AC3E}">
        <p14:creationId xmlns:p14="http://schemas.microsoft.com/office/powerpoint/2010/main" val="63826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lv-LV" dirty="0" smtClean="0"/>
              <a:t>Traditionally eaten</a:t>
            </a:r>
            <a:r>
              <a:rPr lang="lv-LV" baseline="0" dirty="0" smtClean="0"/>
              <a:t> during the Dragon Boat Festival</a:t>
            </a:r>
          </a:p>
          <a:p>
            <a:pPr marL="0" indent="0">
              <a:buNone/>
            </a:pPr>
            <a:endParaRPr lang="lv-LV" baseline="0" dirty="0" smtClean="0"/>
          </a:p>
          <a:p>
            <a:pPr marL="0" indent="0">
              <a:buNone/>
            </a:pPr>
            <a:r>
              <a:rPr lang="en-US" dirty="0" smtClean="0"/>
              <a:t>Known for his patriotism, </a:t>
            </a:r>
            <a:r>
              <a:rPr lang="en-US" dirty="0" err="1" smtClean="0"/>
              <a:t>Qu</a:t>
            </a:r>
            <a:r>
              <a:rPr lang="en-US" dirty="0" smtClean="0"/>
              <a:t> Yuan tried unsuccessfully to warn his king and countrymen against the </a:t>
            </a:r>
            <a:r>
              <a:rPr lang="lv-LV" dirty="0" smtClean="0"/>
              <a:t>expansionism of their Qin</a:t>
            </a:r>
            <a:r>
              <a:rPr lang="lv-LV" baseline="0" dirty="0" smtClean="0"/>
              <a:t> neighbours. When Qin took over the Chu lands, Qu Yuan’s grief was so intense that he drowned himself in a river. </a:t>
            </a:r>
          </a:p>
          <a:p>
            <a:pPr marL="0" indent="0">
              <a:buNone/>
            </a:pPr>
            <a:endParaRPr lang="lv-LV" sz="1200" kern="1200" baseline="0" dirty="0" smtClean="0">
              <a:solidFill>
                <a:schemeClr val="tx1"/>
              </a:solidFill>
              <a:latin typeface="+mn-lt"/>
              <a:ea typeface="+mn-ea"/>
              <a:cs typeface="+mn-cs"/>
            </a:endParaRPr>
          </a:p>
          <a:p>
            <a:pPr marL="0" indent="0">
              <a:buNone/>
            </a:pPr>
            <a:r>
              <a:rPr lang="en-US" sz="1200" kern="1200" dirty="0" smtClean="0">
                <a:solidFill>
                  <a:schemeClr val="tx1"/>
                </a:solidFill>
                <a:latin typeface="+mn-lt"/>
                <a:ea typeface="+mn-ea"/>
                <a:cs typeface="+mn-cs"/>
              </a:rPr>
              <a:t>Legend says after people heard he drowned, they were greatly dismayed. Fishermen raced to the spot in their boats to search for his body. Unable to find his body, people threw </a:t>
            </a:r>
            <a:r>
              <a:rPr lang="en-US" sz="1200" kern="1200" dirty="0" err="1" smtClean="0">
                <a:solidFill>
                  <a:schemeClr val="tx1"/>
                </a:solidFill>
                <a:latin typeface="+mn-lt"/>
                <a:ea typeface="+mn-ea"/>
                <a:cs typeface="+mn-cs"/>
              </a:rPr>
              <a:t>zongzi</a:t>
            </a:r>
            <a:r>
              <a:rPr lang="en-US" sz="1200" kern="1200" dirty="0" smtClean="0">
                <a:solidFill>
                  <a:schemeClr val="tx1"/>
                </a:solidFill>
                <a:latin typeface="+mn-lt"/>
                <a:ea typeface="+mn-ea"/>
                <a:cs typeface="+mn-cs"/>
              </a:rPr>
              <a:t>, eggs and other food into the river to feed fish, so hoped to salvage his body. Since then, people started to commemorate </a:t>
            </a:r>
            <a:r>
              <a:rPr lang="en-US" sz="1200" kern="1200" dirty="0" err="1" smtClean="0">
                <a:solidFill>
                  <a:schemeClr val="tx1"/>
                </a:solidFill>
                <a:latin typeface="+mn-lt"/>
                <a:ea typeface="+mn-ea"/>
                <a:cs typeface="+mn-cs"/>
              </a:rPr>
              <a:t>Qu</a:t>
            </a:r>
            <a:r>
              <a:rPr lang="en-US" sz="1200" kern="1200" dirty="0" smtClean="0">
                <a:solidFill>
                  <a:schemeClr val="tx1"/>
                </a:solidFill>
                <a:latin typeface="+mn-lt"/>
                <a:ea typeface="+mn-ea"/>
                <a:cs typeface="+mn-cs"/>
              </a:rPr>
              <a:t> Yuan through dragon boat races, eating </a:t>
            </a:r>
            <a:r>
              <a:rPr lang="en-US" sz="1200" kern="1200" dirty="0" err="1" smtClean="0">
                <a:solidFill>
                  <a:schemeClr val="tx1"/>
                </a:solidFill>
                <a:latin typeface="+mn-lt"/>
                <a:ea typeface="+mn-ea"/>
                <a:cs typeface="+mn-cs"/>
              </a:rPr>
              <a:t>zongzi</a:t>
            </a:r>
            <a:r>
              <a:rPr lang="en-US" sz="1200" kern="1200" dirty="0" smtClean="0">
                <a:solidFill>
                  <a:schemeClr val="tx1"/>
                </a:solidFill>
                <a:latin typeface="+mn-lt"/>
                <a:ea typeface="+mn-ea"/>
                <a:cs typeface="+mn-cs"/>
              </a:rPr>
              <a:t> and other activities, on the anniversary of his death, the 5th of the fifth month. </a:t>
            </a:r>
            <a:r>
              <a:rPr lang="lv-LV" sz="1200" kern="1200" dirty="0" smtClean="0">
                <a:solidFill>
                  <a:schemeClr val="tx1"/>
                </a:solidFill>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3</a:t>
            </a:fld>
            <a:endParaRPr lang="en-GB"/>
          </a:p>
        </p:txBody>
      </p:sp>
    </p:spTree>
    <p:extLst>
      <p:ext uri="{BB962C8B-B14F-4D97-AF65-F5344CB8AC3E}">
        <p14:creationId xmlns:p14="http://schemas.microsoft.com/office/powerpoint/2010/main" val="4142185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lv-LV" dirty="0" smtClean="0"/>
              <a:t>Dumplings are one of the main foods eaten during the Spring</a:t>
            </a:r>
            <a:r>
              <a:rPr lang="lv-LV" baseline="0" dirty="0" smtClean="0"/>
              <a:t> Festival. </a:t>
            </a:r>
            <a:r>
              <a:rPr lang="en-US" dirty="0" smtClean="0"/>
              <a:t>They look like the golden ingots </a:t>
            </a:r>
            <a:r>
              <a:rPr lang="en-US" i="1" dirty="0" err="1" smtClean="0"/>
              <a:t>yuan</a:t>
            </a:r>
            <a:r>
              <a:rPr lang="en-US" i="1" dirty="0" smtClean="0"/>
              <a:t> </a:t>
            </a:r>
            <a:r>
              <a:rPr lang="en-US" i="1" dirty="0" err="1" smtClean="0"/>
              <a:t>bao</a:t>
            </a:r>
            <a:r>
              <a:rPr lang="en-US" dirty="0" smtClean="0"/>
              <a:t> used during </a:t>
            </a:r>
            <a:r>
              <a:rPr lang="en-US" dirty="0" err="1" smtClean="0"/>
              <a:t>th</a:t>
            </a:r>
            <a:r>
              <a:rPr lang="lv-LV" dirty="0" smtClean="0"/>
              <a:t>e Ming dynasty f</a:t>
            </a:r>
            <a:r>
              <a:rPr lang="en-US" dirty="0" smtClean="0"/>
              <a:t>or money and the name sounds like the word for the earliest paper money, so serving them is believed to bring prosperity</a:t>
            </a:r>
            <a:r>
              <a:rPr lang="lv-LV" dirty="0" smtClean="0"/>
              <a:t>.</a:t>
            </a:r>
          </a:p>
          <a:p>
            <a:endParaRPr lang="lv-LV" dirty="0" smtClean="0"/>
          </a:p>
          <a:p>
            <a:r>
              <a:rPr lang="en-US" dirty="0" smtClean="0"/>
              <a:t>Many families eat these at midnight on Chinese New Year's Eve. Some cooks will even hide a clean coin for the lucky to find.</a:t>
            </a:r>
            <a:r>
              <a:rPr lang="lv-LV" dirty="0" smtClean="0"/>
              <a:t> </a:t>
            </a:r>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4</a:t>
            </a:fld>
            <a:endParaRPr lang="en-GB"/>
          </a:p>
        </p:txBody>
      </p:sp>
    </p:spTree>
    <p:extLst>
      <p:ext uri="{BB962C8B-B14F-4D97-AF65-F5344CB8AC3E}">
        <p14:creationId xmlns:p14="http://schemas.microsoft.com/office/powerpoint/2010/main" val="1145325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lv-LV" dirty="0" smtClean="0"/>
              <a:t>Traditionally eaten during the Mid-Autumn</a:t>
            </a:r>
            <a:r>
              <a:rPr lang="lv-LV" baseline="0" dirty="0" smtClean="0"/>
              <a:t> Festival. </a:t>
            </a:r>
          </a:p>
          <a:p>
            <a:endParaRPr lang="lv-LV" baseline="0" dirty="0" smtClean="0"/>
          </a:p>
          <a:p>
            <a:r>
              <a:rPr lang="en-US" dirty="0" smtClean="0"/>
              <a:t>Overrun by the Mongols in the thirteenth century, the Chinese threw off their oppressors in 1368 AD. It is said that </a:t>
            </a:r>
            <a:r>
              <a:rPr lang="en-US" dirty="0" err="1" smtClean="0"/>
              <a:t>mooncakes</a:t>
            </a:r>
            <a:r>
              <a:rPr lang="en-US" dirty="0" smtClean="0"/>
              <a:t> - which the Mongols did not eat - were the perfect vehicle for hiding and passing along plans for the rebellion. Families were instructed not to eat the </a:t>
            </a:r>
            <a:r>
              <a:rPr lang="en-US" dirty="0" err="1" smtClean="0"/>
              <a:t>mooncakes</a:t>
            </a:r>
            <a:r>
              <a:rPr lang="en-US" dirty="0" smtClean="0"/>
              <a:t> until the day of the moon festival, which is when the rebellion took place.</a:t>
            </a:r>
            <a:r>
              <a:rPr lang="lv-LV" dirty="0" smtClean="0"/>
              <a:t> </a:t>
            </a:r>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5</a:t>
            </a:fld>
            <a:endParaRPr lang="en-GB"/>
          </a:p>
        </p:txBody>
      </p:sp>
    </p:spTree>
    <p:extLst>
      <p:ext uri="{BB962C8B-B14F-4D97-AF65-F5344CB8AC3E}">
        <p14:creationId xmlns:p14="http://schemas.microsoft.com/office/powerpoint/2010/main" val="2335093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lv-LV" dirty="0" smtClean="0"/>
              <a:t>I</a:t>
            </a:r>
            <a:r>
              <a:rPr lang="en-US" dirty="0" smtClean="0"/>
              <a:t>n Chinese culture, chicken forms part of the symbolism of the dragon and phoenix. At a Chinese wedding, chicken's feet (sometimes referred to as phoenix feet) are often served with dragon foods such as lobster. Chicken is also popular at Chinese New Year, symbolizing a good marriage and the coming together of families (serving the bird whole emphasizes family unity).</a:t>
            </a:r>
            <a:r>
              <a:rPr lang="lv-LV" dirty="0" smtClean="0"/>
              <a:t> </a:t>
            </a:r>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6</a:t>
            </a:fld>
            <a:endParaRPr lang="en-GB"/>
          </a:p>
        </p:txBody>
      </p:sp>
    </p:spTree>
    <p:extLst>
      <p:ext uri="{BB962C8B-B14F-4D97-AF65-F5344CB8AC3E}">
        <p14:creationId xmlns:p14="http://schemas.microsoft.com/office/powerpoint/2010/main" val="1896728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Chinese believe eggs symbolize fertility. After a baby is born, parents may hold a "red egg and ginger party," where they pass out hard boiled eggs to announce the birth. (In some regions of China the number of eggs presented depends on the sex of the child: an even number for a girl, and an odd number if a boy has been born). </a:t>
            </a:r>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7</a:t>
            </a:fld>
            <a:endParaRPr lang="en-GB"/>
          </a:p>
        </p:txBody>
      </p:sp>
    </p:spTree>
    <p:extLst>
      <p:ext uri="{BB962C8B-B14F-4D97-AF65-F5344CB8AC3E}">
        <p14:creationId xmlns:p14="http://schemas.microsoft.com/office/powerpoint/2010/main" val="1440704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Chopsticks play an important role in Chinese food culture. Chopsticks are called "</a:t>
            </a:r>
            <a:r>
              <a:rPr lang="en-US" sz="1200" kern="1200" dirty="0" err="1" smtClean="0">
                <a:solidFill>
                  <a:schemeClr val="tx1"/>
                </a:solidFill>
                <a:latin typeface="+mn-lt"/>
                <a:ea typeface="+mn-ea"/>
                <a:cs typeface="+mn-cs"/>
              </a:rPr>
              <a:t>Kuaizi</a:t>
            </a:r>
            <a:r>
              <a:rPr lang="en-US" sz="1200" kern="1200" dirty="0" smtClean="0">
                <a:solidFill>
                  <a:schemeClr val="tx1"/>
                </a:solidFill>
                <a:latin typeface="+mn-lt"/>
                <a:ea typeface="+mn-ea"/>
                <a:cs typeface="+mn-cs"/>
              </a:rPr>
              <a:t>" in Chinese and were called "Zhu" in ancient times (see the characters above). Chinese people have been using </a:t>
            </a:r>
            <a:r>
              <a:rPr lang="en-US" sz="1200" kern="1200" dirty="0" err="1" smtClean="0">
                <a:solidFill>
                  <a:schemeClr val="tx1"/>
                </a:solidFill>
                <a:latin typeface="+mn-lt"/>
                <a:ea typeface="+mn-ea"/>
                <a:cs typeface="+mn-cs"/>
              </a:rPr>
              <a:t>kuaizi</a:t>
            </a:r>
            <a:r>
              <a:rPr lang="en-US" sz="1200" kern="1200" dirty="0" smtClean="0">
                <a:solidFill>
                  <a:schemeClr val="tx1"/>
                </a:solidFill>
                <a:latin typeface="+mn-lt"/>
                <a:ea typeface="+mn-ea"/>
                <a:cs typeface="+mn-cs"/>
              </a:rPr>
              <a:t> as one of the main tableware for more than 3,000 years.</a:t>
            </a:r>
          </a:p>
          <a:p>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8</a:t>
            </a:fld>
            <a:endParaRPr lang="en-GB"/>
          </a:p>
        </p:txBody>
      </p:sp>
    </p:spTree>
    <p:extLst>
      <p:ext uri="{BB962C8B-B14F-4D97-AF65-F5344CB8AC3E}">
        <p14:creationId xmlns:p14="http://schemas.microsoft.com/office/powerpoint/2010/main" val="2063827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It has been said by using chopsticks it improves memory, increases finger dexterity and can be useful in learning and improving skills such as Chinese character printing and brush painting. Many Asian superstitions revolve around chopsticks as well. For example, if you find an uneven pair at your table seating, it is believed that you will miss the </a:t>
            </a:r>
            <a:r>
              <a:rPr lang="en-US" sz="1200" u="none" strike="noStrike" kern="1200" dirty="0" smtClean="0">
                <a:solidFill>
                  <a:schemeClr val="tx1"/>
                </a:solidFill>
                <a:effectLst/>
                <a:latin typeface="+mn-lt"/>
                <a:ea typeface="+mn-ea"/>
                <a:cs typeface="+mn-cs"/>
              </a:rPr>
              <a:t>next</a:t>
            </a:r>
            <a:r>
              <a:rPr lang="en-US" sz="1200" kern="1200" dirty="0" smtClean="0">
                <a:solidFill>
                  <a:schemeClr val="tx1"/>
                </a:solidFill>
                <a:effectLst/>
                <a:latin typeface="+mn-lt"/>
                <a:ea typeface="+mn-ea"/>
                <a:cs typeface="+mn-cs"/>
              </a:rPr>
              <a:t> train, boat or plane you are trying to catch. Also, dropping your chopsticks is a sign of bad luck to come. </a:t>
            </a:r>
          </a:p>
          <a:p>
            <a:endParaRPr lang="en-GB" dirty="0"/>
          </a:p>
        </p:txBody>
      </p:sp>
      <p:sp>
        <p:nvSpPr>
          <p:cNvPr id="4" name="Slide Number Placeholder 3"/>
          <p:cNvSpPr>
            <a:spLocks noGrp="1"/>
          </p:cNvSpPr>
          <p:nvPr>
            <p:ph type="sldNum" sz="quarter" idx="10"/>
          </p:nvPr>
        </p:nvSpPr>
        <p:spPr/>
        <p:txBody>
          <a:bodyPr/>
          <a:lstStyle/>
          <a:p>
            <a:fld id="{7A132DD8-5EBF-4299-8655-89C70619DD50}" type="slidenum">
              <a:rPr lang="en-GB" smtClean="0"/>
              <a:t>9</a:t>
            </a:fld>
            <a:endParaRPr lang="en-GB"/>
          </a:p>
        </p:txBody>
      </p:sp>
    </p:spTree>
    <p:extLst>
      <p:ext uri="{BB962C8B-B14F-4D97-AF65-F5344CB8AC3E}">
        <p14:creationId xmlns:p14="http://schemas.microsoft.com/office/powerpoint/2010/main" val="62377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428694AF-F418-4E22-830D-3C9370409497}" type="datetimeFigureOut">
              <a:rPr lang="en-GB" smtClean="0"/>
              <a:t>17/05/2016</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9C24B519-BAA2-49F1-9BCE-3FD1C4264903}"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8694AF-F418-4E22-830D-3C9370409497}" type="datetimeFigureOut">
              <a:rPr lang="en-GB" smtClean="0"/>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4B519-BAA2-49F1-9BCE-3FD1C426490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8694AF-F418-4E22-830D-3C9370409497}" type="datetimeFigureOut">
              <a:rPr lang="en-GB" smtClean="0"/>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4B519-BAA2-49F1-9BCE-3FD1C426490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28694AF-F418-4E22-830D-3C9370409497}" type="datetimeFigureOut">
              <a:rPr lang="en-GB" smtClean="0"/>
              <a:t>17/05/2016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24B519-BAA2-49F1-9BCE-3FD1C4264903}"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8694AF-F418-4E22-830D-3C9370409497}" type="datetimeFigureOut">
              <a:rPr lang="en-GB" smtClean="0"/>
              <a:t>17/05/2016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24B519-BAA2-49F1-9BCE-3FD1C426490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28694AF-F418-4E22-830D-3C9370409497}" type="datetimeFigureOut">
              <a:rPr lang="en-GB" smtClean="0"/>
              <a:t>17/05/2016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24B519-BAA2-49F1-9BCE-3FD1C426490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8694AF-F418-4E22-830D-3C9370409497}" type="datetimeFigureOut">
              <a:rPr lang="en-GB" smtClean="0"/>
              <a:t>17/05/2016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24B519-BAA2-49F1-9BCE-3FD1C426490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428694AF-F418-4E22-830D-3C9370409497}" type="datetimeFigureOut">
              <a:rPr lang="en-GB" smtClean="0"/>
              <a:t>17/05/2016</a:t>
            </a:fld>
            <a:endParaRPr lang="en-GB"/>
          </a:p>
        </p:txBody>
      </p:sp>
      <p:sp>
        <p:nvSpPr>
          <p:cNvPr id="7" name="Slide Number Placeholder 6"/>
          <p:cNvSpPr>
            <a:spLocks noGrp="1"/>
          </p:cNvSpPr>
          <p:nvPr>
            <p:ph type="sldNum" sz="quarter" idx="12"/>
          </p:nvPr>
        </p:nvSpPr>
        <p:spPr/>
        <p:txBody>
          <a:bodyPr/>
          <a:lstStyle/>
          <a:p>
            <a:fld id="{9C24B519-BAA2-49F1-9BCE-3FD1C4264903}"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8694AF-F418-4E22-830D-3C9370409497}" type="datetimeFigureOut">
              <a:rPr lang="en-GB" smtClean="0"/>
              <a:t>17/05/2016</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9C24B519-BAA2-49F1-9BCE-3FD1C426490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28694AF-F418-4E22-830D-3C9370409497}" type="datetimeFigureOut">
              <a:rPr lang="en-GB" smtClean="0"/>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4B519-BAA2-49F1-9BCE-3FD1C426490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28694AF-F418-4E22-830D-3C9370409497}" type="datetimeFigureOut">
              <a:rPr lang="en-GB" smtClean="0"/>
              <a:t>17/05/2016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24B519-BAA2-49F1-9BCE-3FD1C426490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428694AF-F418-4E22-830D-3C9370409497}" type="datetimeFigureOut">
              <a:rPr lang="en-GB" smtClean="0"/>
              <a:t>17/05/2016</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9C24B519-BAA2-49F1-9BCE-3FD1C426490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43490" y="1027664"/>
            <a:ext cx="7024744" cy="877336"/>
          </a:xfrm>
        </p:spPr>
        <p:txBody>
          <a:bodyPr/>
          <a:lstStyle/>
          <a:p>
            <a:pPr algn="ctr"/>
            <a:r>
              <a:rPr lang="lv-LV" b="1" dirty="0" smtClean="0"/>
              <a:t>Popular Chinese Dishes</a:t>
            </a:r>
            <a:endParaRPr lang="en-GB" b="1" dirty="0"/>
          </a:p>
        </p:txBody>
      </p:sp>
      <p:pic>
        <p:nvPicPr>
          <p:cNvPr id="1026" name="Picture 2" descr="http://pic.nipic.com/2008-06-02/200862171148452_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4600" y="2230582"/>
            <a:ext cx="3657600"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3588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648736"/>
          </a:xfrm>
        </p:spPr>
        <p:txBody>
          <a:bodyPr>
            <a:normAutofit fontScale="90000"/>
          </a:bodyPr>
          <a:lstStyle/>
          <a:p>
            <a:pPr algn="ctr"/>
            <a:r>
              <a:rPr lang="lv-LV" b="1" dirty="0" smtClean="0"/>
              <a:t>Longevity Noodles</a:t>
            </a:r>
            <a:endParaRPr lang="en-GB" b="1" dirty="0"/>
          </a:p>
        </p:txBody>
      </p:sp>
      <p:pic>
        <p:nvPicPr>
          <p:cNvPr id="1026" name="Picture 2" descr="http://a1.att.hudong.com/23/68/300001197190131953687208141_95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2000250"/>
            <a:ext cx="6553200" cy="4095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4842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029736"/>
          </a:xfrm>
        </p:spPr>
        <p:txBody>
          <a:bodyPr>
            <a:normAutofit fontScale="90000"/>
          </a:bodyPr>
          <a:lstStyle/>
          <a:p>
            <a:r>
              <a:rPr lang="lv-LV" b="1" dirty="0" smtClean="0"/>
              <a:t>Zongzi (sticky rice dumplings)</a:t>
            </a:r>
            <a:endParaRPr lang="en-GB" b="1" dirty="0"/>
          </a:p>
        </p:txBody>
      </p:sp>
      <p:pic>
        <p:nvPicPr>
          <p:cNvPr id="2050" name="Picture 2" descr="http://images.china.cn/images1/200706/39674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2286000"/>
            <a:ext cx="6400800"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4332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953536"/>
          </a:xfrm>
        </p:spPr>
        <p:txBody>
          <a:bodyPr/>
          <a:lstStyle/>
          <a:p>
            <a:pPr algn="ctr"/>
            <a:r>
              <a:rPr lang="lv-LV" b="1" dirty="0" smtClean="0"/>
              <a:t>Dumplings</a:t>
            </a:r>
            <a:endParaRPr lang="en-GB" b="1" dirty="0"/>
          </a:p>
        </p:txBody>
      </p:sp>
      <p:pic>
        <p:nvPicPr>
          <p:cNvPr id="3074" name="Picture 2" descr="http://firstlookthencook.files.wordpress.com/2011/03/dumpling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2286000"/>
            <a:ext cx="6324600"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62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724936"/>
          </a:xfrm>
        </p:spPr>
        <p:txBody>
          <a:bodyPr/>
          <a:lstStyle/>
          <a:p>
            <a:pPr algn="ctr"/>
            <a:r>
              <a:rPr lang="lv-LV" b="1" dirty="0" smtClean="0"/>
              <a:t>Mooncakes </a:t>
            </a:r>
            <a:endParaRPr lang="en-GB" b="1" dirty="0"/>
          </a:p>
        </p:txBody>
      </p:sp>
      <p:pic>
        <p:nvPicPr>
          <p:cNvPr id="4098" name="Picture 2" descr="http://blog.themonkeyking.com/wp-content/uploads/2012/09/moon-cak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981200"/>
            <a:ext cx="6324600"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597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838200"/>
            <a:ext cx="7024744" cy="838200"/>
          </a:xfrm>
        </p:spPr>
        <p:txBody>
          <a:bodyPr>
            <a:normAutofit/>
          </a:bodyPr>
          <a:lstStyle/>
          <a:p>
            <a:pPr algn="ctr"/>
            <a:r>
              <a:rPr lang="lv-LV" b="1" dirty="0" smtClean="0"/>
              <a:t>Chicken</a:t>
            </a:r>
            <a:endParaRPr lang="en-GB" b="1" dirty="0"/>
          </a:p>
        </p:txBody>
      </p:sp>
      <p:pic>
        <p:nvPicPr>
          <p:cNvPr id="5122" name="Picture 2" descr="http://2.bp.blogspot.com/-cDHF_xSDbJE/UBOQuJbyNkI/AAAAAAAADTo/dYfLkTNxTgY/s400/chicken+feet+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1952625"/>
            <a:ext cx="5410200" cy="4219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206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838200"/>
            <a:ext cx="7024744" cy="762000"/>
          </a:xfrm>
        </p:spPr>
        <p:txBody>
          <a:bodyPr>
            <a:normAutofit/>
          </a:bodyPr>
          <a:lstStyle/>
          <a:p>
            <a:pPr algn="ctr"/>
            <a:r>
              <a:rPr lang="lv-LV" b="1" dirty="0" smtClean="0"/>
              <a:t>Eggs</a:t>
            </a:r>
            <a:endParaRPr lang="en-GB" b="1" dirty="0"/>
          </a:p>
        </p:txBody>
      </p:sp>
      <p:pic>
        <p:nvPicPr>
          <p:cNvPr id="6146" name="Picture 2" descr="http://z.about.com/d/chemistry/1/0/-/k/centuryeg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1828800"/>
            <a:ext cx="5791200" cy="449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6671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lv-LV" b="1" dirty="0" smtClean="0"/>
              <a:t>Chopsticks (</a:t>
            </a:r>
            <a:r>
              <a:rPr lang="zh-CN" altLang="en-US" b="1" dirty="0" smtClean="0"/>
              <a:t>筷子 </a:t>
            </a:r>
            <a:r>
              <a:rPr lang="en-US" altLang="zh-CN" b="1" dirty="0" err="1" smtClean="0"/>
              <a:t>kuai</a:t>
            </a:r>
            <a:r>
              <a:rPr lang="en-US" altLang="zh-CN" b="1" dirty="0" smtClean="0"/>
              <a:t> </a:t>
            </a:r>
            <a:r>
              <a:rPr lang="en-US" altLang="zh-CN" b="1" dirty="0" err="1" smtClean="0"/>
              <a:t>zi</a:t>
            </a:r>
            <a:r>
              <a:rPr lang="en-US" altLang="zh-CN" b="1" dirty="0" smtClean="0"/>
              <a:t>)</a:t>
            </a:r>
            <a:endParaRPr lang="en-GB" b="1" dirty="0"/>
          </a:p>
        </p:txBody>
      </p:sp>
      <p:pic>
        <p:nvPicPr>
          <p:cNvPr id="7170" name="Picture 2" descr="http://4.bp.blogspot.com/-_vL9GE1pzXQ/Tghm44JmW1I/AAAAAAAAA2E/gq6PSqPTsUU/s1600/StarWarsChopsticks.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0" y="2209800"/>
            <a:ext cx="5486400"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107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1105936"/>
          </a:xfrm>
        </p:spPr>
        <p:txBody>
          <a:bodyPr>
            <a:normAutofit fontScale="90000"/>
          </a:bodyPr>
          <a:lstStyle/>
          <a:p>
            <a:pPr algn="ctr"/>
            <a:r>
              <a:rPr lang="en-US" b="1" dirty="0" smtClean="0"/>
              <a:t>Chopsticks in the Chinese Culture</a:t>
            </a:r>
            <a:endParaRPr lang="en-GB" b="1" dirty="0"/>
          </a:p>
        </p:txBody>
      </p:sp>
      <p:pic>
        <p:nvPicPr>
          <p:cNvPr id="8194" name="Picture 2" descr="http://china.mrdonn.org/chopst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2514600"/>
            <a:ext cx="4124325"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0038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027664"/>
            <a:ext cx="7024744" cy="801136"/>
          </a:xfrm>
        </p:spPr>
        <p:txBody>
          <a:bodyPr/>
          <a:lstStyle/>
          <a:p>
            <a:pPr algn="ctr"/>
            <a:r>
              <a:rPr lang="en-US" b="1" dirty="0" smtClean="0"/>
              <a:t>Chinese Table Manners</a:t>
            </a:r>
            <a:endParaRPr lang="en-GB" b="1" dirty="0"/>
          </a:p>
        </p:txBody>
      </p:sp>
      <p:sp>
        <p:nvSpPr>
          <p:cNvPr id="3" name="Content Placeholder 2"/>
          <p:cNvSpPr>
            <a:spLocks noGrp="1"/>
          </p:cNvSpPr>
          <p:nvPr>
            <p:ph idx="1"/>
          </p:nvPr>
        </p:nvSpPr>
        <p:spPr>
          <a:xfrm>
            <a:off x="1043492" y="1981200"/>
            <a:ext cx="6777317" cy="3851429"/>
          </a:xfrm>
        </p:spPr>
        <p:txBody>
          <a:bodyPr>
            <a:normAutofit fontScale="85000" lnSpcReduction="20000"/>
          </a:bodyPr>
          <a:lstStyle/>
          <a:p>
            <a:r>
              <a:rPr lang="en-US" dirty="0"/>
              <a:t>Don't use chopsticks to hit the side of your bowl or plate to make a lot of noise, because Chinese people think only beggars would do this to beg food. </a:t>
            </a:r>
          </a:p>
          <a:p>
            <a:r>
              <a:rPr lang="en-US" dirty="0"/>
              <a:t>Don't insert chopsticks vertically into the food. Chinese people do this only when they burn incense to sacrifice the dead. </a:t>
            </a:r>
          </a:p>
          <a:p>
            <a:r>
              <a:rPr lang="en-US" dirty="0"/>
              <a:t>When you use chopsticks, don't stretch out your index finger, which would be regarded as a kind of accusation to others. Never use chopsticks to point at others.</a:t>
            </a:r>
          </a:p>
          <a:p>
            <a:r>
              <a:rPr lang="en-US" dirty="0"/>
              <a:t>It is thought to be an impolite behavior when you suck the end of a chopstick. People will think you lack family education. </a:t>
            </a:r>
            <a:r>
              <a:rPr lang="en-US" dirty="0" smtClean="0"/>
              <a:t> </a:t>
            </a:r>
            <a:endParaRPr lang="en-US" dirty="0"/>
          </a:p>
          <a:p>
            <a:endParaRPr lang="en-GB" dirty="0"/>
          </a:p>
        </p:txBody>
      </p:sp>
    </p:spTree>
    <p:extLst>
      <p:ext uri="{BB962C8B-B14F-4D97-AF65-F5344CB8AC3E}">
        <p14:creationId xmlns:p14="http://schemas.microsoft.com/office/powerpoint/2010/main" val="23554594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92</TotalTime>
  <Words>846</Words>
  <Application>Microsoft Office PowerPoint</Application>
  <PresentationFormat>On-screen Show (4:3)</PresentationFormat>
  <Paragraphs>40</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宋体</vt:lpstr>
      <vt:lpstr>幼圆</vt:lpstr>
      <vt:lpstr>Calibri</vt:lpstr>
      <vt:lpstr>Century Gothic</vt:lpstr>
      <vt:lpstr>Wingdings 2</vt:lpstr>
      <vt:lpstr>Austin</vt:lpstr>
      <vt:lpstr>Popular Chinese Dishes</vt:lpstr>
      <vt:lpstr>Longevity Noodles</vt:lpstr>
      <vt:lpstr>Zongzi (sticky rice dumplings)</vt:lpstr>
      <vt:lpstr>Dumplings</vt:lpstr>
      <vt:lpstr>Mooncakes </vt:lpstr>
      <vt:lpstr>Chicken</vt:lpstr>
      <vt:lpstr>Eggs</vt:lpstr>
      <vt:lpstr>Chopsticks (筷子 kuai zi)</vt:lpstr>
      <vt:lpstr>Chopsticks in the Chinese Culture</vt:lpstr>
      <vt:lpstr>Chinese Table Manners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Anda</dc:creator>
  <cp:lastModifiedBy>Thomas Jansen</cp:lastModifiedBy>
  <cp:revision>15</cp:revision>
  <dcterms:created xsi:type="dcterms:W3CDTF">2013-05-31T13:01:54Z</dcterms:created>
  <dcterms:modified xsi:type="dcterms:W3CDTF">2016-05-17T11:53:25Z</dcterms:modified>
</cp:coreProperties>
</file>