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1"/>
  </p:sldMasterIdLst>
  <p:notesMasterIdLst>
    <p:notesMasterId r:id="rId15"/>
  </p:notesMasterIdLst>
  <p:handoutMasterIdLst>
    <p:handoutMasterId r:id="rId16"/>
  </p:handoutMasterIdLst>
  <p:sldIdLst>
    <p:sldId id="256" r:id="rId2"/>
    <p:sldId id="257" r:id="rId3"/>
    <p:sldId id="279" r:id="rId4"/>
    <p:sldId id="272" r:id="rId5"/>
    <p:sldId id="271" r:id="rId6"/>
    <p:sldId id="277" r:id="rId7"/>
    <p:sldId id="275" r:id="rId8"/>
    <p:sldId id="283" r:id="rId9"/>
    <p:sldId id="274" r:id="rId10"/>
    <p:sldId id="282" r:id="rId11"/>
    <p:sldId id="265" r:id="rId12"/>
    <p:sldId id="284" r:id="rId13"/>
    <p:sldId id="263" r:id="rId1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Title Page" id="{89767836-FBEA-4731-B687-0F58D43E9045}">
          <p14:sldIdLst>
            <p14:sldId id="256"/>
          </p14:sldIdLst>
        </p14:section>
        <p14:section name="Table of Content" id="{B50F3211-B1C2-4CC4-BD76-A9EB7906B307}">
          <p14:sldIdLst>
            <p14:sldId id="257"/>
          </p14:sldIdLst>
        </p14:section>
        <p14:section name="Introduction" id="{4E6B8B47-E89E-477C-9D20-AF722133DD99}">
          <p14:sldIdLst>
            <p14:sldId id="279"/>
          </p14:sldIdLst>
        </p14:section>
        <p14:section name="Cause and Effect" id="{578734D3-CB3F-4DB7-AD88-5546488462A4}">
          <p14:sldIdLst>
            <p14:sldId id="272"/>
            <p14:sldId id="271"/>
          </p14:sldIdLst>
        </p14:section>
        <p14:section name="PESTEL Analysis" id="{23915DCD-66D8-4E0C-BCE1-E50EAA856AC3}">
          <p14:sldIdLst>
            <p14:sldId id="277"/>
            <p14:sldId id="275"/>
          </p14:sldIdLst>
        </p14:section>
        <p14:section name="Fishbone Analysis" id="{7EACC458-41B9-4FBD-94A0-A030863AB1AA}">
          <p14:sldIdLst>
            <p14:sldId id="283"/>
            <p14:sldId id="274"/>
          </p14:sldIdLst>
        </p14:section>
        <p14:section name="PMI Analysis" id="{8C14FE81-AF4D-4E10-B1DB-11DA7E32280F}">
          <p14:sldIdLst>
            <p14:sldId id="282"/>
            <p14:sldId id="265"/>
          </p14:sldIdLst>
        </p14:section>
        <p14:section name="Conclusion" id="{A31FFF9D-057A-4E8C-A92D-FBE81FF1ED22}">
          <p14:sldIdLst>
            <p14:sldId id="284"/>
          </p14:sldIdLst>
        </p14:section>
        <p14:section name="Reference List" id="{0F937A43-E99A-4CEA-8A8A-94655CB4A3A6}">
          <p14:sldIdLst>
            <p14:sldId id="263"/>
          </p14:sldIdLst>
        </p14:section>
      </p14:sectionLst>
    </p:ex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9900CC"/>
    <a:srgbClr val="CC9900"/>
    <a:srgbClr val="8200B0"/>
    <a:srgbClr val="DE8400"/>
    <a:srgbClr val="FF0000"/>
    <a:srgbClr val="339933"/>
    <a:srgbClr val="CC0000"/>
    <a:srgbClr val="00CC00"/>
    <a:srgbClr val="009900"/>
    <a:srgbClr val="FF990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7994" autoAdjust="0"/>
    <p:restoredTop sz="94660"/>
  </p:normalViewPr>
  <p:slideViewPr>
    <p:cSldViewPr snapToGrid="0">
      <p:cViewPr varScale="1">
        <p:scale>
          <a:sx n="101" d="100"/>
          <a:sy n="101" d="100"/>
        </p:scale>
        <p:origin x="1314" y="108"/>
      </p:cViewPr>
      <p:guideLst>
        <p:guide orient="horz" pos="2160"/>
        <p:guide pos="3840"/>
      </p:guideLst>
    </p:cSldViewPr>
  </p:slideViewPr>
  <p:notesTextViewPr>
    <p:cViewPr>
      <p:scale>
        <a:sx n="1" d="1"/>
        <a:sy n="1" d="1"/>
      </p:scale>
      <p:origin x="0" y="0"/>
    </p:cViewPr>
  </p:notesTextViewPr>
  <p:sorterViewPr>
    <p:cViewPr>
      <p:scale>
        <a:sx n="100" d="100"/>
        <a:sy n="100" d="100"/>
      </p:scale>
      <p:origin x="0" y="-3264"/>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handoutMaster" Target="handoutMasters/handout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colors1.xml><?xml version="1.0" encoding="utf-8"?>
<dgm:colorsDef xmlns:dgm="http://schemas.openxmlformats.org/drawingml/2006/diagram" xmlns:a="http://schemas.openxmlformats.org/drawingml/2006/main" uniqueId="urn:microsoft.com/office/officeart/2005/8/colors/accent6_2">
  <dgm:title val=""/>
  <dgm:desc val=""/>
  <dgm:catLst>
    <dgm:cat type="accent6" pri="11200"/>
  </dgm:catLst>
  <dgm:styleLbl name="node0">
    <dgm:fillClrLst meth="repeat">
      <a:schemeClr val="accent6"/>
    </dgm:fillClrLst>
    <dgm:linClrLst meth="repeat">
      <a:schemeClr val="lt1"/>
    </dgm:linClrLst>
    <dgm:effectClrLst/>
    <dgm:txLinClrLst/>
    <dgm:txFillClrLst/>
    <dgm:txEffectClrLst/>
  </dgm:styleLbl>
  <dgm:styleLbl name="node1">
    <dgm:fillClrLst meth="repeat">
      <a:schemeClr val="accent6"/>
    </dgm:fillClrLst>
    <dgm:linClrLst meth="repeat">
      <a:schemeClr val="lt1"/>
    </dgm:linClrLst>
    <dgm:effectClrLst/>
    <dgm:txLinClrLst/>
    <dgm:txFillClrLst/>
    <dgm:txEffectClrLst/>
  </dgm:styleLbl>
  <dgm:styleLbl name="alignNode1">
    <dgm:fillClrLst meth="repeat">
      <a:schemeClr val="accent6"/>
    </dgm:fillClrLst>
    <dgm:linClrLst meth="repeat">
      <a:schemeClr val="accent6"/>
    </dgm:linClrLst>
    <dgm:effectClrLst/>
    <dgm:txLinClrLst/>
    <dgm:txFillClrLst/>
    <dgm:txEffectClrLst/>
  </dgm:styleLbl>
  <dgm:styleLbl name="lnNode1">
    <dgm:fillClrLst meth="repeat">
      <a:schemeClr val="accent6"/>
    </dgm:fillClrLst>
    <dgm:linClrLst meth="repeat">
      <a:schemeClr val="lt1"/>
    </dgm:linClrLst>
    <dgm:effectClrLst/>
    <dgm:txLinClrLst/>
    <dgm:txFillClrLst/>
    <dgm:txEffectClrLst/>
  </dgm:styleLbl>
  <dgm:styleLbl name="vennNode1">
    <dgm:fillClrLst meth="repeat">
      <a:schemeClr val="accent6">
        <a:alpha val="50000"/>
      </a:schemeClr>
    </dgm:fillClrLst>
    <dgm:linClrLst meth="repeat">
      <a:schemeClr val="lt1"/>
    </dgm:linClrLst>
    <dgm:effectClrLst/>
    <dgm:txLinClrLst/>
    <dgm:txFillClrLst/>
    <dgm:txEffectClrLst/>
  </dgm:styleLbl>
  <dgm:styleLbl name="node2">
    <dgm:fillClrLst meth="repeat">
      <a:schemeClr val="accent6"/>
    </dgm:fillClrLst>
    <dgm:linClrLst meth="repeat">
      <a:schemeClr val="lt1"/>
    </dgm:linClrLst>
    <dgm:effectClrLst/>
    <dgm:txLinClrLst/>
    <dgm:txFillClrLst/>
    <dgm:txEffectClrLst/>
  </dgm:styleLbl>
  <dgm:styleLbl name="node3">
    <dgm:fillClrLst meth="repeat">
      <a:schemeClr val="accent6"/>
    </dgm:fillClrLst>
    <dgm:linClrLst meth="repeat">
      <a:schemeClr val="lt1"/>
    </dgm:linClrLst>
    <dgm:effectClrLst/>
    <dgm:txLinClrLst/>
    <dgm:txFillClrLst/>
    <dgm:txEffectClrLst/>
  </dgm:styleLbl>
  <dgm:styleLbl name="node4">
    <dgm:fillClrLst meth="repeat">
      <a:schemeClr val="accent6"/>
    </dgm:fillClrLst>
    <dgm:linClrLst meth="repeat">
      <a:schemeClr val="lt1"/>
    </dgm:linClrLst>
    <dgm:effectClrLst/>
    <dgm:txLinClrLst/>
    <dgm:txFillClrLst/>
    <dgm:txEffectClrLst/>
  </dgm:styleLbl>
  <dgm:styleLbl name="f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6">
        <a:tint val="60000"/>
      </a:schemeClr>
    </dgm:fillClrLst>
    <dgm:linClrLst meth="repeat">
      <a:schemeClr val="accent6">
        <a:tint val="60000"/>
      </a:schemeClr>
    </dgm:linClrLst>
    <dgm:effectClrLst/>
    <dgm:txLinClrLst/>
    <dgm:txFillClrLst/>
    <dgm:txEffectClrLst/>
  </dgm:styleLbl>
  <dgm:styleLbl name="fgSibTrans2D1">
    <dgm:fillClrLst meth="repeat">
      <a:schemeClr val="accent6">
        <a:tint val="60000"/>
      </a:schemeClr>
    </dgm:fillClrLst>
    <dgm:linClrLst meth="repeat">
      <a:schemeClr val="accent6">
        <a:tint val="60000"/>
      </a:schemeClr>
    </dgm:linClrLst>
    <dgm:effectClrLst/>
    <dgm:txLinClrLst/>
    <dgm:txFillClrLst/>
    <dgm:txEffectClrLst/>
  </dgm:styleLbl>
  <dgm:styleLbl name="bgSibTrans2D1">
    <dgm:fillClrLst meth="repeat">
      <a:schemeClr val="accent6">
        <a:tint val="60000"/>
      </a:schemeClr>
    </dgm:fillClrLst>
    <dgm:linClrLst meth="repeat">
      <a:schemeClr val="accent6">
        <a:tint val="60000"/>
      </a:schemeClr>
    </dgm:linClrLst>
    <dgm:effectClrLst/>
    <dgm:txLinClrLst/>
    <dgm:txFillClrLst/>
    <dgm:txEffectClrLst/>
  </dgm:styleLbl>
  <dgm:styleLbl name="sibTrans1D1">
    <dgm:fillClrLst meth="repeat">
      <a:schemeClr val="accent6"/>
    </dgm:fillClrLst>
    <dgm:linClrLst meth="repeat">
      <a:schemeClr val="accent6"/>
    </dgm:linClrLst>
    <dgm:effectClrLst/>
    <dgm:txLinClrLst/>
    <dgm:txFillClrLst meth="repeat">
      <a:schemeClr val="tx1"/>
    </dgm:txFillClrLst>
    <dgm:txEffectClrLst/>
  </dgm:styleLbl>
  <dgm:styleLbl name="callout">
    <dgm:fillClrLst meth="repeat">
      <a:schemeClr val="accent6"/>
    </dgm:fillClrLst>
    <dgm:linClrLst meth="repeat">
      <a:schemeClr val="accent6">
        <a:tint val="50000"/>
      </a:schemeClr>
    </dgm:linClrLst>
    <dgm:effectClrLst/>
    <dgm:txLinClrLst/>
    <dgm:txFillClrLst meth="repeat">
      <a:schemeClr val="tx1"/>
    </dgm:txFillClrLst>
    <dgm:txEffectClrLst/>
  </dgm:styleLbl>
  <dgm:styleLbl name="asst0">
    <dgm:fillClrLst meth="repeat">
      <a:schemeClr val="accent6"/>
    </dgm:fillClrLst>
    <dgm:linClrLst meth="repeat">
      <a:schemeClr val="lt1"/>
    </dgm:linClrLst>
    <dgm:effectClrLst/>
    <dgm:txLinClrLst/>
    <dgm:txFillClrLst/>
    <dgm:txEffectClrLst/>
  </dgm:styleLbl>
  <dgm:styleLbl name="asst1">
    <dgm:fillClrLst meth="repeat">
      <a:schemeClr val="accent6"/>
    </dgm:fillClrLst>
    <dgm:linClrLst meth="repeat">
      <a:schemeClr val="lt1"/>
    </dgm:linClrLst>
    <dgm:effectClrLst/>
    <dgm:txLinClrLst/>
    <dgm:txFillClrLst/>
    <dgm:txEffectClrLst/>
  </dgm:styleLbl>
  <dgm:styleLbl name="asst2">
    <dgm:fillClrLst meth="repeat">
      <a:schemeClr val="accent6"/>
    </dgm:fillClrLst>
    <dgm:linClrLst meth="repeat">
      <a:schemeClr val="lt1"/>
    </dgm:linClrLst>
    <dgm:effectClrLst/>
    <dgm:txLinClrLst/>
    <dgm:txFillClrLst/>
    <dgm:txEffectClrLst/>
  </dgm:styleLbl>
  <dgm:styleLbl name="asst3">
    <dgm:fillClrLst meth="repeat">
      <a:schemeClr val="accent6"/>
    </dgm:fillClrLst>
    <dgm:linClrLst meth="repeat">
      <a:schemeClr val="lt1"/>
    </dgm:linClrLst>
    <dgm:effectClrLst/>
    <dgm:txLinClrLst/>
    <dgm:txFillClrLst/>
    <dgm:txEffectClrLst/>
  </dgm:styleLbl>
  <dgm:styleLbl name="asst4">
    <dgm:fillClrLst meth="repeat">
      <a:schemeClr val="accent6"/>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tint val="60000"/>
      </a:schemeClr>
    </dgm:linClrLst>
    <dgm:effectClrLst/>
    <dgm:txLinClrLst/>
    <dgm:txFillClrLst meth="repeat">
      <a:schemeClr val="lt1"/>
    </dgm:txFillClrLst>
    <dgm:txEffectClrLst/>
  </dgm:styleLbl>
  <dgm:styleLbl name="parChTrans2D2">
    <dgm:fillClrLst meth="repeat">
      <a:schemeClr val="accent6"/>
    </dgm:fillClrLst>
    <dgm:linClrLst meth="repeat">
      <a:schemeClr val="accent6"/>
    </dgm:linClrLst>
    <dgm:effectClrLst/>
    <dgm:txLinClrLst/>
    <dgm:txFillClrLst meth="repeat">
      <a:schemeClr val="lt1"/>
    </dgm:txFillClrLst>
    <dgm:txEffectClrLst/>
  </dgm:styleLbl>
  <dgm:styleLbl name="parChTrans2D3">
    <dgm:fillClrLst meth="repeat">
      <a:schemeClr val="accent6"/>
    </dgm:fillClrLst>
    <dgm:linClrLst meth="repeat">
      <a:schemeClr val="accent6"/>
    </dgm:linClrLst>
    <dgm:effectClrLst/>
    <dgm:txLinClrLst/>
    <dgm:txFillClrLst meth="repeat">
      <a:schemeClr val="lt1"/>
    </dgm:txFillClrLst>
    <dgm:txEffectClrLst/>
  </dgm:styleLbl>
  <dgm:styleLbl name="parChTrans2D4">
    <dgm:fillClrLst meth="repeat">
      <a:schemeClr val="accent6"/>
    </dgm:fillClrLst>
    <dgm:linClrLst meth="repeat">
      <a:schemeClr val="accent6"/>
    </dgm:linClrLst>
    <dgm:effectClrLst/>
    <dgm:txLinClrLst/>
    <dgm:txFillClrLst meth="repeat">
      <a:schemeClr val="lt1"/>
    </dgm:txFillClrLst>
    <dgm:txEffectClrLst/>
  </dgm:styleLbl>
  <dgm:styleLbl name="parChTrans1D1">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2">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3">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parChTrans1D4">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bgShp">
    <dgm:fillClrLst meth="repeat">
      <a:schemeClr val="accent6">
        <a:tint val="40000"/>
      </a:schemeClr>
    </dgm:fillClrLst>
    <dgm:linClrLst meth="repeat">
      <a:schemeClr val="accent6"/>
    </dgm:linClrLst>
    <dgm:effectClrLst/>
    <dgm:txLinClrLst/>
    <dgm:txFillClrLst meth="repeat">
      <a:schemeClr val="dk1"/>
    </dgm:txFillClrLst>
    <dgm:txEffectClrLst/>
  </dgm:styleLbl>
  <dgm:styleLbl name="dkBgShp">
    <dgm:fillClrLst meth="repeat">
      <a:schemeClr val="accent6">
        <a:shade val="80000"/>
      </a:schemeClr>
    </dgm:fillClrLst>
    <dgm:linClrLst meth="repeat">
      <a:schemeClr val="accent6"/>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D8FBF5B-C953-4F67-9252-5E1262B398BA}" type="doc">
      <dgm:prSet loTypeId="urn:microsoft.com/office/officeart/2008/layout/LinedList" loCatId="list" qsTypeId="urn:microsoft.com/office/officeart/2005/8/quickstyle/simple5" qsCatId="simple" csTypeId="urn:microsoft.com/office/officeart/2005/8/colors/accent6_2" csCatId="accent6" phldr="1"/>
      <dgm:spPr/>
      <dgm:t>
        <a:bodyPr/>
        <a:lstStyle/>
        <a:p>
          <a:endParaRPr lang="en-US"/>
        </a:p>
      </dgm:t>
    </dgm:pt>
    <dgm:pt modelId="{CB02889A-49D8-4760-AFBF-CD8657DB2EA2}">
      <dgm:prSet/>
      <dgm:spPr/>
      <dgm:t>
        <a:bodyPr/>
        <a:lstStyle/>
        <a:p>
          <a:r>
            <a:rPr lang="en-GB">
              <a:latin typeface="+mj-lt"/>
            </a:rPr>
            <a:t>1. Introduction</a:t>
          </a:r>
          <a:endParaRPr lang="en-US">
            <a:latin typeface="+mn-lt"/>
          </a:endParaRPr>
        </a:p>
      </dgm:t>
    </dgm:pt>
    <dgm:pt modelId="{C7E0C1BF-689C-4B9E-A2D4-71312C523F4A}" type="parTrans" cxnId="{AC91341D-C263-4AED-AF20-91AD056ECB55}">
      <dgm:prSet/>
      <dgm:spPr/>
      <dgm:t>
        <a:bodyPr/>
        <a:lstStyle/>
        <a:p>
          <a:endParaRPr lang="en-US"/>
        </a:p>
      </dgm:t>
    </dgm:pt>
    <dgm:pt modelId="{64CF8113-C276-47BD-8557-34AB7578606B}" type="sibTrans" cxnId="{AC91341D-C263-4AED-AF20-91AD056ECB55}">
      <dgm:prSet/>
      <dgm:spPr/>
      <dgm:t>
        <a:bodyPr/>
        <a:lstStyle/>
        <a:p>
          <a:endParaRPr lang="en-US"/>
        </a:p>
      </dgm:t>
    </dgm:pt>
    <dgm:pt modelId="{DA6871A3-2AFD-48D3-8148-43A3395F7DB3}">
      <dgm:prSet/>
      <dgm:spPr/>
      <dgm:t>
        <a:bodyPr/>
        <a:lstStyle/>
        <a:p>
          <a:r>
            <a:rPr lang="en-GB"/>
            <a:t>2. Cause and Effect</a:t>
          </a:r>
          <a:endParaRPr lang="en-US"/>
        </a:p>
      </dgm:t>
    </dgm:pt>
    <dgm:pt modelId="{5BB88BE6-3D72-4BBA-82D6-006110426BB0}" type="parTrans" cxnId="{E441A634-9446-46CB-BAB7-94200B87A7C9}">
      <dgm:prSet/>
      <dgm:spPr/>
      <dgm:t>
        <a:bodyPr/>
        <a:lstStyle/>
        <a:p>
          <a:endParaRPr lang="en-US"/>
        </a:p>
      </dgm:t>
    </dgm:pt>
    <dgm:pt modelId="{66FD55B9-D88A-4EB4-B16F-44FCFAB78B16}" type="sibTrans" cxnId="{E441A634-9446-46CB-BAB7-94200B87A7C9}">
      <dgm:prSet/>
      <dgm:spPr/>
      <dgm:t>
        <a:bodyPr/>
        <a:lstStyle/>
        <a:p>
          <a:endParaRPr lang="en-US"/>
        </a:p>
      </dgm:t>
    </dgm:pt>
    <dgm:pt modelId="{054AC2C0-C13A-45EC-9F65-36A37BC9031B}">
      <dgm:prSet/>
      <dgm:spPr/>
      <dgm:t>
        <a:bodyPr/>
        <a:lstStyle/>
        <a:p>
          <a:r>
            <a:rPr lang="en-GB"/>
            <a:t>3. Pestel Analysis</a:t>
          </a:r>
          <a:endParaRPr lang="en-US"/>
        </a:p>
      </dgm:t>
    </dgm:pt>
    <dgm:pt modelId="{A3FA657E-C98C-4B18-9E99-A6490AAF511D}" type="parTrans" cxnId="{C93D27FD-ACDB-4DE8-B8E6-5F309CCFBEEF}">
      <dgm:prSet/>
      <dgm:spPr/>
      <dgm:t>
        <a:bodyPr/>
        <a:lstStyle/>
        <a:p>
          <a:endParaRPr lang="en-US"/>
        </a:p>
      </dgm:t>
    </dgm:pt>
    <dgm:pt modelId="{D6587C76-8BA2-415E-AC41-36B5D067C5C8}" type="sibTrans" cxnId="{C93D27FD-ACDB-4DE8-B8E6-5F309CCFBEEF}">
      <dgm:prSet/>
      <dgm:spPr/>
      <dgm:t>
        <a:bodyPr/>
        <a:lstStyle/>
        <a:p>
          <a:endParaRPr lang="en-US"/>
        </a:p>
      </dgm:t>
    </dgm:pt>
    <dgm:pt modelId="{CE162962-BE0D-4B8A-A472-1FD94D6AAC73}">
      <dgm:prSet/>
      <dgm:spPr/>
      <dgm:t>
        <a:bodyPr/>
        <a:lstStyle/>
        <a:p>
          <a:r>
            <a:rPr lang="en-GB"/>
            <a:t>4. Fishbone Analysis</a:t>
          </a:r>
          <a:endParaRPr lang="en-US"/>
        </a:p>
      </dgm:t>
    </dgm:pt>
    <dgm:pt modelId="{0EC40F36-2321-4D18-9793-2C9B203B34BA}" type="parTrans" cxnId="{72878EE8-B28D-4C6D-BC51-F28E9B232C38}">
      <dgm:prSet/>
      <dgm:spPr/>
      <dgm:t>
        <a:bodyPr/>
        <a:lstStyle/>
        <a:p>
          <a:endParaRPr lang="en-US"/>
        </a:p>
      </dgm:t>
    </dgm:pt>
    <dgm:pt modelId="{CAD4C569-3E4F-4073-B65C-D5B7D02C8EDE}" type="sibTrans" cxnId="{72878EE8-B28D-4C6D-BC51-F28E9B232C38}">
      <dgm:prSet/>
      <dgm:spPr/>
      <dgm:t>
        <a:bodyPr/>
        <a:lstStyle/>
        <a:p>
          <a:endParaRPr lang="en-US"/>
        </a:p>
      </dgm:t>
    </dgm:pt>
    <dgm:pt modelId="{E8861968-ADB4-4015-B887-7360AC6DAAF2}">
      <dgm:prSet/>
      <dgm:spPr/>
      <dgm:t>
        <a:bodyPr/>
        <a:lstStyle/>
        <a:p>
          <a:r>
            <a:rPr lang="en-GB"/>
            <a:t>5. PMI Analysis</a:t>
          </a:r>
          <a:endParaRPr lang="en-US"/>
        </a:p>
      </dgm:t>
    </dgm:pt>
    <dgm:pt modelId="{F97D08C6-E424-4CD9-9392-790D3C60EBAD}" type="parTrans" cxnId="{7B443B9B-D2EB-41ED-914B-73633A12E49C}">
      <dgm:prSet/>
      <dgm:spPr/>
      <dgm:t>
        <a:bodyPr/>
        <a:lstStyle/>
        <a:p>
          <a:endParaRPr lang="en-US"/>
        </a:p>
      </dgm:t>
    </dgm:pt>
    <dgm:pt modelId="{4DE08170-C189-43CE-8D93-F5CBB7468830}" type="sibTrans" cxnId="{7B443B9B-D2EB-41ED-914B-73633A12E49C}">
      <dgm:prSet/>
      <dgm:spPr/>
      <dgm:t>
        <a:bodyPr/>
        <a:lstStyle/>
        <a:p>
          <a:endParaRPr lang="en-US"/>
        </a:p>
      </dgm:t>
    </dgm:pt>
    <dgm:pt modelId="{B1C58074-5078-4755-B94E-2FB07CA5E980}">
      <dgm:prSet/>
      <dgm:spPr/>
      <dgm:t>
        <a:bodyPr/>
        <a:lstStyle/>
        <a:p>
          <a:r>
            <a:rPr lang="en-GB" dirty="0"/>
            <a:t>6. Conclusion </a:t>
          </a:r>
          <a:endParaRPr lang="en-US" dirty="0"/>
        </a:p>
      </dgm:t>
    </dgm:pt>
    <dgm:pt modelId="{BC4E7936-E9B4-4931-87B0-C0336FBEDE20}" type="parTrans" cxnId="{8C84F6B6-CC69-4F71-9E66-AA8F139A6250}">
      <dgm:prSet/>
      <dgm:spPr/>
      <dgm:t>
        <a:bodyPr/>
        <a:lstStyle/>
        <a:p>
          <a:endParaRPr lang="en-US"/>
        </a:p>
      </dgm:t>
    </dgm:pt>
    <dgm:pt modelId="{69F82268-7A5D-4B47-823B-594618CD5470}" type="sibTrans" cxnId="{8C84F6B6-CC69-4F71-9E66-AA8F139A6250}">
      <dgm:prSet/>
      <dgm:spPr/>
      <dgm:t>
        <a:bodyPr/>
        <a:lstStyle/>
        <a:p>
          <a:endParaRPr lang="en-US"/>
        </a:p>
      </dgm:t>
    </dgm:pt>
    <dgm:pt modelId="{8DB24687-EDC8-4FB8-887E-E4671E2F7B25}">
      <dgm:prSet/>
      <dgm:spPr/>
      <dgm:t>
        <a:bodyPr/>
        <a:lstStyle/>
        <a:p>
          <a:r>
            <a:rPr lang="en-US" dirty="0"/>
            <a:t>7. Reference </a:t>
          </a:r>
          <a:r>
            <a:rPr lang="en-US" dirty="0" err="1"/>
            <a:t>ist</a:t>
          </a:r>
          <a:endParaRPr lang="en-US" dirty="0"/>
        </a:p>
      </dgm:t>
    </dgm:pt>
    <dgm:pt modelId="{404E26B0-8BD4-4A61-BA97-895BF23474EF}" type="parTrans" cxnId="{EC12663A-9B3B-4ABB-BC67-E51511732A2C}">
      <dgm:prSet/>
      <dgm:spPr/>
      <dgm:t>
        <a:bodyPr/>
        <a:lstStyle/>
        <a:p>
          <a:endParaRPr lang="en-GB"/>
        </a:p>
      </dgm:t>
    </dgm:pt>
    <dgm:pt modelId="{9BC89E5E-836D-4D68-8393-E1E951BF5D27}" type="sibTrans" cxnId="{EC12663A-9B3B-4ABB-BC67-E51511732A2C}">
      <dgm:prSet/>
      <dgm:spPr/>
      <dgm:t>
        <a:bodyPr/>
        <a:lstStyle/>
        <a:p>
          <a:endParaRPr lang="en-GB"/>
        </a:p>
      </dgm:t>
    </dgm:pt>
    <dgm:pt modelId="{8DB058D6-1B8B-4F4E-AA48-C5E642E41183}" type="pres">
      <dgm:prSet presAssocID="{0D8FBF5B-C953-4F67-9252-5E1262B398BA}" presName="vert0" presStyleCnt="0">
        <dgm:presLayoutVars>
          <dgm:dir/>
          <dgm:animOne val="branch"/>
          <dgm:animLvl val="lvl"/>
        </dgm:presLayoutVars>
      </dgm:prSet>
      <dgm:spPr/>
    </dgm:pt>
    <dgm:pt modelId="{63BD65A3-9AC3-4064-B6AA-C00117905470}" type="pres">
      <dgm:prSet presAssocID="{CB02889A-49D8-4760-AFBF-CD8657DB2EA2}" presName="thickLine" presStyleLbl="alignNode1" presStyleIdx="0" presStyleCnt="7"/>
      <dgm:spPr/>
    </dgm:pt>
    <dgm:pt modelId="{BE3BDCAA-22F5-46C4-8EC0-F5B05B83CF08}" type="pres">
      <dgm:prSet presAssocID="{CB02889A-49D8-4760-AFBF-CD8657DB2EA2}" presName="horz1" presStyleCnt="0"/>
      <dgm:spPr/>
    </dgm:pt>
    <dgm:pt modelId="{4136F93F-7473-4985-B843-E9C80D62912F}" type="pres">
      <dgm:prSet presAssocID="{CB02889A-49D8-4760-AFBF-CD8657DB2EA2}" presName="tx1" presStyleLbl="revTx" presStyleIdx="0" presStyleCnt="7"/>
      <dgm:spPr/>
    </dgm:pt>
    <dgm:pt modelId="{CAA56D93-F3BA-4B9D-815A-2A881EF22445}" type="pres">
      <dgm:prSet presAssocID="{CB02889A-49D8-4760-AFBF-CD8657DB2EA2}" presName="vert1" presStyleCnt="0"/>
      <dgm:spPr/>
    </dgm:pt>
    <dgm:pt modelId="{446DEFE0-4C05-4190-95E8-2FB22FA1DD05}" type="pres">
      <dgm:prSet presAssocID="{DA6871A3-2AFD-48D3-8148-43A3395F7DB3}" presName="thickLine" presStyleLbl="alignNode1" presStyleIdx="1" presStyleCnt="7"/>
      <dgm:spPr/>
    </dgm:pt>
    <dgm:pt modelId="{59BCDF7E-2AA8-49E7-96BD-975440F47292}" type="pres">
      <dgm:prSet presAssocID="{DA6871A3-2AFD-48D3-8148-43A3395F7DB3}" presName="horz1" presStyleCnt="0"/>
      <dgm:spPr/>
    </dgm:pt>
    <dgm:pt modelId="{352EE4BC-17C2-488C-B1CA-610A705F698C}" type="pres">
      <dgm:prSet presAssocID="{DA6871A3-2AFD-48D3-8148-43A3395F7DB3}" presName="tx1" presStyleLbl="revTx" presStyleIdx="1" presStyleCnt="7"/>
      <dgm:spPr/>
    </dgm:pt>
    <dgm:pt modelId="{3D4B455E-9C0B-4E00-A2D5-F00C6F1EFD75}" type="pres">
      <dgm:prSet presAssocID="{DA6871A3-2AFD-48D3-8148-43A3395F7DB3}" presName="vert1" presStyleCnt="0"/>
      <dgm:spPr/>
    </dgm:pt>
    <dgm:pt modelId="{4F0D00C6-5EC9-4AAD-80CC-548619A9DD84}" type="pres">
      <dgm:prSet presAssocID="{054AC2C0-C13A-45EC-9F65-36A37BC9031B}" presName="thickLine" presStyleLbl="alignNode1" presStyleIdx="2" presStyleCnt="7"/>
      <dgm:spPr/>
    </dgm:pt>
    <dgm:pt modelId="{80DDE93E-97E3-4650-8F6A-79B89F1A6F24}" type="pres">
      <dgm:prSet presAssocID="{054AC2C0-C13A-45EC-9F65-36A37BC9031B}" presName="horz1" presStyleCnt="0"/>
      <dgm:spPr/>
    </dgm:pt>
    <dgm:pt modelId="{0207F202-FD07-45C4-AFF2-5F75F1E1231A}" type="pres">
      <dgm:prSet presAssocID="{054AC2C0-C13A-45EC-9F65-36A37BC9031B}" presName="tx1" presStyleLbl="revTx" presStyleIdx="2" presStyleCnt="7"/>
      <dgm:spPr/>
    </dgm:pt>
    <dgm:pt modelId="{449EBDCA-B4B2-4455-AF2E-85FE84EA0D6E}" type="pres">
      <dgm:prSet presAssocID="{054AC2C0-C13A-45EC-9F65-36A37BC9031B}" presName="vert1" presStyleCnt="0"/>
      <dgm:spPr/>
    </dgm:pt>
    <dgm:pt modelId="{40E29146-5E00-4201-B3E0-4052E34F90EF}" type="pres">
      <dgm:prSet presAssocID="{CE162962-BE0D-4B8A-A472-1FD94D6AAC73}" presName="thickLine" presStyleLbl="alignNode1" presStyleIdx="3" presStyleCnt="7"/>
      <dgm:spPr/>
    </dgm:pt>
    <dgm:pt modelId="{8BD679FC-59CB-4959-AAD0-45196A578DEE}" type="pres">
      <dgm:prSet presAssocID="{CE162962-BE0D-4B8A-A472-1FD94D6AAC73}" presName="horz1" presStyleCnt="0"/>
      <dgm:spPr/>
    </dgm:pt>
    <dgm:pt modelId="{CA471114-8634-4C3F-98DD-555713918265}" type="pres">
      <dgm:prSet presAssocID="{CE162962-BE0D-4B8A-A472-1FD94D6AAC73}" presName="tx1" presStyleLbl="revTx" presStyleIdx="3" presStyleCnt="7"/>
      <dgm:spPr/>
    </dgm:pt>
    <dgm:pt modelId="{7CF23CF2-3DD6-4FDA-9021-2F3C492CE940}" type="pres">
      <dgm:prSet presAssocID="{CE162962-BE0D-4B8A-A472-1FD94D6AAC73}" presName="vert1" presStyleCnt="0"/>
      <dgm:spPr/>
    </dgm:pt>
    <dgm:pt modelId="{B15CAB6E-3ADC-4172-84C4-4E70911F0218}" type="pres">
      <dgm:prSet presAssocID="{E8861968-ADB4-4015-B887-7360AC6DAAF2}" presName="thickLine" presStyleLbl="alignNode1" presStyleIdx="4" presStyleCnt="7"/>
      <dgm:spPr/>
    </dgm:pt>
    <dgm:pt modelId="{4B5B8CC7-63DF-4F67-82CB-A99FE86A6F83}" type="pres">
      <dgm:prSet presAssocID="{E8861968-ADB4-4015-B887-7360AC6DAAF2}" presName="horz1" presStyleCnt="0"/>
      <dgm:spPr/>
    </dgm:pt>
    <dgm:pt modelId="{E6EE634C-97BC-41BC-A0C8-6C9FB800AB1B}" type="pres">
      <dgm:prSet presAssocID="{E8861968-ADB4-4015-B887-7360AC6DAAF2}" presName="tx1" presStyleLbl="revTx" presStyleIdx="4" presStyleCnt="7"/>
      <dgm:spPr/>
    </dgm:pt>
    <dgm:pt modelId="{6051B3C4-4400-4625-B4F0-765090864890}" type="pres">
      <dgm:prSet presAssocID="{E8861968-ADB4-4015-B887-7360AC6DAAF2}" presName="vert1" presStyleCnt="0"/>
      <dgm:spPr/>
    </dgm:pt>
    <dgm:pt modelId="{687DC49B-E3E4-4843-9A4C-EE089BCB949E}" type="pres">
      <dgm:prSet presAssocID="{B1C58074-5078-4755-B94E-2FB07CA5E980}" presName="thickLine" presStyleLbl="alignNode1" presStyleIdx="5" presStyleCnt="7"/>
      <dgm:spPr/>
    </dgm:pt>
    <dgm:pt modelId="{56AF37A7-CCC8-4B56-B2C6-6FCC3A91FD3C}" type="pres">
      <dgm:prSet presAssocID="{B1C58074-5078-4755-B94E-2FB07CA5E980}" presName="horz1" presStyleCnt="0"/>
      <dgm:spPr/>
    </dgm:pt>
    <dgm:pt modelId="{91693E5C-7C6E-4CD2-95EC-8188B7501146}" type="pres">
      <dgm:prSet presAssocID="{B1C58074-5078-4755-B94E-2FB07CA5E980}" presName="tx1" presStyleLbl="revTx" presStyleIdx="5" presStyleCnt="7"/>
      <dgm:spPr/>
    </dgm:pt>
    <dgm:pt modelId="{4DBFDC03-F480-4AA0-B912-642834128964}" type="pres">
      <dgm:prSet presAssocID="{B1C58074-5078-4755-B94E-2FB07CA5E980}" presName="vert1" presStyleCnt="0"/>
      <dgm:spPr/>
    </dgm:pt>
    <dgm:pt modelId="{0BACC635-1BB4-4979-9992-ACD33F72446C}" type="pres">
      <dgm:prSet presAssocID="{8DB24687-EDC8-4FB8-887E-E4671E2F7B25}" presName="thickLine" presStyleLbl="alignNode1" presStyleIdx="6" presStyleCnt="7"/>
      <dgm:spPr/>
    </dgm:pt>
    <dgm:pt modelId="{AC558E20-E2C2-4E69-A12F-3026274B3BA0}" type="pres">
      <dgm:prSet presAssocID="{8DB24687-EDC8-4FB8-887E-E4671E2F7B25}" presName="horz1" presStyleCnt="0"/>
      <dgm:spPr/>
    </dgm:pt>
    <dgm:pt modelId="{600491F2-8C29-4482-B181-5ECD1CAED6B1}" type="pres">
      <dgm:prSet presAssocID="{8DB24687-EDC8-4FB8-887E-E4671E2F7B25}" presName="tx1" presStyleLbl="revTx" presStyleIdx="6" presStyleCnt="7"/>
      <dgm:spPr/>
    </dgm:pt>
    <dgm:pt modelId="{92D9D37A-6371-40D5-925F-A1762F66346B}" type="pres">
      <dgm:prSet presAssocID="{8DB24687-EDC8-4FB8-887E-E4671E2F7B25}" presName="vert1" presStyleCnt="0"/>
      <dgm:spPr/>
    </dgm:pt>
  </dgm:ptLst>
  <dgm:cxnLst>
    <dgm:cxn modelId="{5697DE06-240C-4D05-BE0F-0509B98710D1}" type="presOf" srcId="{0D8FBF5B-C953-4F67-9252-5E1262B398BA}" destId="{8DB058D6-1B8B-4F4E-AA48-C5E642E41183}" srcOrd="0" destOrd="0" presId="urn:microsoft.com/office/officeart/2008/layout/LinedList"/>
    <dgm:cxn modelId="{70B69311-D3FD-4E48-AB94-181429EA68AF}" type="presOf" srcId="{054AC2C0-C13A-45EC-9F65-36A37BC9031B}" destId="{0207F202-FD07-45C4-AFF2-5F75F1E1231A}" srcOrd="0" destOrd="0" presId="urn:microsoft.com/office/officeart/2008/layout/LinedList"/>
    <dgm:cxn modelId="{AC91341D-C263-4AED-AF20-91AD056ECB55}" srcId="{0D8FBF5B-C953-4F67-9252-5E1262B398BA}" destId="{CB02889A-49D8-4760-AFBF-CD8657DB2EA2}" srcOrd="0" destOrd="0" parTransId="{C7E0C1BF-689C-4B9E-A2D4-71312C523F4A}" sibTransId="{64CF8113-C276-47BD-8557-34AB7578606B}"/>
    <dgm:cxn modelId="{4FA00F29-B9D5-427F-A4E6-5EE1A93CD1FD}" type="presOf" srcId="{E8861968-ADB4-4015-B887-7360AC6DAAF2}" destId="{E6EE634C-97BC-41BC-A0C8-6C9FB800AB1B}" srcOrd="0" destOrd="0" presId="urn:microsoft.com/office/officeart/2008/layout/LinedList"/>
    <dgm:cxn modelId="{E441A634-9446-46CB-BAB7-94200B87A7C9}" srcId="{0D8FBF5B-C953-4F67-9252-5E1262B398BA}" destId="{DA6871A3-2AFD-48D3-8148-43A3395F7DB3}" srcOrd="1" destOrd="0" parTransId="{5BB88BE6-3D72-4BBA-82D6-006110426BB0}" sibTransId="{66FD55B9-D88A-4EB4-B16F-44FCFAB78B16}"/>
    <dgm:cxn modelId="{EC12663A-9B3B-4ABB-BC67-E51511732A2C}" srcId="{0D8FBF5B-C953-4F67-9252-5E1262B398BA}" destId="{8DB24687-EDC8-4FB8-887E-E4671E2F7B25}" srcOrd="6" destOrd="0" parTransId="{404E26B0-8BD4-4A61-BA97-895BF23474EF}" sibTransId="{9BC89E5E-836D-4D68-8393-E1E951BF5D27}"/>
    <dgm:cxn modelId="{E99F8644-4EE8-47FC-B36A-383E0C60412C}" type="presOf" srcId="{B1C58074-5078-4755-B94E-2FB07CA5E980}" destId="{91693E5C-7C6E-4CD2-95EC-8188B7501146}" srcOrd="0" destOrd="0" presId="urn:microsoft.com/office/officeart/2008/layout/LinedList"/>
    <dgm:cxn modelId="{2BF32847-0034-4C8B-934E-2FF70B1902E4}" type="presOf" srcId="{DA6871A3-2AFD-48D3-8148-43A3395F7DB3}" destId="{352EE4BC-17C2-488C-B1CA-610A705F698C}" srcOrd="0" destOrd="0" presId="urn:microsoft.com/office/officeart/2008/layout/LinedList"/>
    <dgm:cxn modelId="{7B443B9B-D2EB-41ED-914B-73633A12E49C}" srcId="{0D8FBF5B-C953-4F67-9252-5E1262B398BA}" destId="{E8861968-ADB4-4015-B887-7360AC6DAAF2}" srcOrd="4" destOrd="0" parTransId="{F97D08C6-E424-4CD9-9392-790D3C60EBAD}" sibTransId="{4DE08170-C189-43CE-8D93-F5CBB7468830}"/>
    <dgm:cxn modelId="{03FD13A1-DADB-4F4D-8151-5E690FF0010E}" type="presOf" srcId="{CB02889A-49D8-4760-AFBF-CD8657DB2EA2}" destId="{4136F93F-7473-4985-B843-E9C80D62912F}" srcOrd="0" destOrd="0" presId="urn:microsoft.com/office/officeart/2008/layout/LinedList"/>
    <dgm:cxn modelId="{316762AF-353C-481D-9B6A-2DAFE3657255}" type="presOf" srcId="{CE162962-BE0D-4B8A-A472-1FD94D6AAC73}" destId="{CA471114-8634-4C3F-98DD-555713918265}" srcOrd="0" destOrd="0" presId="urn:microsoft.com/office/officeart/2008/layout/LinedList"/>
    <dgm:cxn modelId="{8C84F6B6-CC69-4F71-9E66-AA8F139A6250}" srcId="{0D8FBF5B-C953-4F67-9252-5E1262B398BA}" destId="{B1C58074-5078-4755-B94E-2FB07CA5E980}" srcOrd="5" destOrd="0" parTransId="{BC4E7936-E9B4-4931-87B0-C0336FBEDE20}" sibTransId="{69F82268-7A5D-4B47-823B-594618CD5470}"/>
    <dgm:cxn modelId="{72878EE8-B28D-4C6D-BC51-F28E9B232C38}" srcId="{0D8FBF5B-C953-4F67-9252-5E1262B398BA}" destId="{CE162962-BE0D-4B8A-A472-1FD94D6AAC73}" srcOrd="3" destOrd="0" parTransId="{0EC40F36-2321-4D18-9793-2C9B203B34BA}" sibTransId="{CAD4C569-3E4F-4073-B65C-D5B7D02C8EDE}"/>
    <dgm:cxn modelId="{8A8282ED-A99C-49F2-B8B4-498923DFE4C1}" type="presOf" srcId="{8DB24687-EDC8-4FB8-887E-E4671E2F7B25}" destId="{600491F2-8C29-4482-B181-5ECD1CAED6B1}" srcOrd="0" destOrd="0" presId="urn:microsoft.com/office/officeart/2008/layout/LinedList"/>
    <dgm:cxn modelId="{C93D27FD-ACDB-4DE8-B8E6-5F309CCFBEEF}" srcId="{0D8FBF5B-C953-4F67-9252-5E1262B398BA}" destId="{054AC2C0-C13A-45EC-9F65-36A37BC9031B}" srcOrd="2" destOrd="0" parTransId="{A3FA657E-C98C-4B18-9E99-A6490AAF511D}" sibTransId="{D6587C76-8BA2-415E-AC41-36B5D067C5C8}"/>
    <dgm:cxn modelId="{05D53E35-94B0-44D8-9458-EE075653AB75}" type="presParOf" srcId="{8DB058D6-1B8B-4F4E-AA48-C5E642E41183}" destId="{63BD65A3-9AC3-4064-B6AA-C00117905470}" srcOrd="0" destOrd="0" presId="urn:microsoft.com/office/officeart/2008/layout/LinedList"/>
    <dgm:cxn modelId="{2D5F9B56-10EE-42B5-814A-77371D3401C0}" type="presParOf" srcId="{8DB058D6-1B8B-4F4E-AA48-C5E642E41183}" destId="{BE3BDCAA-22F5-46C4-8EC0-F5B05B83CF08}" srcOrd="1" destOrd="0" presId="urn:microsoft.com/office/officeart/2008/layout/LinedList"/>
    <dgm:cxn modelId="{803D8163-5539-4332-8CF8-329FABF48A7B}" type="presParOf" srcId="{BE3BDCAA-22F5-46C4-8EC0-F5B05B83CF08}" destId="{4136F93F-7473-4985-B843-E9C80D62912F}" srcOrd="0" destOrd="0" presId="urn:microsoft.com/office/officeart/2008/layout/LinedList"/>
    <dgm:cxn modelId="{66B90183-D02C-4D8C-A452-A939214F55F0}" type="presParOf" srcId="{BE3BDCAA-22F5-46C4-8EC0-F5B05B83CF08}" destId="{CAA56D93-F3BA-4B9D-815A-2A881EF22445}" srcOrd="1" destOrd="0" presId="urn:microsoft.com/office/officeart/2008/layout/LinedList"/>
    <dgm:cxn modelId="{3B64A178-B170-49C1-8C5A-1C208691E9CA}" type="presParOf" srcId="{8DB058D6-1B8B-4F4E-AA48-C5E642E41183}" destId="{446DEFE0-4C05-4190-95E8-2FB22FA1DD05}" srcOrd="2" destOrd="0" presId="urn:microsoft.com/office/officeart/2008/layout/LinedList"/>
    <dgm:cxn modelId="{43FE0297-27F2-4772-8E7A-5ADA0E016AEB}" type="presParOf" srcId="{8DB058D6-1B8B-4F4E-AA48-C5E642E41183}" destId="{59BCDF7E-2AA8-49E7-96BD-975440F47292}" srcOrd="3" destOrd="0" presId="urn:microsoft.com/office/officeart/2008/layout/LinedList"/>
    <dgm:cxn modelId="{CFE64AA6-4CE1-4DA6-B3CE-725CDC26971B}" type="presParOf" srcId="{59BCDF7E-2AA8-49E7-96BD-975440F47292}" destId="{352EE4BC-17C2-488C-B1CA-610A705F698C}" srcOrd="0" destOrd="0" presId="urn:microsoft.com/office/officeart/2008/layout/LinedList"/>
    <dgm:cxn modelId="{3F56AC12-9555-49A9-A952-BF65748FA0A0}" type="presParOf" srcId="{59BCDF7E-2AA8-49E7-96BD-975440F47292}" destId="{3D4B455E-9C0B-4E00-A2D5-F00C6F1EFD75}" srcOrd="1" destOrd="0" presId="urn:microsoft.com/office/officeart/2008/layout/LinedList"/>
    <dgm:cxn modelId="{2FD20F64-131B-4ED4-A2FB-5A9453218134}" type="presParOf" srcId="{8DB058D6-1B8B-4F4E-AA48-C5E642E41183}" destId="{4F0D00C6-5EC9-4AAD-80CC-548619A9DD84}" srcOrd="4" destOrd="0" presId="urn:microsoft.com/office/officeart/2008/layout/LinedList"/>
    <dgm:cxn modelId="{C9A7FE06-1559-49A8-9805-225A638E634B}" type="presParOf" srcId="{8DB058D6-1B8B-4F4E-AA48-C5E642E41183}" destId="{80DDE93E-97E3-4650-8F6A-79B89F1A6F24}" srcOrd="5" destOrd="0" presId="urn:microsoft.com/office/officeart/2008/layout/LinedList"/>
    <dgm:cxn modelId="{52429643-375A-4456-8F3B-E8367A6F6639}" type="presParOf" srcId="{80DDE93E-97E3-4650-8F6A-79B89F1A6F24}" destId="{0207F202-FD07-45C4-AFF2-5F75F1E1231A}" srcOrd="0" destOrd="0" presId="urn:microsoft.com/office/officeart/2008/layout/LinedList"/>
    <dgm:cxn modelId="{768B2847-88B4-4E47-B91A-0E184FD42D82}" type="presParOf" srcId="{80DDE93E-97E3-4650-8F6A-79B89F1A6F24}" destId="{449EBDCA-B4B2-4455-AF2E-85FE84EA0D6E}" srcOrd="1" destOrd="0" presId="urn:microsoft.com/office/officeart/2008/layout/LinedList"/>
    <dgm:cxn modelId="{922DA120-8347-4C82-AEF8-0002D3B2E0FF}" type="presParOf" srcId="{8DB058D6-1B8B-4F4E-AA48-C5E642E41183}" destId="{40E29146-5E00-4201-B3E0-4052E34F90EF}" srcOrd="6" destOrd="0" presId="urn:microsoft.com/office/officeart/2008/layout/LinedList"/>
    <dgm:cxn modelId="{91E2169C-CC30-4290-9F38-FF721F80CF8C}" type="presParOf" srcId="{8DB058D6-1B8B-4F4E-AA48-C5E642E41183}" destId="{8BD679FC-59CB-4959-AAD0-45196A578DEE}" srcOrd="7" destOrd="0" presId="urn:microsoft.com/office/officeart/2008/layout/LinedList"/>
    <dgm:cxn modelId="{C4A0FA3A-6469-423F-8C58-3D5DA96C84B3}" type="presParOf" srcId="{8BD679FC-59CB-4959-AAD0-45196A578DEE}" destId="{CA471114-8634-4C3F-98DD-555713918265}" srcOrd="0" destOrd="0" presId="urn:microsoft.com/office/officeart/2008/layout/LinedList"/>
    <dgm:cxn modelId="{04C2EE04-806F-427E-9E54-8B38C27ACE38}" type="presParOf" srcId="{8BD679FC-59CB-4959-AAD0-45196A578DEE}" destId="{7CF23CF2-3DD6-4FDA-9021-2F3C492CE940}" srcOrd="1" destOrd="0" presId="urn:microsoft.com/office/officeart/2008/layout/LinedList"/>
    <dgm:cxn modelId="{B79E748B-4C91-47C7-BA01-36A1802AC34E}" type="presParOf" srcId="{8DB058D6-1B8B-4F4E-AA48-C5E642E41183}" destId="{B15CAB6E-3ADC-4172-84C4-4E70911F0218}" srcOrd="8" destOrd="0" presId="urn:microsoft.com/office/officeart/2008/layout/LinedList"/>
    <dgm:cxn modelId="{3E136404-82C5-46B2-ACBE-887951498DC9}" type="presParOf" srcId="{8DB058D6-1B8B-4F4E-AA48-C5E642E41183}" destId="{4B5B8CC7-63DF-4F67-82CB-A99FE86A6F83}" srcOrd="9" destOrd="0" presId="urn:microsoft.com/office/officeart/2008/layout/LinedList"/>
    <dgm:cxn modelId="{EE31DEEE-6AE7-4654-8CAC-C764EF8A63C7}" type="presParOf" srcId="{4B5B8CC7-63DF-4F67-82CB-A99FE86A6F83}" destId="{E6EE634C-97BC-41BC-A0C8-6C9FB800AB1B}" srcOrd="0" destOrd="0" presId="urn:microsoft.com/office/officeart/2008/layout/LinedList"/>
    <dgm:cxn modelId="{BD4C71CE-BD69-4015-B259-1B19B60534B6}" type="presParOf" srcId="{4B5B8CC7-63DF-4F67-82CB-A99FE86A6F83}" destId="{6051B3C4-4400-4625-B4F0-765090864890}" srcOrd="1" destOrd="0" presId="urn:microsoft.com/office/officeart/2008/layout/LinedList"/>
    <dgm:cxn modelId="{098323E8-6802-4501-8C96-DCF0E332F08E}" type="presParOf" srcId="{8DB058D6-1B8B-4F4E-AA48-C5E642E41183}" destId="{687DC49B-E3E4-4843-9A4C-EE089BCB949E}" srcOrd="10" destOrd="0" presId="urn:microsoft.com/office/officeart/2008/layout/LinedList"/>
    <dgm:cxn modelId="{DF387353-7C87-426B-99C8-9CEA1DF1F348}" type="presParOf" srcId="{8DB058D6-1B8B-4F4E-AA48-C5E642E41183}" destId="{56AF37A7-CCC8-4B56-B2C6-6FCC3A91FD3C}" srcOrd="11" destOrd="0" presId="urn:microsoft.com/office/officeart/2008/layout/LinedList"/>
    <dgm:cxn modelId="{C24A3348-1A55-4066-A66D-3A8D14A26B5C}" type="presParOf" srcId="{56AF37A7-CCC8-4B56-B2C6-6FCC3A91FD3C}" destId="{91693E5C-7C6E-4CD2-95EC-8188B7501146}" srcOrd="0" destOrd="0" presId="urn:microsoft.com/office/officeart/2008/layout/LinedList"/>
    <dgm:cxn modelId="{42B5D1CB-D0AE-434D-901F-B00692EB0ACD}" type="presParOf" srcId="{56AF37A7-CCC8-4B56-B2C6-6FCC3A91FD3C}" destId="{4DBFDC03-F480-4AA0-B912-642834128964}" srcOrd="1" destOrd="0" presId="urn:microsoft.com/office/officeart/2008/layout/LinedList"/>
    <dgm:cxn modelId="{8E9F3ED9-6291-416C-8D7F-7DDEC0D9808E}" type="presParOf" srcId="{8DB058D6-1B8B-4F4E-AA48-C5E642E41183}" destId="{0BACC635-1BB4-4979-9992-ACD33F72446C}" srcOrd="12" destOrd="0" presId="urn:microsoft.com/office/officeart/2008/layout/LinedList"/>
    <dgm:cxn modelId="{505B7E56-710A-4A19-BD90-07DEDF25B554}" type="presParOf" srcId="{8DB058D6-1B8B-4F4E-AA48-C5E642E41183}" destId="{AC558E20-E2C2-4E69-A12F-3026274B3BA0}" srcOrd="13" destOrd="0" presId="urn:microsoft.com/office/officeart/2008/layout/LinedList"/>
    <dgm:cxn modelId="{4EA81341-8F28-4BA6-B66F-6115FEC605E6}" type="presParOf" srcId="{AC558E20-E2C2-4E69-A12F-3026274B3BA0}" destId="{600491F2-8C29-4482-B181-5ECD1CAED6B1}" srcOrd="0" destOrd="0" presId="urn:microsoft.com/office/officeart/2008/layout/LinedList"/>
    <dgm:cxn modelId="{9E8D9C3E-0602-4496-BA82-CA2CC2422854}" type="presParOf" srcId="{AC558E20-E2C2-4E69-A12F-3026274B3BA0}" destId="{92D9D37A-6371-40D5-925F-A1762F66346B}"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3BD65A3-9AC3-4064-B6AA-C00117905470}">
      <dsp:nvSpPr>
        <dsp:cNvPr id="0" name=""/>
        <dsp:cNvSpPr/>
      </dsp:nvSpPr>
      <dsp:spPr>
        <a:xfrm>
          <a:off x="0" y="491"/>
          <a:ext cx="9720072" cy="0"/>
        </a:xfrm>
        <a:prstGeom prst="line">
          <a:avLst/>
        </a:prstGeom>
        <a:gradFill rotWithShape="0">
          <a:gsLst>
            <a:gs pos="0">
              <a:schemeClr val="accent6">
                <a:hueOff val="0"/>
                <a:satOff val="0"/>
                <a:lumOff val="0"/>
                <a:alphaOff val="0"/>
                <a:tint val="100000"/>
                <a:shade val="85000"/>
                <a:satMod val="100000"/>
                <a:lumMod val="100000"/>
              </a:schemeClr>
            </a:gs>
            <a:gs pos="100000">
              <a:schemeClr val="accent6">
                <a:hueOff val="0"/>
                <a:satOff val="0"/>
                <a:lumOff val="0"/>
                <a:alphaOff val="0"/>
                <a:tint val="90000"/>
                <a:shade val="100000"/>
                <a:satMod val="150000"/>
                <a:lumMod val="100000"/>
              </a:schemeClr>
            </a:gs>
          </a:gsLst>
          <a:path path="circle">
            <a:fillToRect l="100000" t="100000" r="100000" b="100000"/>
          </a:path>
        </a:gradFill>
        <a:ln w="9525" cap="flat" cmpd="sng" algn="ctr">
          <a:solidFill>
            <a:schemeClr val="accent6">
              <a:hueOff val="0"/>
              <a:satOff val="0"/>
              <a:lumOff val="0"/>
              <a:alphaOff val="0"/>
            </a:schemeClr>
          </a:solidFill>
          <a:prstDash val="solid"/>
        </a:ln>
        <a:effectLst>
          <a:outerShdw blurRad="76200" dist="25400" dir="5400000" algn="ctr" rotWithShape="0">
            <a:srgbClr val="000000">
              <a:alpha val="60000"/>
            </a:srgbClr>
          </a:outerShdw>
        </a:effectLst>
        <a:scene3d>
          <a:camera prst="orthographicFront">
            <a:rot lat="0" lon="0" rev="0"/>
          </a:camera>
          <a:lightRig rig="flat" dir="t">
            <a:rot lat="0" lon="0" rev="3600000"/>
          </a:lightRig>
        </a:scene3d>
        <a:sp3d contourW="12700" prstMaterial="flat">
          <a:bevelT w="38100" h="44450" prst="angle"/>
          <a:contourClr>
            <a:schemeClr val="accent6">
              <a:hueOff val="0"/>
              <a:satOff val="0"/>
              <a:lumOff val="0"/>
              <a:alphaOff val="0"/>
              <a:shade val="35000"/>
              <a:satMod val="160000"/>
            </a:schemeClr>
          </a:contourClr>
        </a:sp3d>
      </dsp:spPr>
      <dsp:style>
        <a:lnRef idx="1">
          <a:scrgbClr r="0" g="0" b="0"/>
        </a:lnRef>
        <a:fillRef idx="3">
          <a:scrgbClr r="0" g="0" b="0"/>
        </a:fillRef>
        <a:effectRef idx="3">
          <a:scrgbClr r="0" g="0" b="0"/>
        </a:effectRef>
        <a:fontRef idx="minor">
          <a:schemeClr val="lt1"/>
        </a:fontRef>
      </dsp:style>
    </dsp:sp>
    <dsp:sp modelId="{4136F93F-7473-4985-B843-E9C80D62912F}">
      <dsp:nvSpPr>
        <dsp:cNvPr id="0" name=""/>
        <dsp:cNvSpPr/>
      </dsp:nvSpPr>
      <dsp:spPr>
        <a:xfrm>
          <a:off x="0" y="491"/>
          <a:ext cx="9720072" cy="5746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a:latin typeface="+mj-lt"/>
            </a:rPr>
            <a:t>1. Introduction</a:t>
          </a:r>
          <a:endParaRPr lang="en-US" sz="2700" kern="1200">
            <a:latin typeface="+mn-lt"/>
          </a:endParaRPr>
        </a:p>
      </dsp:txBody>
      <dsp:txXfrm>
        <a:off x="0" y="491"/>
        <a:ext cx="9720072" cy="574625"/>
      </dsp:txXfrm>
    </dsp:sp>
    <dsp:sp modelId="{446DEFE0-4C05-4190-95E8-2FB22FA1DD05}">
      <dsp:nvSpPr>
        <dsp:cNvPr id="0" name=""/>
        <dsp:cNvSpPr/>
      </dsp:nvSpPr>
      <dsp:spPr>
        <a:xfrm>
          <a:off x="0" y="575116"/>
          <a:ext cx="9720072" cy="0"/>
        </a:xfrm>
        <a:prstGeom prst="line">
          <a:avLst/>
        </a:prstGeom>
        <a:gradFill rotWithShape="0">
          <a:gsLst>
            <a:gs pos="0">
              <a:schemeClr val="accent6">
                <a:hueOff val="0"/>
                <a:satOff val="0"/>
                <a:lumOff val="0"/>
                <a:alphaOff val="0"/>
                <a:tint val="100000"/>
                <a:shade val="85000"/>
                <a:satMod val="100000"/>
                <a:lumMod val="100000"/>
              </a:schemeClr>
            </a:gs>
            <a:gs pos="100000">
              <a:schemeClr val="accent6">
                <a:hueOff val="0"/>
                <a:satOff val="0"/>
                <a:lumOff val="0"/>
                <a:alphaOff val="0"/>
                <a:tint val="90000"/>
                <a:shade val="100000"/>
                <a:satMod val="150000"/>
                <a:lumMod val="100000"/>
              </a:schemeClr>
            </a:gs>
          </a:gsLst>
          <a:path path="circle">
            <a:fillToRect l="100000" t="100000" r="100000" b="100000"/>
          </a:path>
        </a:gradFill>
        <a:ln w="9525" cap="flat" cmpd="sng" algn="ctr">
          <a:solidFill>
            <a:schemeClr val="accent6">
              <a:hueOff val="0"/>
              <a:satOff val="0"/>
              <a:lumOff val="0"/>
              <a:alphaOff val="0"/>
            </a:schemeClr>
          </a:solidFill>
          <a:prstDash val="solid"/>
        </a:ln>
        <a:effectLst>
          <a:outerShdw blurRad="76200" dist="25400" dir="5400000" algn="ctr" rotWithShape="0">
            <a:srgbClr val="000000">
              <a:alpha val="60000"/>
            </a:srgbClr>
          </a:outerShdw>
        </a:effectLst>
        <a:scene3d>
          <a:camera prst="orthographicFront">
            <a:rot lat="0" lon="0" rev="0"/>
          </a:camera>
          <a:lightRig rig="flat" dir="t">
            <a:rot lat="0" lon="0" rev="3600000"/>
          </a:lightRig>
        </a:scene3d>
        <a:sp3d contourW="12700" prstMaterial="flat">
          <a:bevelT w="38100" h="44450" prst="angle"/>
          <a:contourClr>
            <a:schemeClr val="accent6">
              <a:hueOff val="0"/>
              <a:satOff val="0"/>
              <a:lumOff val="0"/>
              <a:alphaOff val="0"/>
              <a:shade val="35000"/>
              <a:satMod val="160000"/>
            </a:schemeClr>
          </a:contourClr>
        </a:sp3d>
      </dsp:spPr>
      <dsp:style>
        <a:lnRef idx="1">
          <a:scrgbClr r="0" g="0" b="0"/>
        </a:lnRef>
        <a:fillRef idx="3">
          <a:scrgbClr r="0" g="0" b="0"/>
        </a:fillRef>
        <a:effectRef idx="3">
          <a:scrgbClr r="0" g="0" b="0"/>
        </a:effectRef>
        <a:fontRef idx="minor">
          <a:schemeClr val="lt1"/>
        </a:fontRef>
      </dsp:style>
    </dsp:sp>
    <dsp:sp modelId="{352EE4BC-17C2-488C-B1CA-610A705F698C}">
      <dsp:nvSpPr>
        <dsp:cNvPr id="0" name=""/>
        <dsp:cNvSpPr/>
      </dsp:nvSpPr>
      <dsp:spPr>
        <a:xfrm>
          <a:off x="0" y="575116"/>
          <a:ext cx="9720072" cy="5746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a:t>2. Cause and Effect</a:t>
          </a:r>
          <a:endParaRPr lang="en-US" sz="2700" kern="1200"/>
        </a:p>
      </dsp:txBody>
      <dsp:txXfrm>
        <a:off x="0" y="575116"/>
        <a:ext cx="9720072" cy="574625"/>
      </dsp:txXfrm>
    </dsp:sp>
    <dsp:sp modelId="{4F0D00C6-5EC9-4AAD-80CC-548619A9DD84}">
      <dsp:nvSpPr>
        <dsp:cNvPr id="0" name=""/>
        <dsp:cNvSpPr/>
      </dsp:nvSpPr>
      <dsp:spPr>
        <a:xfrm>
          <a:off x="0" y="1149741"/>
          <a:ext cx="9720072" cy="0"/>
        </a:xfrm>
        <a:prstGeom prst="line">
          <a:avLst/>
        </a:prstGeom>
        <a:gradFill rotWithShape="0">
          <a:gsLst>
            <a:gs pos="0">
              <a:schemeClr val="accent6">
                <a:hueOff val="0"/>
                <a:satOff val="0"/>
                <a:lumOff val="0"/>
                <a:alphaOff val="0"/>
                <a:tint val="100000"/>
                <a:shade val="85000"/>
                <a:satMod val="100000"/>
                <a:lumMod val="100000"/>
              </a:schemeClr>
            </a:gs>
            <a:gs pos="100000">
              <a:schemeClr val="accent6">
                <a:hueOff val="0"/>
                <a:satOff val="0"/>
                <a:lumOff val="0"/>
                <a:alphaOff val="0"/>
                <a:tint val="90000"/>
                <a:shade val="100000"/>
                <a:satMod val="150000"/>
                <a:lumMod val="100000"/>
              </a:schemeClr>
            </a:gs>
          </a:gsLst>
          <a:path path="circle">
            <a:fillToRect l="100000" t="100000" r="100000" b="100000"/>
          </a:path>
        </a:gradFill>
        <a:ln w="9525" cap="flat" cmpd="sng" algn="ctr">
          <a:solidFill>
            <a:schemeClr val="accent6">
              <a:hueOff val="0"/>
              <a:satOff val="0"/>
              <a:lumOff val="0"/>
              <a:alphaOff val="0"/>
            </a:schemeClr>
          </a:solidFill>
          <a:prstDash val="solid"/>
        </a:ln>
        <a:effectLst>
          <a:outerShdw blurRad="76200" dist="25400" dir="5400000" algn="ctr" rotWithShape="0">
            <a:srgbClr val="000000">
              <a:alpha val="60000"/>
            </a:srgbClr>
          </a:outerShdw>
        </a:effectLst>
        <a:scene3d>
          <a:camera prst="orthographicFront">
            <a:rot lat="0" lon="0" rev="0"/>
          </a:camera>
          <a:lightRig rig="flat" dir="t">
            <a:rot lat="0" lon="0" rev="3600000"/>
          </a:lightRig>
        </a:scene3d>
        <a:sp3d contourW="12700" prstMaterial="flat">
          <a:bevelT w="38100" h="44450" prst="angle"/>
          <a:contourClr>
            <a:schemeClr val="accent6">
              <a:hueOff val="0"/>
              <a:satOff val="0"/>
              <a:lumOff val="0"/>
              <a:alphaOff val="0"/>
              <a:shade val="35000"/>
              <a:satMod val="160000"/>
            </a:schemeClr>
          </a:contourClr>
        </a:sp3d>
      </dsp:spPr>
      <dsp:style>
        <a:lnRef idx="1">
          <a:scrgbClr r="0" g="0" b="0"/>
        </a:lnRef>
        <a:fillRef idx="3">
          <a:scrgbClr r="0" g="0" b="0"/>
        </a:fillRef>
        <a:effectRef idx="3">
          <a:scrgbClr r="0" g="0" b="0"/>
        </a:effectRef>
        <a:fontRef idx="minor">
          <a:schemeClr val="lt1"/>
        </a:fontRef>
      </dsp:style>
    </dsp:sp>
    <dsp:sp modelId="{0207F202-FD07-45C4-AFF2-5F75F1E1231A}">
      <dsp:nvSpPr>
        <dsp:cNvPr id="0" name=""/>
        <dsp:cNvSpPr/>
      </dsp:nvSpPr>
      <dsp:spPr>
        <a:xfrm>
          <a:off x="0" y="1149741"/>
          <a:ext cx="9720072" cy="5746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a:t>3. Pestel Analysis</a:t>
          </a:r>
          <a:endParaRPr lang="en-US" sz="2700" kern="1200"/>
        </a:p>
      </dsp:txBody>
      <dsp:txXfrm>
        <a:off x="0" y="1149741"/>
        <a:ext cx="9720072" cy="574625"/>
      </dsp:txXfrm>
    </dsp:sp>
    <dsp:sp modelId="{40E29146-5E00-4201-B3E0-4052E34F90EF}">
      <dsp:nvSpPr>
        <dsp:cNvPr id="0" name=""/>
        <dsp:cNvSpPr/>
      </dsp:nvSpPr>
      <dsp:spPr>
        <a:xfrm>
          <a:off x="0" y="1724367"/>
          <a:ext cx="9720072" cy="0"/>
        </a:xfrm>
        <a:prstGeom prst="line">
          <a:avLst/>
        </a:prstGeom>
        <a:gradFill rotWithShape="0">
          <a:gsLst>
            <a:gs pos="0">
              <a:schemeClr val="accent6">
                <a:hueOff val="0"/>
                <a:satOff val="0"/>
                <a:lumOff val="0"/>
                <a:alphaOff val="0"/>
                <a:tint val="100000"/>
                <a:shade val="85000"/>
                <a:satMod val="100000"/>
                <a:lumMod val="100000"/>
              </a:schemeClr>
            </a:gs>
            <a:gs pos="100000">
              <a:schemeClr val="accent6">
                <a:hueOff val="0"/>
                <a:satOff val="0"/>
                <a:lumOff val="0"/>
                <a:alphaOff val="0"/>
                <a:tint val="90000"/>
                <a:shade val="100000"/>
                <a:satMod val="150000"/>
                <a:lumMod val="100000"/>
              </a:schemeClr>
            </a:gs>
          </a:gsLst>
          <a:path path="circle">
            <a:fillToRect l="100000" t="100000" r="100000" b="100000"/>
          </a:path>
        </a:gradFill>
        <a:ln w="9525" cap="flat" cmpd="sng" algn="ctr">
          <a:solidFill>
            <a:schemeClr val="accent6">
              <a:hueOff val="0"/>
              <a:satOff val="0"/>
              <a:lumOff val="0"/>
              <a:alphaOff val="0"/>
            </a:schemeClr>
          </a:solidFill>
          <a:prstDash val="solid"/>
        </a:ln>
        <a:effectLst>
          <a:outerShdw blurRad="76200" dist="25400" dir="5400000" algn="ctr" rotWithShape="0">
            <a:srgbClr val="000000">
              <a:alpha val="60000"/>
            </a:srgbClr>
          </a:outerShdw>
        </a:effectLst>
        <a:scene3d>
          <a:camera prst="orthographicFront">
            <a:rot lat="0" lon="0" rev="0"/>
          </a:camera>
          <a:lightRig rig="flat" dir="t">
            <a:rot lat="0" lon="0" rev="3600000"/>
          </a:lightRig>
        </a:scene3d>
        <a:sp3d contourW="12700" prstMaterial="flat">
          <a:bevelT w="38100" h="44450" prst="angle"/>
          <a:contourClr>
            <a:schemeClr val="accent6">
              <a:hueOff val="0"/>
              <a:satOff val="0"/>
              <a:lumOff val="0"/>
              <a:alphaOff val="0"/>
              <a:shade val="35000"/>
              <a:satMod val="160000"/>
            </a:schemeClr>
          </a:contourClr>
        </a:sp3d>
      </dsp:spPr>
      <dsp:style>
        <a:lnRef idx="1">
          <a:scrgbClr r="0" g="0" b="0"/>
        </a:lnRef>
        <a:fillRef idx="3">
          <a:scrgbClr r="0" g="0" b="0"/>
        </a:fillRef>
        <a:effectRef idx="3">
          <a:scrgbClr r="0" g="0" b="0"/>
        </a:effectRef>
        <a:fontRef idx="minor">
          <a:schemeClr val="lt1"/>
        </a:fontRef>
      </dsp:style>
    </dsp:sp>
    <dsp:sp modelId="{CA471114-8634-4C3F-98DD-555713918265}">
      <dsp:nvSpPr>
        <dsp:cNvPr id="0" name=""/>
        <dsp:cNvSpPr/>
      </dsp:nvSpPr>
      <dsp:spPr>
        <a:xfrm>
          <a:off x="0" y="1724367"/>
          <a:ext cx="9720072" cy="5746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a:t>4. Fishbone Analysis</a:t>
          </a:r>
          <a:endParaRPr lang="en-US" sz="2700" kern="1200"/>
        </a:p>
      </dsp:txBody>
      <dsp:txXfrm>
        <a:off x="0" y="1724367"/>
        <a:ext cx="9720072" cy="574625"/>
      </dsp:txXfrm>
    </dsp:sp>
    <dsp:sp modelId="{B15CAB6E-3ADC-4172-84C4-4E70911F0218}">
      <dsp:nvSpPr>
        <dsp:cNvPr id="0" name=""/>
        <dsp:cNvSpPr/>
      </dsp:nvSpPr>
      <dsp:spPr>
        <a:xfrm>
          <a:off x="0" y="2298992"/>
          <a:ext cx="9720072" cy="0"/>
        </a:xfrm>
        <a:prstGeom prst="line">
          <a:avLst/>
        </a:prstGeom>
        <a:gradFill rotWithShape="0">
          <a:gsLst>
            <a:gs pos="0">
              <a:schemeClr val="accent6">
                <a:hueOff val="0"/>
                <a:satOff val="0"/>
                <a:lumOff val="0"/>
                <a:alphaOff val="0"/>
                <a:tint val="100000"/>
                <a:shade val="85000"/>
                <a:satMod val="100000"/>
                <a:lumMod val="100000"/>
              </a:schemeClr>
            </a:gs>
            <a:gs pos="100000">
              <a:schemeClr val="accent6">
                <a:hueOff val="0"/>
                <a:satOff val="0"/>
                <a:lumOff val="0"/>
                <a:alphaOff val="0"/>
                <a:tint val="90000"/>
                <a:shade val="100000"/>
                <a:satMod val="150000"/>
                <a:lumMod val="100000"/>
              </a:schemeClr>
            </a:gs>
          </a:gsLst>
          <a:path path="circle">
            <a:fillToRect l="100000" t="100000" r="100000" b="100000"/>
          </a:path>
        </a:gradFill>
        <a:ln w="9525" cap="flat" cmpd="sng" algn="ctr">
          <a:solidFill>
            <a:schemeClr val="accent6">
              <a:hueOff val="0"/>
              <a:satOff val="0"/>
              <a:lumOff val="0"/>
              <a:alphaOff val="0"/>
            </a:schemeClr>
          </a:solidFill>
          <a:prstDash val="solid"/>
        </a:ln>
        <a:effectLst>
          <a:outerShdw blurRad="76200" dist="25400" dir="5400000" algn="ctr" rotWithShape="0">
            <a:srgbClr val="000000">
              <a:alpha val="60000"/>
            </a:srgbClr>
          </a:outerShdw>
        </a:effectLst>
        <a:scene3d>
          <a:camera prst="orthographicFront">
            <a:rot lat="0" lon="0" rev="0"/>
          </a:camera>
          <a:lightRig rig="flat" dir="t">
            <a:rot lat="0" lon="0" rev="3600000"/>
          </a:lightRig>
        </a:scene3d>
        <a:sp3d contourW="12700" prstMaterial="flat">
          <a:bevelT w="38100" h="44450" prst="angle"/>
          <a:contourClr>
            <a:schemeClr val="accent6">
              <a:hueOff val="0"/>
              <a:satOff val="0"/>
              <a:lumOff val="0"/>
              <a:alphaOff val="0"/>
              <a:shade val="35000"/>
              <a:satMod val="160000"/>
            </a:schemeClr>
          </a:contourClr>
        </a:sp3d>
      </dsp:spPr>
      <dsp:style>
        <a:lnRef idx="1">
          <a:scrgbClr r="0" g="0" b="0"/>
        </a:lnRef>
        <a:fillRef idx="3">
          <a:scrgbClr r="0" g="0" b="0"/>
        </a:fillRef>
        <a:effectRef idx="3">
          <a:scrgbClr r="0" g="0" b="0"/>
        </a:effectRef>
        <a:fontRef idx="minor">
          <a:schemeClr val="lt1"/>
        </a:fontRef>
      </dsp:style>
    </dsp:sp>
    <dsp:sp modelId="{E6EE634C-97BC-41BC-A0C8-6C9FB800AB1B}">
      <dsp:nvSpPr>
        <dsp:cNvPr id="0" name=""/>
        <dsp:cNvSpPr/>
      </dsp:nvSpPr>
      <dsp:spPr>
        <a:xfrm>
          <a:off x="0" y="2298992"/>
          <a:ext cx="9720072" cy="5746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a:t>5. PMI Analysis</a:t>
          </a:r>
          <a:endParaRPr lang="en-US" sz="2700" kern="1200"/>
        </a:p>
      </dsp:txBody>
      <dsp:txXfrm>
        <a:off x="0" y="2298992"/>
        <a:ext cx="9720072" cy="574625"/>
      </dsp:txXfrm>
    </dsp:sp>
    <dsp:sp modelId="{687DC49B-E3E4-4843-9A4C-EE089BCB949E}">
      <dsp:nvSpPr>
        <dsp:cNvPr id="0" name=""/>
        <dsp:cNvSpPr/>
      </dsp:nvSpPr>
      <dsp:spPr>
        <a:xfrm>
          <a:off x="0" y="2873618"/>
          <a:ext cx="9720072" cy="0"/>
        </a:xfrm>
        <a:prstGeom prst="line">
          <a:avLst/>
        </a:prstGeom>
        <a:gradFill rotWithShape="0">
          <a:gsLst>
            <a:gs pos="0">
              <a:schemeClr val="accent6">
                <a:hueOff val="0"/>
                <a:satOff val="0"/>
                <a:lumOff val="0"/>
                <a:alphaOff val="0"/>
                <a:tint val="100000"/>
                <a:shade val="85000"/>
                <a:satMod val="100000"/>
                <a:lumMod val="100000"/>
              </a:schemeClr>
            </a:gs>
            <a:gs pos="100000">
              <a:schemeClr val="accent6">
                <a:hueOff val="0"/>
                <a:satOff val="0"/>
                <a:lumOff val="0"/>
                <a:alphaOff val="0"/>
                <a:tint val="90000"/>
                <a:shade val="100000"/>
                <a:satMod val="150000"/>
                <a:lumMod val="100000"/>
              </a:schemeClr>
            </a:gs>
          </a:gsLst>
          <a:path path="circle">
            <a:fillToRect l="100000" t="100000" r="100000" b="100000"/>
          </a:path>
        </a:gradFill>
        <a:ln w="9525" cap="flat" cmpd="sng" algn="ctr">
          <a:solidFill>
            <a:schemeClr val="accent6">
              <a:hueOff val="0"/>
              <a:satOff val="0"/>
              <a:lumOff val="0"/>
              <a:alphaOff val="0"/>
            </a:schemeClr>
          </a:solidFill>
          <a:prstDash val="solid"/>
        </a:ln>
        <a:effectLst>
          <a:outerShdw blurRad="76200" dist="25400" dir="5400000" algn="ctr" rotWithShape="0">
            <a:srgbClr val="000000">
              <a:alpha val="60000"/>
            </a:srgbClr>
          </a:outerShdw>
        </a:effectLst>
        <a:scene3d>
          <a:camera prst="orthographicFront">
            <a:rot lat="0" lon="0" rev="0"/>
          </a:camera>
          <a:lightRig rig="flat" dir="t">
            <a:rot lat="0" lon="0" rev="3600000"/>
          </a:lightRig>
        </a:scene3d>
        <a:sp3d contourW="12700" prstMaterial="flat">
          <a:bevelT w="38100" h="44450" prst="angle"/>
          <a:contourClr>
            <a:schemeClr val="accent6">
              <a:hueOff val="0"/>
              <a:satOff val="0"/>
              <a:lumOff val="0"/>
              <a:alphaOff val="0"/>
              <a:shade val="35000"/>
              <a:satMod val="160000"/>
            </a:schemeClr>
          </a:contourClr>
        </a:sp3d>
      </dsp:spPr>
      <dsp:style>
        <a:lnRef idx="1">
          <a:scrgbClr r="0" g="0" b="0"/>
        </a:lnRef>
        <a:fillRef idx="3">
          <a:scrgbClr r="0" g="0" b="0"/>
        </a:fillRef>
        <a:effectRef idx="3">
          <a:scrgbClr r="0" g="0" b="0"/>
        </a:effectRef>
        <a:fontRef idx="minor">
          <a:schemeClr val="lt1"/>
        </a:fontRef>
      </dsp:style>
    </dsp:sp>
    <dsp:sp modelId="{91693E5C-7C6E-4CD2-95EC-8188B7501146}">
      <dsp:nvSpPr>
        <dsp:cNvPr id="0" name=""/>
        <dsp:cNvSpPr/>
      </dsp:nvSpPr>
      <dsp:spPr>
        <a:xfrm>
          <a:off x="0" y="2873618"/>
          <a:ext cx="9720072" cy="5746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dirty="0"/>
            <a:t>6. Conclusion </a:t>
          </a:r>
          <a:endParaRPr lang="en-US" sz="2700" kern="1200" dirty="0"/>
        </a:p>
      </dsp:txBody>
      <dsp:txXfrm>
        <a:off x="0" y="2873618"/>
        <a:ext cx="9720072" cy="574625"/>
      </dsp:txXfrm>
    </dsp:sp>
    <dsp:sp modelId="{0BACC635-1BB4-4979-9992-ACD33F72446C}">
      <dsp:nvSpPr>
        <dsp:cNvPr id="0" name=""/>
        <dsp:cNvSpPr/>
      </dsp:nvSpPr>
      <dsp:spPr>
        <a:xfrm>
          <a:off x="0" y="3448243"/>
          <a:ext cx="9720072" cy="0"/>
        </a:xfrm>
        <a:prstGeom prst="line">
          <a:avLst/>
        </a:prstGeom>
        <a:gradFill rotWithShape="0">
          <a:gsLst>
            <a:gs pos="0">
              <a:schemeClr val="accent6">
                <a:hueOff val="0"/>
                <a:satOff val="0"/>
                <a:lumOff val="0"/>
                <a:alphaOff val="0"/>
                <a:tint val="100000"/>
                <a:shade val="85000"/>
                <a:satMod val="100000"/>
                <a:lumMod val="100000"/>
              </a:schemeClr>
            </a:gs>
            <a:gs pos="100000">
              <a:schemeClr val="accent6">
                <a:hueOff val="0"/>
                <a:satOff val="0"/>
                <a:lumOff val="0"/>
                <a:alphaOff val="0"/>
                <a:tint val="90000"/>
                <a:shade val="100000"/>
                <a:satMod val="150000"/>
                <a:lumMod val="100000"/>
              </a:schemeClr>
            </a:gs>
          </a:gsLst>
          <a:path path="circle">
            <a:fillToRect l="100000" t="100000" r="100000" b="100000"/>
          </a:path>
        </a:gradFill>
        <a:ln w="9525" cap="flat" cmpd="sng" algn="ctr">
          <a:solidFill>
            <a:schemeClr val="accent6">
              <a:hueOff val="0"/>
              <a:satOff val="0"/>
              <a:lumOff val="0"/>
              <a:alphaOff val="0"/>
            </a:schemeClr>
          </a:solidFill>
          <a:prstDash val="solid"/>
        </a:ln>
        <a:effectLst>
          <a:outerShdw blurRad="76200" dist="25400" dir="5400000" algn="ctr" rotWithShape="0">
            <a:srgbClr val="000000">
              <a:alpha val="60000"/>
            </a:srgbClr>
          </a:outerShdw>
        </a:effectLst>
        <a:scene3d>
          <a:camera prst="orthographicFront">
            <a:rot lat="0" lon="0" rev="0"/>
          </a:camera>
          <a:lightRig rig="flat" dir="t">
            <a:rot lat="0" lon="0" rev="3600000"/>
          </a:lightRig>
        </a:scene3d>
        <a:sp3d contourW="12700" prstMaterial="flat">
          <a:bevelT w="38100" h="44450" prst="angle"/>
          <a:contourClr>
            <a:schemeClr val="accent6">
              <a:hueOff val="0"/>
              <a:satOff val="0"/>
              <a:lumOff val="0"/>
              <a:alphaOff val="0"/>
              <a:shade val="35000"/>
              <a:satMod val="160000"/>
            </a:schemeClr>
          </a:contourClr>
        </a:sp3d>
      </dsp:spPr>
      <dsp:style>
        <a:lnRef idx="1">
          <a:scrgbClr r="0" g="0" b="0"/>
        </a:lnRef>
        <a:fillRef idx="3">
          <a:scrgbClr r="0" g="0" b="0"/>
        </a:fillRef>
        <a:effectRef idx="3">
          <a:scrgbClr r="0" g="0" b="0"/>
        </a:effectRef>
        <a:fontRef idx="minor">
          <a:schemeClr val="lt1"/>
        </a:fontRef>
      </dsp:style>
    </dsp:sp>
    <dsp:sp modelId="{600491F2-8C29-4482-B181-5ECD1CAED6B1}">
      <dsp:nvSpPr>
        <dsp:cNvPr id="0" name=""/>
        <dsp:cNvSpPr/>
      </dsp:nvSpPr>
      <dsp:spPr>
        <a:xfrm>
          <a:off x="0" y="3448243"/>
          <a:ext cx="9720072" cy="5746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US" sz="2700" kern="1200" dirty="0"/>
            <a:t>7. Reference </a:t>
          </a:r>
          <a:r>
            <a:rPr lang="en-US" sz="2700" kern="1200" dirty="0" err="1"/>
            <a:t>ist</a:t>
          </a:r>
          <a:endParaRPr lang="en-US" sz="2700" kern="1200" dirty="0"/>
        </a:p>
      </dsp:txBody>
      <dsp:txXfrm>
        <a:off x="0" y="3448243"/>
        <a:ext cx="9720072" cy="574625"/>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D9DF9E78-C7FF-113F-A66E-ED52815FF309}"/>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a:extLst>
              <a:ext uri="{FF2B5EF4-FFF2-40B4-BE49-F238E27FC236}">
                <a16:creationId xmlns:a16="http://schemas.microsoft.com/office/drawing/2014/main" id="{7DDAE588-7DEF-E070-BED7-D92322C3DDA9}"/>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5982ED16-8E9E-4BC1-9D9C-F1A69E3F5077}" type="datetimeFigureOut">
              <a:rPr lang="en-GB" smtClean="0"/>
              <a:t>30/10/2022</a:t>
            </a:fld>
            <a:endParaRPr lang="en-GB"/>
          </a:p>
        </p:txBody>
      </p:sp>
      <p:sp>
        <p:nvSpPr>
          <p:cNvPr id="4" name="Footer Placeholder 3">
            <a:extLst>
              <a:ext uri="{FF2B5EF4-FFF2-40B4-BE49-F238E27FC236}">
                <a16:creationId xmlns:a16="http://schemas.microsoft.com/office/drawing/2014/main" id="{032A6714-B146-4ACD-4C96-03D27BE6009A}"/>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a:extLst>
              <a:ext uri="{FF2B5EF4-FFF2-40B4-BE49-F238E27FC236}">
                <a16:creationId xmlns:a16="http://schemas.microsoft.com/office/drawing/2014/main" id="{7743927B-CB7A-B6D2-1C23-46F5ADDBC205}"/>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CB554B7B-FD90-4B54-9058-7D695ABDDC33}" type="slidenum">
              <a:rPr lang="en-GB" smtClean="0"/>
              <a:t>‹#›</a:t>
            </a:fld>
            <a:endParaRPr lang="en-GB"/>
          </a:p>
        </p:txBody>
      </p:sp>
    </p:spTree>
    <p:extLst>
      <p:ext uri="{BB962C8B-B14F-4D97-AF65-F5344CB8AC3E}">
        <p14:creationId xmlns:p14="http://schemas.microsoft.com/office/powerpoint/2010/main" val="3041519870"/>
      </p:ext>
    </p:extLst>
  </p:cSld>
  <p:clrMap bg1="lt1" tx1="dk1" bg2="lt2" tx2="dk2" accent1="accent1" accent2="accent2" accent3="accent3" accent4="accent4" accent5="accent5" accent6="accent6" hlink="hlink" folHlink="folHlink"/>
  <p:hf sldNum="0"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0C4CA1A-0E30-430C-A19A-3BD05D70156B}" type="datetimeFigureOut">
              <a:rPr lang="en-GB" smtClean="0"/>
              <a:t>30/10/2022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D2E7757-DA6C-43CC-9CD7-73D0EFD0229D}" type="slidenum">
              <a:rPr lang="en-GB" smtClean="0"/>
              <a:t>‹#›</a:t>
            </a:fld>
            <a:endParaRPr lang="en-GB"/>
          </a:p>
        </p:txBody>
      </p:sp>
    </p:spTree>
    <p:extLst>
      <p:ext uri="{BB962C8B-B14F-4D97-AF65-F5344CB8AC3E}">
        <p14:creationId xmlns:p14="http://schemas.microsoft.com/office/powerpoint/2010/main" val="2933494029"/>
      </p:ext>
    </p:extLst>
  </p:cSld>
  <p:clrMap bg1="lt1" tx1="dk1" bg2="lt2" tx2="dk2" accent1="accent1" accent2="accent2" accent3="accent3" accent4="accent4" accent5="accent5" accent6="accent6" hlink="hlink" folHlink="folHlink"/>
  <p:hf sldNum="0"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Tree>
    <p:extLst>
      <p:ext uri="{BB962C8B-B14F-4D97-AF65-F5344CB8AC3E}">
        <p14:creationId xmlns:p14="http://schemas.microsoft.com/office/powerpoint/2010/main" val="207424771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p:cNvSpPr/>
          <p:nvPr/>
        </p:nvSpPr>
        <p:spPr>
          <a:xfrm>
            <a:off x="0" y="0"/>
            <a:ext cx="12192000" cy="4572001"/>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5"/>
          <p:cNvSpPr/>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457200" y="4960137"/>
            <a:ext cx="7772400" cy="1463040"/>
          </a:xfrm>
        </p:spPr>
        <p:txBody>
          <a:bodyPr anchor="ctr">
            <a:normAutofit/>
          </a:bodyPr>
          <a:lstStyle>
            <a:lvl1pPr algn="r">
              <a:defRPr sz="5000" spc="200" baseline="0"/>
            </a:lvl1pPr>
          </a:lstStyle>
          <a:p>
            <a:r>
              <a:rPr lang="en-US"/>
              <a:t>Click to edit Master title style</a:t>
            </a:r>
            <a:endParaRPr lang="en-US" dirty="0"/>
          </a:p>
        </p:txBody>
      </p:sp>
      <p:sp>
        <p:nvSpPr>
          <p:cNvPr id="3" name="Subtitle 2"/>
          <p:cNvSpPr>
            <a:spLocks noGrp="1"/>
          </p:cNvSpPr>
          <p:nvPr>
            <p:ph type="subTitle" idx="1"/>
          </p:nvPr>
        </p:nvSpPr>
        <p:spPr>
          <a:xfrm>
            <a:off x="8610600" y="4960137"/>
            <a:ext cx="3200400" cy="1463040"/>
          </a:xfrm>
        </p:spPr>
        <p:txBody>
          <a:bodyPr lIns="91440" rIns="91440" anchor="ctr">
            <a:normAutofit/>
          </a:bodyPr>
          <a:lstStyle>
            <a:lvl1pPr marL="0" indent="0" algn="l">
              <a:lnSpc>
                <a:spcPct val="100000"/>
              </a:lnSpc>
              <a:spcBef>
                <a:spcPts val="0"/>
              </a:spcBef>
              <a:buNone/>
              <a:defRPr sz="1800">
                <a:solidFill>
                  <a:schemeClr val="tx1">
                    <a:lumMod val="95000"/>
                    <a:lumOff val="5000"/>
                  </a:schemeClr>
                </a:solidFill>
              </a:defRPr>
            </a:lvl1pPr>
            <a:lvl2pPr marL="457200" indent="0" algn="ctr">
              <a:buNone/>
              <a:defRPr sz="1800"/>
            </a:lvl2pPr>
            <a:lvl3pPr marL="914400" indent="0" algn="ctr">
              <a:buNone/>
              <a:defRPr sz="1800"/>
            </a:lvl3pPr>
            <a:lvl4pPr marL="1371600" indent="0" algn="ctr">
              <a:buNone/>
              <a:defRPr sz="1800"/>
            </a:lvl4pPr>
            <a:lvl5pPr marL="1828800" indent="0" algn="ctr">
              <a:buNone/>
              <a:defRPr sz="1800"/>
            </a:lvl5pPr>
            <a:lvl6pPr marL="2286000" indent="0" algn="ctr">
              <a:buNone/>
              <a:defRPr sz="1800"/>
            </a:lvl6pPr>
            <a:lvl7pPr marL="2743200" indent="0" algn="ctr">
              <a:buNone/>
              <a:defRPr sz="1800"/>
            </a:lvl7pPr>
            <a:lvl8pPr marL="3200400" indent="0" algn="ctr">
              <a:buNone/>
              <a:defRPr sz="1800"/>
            </a:lvl8pPr>
            <a:lvl9pPr marL="3657600" indent="0" algn="ctr">
              <a:buNone/>
              <a:defRPr sz="18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lvl1pPr algn="l">
              <a:defRPr/>
            </a:lvl1pPr>
          </a:lstStyle>
          <a:p>
            <a:fld id="{3FF647ED-1F21-4451-9348-9D84FFF89E84}" type="datetime1">
              <a:rPr lang="en-GB" smtClean="0"/>
              <a:t>30/10/2022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00EB923-243C-4E6A-ABAC-B92A6AA9F37E}" type="slidenum">
              <a:rPr lang="en-GB" smtClean="0"/>
              <a:t>‹#›</a:t>
            </a:fld>
            <a:endParaRPr lang="en-GB"/>
          </a:p>
        </p:txBody>
      </p:sp>
      <p:cxnSp>
        <p:nvCxnSpPr>
          <p:cNvPr id="8" name="Straight Connector 7"/>
          <p:cNvCxnSpPr/>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46059152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B06A406-505B-4E94-9AF3-AF1C8A61C632}" type="datetime1">
              <a:rPr lang="en-GB" smtClean="0"/>
              <a:t>30/10/2022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00EB923-243C-4E6A-ABAC-B92A6AA9F37E}" type="slidenum">
              <a:rPr lang="en-GB" smtClean="0"/>
              <a:t>‹#›</a:t>
            </a:fld>
            <a:endParaRPr lang="en-GB"/>
          </a:p>
        </p:txBody>
      </p:sp>
    </p:spTree>
    <p:extLst>
      <p:ext uri="{BB962C8B-B14F-4D97-AF65-F5344CB8AC3E}">
        <p14:creationId xmlns:p14="http://schemas.microsoft.com/office/powerpoint/2010/main" val="71767786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9" name="Rectangle 8"/>
          <p:cNvSpPr/>
          <p:nvPr/>
        </p:nvSpPr>
        <p:spPr>
          <a:xfrm>
            <a:off x="0" y="0"/>
            <a:ext cx="12192000" cy="4572001"/>
          </a:xfrm>
          <a:prstGeom prst="rect">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5"/>
          <p:cNvSpPr/>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4960137"/>
            <a:ext cx="7772400" cy="1463040"/>
          </a:xfrm>
        </p:spPr>
        <p:txBody>
          <a:bodyPr anchor="ctr">
            <a:normAutofit/>
          </a:bodyPr>
          <a:lstStyle>
            <a:lvl1pPr algn="r">
              <a:defRPr sz="5000" b="0" spc="200" baseline="0"/>
            </a:lvl1pPr>
          </a:lstStyle>
          <a:p>
            <a:r>
              <a:rPr lang="en-US"/>
              <a:t>Click to edit Master title style</a:t>
            </a:r>
            <a:endParaRPr lang="en-US" dirty="0"/>
          </a:p>
        </p:txBody>
      </p:sp>
      <p:sp>
        <p:nvSpPr>
          <p:cNvPr id="3" name="Text Placeholder 2"/>
          <p:cNvSpPr>
            <a:spLocks noGrp="1"/>
          </p:cNvSpPr>
          <p:nvPr>
            <p:ph type="body" idx="1"/>
          </p:nvPr>
        </p:nvSpPr>
        <p:spPr>
          <a:xfrm>
            <a:off x="8610600" y="4960137"/>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6971581-8FBC-431C-A569-163E0F75879A}" type="datetime1">
              <a:rPr lang="en-GB" smtClean="0"/>
              <a:t>30/10/2022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00EB923-243C-4E6A-ABAC-B92A6AA9F37E}" type="slidenum">
              <a:rPr lang="en-GB" smtClean="0"/>
              <a:t>‹#›</a:t>
            </a:fld>
            <a:endParaRPr lang="en-GB"/>
          </a:p>
        </p:txBody>
      </p:sp>
      <p:cxnSp>
        <p:nvCxnSpPr>
          <p:cNvPr id="8" name="Straight Connector 7"/>
          <p:cNvCxnSpPr/>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58184856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024128" y="585216"/>
            <a:ext cx="9720072" cy="1499616"/>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24127" y="2286000"/>
            <a:ext cx="475488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989320" y="2286000"/>
            <a:ext cx="475488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E3F6C51-12A6-4970-9DA1-1B5CCA835B04}" type="datetime1">
              <a:rPr lang="en-GB" smtClean="0"/>
              <a:t>30/10/2022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00EB923-243C-4E6A-ABAC-B92A6AA9F37E}" type="slidenum">
              <a:rPr lang="en-GB" smtClean="0"/>
              <a:t>‹#›</a:t>
            </a:fld>
            <a:endParaRPr lang="en-GB"/>
          </a:p>
        </p:txBody>
      </p:sp>
    </p:spTree>
    <p:extLst>
      <p:ext uri="{BB962C8B-B14F-4D97-AF65-F5344CB8AC3E}">
        <p14:creationId xmlns:p14="http://schemas.microsoft.com/office/powerpoint/2010/main" val="4996755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24128" y="2179636"/>
            <a:ext cx="4754880" cy="822960"/>
          </a:xfrm>
        </p:spPr>
        <p:txBody>
          <a:bodyPr lIns="137160" rIns="137160" anchor="ctr">
            <a:normAutofit/>
          </a:bodyPr>
          <a:lstStyle>
            <a:lvl1pPr marL="0" indent="0">
              <a:spcBef>
                <a:spcPts val="0"/>
              </a:spcBef>
              <a:spcAft>
                <a:spcPts val="0"/>
              </a:spcAft>
              <a:buNone/>
              <a:defRPr sz="2300" b="0" cap="none" baseline="0">
                <a:solidFill>
                  <a:schemeClr val="accent1"/>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24128" y="2967788"/>
            <a:ext cx="4754880" cy="33415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990888" y="2179636"/>
            <a:ext cx="4754880" cy="822960"/>
          </a:xfrm>
        </p:spPr>
        <p:txBody>
          <a:bodyPr lIns="137160" rIns="137160" anchor="ctr">
            <a:normAutofit/>
          </a:bodyPr>
          <a:lstStyle>
            <a:lvl1pPr marL="0" indent="0">
              <a:spcBef>
                <a:spcPts val="0"/>
              </a:spcBef>
              <a:spcAft>
                <a:spcPts val="0"/>
              </a:spcAft>
              <a:buNone/>
              <a:defRPr lang="en-US" sz="2300" b="0" kern="1200" cap="none" baseline="0" dirty="0">
                <a:solidFill>
                  <a:schemeClr val="accent1"/>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90000"/>
              </a:lnSpc>
              <a:spcBef>
                <a:spcPts val="1800"/>
              </a:spcBef>
              <a:buNone/>
            </a:pPr>
            <a:r>
              <a:rPr lang="en-US"/>
              <a:t>Click to edit Master text styles</a:t>
            </a:r>
          </a:p>
        </p:txBody>
      </p:sp>
      <p:sp>
        <p:nvSpPr>
          <p:cNvPr id="6" name="Content Placeholder 5"/>
          <p:cNvSpPr>
            <a:spLocks noGrp="1"/>
          </p:cNvSpPr>
          <p:nvPr>
            <p:ph sz="quarter" idx="4"/>
          </p:nvPr>
        </p:nvSpPr>
        <p:spPr>
          <a:xfrm>
            <a:off x="5990888" y="2967788"/>
            <a:ext cx="4754880" cy="33415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029518D-5492-4F22-B807-ECDEC02D5B6F}" type="datetime1">
              <a:rPr lang="en-GB" smtClean="0"/>
              <a:t>30/10/2022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A00EB923-243C-4E6A-ABAC-B92A6AA9F37E}" type="slidenum">
              <a:rPr lang="en-GB" smtClean="0"/>
              <a:t>‹#›</a:t>
            </a:fld>
            <a:endParaRPr lang="en-GB"/>
          </a:p>
        </p:txBody>
      </p:sp>
    </p:spTree>
    <p:extLst>
      <p:ext uri="{BB962C8B-B14F-4D97-AF65-F5344CB8AC3E}">
        <p14:creationId xmlns:p14="http://schemas.microsoft.com/office/powerpoint/2010/main" val="340480958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FDB8616-D790-48F7-A031-B6B828A41597}" type="datetime1">
              <a:rPr lang="en-GB" smtClean="0"/>
              <a:t>30/10/2022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A00EB923-243C-4E6A-ABAC-B92A6AA9F37E}" type="slidenum">
              <a:rPr lang="en-GB" smtClean="0"/>
              <a:t>‹#›</a:t>
            </a:fld>
            <a:endParaRPr lang="en-GB"/>
          </a:p>
        </p:txBody>
      </p:sp>
    </p:spTree>
    <p:extLst>
      <p:ext uri="{BB962C8B-B14F-4D97-AF65-F5344CB8AC3E}">
        <p14:creationId xmlns:p14="http://schemas.microsoft.com/office/powerpoint/2010/main" val="428199384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ED5E9E-19A2-4761-8CB8-AE23783FCFAB}" type="datetime1">
              <a:rPr lang="en-GB" smtClean="0"/>
              <a:t>30/10/2022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A00EB923-243C-4E6A-ABAC-B92A6AA9F37E}" type="slidenum">
              <a:rPr lang="en-GB" smtClean="0"/>
              <a:t>‹#›</a:t>
            </a:fld>
            <a:endParaRPr lang="en-GB"/>
          </a:p>
        </p:txBody>
      </p:sp>
    </p:spTree>
    <p:extLst>
      <p:ext uri="{BB962C8B-B14F-4D97-AF65-F5344CB8AC3E}">
        <p14:creationId xmlns:p14="http://schemas.microsoft.com/office/powerpoint/2010/main" val="280337781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Title 7"/>
          <p:cNvSpPr>
            <a:spLocks noGrp="1"/>
          </p:cNvSpPr>
          <p:nvPr>
            <p:ph type="title"/>
          </p:nvPr>
        </p:nvSpPr>
        <p:spPr>
          <a:xfrm>
            <a:off x="1024128" y="471509"/>
            <a:ext cx="4389120" cy="1737360"/>
          </a:xfrm>
        </p:spPr>
        <p:txBody>
          <a:bodyPr>
            <a:noAutofit/>
          </a:bodyPr>
          <a:lstStyle>
            <a:lvl1pPr>
              <a:lnSpc>
                <a:spcPct val="80000"/>
              </a:lnSpc>
              <a:defRPr sz="4000"/>
            </a:lvl1pPr>
          </a:lstStyle>
          <a:p>
            <a:r>
              <a:rPr lang="en-US"/>
              <a:t>Click to edit Master title style</a:t>
            </a:r>
            <a:endParaRPr lang="en-US" dirty="0"/>
          </a:p>
        </p:txBody>
      </p:sp>
      <p:sp>
        <p:nvSpPr>
          <p:cNvPr id="3" name="Content Placeholder 2"/>
          <p:cNvSpPr>
            <a:spLocks noGrp="1"/>
          </p:cNvSpPr>
          <p:nvPr>
            <p:ph idx="1"/>
          </p:nvPr>
        </p:nvSpPr>
        <p:spPr>
          <a:xfrm>
            <a:off x="5715000" y="822960"/>
            <a:ext cx="5678424" cy="5184648"/>
          </a:xfrm>
        </p:spPr>
        <p:txBody>
          <a:bodyPr/>
          <a:lstStyle>
            <a:lvl1pPr>
              <a:defRPr sz="2400"/>
            </a:lvl1pPr>
            <a:lvl2pPr>
              <a:defRPr sz="20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024128" y="2257506"/>
            <a:ext cx="4389120" cy="3762294"/>
          </a:xfrm>
        </p:spPr>
        <p:txBody>
          <a:bodyPr lIns="91440" rIns="91440">
            <a:normAutofit/>
          </a:bodyPr>
          <a:lstStyle>
            <a:lvl1pPr marL="0" indent="0">
              <a:lnSpc>
                <a:spcPct val="108000"/>
              </a:lnSpc>
              <a:spcBef>
                <a:spcPts val="600"/>
              </a:spcBef>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D02DD5D-E42D-4970-9C6C-6437D0F563A8}" type="datetime1">
              <a:rPr lang="en-GB" smtClean="0"/>
              <a:t>30/10/2022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00EB923-243C-4E6A-ABAC-B92A6AA9F37E}" type="slidenum">
              <a:rPr lang="en-GB" smtClean="0"/>
              <a:t>‹#›</a:t>
            </a:fld>
            <a:endParaRPr lang="en-GB"/>
          </a:p>
        </p:txBody>
      </p:sp>
    </p:spTree>
    <p:extLst>
      <p:ext uri="{BB962C8B-B14F-4D97-AF65-F5344CB8AC3E}">
        <p14:creationId xmlns:p14="http://schemas.microsoft.com/office/powerpoint/2010/main" val="334511806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4960138"/>
            <a:ext cx="7772400" cy="1463040"/>
          </a:xfrm>
        </p:spPr>
        <p:txBody>
          <a:bodyPr anchor="ctr">
            <a:normAutofit/>
          </a:bodyPr>
          <a:lstStyle>
            <a:lvl1pPr algn="r">
              <a:defRPr sz="5000" spc="200" baseline="0"/>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1"/>
            <a:ext cx="12188952" cy="4572000"/>
          </a:xfrm>
          <a:solidFill>
            <a:schemeClr val="accent1">
              <a:lumMod val="60000"/>
              <a:lumOff val="40000"/>
            </a:schemeClr>
          </a:solidFill>
        </p:spPr>
        <p:txBody>
          <a:bodyPr lIns="457200" tIns="365760" rIns="45720" bIns="4572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610600" y="4960138"/>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6808A5B3-7BDF-4D84-A113-CB154DF5574F}" type="datetime1">
              <a:rPr lang="en-GB" smtClean="0"/>
              <a:t>30/10/2022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00EB923-243C-4E6A-ABAC-B92A6AA9F37E}" type="slidenum">
              <a:rPr lang="en-GB" smtClean="0"/>
              <a:t>‹#›</a:t>
            </a:fld>
            <a:endParaRPr lang="en-GB"/>
          </a:p>
        </p:txBody>
      </p:sp>
      <p:cxnSp>
        <p:nvCxnSpPr>
          <p:cNvPr id="8" name="Straight Connector 7"/>
          <p:cNvCxnSpPr/>
          <p:nvPr/>
        </p:nvCxnSpPr>
        <p:spPr>
          <a:xfrm flipV="1">
            <a:off x="8386843" y="5264106"/>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078858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EB42D3A-9E0E-4837-B97B-1BF95553AC7F}" type="datetime1">
              <a:rPr lang="en-GB" smtClean="0"/>
              <a:t>30/10/2022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00EB923-243C-4E6A-ABAC-B92A6AA9F37E}" type="slidenum">
              <a:rPr lang="en-GB" smtClean="0"/>
              <a:t>‹#›</a:t>
            </a:fld>
            <a:endParaRPr lang="en-GB"/>
          </a:p>
        </p:txBody>
      </p:sp>
    </p:spTree>
    <p:extLst>
      <p:ext uri="{BB962C8B-B14F-4D97-AF65-F5344CB8AC3E}">
        <p14:creationId xmlns:p14="http://schemas.microsoft.com/office/powerpoint/2010/main" val="41883150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1" y="762000"/>
            <a:ext cx="2628900" cy="5410200"/>
          </a:xfrm>
        </p:spPr>
        <p:txBody>
          <a:bodyPr vert="eaVert" lIns="45720" tIns="91440" rIns="45720" bIns="91440"/>
          <a:lstStyle/>
          <a:p>
            <a:r>
              <a:rPr lang="en-US"/>
              <a:t>Click to edit Master title style</a:t>
            </a:r>
            <a:endParaRPr lang="en-US" dirty="0"/>
          </a:p>
        </p:txBody>
      </p:sp>
      <p:sp>
        <p:nvSpPr>
          <p:cNvPr id="3" name="Vertical Text Placeholder 2"/>
          <p:cNvSpPr>
            <a:spLocks noGrp="1"/>
          </p:cNvSpPr>
          <p:nvPr>
            <p:ph type="body" orient="vert" idx="1"/>
          </p:nvPr>
        </p:nvSpPr>
        <p:spPr>
          <a:xfrm>
            <a:off x="990601" y="762000"/>
            <a:ext cx="7581900" cy="54102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327255F-1618-4BC0-80D8-6A4EFDDD04AB}" type="datetime1">
              <a:rPr lang="en-GB" smtClean="0"/>
              <a:t>30/10/2022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00EB923-243C-4E6A-ABAC-B92A6AA9F37E}" type="slidenum">
              <a:rPr lang="en-GB" smtClean="0"/>
              <a:t>‹#›</a:t>
            </a:fld>
            <a:endParaRPr lang="en-GB"/>
          </a:p>
        </p:txBody>
      </p:sp>
      <p:cxnSp>
        <p:nvCxnSpPr>
          <p:cNvPr id="7" name="Straight Connector 6"/>
          <p:cNvCxnSpPr/>
          <p:nvPr/>
        </p:nvCxnSpPr>
        <p:spPr>
          <a:xfrm rot="5400000" flipV="1">
            <a:off x="10058400" y="59263"/>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15512449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24128" y="585216"/>
            <a:ext cx="9720072" cy="1499616"/>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24128" y="2286000"/>
            <a:ext cx="9720073" cy="4023360"/>
          </a:xfrm>
          <a:prstGeom prst="rect">
            <a:avLst/>
          </a:prstGeom>
        </p:spPr>
        <p:txBody>
          <a:bodyPr vert="horz" lIns="45720" tIns="45720" rIns="4572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24129" y="6470704"/>
            <a:ext cx="2154143"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38540031-20B9-4900-AE95-FE230E66AD75}" type="datetime1">
              <a:rPr lang="en-GB" smtClean="0"/>
              <a:t>30/10/2022</a:t>
            </a:fld>
            <a:endParaRPr lang="en-GB"/>
          </a:p>
        </p:txBody>
      </p:sp>
      <p:sp>
        <p:nvSpPr>
          <p:cNvPr id="5" name="Footer Placeholder 4"/>
          <p:cNvSpPr>
            <a:spLocks noGrp="1"/>
          </p:cNvSpPr>
          <p:nvPr>
            <p:ph type="ftr" sz="quarter" idx="3"/>
          </p:nvPr>
        </p:nvSpPr>
        <p:spPr>
          <a:xfrm>
            <a:off x="4842932" y="6470704"/>
            <a:ext cx="5901459" cy="274320"/>
          </a:xfrm>
          <a:prstGeom prst="rect">
            <a:avLst/>
          </a:prstGeom>
        </p:spPr>
        <p:txBody>
          <a:bodyPr vert="horz" lIns="91440" tIns="45720" rIns="91440" bIns="45720" rtlCol="0" anchor="ctr"/>
          <a:lstStyle>
            <a:lvl1pPr algn="r">
              <a:defRPr sz="1000" cap="all" baseline="0">
                <a:solidFill>
                  <a:schemeClr val="tx1">
                    <a:lumMod val="95000"/>
                    <a:lumOff val="5000"/>
                  </a:schemeClr>
                </a:solidFill>
                <a:latin typeface="+mj-lt"/>
              </a:defRPr>
            </a:lvl1pPr>
          </a:lstStyle>
          <a:p>
            <a:endParaRPr lang="en-GB"/>
          </a:p>
        </p:txBody>
      </p:sp>
      <p:sp>
        <p:nvSpPr>
          <p:cNvPr id="6" name="Slide Number Placeholder 5"/>
          <p:cNvSpPr>
            <a:spLocks noGrp="1"/>
          </p:cNvSpPr>
          <p:nvPr>
            <p:ph type="sldNum" sz="quarter" idx="4"/>
          </p:nvPr>
        </p:nvSpPr>
        <p:spPr>
          <a:xfrm>
            <a:off x="10837333" y="6470704"/>
            <a:ext cx="973667"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A00EB923-243C-4E6A-ABAC-B92A6AA9F37E}" type="slidenum">
              <a:rPr lang="en-GB" smtClean="0"/>
              <a:t>‹#›</a:t>
            </a:fld>
            <a:endParaRPr lang="en-GB"/>
          </a:p>
        </p:txBody>
      </p:sp>
      <p:cxnSp>
        <p:nvCxnSpPr>
          <p:cNvPr id="7" name="Straight Connector 6"/>
          <p:cNvCxnSpPr/>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006761078"/>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hf hdr="0" ftr="0" dt="0"/>
  <p:txStyles>
    <p:titleStyle>
      <a:lvl1pPr algn="l" defTabSz="914400" rtl="0" eaLnBrk="1" latinLnBrk="0" hangingPunct="1">
        <a:lnSpc>
          <a:spcPct val="80000"/>
        </a:lnSpc>
        <a:spcBef>
          <a:spcPct val="0"/>
        </a:spcBef>
        <a:buNone/>
        <a:defRPr sz="5000" kern="1200" cap="all" spc="100" baseline="0">
          <a:solidFill>
            <a:schemeClr val="tx1">
              <a:lumMod val="95000"/>
              <a:lumOff val="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Tw Cen MT" panose="020B0602020104020603" pitchFamily="34" charset="0"/>
        <a:buChar char=" "/>
        <a:defRPr sz="2200" kern="1200">
          <a:solidFill>
            <a:schemeClr val="tx1"/>
          </a:solidFill>
          <a:latin typeface="+mn-lt"/>
          <a:ea typeface="+mn-ea"/>
          <a:cs typeface="+mn-cs"/>
        </a:defRPr>
      </a:lvl1pPr>
      <a:lvl2pPr marL="26517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800" kern="1200">
          <a:solidFill>
            <a:schemeClr val="tx1"/>
          </a:solidFill>
          <a:latin typeface="+mn-lt"/>
          <a:ea typeface="+mn-ea"/>
          <a:cs typeface="+mn-cs"/>
        </a:defRPr>
      </a:lvl2pPr>
      <a:lvl3pPr marL="4480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3pPr>
      <a:lvl4pPr marL="59436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4pPr>
      <a:lvl5pPr marL="77724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5pPr>
      <a:lvl6pPr marL="91440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6pPr>
      <a:lvl7pPr marL="1060704"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7pPr>
      <a:lvl8pPr marL="1216152"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8pPr>
      <a:lvl9pPr marL="13624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34" name="Straight Connector 33">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36" name="Rectangle 35">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6" y="4572000"/>
            <a:ext cx="7058307" cy="1964266"/>
          </a:xfrm>
          <a:prstGeom prst="rect">
            <a:avLst/>
          </a:prstGeom>
          <a:solidFill>
            <a:srgbClr val="46496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ECB9F39-8416-DA45-376A-E9D70B01D4A1}"/>
              </a:ext>
            </a:extLst>
          </p:cNvPr>
          <p:cNvSpPr>
            <a:spLocks noGrp="1" noRot="1" noMove="1" noResize="1" noEditPoints="1" noAdjustHandles="1" noChangeArrowheads="1" noChangeShapeType="1"/>
          </p:cNvSpPr>
          <p:nvPr>
            <p:ph type="ctrTitle"/>
          </p:nvPr>
        </p:nvSpPr>
        <p:spPr>
          <a:xfrm>
            <a:off x="524256" y="4767072"/>
            <a:ext cx="6594189" cy="1625210"/>
          </a:xfrm>
        </p:spPr>
        <p:txBody>
          <a:bodyPr vert="horz" lIns="91440" tIns="45720" rIns="91440" bIns="45720" rtlCol="0" anchor="ctr">
            <a:normAutofit/>
          </a:bodyPr>
          <a:lstStyle/>
          <a:p>
            <a:pPr algn="ctr"/>
            <a:r>
              <a:rPr lang="en-US" sz="3900" spc="100" dirty="0">
                <a:solidFill>
                  <a:srgbClr val="FFFFFF"/>
                </a:solidFill>
              </a:rPr>
              <a:t>Problem Solving and Decision Making</a:t>
            </a:r>
            <a:br>
              <a:rPr lang="en-US" sz="3900" spc="100" dirty="0">
                <a:solidFill>
                  <a:srgbClr val="FFFFFF"/>
                </a:solidFill>
              </a:rPr>
            </a:br>
            <a:r>
              <a:rPr lang="en-US" sz="3900" spc="100" dirty="0">
                <a:solidFill>
                  <a:srgbClr val="FFFFFF"/>
                </a:solidFill>
              </a:rPr>
              <a:t>(BMSW4004_BIRM)</a:t>
            </a:r>
          </a:p>
        </p:txBody>
      </p:sp>
      <p:pic>
        <p:nvPicPr>
          <p:cNvPr id="23" name="Picture 22" descr="Magnifying glass showing decling performance">
            <a:extLst>
              <a:ext uri="{FF2B5EF4-FFF2-40B4-BE49-F238E27FC236}">
                <a16:creationId xmlns:a16="http://schemas.microsoft.com/office/drawing/2014/main" id="{3F4C1B2C-2647-00BD-A1E7-DEEBF5B24105}"/>
              </a:ext>
            </a:extLst>
          </p:cNvPr>
          <p:cNvPicPr>
            <a:picLocks noChangeAspect="1"/>
          </p:cNvPicPr>
          <p:nvPr/>
        </p:nvPicPr>
        <p:blipFill rotWithShape="1">
          <a:blip r:embed="rId2"/>
          <a:srcRect r="1" b="12822"/>
          <a:stretch/>
        </p:blipFill>
        <p:spPr>
          <a:xfrm>
            <a:off x="327547" y="321733"/>
            <a:ext cx="7058306" cy="4107392"/>
          </a:xfrm>
          <a:prstGeom prst="rect">
            <a:avLst/>
          </a:prstGeom>
        </p:spPr>
      </p:pic>
      <p:sp>
        <p:nvSpPr>
          <p:cNvPr id="38" name="Rectangle 37">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5" y="321732"/>
            <a:ext cx="4335613" cy="6214534"/>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a:extLst>
              <a:ext uri="{FF2B5EF4-FFF2-40B4-BE49-F238E27FC236}">
                <a16:creationId xmlns:a16="http://schemas.microsoft.com/office/drawing/2014/main" id="{F7C903D8-1C2A-D8A8-0D2E-649F01E974DB}"/>
              </a:ext>
            </a:extLst>
          </p:cNvPr>
          <p:cNvSpPr>
            <a:spLocks noGrp="1" noRot="1" noMove="1" noResize="1" noEditPoints="1" noAdjustHandles="1" noChangeArrowheads="1" noChangeShapeType="1"/>
          </p:cNvSpPr>
          <p:nvPr>
            <p:ph type="subTitle" idx="1"/>
          </p:nvPr>
        </p:nvSpPr>
        <p:spPr>
          <a:xfrm>
            <a:off x="8029319" y="917725"/>
            <a:ext cx="3424739" cy="4852362"/>
          </a:xfrm>
        </p:spPr>
        <p:txBody>
          <a:bodyPr vert="horz" lIns="45720" tIns="45720" rIns="45720" bIns="45720" rtlCol="0" anchor="ctr">
            <a:normAutofit/>
          </a:bodyPr>
          <a:lstStyle/>
          <a:p>
            <a:pPr algn="ctr">
              <a:lnSpc>
                <a:spcPct val="90000"/>
              </a:lnSpc>
            </a:pPr>
            <a:r>
              <a:rPr lang="en-US" sz="2200" dirty="0">
                <a:solidFill>
                  <a:srgbClr val="FFFFFF"/>
                </a:solidFill>
              </a:rPr>
              <a:t>Presented by</a:t>
            </a:r>
          </a:p>
          <a:p>
            <a:pPr algn="ctr">
              <a:lnSpc>
                <a:spcPct val="90000"/>
              </a:lnSpc>
            </a:pPr>
            <a:r>
              <a:rPr lang="en-US" sz="2200" dirty="0">
                <a:solidFill>
                  <a:srgbClr val="FFFFFF"/>
                </a:solidFill>
              </a:rPr>
              <a:t>Cecilia </a:t>
            </a:r>
            <a:r>
              <a:rPr lang="en-US" sz="2200" dirty="0" err="1">
                <a:solidFill>
                  <a:srgbClr val="FFFFFF"/>
                </a:solidFill>
              </a:rPr>
              <a:t>Teaca</a:t>
            </a:r>
            <a:endParaRPr lang="en-US" sz="2200" dirty="0">
              <a:solidFill>
                <a:srgbClr val="FFFFFF"/>
              </a:solidFill>
            </a:endParaRPr>
          </a:p>
          <a:p>
            <a:pPr algn="ctr">
              <a:lnSpc>
                <a:spcPct val="90000"/>
              </a:lnSpc>
            </a:pPr>
            <a:r>
              <a:rPr lang="en-US" sz="2200" dirty="0">
                <a:solidFill>
                  <a:srgbClr val="FFFFFF"/>
                </a:solidFill>
              </a:rPr>
              <a:t>Student Number 2127719</a:t>
            </a:r>
          </a:p>
          <a:p>
            <a:pPr>
              <a:lnSpc>
                <a:spcPct val="90000"/>
              </a:lnSpc>
            </a:pPr>
            <a:endParaRPr lang="en-US" sz="2200" dirty="0">
              <a:solidFill>
                <a:srgbClr val="FFFFFF"/>
              </a:solidFill>
            </a:endParaRPr>
          </a:p>
          <a:p>
            <a:pPr algn="ctr">
              <a:lnSpc>
                <a:spcPct val="90000"/>
              </a:lnSpc>
            </a:pPr>
            <a:r>
              <a:rPr lang="en-US" sz="2200" dirty="0">
                <a:solidFill>
                  <a:srgbClr val="FFFFFF"/>
                </a:solidFill>
              </a:rPr>
              <a:t>Lecturer</a:t>
            </a:r>
            <a:br>
              <a:rPr lang="en-US" sz="2200" dirty="0">
                <a:solidFill>
                  <a:srgbClr val="FFFFFF"/>
                </a:solidFill>
              </a:rPr>
            </a:br>
            <a:r>
              <a:rPr lang="en-US" sz="2200" dirty="0" err="1">
                <a:solidFill>
                  <a:srgbClr val="FFFFFF"/>
                </a:solidFill>
              </a:rPr>
              <a:t>Chijioke</a:t>
            </a:r>
            <a:r>
              <a:rPr lang="en-US" sz="2200" dirty="0">
                <a:solidFill>
                  <a:srgbClr val="FFFFFF"/>
                </a:solidFill>
              </a:rPr>
              <a:t> Uba</a:t>
            </a:r>
          </a:p>
        </p:txBody>
      </p:sp>
    </p:spTree>
    <p:extLst>
      <p:ext uri="{BB962C8B-B14F-4D97-AF65-F5344CB8AC3E}">
        <p14:creationId xmlns:p14="http://schemas.microsoft.com/office/powerpoint/2010/main" val="236111228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33D969-066A-0EA6-4EC6-598188423E41}"/>
              </a:ext>
            </a:extLst>
          </p:cNvPr>
          <p:cNvSpPr>
            <a:spLocks noGrp="1"/>
          </p:cNvSpPr>
          <p:nvPr>
            <p:ph type="title"/>
          </p:nvPr>
        </p:nvSpPr>
        <p:spPr>
          <a:xfrm>
            <a:off x="1024128" y="585216"/>
            <a:ext cx="9720072" cy="1499616"/>
          </a:xfrm>
        </p:spPr>
        <p:txBody>
          <a:bodyPr>
            <a:normAutofit/>
          </a:bodyPr>
          <a:lstStyle/>
          <a:p>
            <a:r>
              <a:rPr lang="en-GB" cap="none">
                <a:solidFill>
                  <a:schemeClr val="tx1"/>
                </a:solidFill>
              </a:rPr>
              <a:t>Table of Contents</a:t>
            </a:r>
          </a:p>
        </p:txBody>
      </p:sp>
      <p:cxnSp>
        <p:nvCxnSpPr>
          <p:cNvPr id="29" name="Straight Connector 26">
            <a:extLst>
              <a:ext uri="{FF2B5EF4-FFF2-40B4-BE49-F238E27FC236}">
                <a16:creationId xmlns:a16="http://schemas.microsoft.com/office/drawing/2014/main" id="{5ECB1430-5CD1-470D-8F0F-7EDE4C79029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tx1">
                <a:alpha val="80000"/>
              </a:schemeClr>
            </a:solidFill>
          </a:ln>
        </p:spPr>
        <p:style>
          <a:lnRef idx="1">
            <a:schemeClr val="accent1"/>
          </a:lnRef>
          <a:fillRef idx="0">
            <a:schemeClr val="accent1"/>
          </a:fillRef>
          <a:effectRef idx="0">
            <a:schemeClr val="accent1"/>
          </a:effectRef>
          <a:fontRef idx="minor">
            <a:schemeClr val="tx1"/>
          </a:fontRef>
        </p:style>
      </p:cxnSp>
      <p:sp>
        <p:nvSpPr>
          <p:cNvPr id="4" name="Slide Number Placeholder 3">
            <a:extLst>
              <a:ext uri="{FF2B5EF4-FFF2-40B4-BE49-F238E27FC236}">
                <a16:creationId xmlns:a16="http://schemas.microsoft.com/office/drawing/2014/main" id="{045B9CCA-0CC8-336C-387C-1E140799F1AC}"/>
              </a:ext>
            </a:extLst>
          </p:cNvPr>
          <p:cNvSpPr>
            <a:spLocks noGrp="1"/>
          </p:cNvSpPr>
          <p:nvPr>
            <p:ph type="sldNum" sz="quarter" idx="12"/>
          </p:nvPr>
        </p:nvSpPr>
        <p:spPr>
          <a:xfrm>
            <a:off x="10837333" y="6470704"/>
            <a:ext cx="973667" cy="274320"/>
          </a:xfrm>
        </p:spPr>
        <p:txBody>
          <a:bodyPr>
            <a:normAutofit/>
          </a:bodyPr>
          <a:lstStyle/>
          <a:p>
            <a:pPr>
              <a:spcAft>
                <a:spcPts val="600"/>
              </a:spcAft>
            </a:pPr>
            <a:r>
              <a:rPr lang="en-GB">
                <a:solidFill>
                  <a:prstClr val="white">
                    <a:alpha val="80000"/>
                  </a:prstClr>
                </a:solidFill>
              </a:rPr>
              <a:t>1</a:t>
            </a:r>
          </a:p>
        </p:txBody>
      </p:sp>
      <p:graphicFrame>
        <p:nvGraphicFramePr>
          <p:cNvPr id="5" name="Content Placeholder 2">
            <a:extLst>
              <a:ext uri="{FF2B5EF4-FFF2-40B4-BE49-F238E27FC236}">
                <a16:creationId xmlns:a16="http://schemas.microsoft.com/office/drawing/2014/main" id="{26C0800D-3BC9-872B-0DEE-516374E62443}"/>
              </a:ext>
            </a:extLst>
          </p:cNvPr>
          <p:cNvGraphicFramePr>
            <a:graphicFrameLocks noGrp="1"/>
          </p:cNvGraphicFramePr>
          <p:nvPr>
            <p:ph idx="1"/>
            <p:extLst>
              <p:ext uri="{D42A27DB-BD31-4B8C-83A1-F6EECF244321}">
                <p14:modId xmlns:p14="http://schemas.microsoft.com/office/powerpoint/2010/main" val="3806787157"/>
              </p:ext>
            </p:extLst>
          </p:nvPr>
        </p:nvGraphicFramePr>
        <p:xfrm>
          <a:off x="1024128" y="2286000"/>
          <a:ext cx="9720073" cy="402336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111271605"/>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5" name="Rectangle 24">
            <a:extLst>
              <a:ext uri="{FF2B5EF4-FFF2-40B4-BE49-F238E27FC236}">
                <a16:creationId xmlns:a16="http://schemas.microsoft.com/office/drawing/2014/main" id="{E08749FB-5801-45C8-BF7B-840E23F8A2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7" name="Rectangle 26">
            <a:extLst>
              <a:ext uri="{FF2B5EF4-FFF2-40B4-BE49-F238E27FC236}">
                <a16:creationId xmlns:a16="http://schemas.microsoft.com/office/drawing/2014/main" id="{DAA7C513-277B-4325-9779-116946C0D3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4632" y="484632"/>
            <a:ext cx="11207835" cy="351194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A20F6923-DC2F-4143-ACA0-519D0FE6C7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4632" y="4150596"/>
            <a:ext cx="3248522" cy="2219668"/>
          </a:xfrm>
          <a:prstGeom prst="rect">
            <a:avLst/>
          </a:prstGeom>
          <a:solidFill>
            <a:schemeClr val="tx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30">
            <a:extLst>
              <a:ext uri="{FF2B5EF4-FFF2-40B4-BE49-F238E27FC236}">
                <a16:creationId xmlns:a16="http://schemas.microsoft.com/office/drawing/2014/main" id="{8319B32C-704E-4A0B-BD7B-186B70511A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97745" y="4150596"/>
            <a:ext cx="7794722" cy="221966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304877F-38CC-CC98-DD41-B192036D205E}"/>
              </a:ext>
            </a:extLst>
          </p:cNvPr>
          <p:cNvSpPr>
            <a:spLocks noGrp="1"/>
          </p:cNvSpPr>
          <p:nvPr>
            <p:ph type="title"/>
          </p:nvPr>
        </p:nvSpPr>
        <p:spPr>
          <a:xfrm>
            <a:off x="4178301" y="4391025"/>
            <a:ext cx="7192110" cy="1738808"/>
          </a:xfrm>
        </p:spPr>
        <p:txBody>
          <a:bodyPr>
            <a:normAutofit/>
          </a:bodyPr>
          <a:lstStyle/>
          <a:p>
            <a:pPr algn="ctr"/>
            <a:r>
              <a:rPr lang="en-GB" cap="none" dirty="0">
                <a:solidFill>
                  <a:srgbClr val="FFFFFF"/>
                </a:solidFill>
              </a:rPr>
              <a:t>Introduction</a:t>
            </a:r>
          </a:p>
        </p:txBody>
      </p:sp>
      <p:sp>
        <p:nvSpPr>
          <p:cNvPr id="3" name="Content Placeholder 2">
            <a:extLst>
              <a:ext uri="{FF2B5EF4-FFF2-40B4-BE49-F238E27FC236}">
                <a16:creationId xmlns:a16="http://schemas.microsoft.com/office/drawing/2014/main" id="{788F2A52-88BC-B037-A592-C4E83CB223A2}"/>
              </a:ext>
            </a:extLst>
          </p:cNvPr>
          <p:cNvSpPr>
            <a:spLocks noGrp="1"/>
          </p:cNvSpPr>
          <p:nvPr>
            <p:ph idx="1"/>
          </p:nvPr>
        </p:nvSpPr>
        <p:spPr>
          <a:xfrm>
            <a:off x="499533" y="484632"/>
            <a:ext cx="11192934" cy="3511947"/>
          </a:xfrm>
        </p:spPr>
        <p:txBody>
          <a:bodyPr anchor="ctr">
            <a:normAutofit/>
          </a:bodyPr>
          <a:lstStyle/>
          <a:p>
            <a:pPr marL="0" indent="0">
              <a:buNone/>
            </a:pPr>
            <a:r>
              <a:rPr lang="en-GB" b="1" dirty="0"/>
              <a:t>Early History</a:t>
            </a:r>
          </a:p>
          <a:p>
            <a:pPr marL="0" indent="0">
              <a:buNone/>
            </a:pPr>
            <a:r>
              <a:rPr lang="en-GB" sz="2000" dirty="0"/>
              <a:t>T.M Lewin a textile brand was first founded in the 19th century by Thomas Mayes Lewin on London's Panton Street in 1898 before transitioning to Jermyn Street in 1903. Among his other achievements, Lewin popularized the modern button-front shirt.</a:t>
            </a:r>
          </a:p>
          <a:p>
            <a:pPr marL="0" indent="0">
              <a:buNone/>
            </a:pPr>
            <a:r>
              <a:rPr lang="en-GB" sz="2000" dirty="0"/>
              <a:t>By 2011, T.M. Lewin had 100 UK stores and outlets and launched its first overseas store in Sydney, Australia, the following year. Later in 2015, the company changed leadership following a deal with Bain Capital, according to (Harrison 2021).</a:t>
            </a:r>
          </a:p>
        </p:txBody>
      </p:sp>
      <p:sp>
        <p:nvSpPr>
          <p:cNvPr id="5" name="Slide Number Placeholder 4">
            <a:extLst>
              <a:ext uri="{FF2B5EF4-FFF2-40B4-BE49-F238E27FC236}">
                <a16:creationId xmlns:a16="http://schemas.microsoft.com/office/drawing/2014/main" id="{9E277696-E468-3ED5-92C2-7FC583F8509A}"/>
              </a:ext>
            </a:extLst>
          </p:cNvPr>
          <p:cNvSpPr>
            <a:spLocks noGrp="1"/>
          </p:cNvSpPr>
          <p:nvPr>
            <p:ph type="sldNum" sz="quarter" idx="12"/>
          </p:nvPr>
        </p:nvSpPr>
        <p:spPr>
          <a:xfrm>
            <a:off x="10837333" y="6470704"/>
            <a:ext cx="973667" cy="274320"/>
          </a:xfrm>
        </p:spPr>
        <p:txBody>
          <a:bodyPr>
            <a:normAutofit/>
          </a:bodyPr>
          <a:lstStyle/>
          <a:p>
            <a:pPr>
              <a:spcAft>
                <a:spcPts val="600"/>
              </a:spcAft>
            </a:pPr>
            <a:r>
              <a:rPr lang="en-GB"/>
              <a:t>5</a:t>
            </a:r>
          </a:p>
        </p:txBody>
      </p:sp>
    </p:spTree>
    <p:extLst>
      <p:ext uri="{BB962C8B-B14F-4D97-AF65-F5344CB8AC3E}">
        <p14:creationId xmlns:p14="http://schemas.microsoft.com/office/powerpoint/2010/main" val="298238068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2" name="Rectangle 48">
            <a:extLst>
              <a:ext uri="{FF2B5EF4-FFF2-40B4-BE49-F238E27FC236}">
                <a16:creationId xmlns:a16="http://schemas.microsoft.com/office/drawing/2014/main" id="{E08749FB-5801-45C8-BF7B-840E23F8A2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3" name="Rectangle 50">
            <a:extLst>
              <a:ext uri="{FF2B5EF4-FFF2-40B4-BE49-F238E27FC236}">
                <a16:creationId xmlns:a16="http://schemas.microsoft.com/office/drawing/2014/main" id="{DAA7C513-277B-4325-9779-116946C0D3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4632" y="484632"/>
            <a:ext cx="11207835" cy="351194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 name="Rectangle 52">
            <a:extLst>
              <a:ext uri="{FF2B5EF4-FFF2-40B4-BE49-F238E27FC236}">
                <a16:creationId xmlns:a16="http://schemas.microsoft.com/office/drawing/2014/main" id="{A20F6923-DC2F-4143-ACA0-519D0FE6C7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4632" y="4150596"/>
            <a:ext cx="3248522" cy="2219668"/>
          </a:xfrm>
          <a:prstGeom prst="rect">
            <a:avLst/>
          </a:prstGeom>
          <a:solidFill>
            <a:schemeClr val="tx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5" name="Rectangle 54">
            <a:extLst>
              <a:ext uri="{FF2B5EF4-FFF2-40B4-BE49-F238E27FC236}">
                <a16:creationId xmlns:a16="http://schemas.microsoft.com/office/drawing/2014/main" id="{8319B32C-704E-4A0B-BD7B-186B70511A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97745" y="4150596"/>
            <a:ext cx="7794722" cy="221966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304877F-38CC-CC98-DD41-B192036D205E}"/>
              </a:ext>
            </a:extLst>
          </p:cNvPr>
          <p:cNvSpPr>
            <a:spLocks noGrp="1"/>
          </p:cNvSpPr>
          <p:nvPr>
            <p:ph type="title"/>
          </p:nvPr>
        </p:nvSpPr>
        <p:spPr>
          <a:xfrm>
            <a:off x="4178301" y="4391025"/>
            <a:ext cx="7192110" cy="1738808"/>
          </a:xfrm>
        </p:spPr>
        <p:txBody>
          <a:bodyPr>
            <a:normAutofit/>
          </a:bodyPr>
          <a:lstStyle/>
          <a:p>
            <a:pPr algn="ctr"/>
            <a:r>
              <a:rPr lang="en-GB" cap="none" dirty="0">
                <a:solidFill>
                  <a:srgbClr val="FFFFFF"/>
                </a:solidFill>
              </a:rPr>
              <a:t>Problem Solving and Decision Making</a:t>
            </a:r>
          </a:p>
        </p:txBody>
      </p:sp>
      <p:sp>
        <p:nvSpPr>
          <p:cNvPr id="34" name="Content Placeholder 2">
            <a:extLst>
              <a:ext uri="{FF2B5EF4-FFF2-40B4-BE49-F238E27FC236}">
                <a16:creationId xmlns:a16="http://schemas.microsoft.com/office/drawing/2014/main" id="{788F2A52-88BC-B037-A592-C4E83CB223A2}"/>
              </a:ext>
            </a:extLst>
          </p:cNvPr>
          <p:cNvSpPr>
            <a:spLocks noGrp="1"/>
          </p:cNvSpPr>
          <p:nvPr>
            <p:ph idx="1"/>
          </p:nvPr>
        </p:nvSpPr>
        <p:spPr>
          <a:xfrm>
            <a:off x="499533" y="484632"/>
            <a:ext cx="11192934" cy="3511948"/>
          </a:xfrm>
        </p:spPr>
        <p:txBody>
          <a:bodyPr anchor="ctr">
            <a:normAutofit fontScale="92500" lnSpcReduction="20000"/>
          </a:bodyPr>
          <a:lstStyle/>
          <a:p>
            <a:pPr marL="228600" indent="-228600">
              <a:buAutoNum type="arabicPeriod"/>
            </a:pPr>
            <a:r>
              <a:rPr lang="en-GB" sz="1700" b="1" dirty="0"/>
              <a:t>Defining the Problem</a:t>
            </a:r>
          </a:p>
          <a:p>
            <a:pPr marL="0" indent="0">
              <a:buNone/>
            </a:pPr>
            <a:r>
              <a:rPr lang="en-GB" sz="1500" dirty="0"/>
              <a:t>The first step in resolving a problem is to define it. The next step is to analyse the issue and determine what may have caused it to occur. There are a variety of approaches to follow, but in this presentation, we will focus on PESTEL and Fishbone to define cause and effect. Prior to considering potential solutions or making decisions, it is essential to understand the issue at hand. A clearly defined problem facilitates the decision-making process later on.</a:t>
            </a:r>
          </a:p>
          <a:p>
            <a:pPr marL="228600" indent="-228600">
              <a:buAutoNum type="arabicPlain" startAt="2"/>
            </a:pPr>
            <a:r>
              <a:rPr lang="en-GB" sz="1700" b="1" dirty="0"/>
              <a:t>Try Different Methods</a:t>
            </a:r>
          </a:p>
          <a:p>
            <a:pPr marL="0" indent="0">
              <a:buNone/>
            </a:pPr>
            <a:r>
              <a:rPr lang="en-GB" sz="1500" dirty="0"/>
              <a:t>After you have defined and analysed the problem, you can begin brainstorming possible solutions. It is a smart idea to seek feedback from mentors and other individuals involved with the issue so that you can see all sides of the problem. It may also be helpful for you to think about how you have solved similar problems in the past. The issue should be approached from both a short-term and long-term perspective. Additionally, consider how potential approaches align with the mission and goals of your organization.</a:t>
            </a:r>
          </a:p>
          <a:p>
            <a:pPr marL="228600" indent="-228600">
              <a:buAutoNum type="arabicPlain" startAt="3"/>
            </a:pPr>
            <a:r>
              <a:rPr lang="en-GB" sz="1700" b="1" dirty="0"/>
              <a:t>Evaluate Different Solutions</a:t>
            </a:r>
          </a:p>
          <a:p>
            <a:pPr marL="0" indent="0">
              <a:buNone/>
            </a:pPr>
            <a:r>
              <a:rPr lang="en-GB" sz="1500" dirty="0"/>
              <a:t>It is time to evaluate all of the approaches you have come up with during the brainstorming process in order to decide which approach is best. To do just that, we will use PMI in this presentation to weigh all the pros and cons. Remember to take into account the long-term effects on your organization. Additionally, you need to consider the different resources needed for each decision. Based on all of these factors, you will be able to make the right decision for your company.</a:t>
            </a:r>
          </a:p>
        </p:txBody>
      </p:sp>
      <p:sp>
        <p:nvSpPr>
          <p:cNvPr id="5" name="Slide Number Placeholder 4">
            <a:extLst>
              <a:ext uri="{FF2B5EF4-FFF2-40B4-BE49-F238E27FC236}">
                <a16:creationId xmlns:a16="http://schemas.microsoft.com/office/drawing/2014/main" id="{9E277696-E468-3ED5-92C2-7FC583F8509A}"/>
              </a:ext>
            </a:extLst>
          </p:cNvPr>
          <p:cNvSpPr>
            <a:spLocks noGrp="1"/>
          </p:cNvSpPr>
          <p:nvPr>
            <p:ph type="sldNum" sz="quarter" idx="12"/>
          </p:nvPr>
        </p:nvSpPr>
        <p:spPr>
          <a:xfrm>
            <a:off x="10837333" y="6470704"/>
            <a:ext cx="973667" cy="274320"/>
          </a:xfrm>
        </p:spPr>
        <p:txBody>
          <a:bodyPr>
            <a:normAutofit/>
          </a:bodyPr>
          <a:lstStyle/>
          <a:p>
            <a:pPr>
              <a:spcAft>
                <a:spcPts val="600"/>
              </a:spcAft>
            </a:pPr>
            <a:r>
              <a:rPr lang="en-GB"/>
              <a:t>5</a:t>
            </a:r>
          </a:p>
        </p:txBody>
      </p:sp>
    </p:spTree>
    <p:extLst>
      <p:ext uri="{BB962C8B-B14F-4D97-AF65-F5344CB8AC3E}">
        <p14:creationId xmlns:p14="http://schemas.microsoft.com/office/powerpoint/2010/main" val="41225043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E08749FB-5801-45C8-BF7B-840E23F8A2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Rectangle 16">
            <a:extLst>
              <a:ext uri="{FF2B5EF4-FFF2-40B4-BE49-F238E27FC236}">
                <a16:creationId xmlns:a16="http://schemas.microsoft.com/office/drawing/2014/main" id="{DAA7C513-277B-4325-9779-116946C0D3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4632" y="484632"/>
            <a:ext cx="11207835" cy="351194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A20F6923-DC2F-4143-ACA0-519D0FE6C7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4632" y="4150596"/>
            <a:ext cx="3248522" cy="2219668"/>
          </a:xfrm>
          <a:prstGeom prst="rect">
            <a:avLst/>
          </a:prstGeom>
          <a:solidFill>
            <a:schemeClr val="tx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8319B32C-704E-4A0B-BD7B-186B70511A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97745" y="4150596"/>
            <a:ext cx="7794722" cy="221966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304877F-38CC-CC98-DD41-B192036D205E}"/>
              </a:ext>
            </a:extLst>
          </p:cNvPr>
          <p:cNvSpPr>
            <a:spLocks noGrp="1"/>
          </p:cNvSpPr>
          <p:nvPr>
            <p:ph type="title"/>
          </p:nvPr>
        </p:nvSpPr>
        <p:spPr>
          <a:xfrm>
            <a:off x="4178301" y="4391025"/>
            <a:ext cx="7192110" cy="1738808"/>
          </a:xfrm>
        </p:spPr>
        <p:txBody>
          <a:bodyPr>
            <a:normAutofit/>
          </a:bodyPr>
          <a:lstStyle/>
          <a:p>
            <a:pPr algn="ctr"/>
            <a:r>
              <a:rPr lang="en-GB" cap="none" dirty="0">
                <a:solidFill>
                  <a:srgbClr val="FFFFFF"/>
                </a:solidFill>
              </a:rPr>
              <a:t>T.M Lewin</a:t>
            </a:r>
            <a:br>
              <a:rPr lang="en-GB" cap="none" dirty="0">
                <a:solidFill>
                  <a:srgbClr val="FFFFFF"/>
                </a:solidFill>
              </a:rPr>
            </a:br>
            <a:r>
              <a:rPr lang="en-GB" cap="none" dirty="0">
                <a:solidFill>
                  <a:srgbClr val="FFFFFF"/>
                </a:solidFill>
              </a:rPr>
              <a:t>Declining Profits</a:t>
            </a:r>
          </a:p>
        </p:txBody>
      </p:sp>
      <p:sp>
        <p:nvSpPr>
          <p:cNvPr id="3" name="Content Placeholder 2">
            <a:extLst>
              <a:ext uri="{FF2B5EF4-FFF2-40B4-BE49-F238E27FC236}">
                <a16:creationId xmlns:a16="http://schemas.microsoft.com/office/drawing/2014/main" id="{788F2A52-88BC-B037-A592-C4E83CB223A2}"/>
              </a:ext>
            </a:extLst>
          </p:cNvPr>
          <p:cNvSpPr>
            <a:spLocks noGrp="1"/>
          </p:cNvSpPr>
          <p:nvPr>
            <p:ph idx="1"/>
          </p:nvPr>
        </p:nvSpPr>
        <p:spPr>
          <a:xfrm>
            <a:off x="484632" y="484632"/>
            <a:ext cx="11207835" cy="3511948"/>
          </a:xfrm>
        </p:spPr>
        <p:txBody>
          <a:bodyPr anchor="ctr">
            <a:normAutofit/>
          </a:bodyPr>
          <a:lstStyle/>
          <a:p>
            <a:pPr>
              <a:buFont typeface="Wingdings" panose="05000000000000000000" pitchFamily="2" charset="2"/>
              <a:buChar char="§"/>
            </a:pPr>
            <a:r>
              <a:rPr lang="en-GB" sz="2000" dirty="0"/>
              <a:t> According to Retail &amp; Leisure International (2020) and </a:t>
            </a:r>
            <a:r>
              <a:rPr lang="en-GB" sz="2000" dirty="0" err="1"/>
              <a:t>Jahshan</a:t>
            </a:r>
            <a:r>
              <a:rPr lang="en-GB" sz="2000" dirty="0"/>
              <a:t> (2020), T.M Lewin had been struggling before the pandemic, the outbreak of the pandemic in April 2020 sealed the fate of the company, and 650 of its employees were furloughed as part of the UK Government's Coronavirus Job Retention Scheme, with about 50 employees concentrating exclusively on digital activities and supply chain management. </a:t>
            </a:r>
          </a:p>
          <a:p>
            <a:pPr>
              <a:buFont typeface="Wingdings" panose="05000000000000000000" pitchFamily="2" charset="2"/>
              <a:buChar char="§"/>
            </a:pPr>
            <a:r>
              <a:rPr lang="en-GB" sz="2000" dirty="0"/>
              <a:t> The Guardian (2020) and BBC News (2020) reported the closure of 66 UK stores by T.M Lewis on 30 June 2020, which left 600 workers jobless; Stonebridge, a US liquidation firm, acquired the remaining assets, including its online business.</a:t>
            </a:r>
          </a:p>
        </p:txBody>
      </p:sp>
      <p:sp>
        <p:nvSpPr>
          <p:cNvPr id="5" name="Slide Number Placeholder 4">
            <a:extLst>
              <a:ext uri="{FF2B5EF4-FFF2-40B4-BE49-F238E27FC236}">
                <a16:creationId xmlns:a16="http://schemas.microsoft.com/office/drawing/2014/main" id="{9E277696-E468-3ED5-92C2-7FC583F8509A}"/>
              </a:ext>
            </a:extLst>
          </p:cNvPr>
          <p:cNvSpPr>
            <a:spLocks noGrp="1"/>
          </p:cNvSpPr>
          <p:nvPr>
            <p:ph type="sldNum" sz="quarter" idx="12"/>
          </p:nvPr>
        </p:nvSpPr>
        <p:spPr>
          <a:xfrm>
            <a:off x="10837333" y="6470704"/>
            <a:ext cx="973667" cy="274320"/>
          </a:xfrm>
        </p:spPr>
        <p:txBody>
          <a:bodyPr>
            <a:normAutofit/>
          </a:bodyPr>
          <a:lstStyle/>
          <a:p>
            <a:pPr>
              <a:spcAft>
                <a:spcPts val="600"/>
              </a:spcAft>
            </a:pPr>
            <a:r>
              <a:rPr lang="en-GB"/>
              <a:t>5</a:t>
            </a:r>
          </a:p>
        </p:txBody>
      </p:sp>
    </p:spTree>
    <p:extLst>
      <p:ext uri="{BB962C8B-B14F-4D97-AF65-F5344CB8AC3E}">
        <p14:creationId xmlns:p14="http://schemas.microsoft.com/office/powerpoint/2010/main" val="366617237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E08749FB-5801-45C8-BF7B-840E23F8A2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Rectangle 16">
            <a:extLst>
              <a:ext uri="{FF2B5EF4-FFF2-40B4-BE49-F238E27FC236}">
                <a16:creationId xmlns:a16="http://schemas.microsoft.com/office/drawing/2014/main" id="{DAA7C513-277B-4325-9779-116946C0D3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4632" y="484632"/>
            <a:ext cx="11207835" cy="351194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A20F6923-DC2F-4143-ACA0-519D0FE6C7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4632" y="4150596"/>
            <a:ext cx="3248522" cy="2219668"/>
          </a:xfrm>
          <a:prstGeom prst="rect">
            <a:avLst/>
          </a:prstGeom>
          <a:solidFill>
            <a:schemeClr val="tx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8319B32C-704E-4A0B-BD7B-186B70511A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97745" y="4150596"/>
            <a:ext cx="7794722" cy="221966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304877F-38CC-CC98-DD41-B192036D205E}"/>
              </a:ext>
            </a:extLst>
          </p:cNvPr>
          <p:cNvSpPr>
            <a:spLocks noGrp="1"/>
          </p:cNvSpPr>
          <p:nvPr>
            <p:ph type="title"/>
          </p:nvPr>
        </p:nvSpPr>
        <p:spPr>
          <a:xfrm>
            <a:off x="4178301" y="4391025"/>
            <a:ext cx="7192110" cy="1738808"/>
          </a:xfrm>
        </p:spPr>
        <p:txBody>
          <a:bodyPr>
            <a:normAutofit/>
          </a:bodyPr>
          <a:lstStyle/>
          <a:p>
            <a:pPr algn="ctr"/>
            <a:r>
              <a:rPr lang="en-GB" cap="none" dirty="0">
                <a:solidFill>
                  <a:srgbClr val="FFFFFF"/>
                </a:solidFill>
              </a:rPr>
              <a:t>What is PESTEL?</a:t>
            </a:r>
          </a:p>
        </p:txBody>
      </p:sp>
      <p:sp>
        <p:nvSpPr>
          <p:cNvPr id="3" name="Content Placeholder 2">
            <a:extLst>
              <a:ext uri="{FF2B5EF4-FFF2-40B4-BE49-F238E27FC236}">
                <a16:creationId xmlns:a16="http://schemas.microsoft.com/office/drawing/2014/main" id="{788F2A52-88BC-B037-A592-C4E83CB223A2}"/>
              </a:ext>
            </a:extLst>
          </p:cNvPr>
          <p:cNvSpPr>
            <a:spLocks noGrp="1"/>
          </p:cNvSpPr>
          <p:nvPr>
            <p:ph idx="1"/>
          </p:nvPr>
        </p:nvSpPr>
        <p:spPr>
          <a:xfrm>
            <a:off x="499533" y="484632"/>
            <a:ext cx="11192934" cy="3511948"/>
          </a:xfrm>
        </p:spPr>
        <p:txBody>
          <a:bodyPr anchor="ctr">
            <a:normAutofit/>
          </a:bodyPr>
          <a:lstStyle/>
          <a:p>
            <a:pPr>
              <a:buFont typeface="Wingdings" panose="05000000000000000000" pitchFamily="2" charset="2"/>
              <a:buChar char="§"/>
            </a:pPr>
            <a:r>
              <a:rPr lang="en-GB" sz="2000" dirty="0"/>
              <a:t> The purpose of a PESTEL is to gather factual information on the external factors that could negatively affect an organization’s decision-making. This is in order to maximize opportunities and minimize threats. A company's external environment is examined in six areas mainly Political, Economical, Social, Technological, Environmental, and Legal.</a:t>
            </a:r>
          </a:p>
        </p:txBody>
      </p:sp>
      <p:sp>
        <p:nvSpPr>
          <p:cNvPr id="5" name="Slide Number Placeholder 4">
            <a:extLst>
              <a:ext uri="{FF2B5EF4-FFF2-40B4-BE49-F238E27FC236}">
                <a16:creationId xmlns:a16="http://schemas.microsoft.com/office/drawing/2014/main" id="{9E277696-E468-3ED5-92C2-7FC583F8509A}"/>
              </a:ext>
            </a:extLst>
          </p:cNvPr>
          <p:cNvSpPr>
            <a:spLocks noGrp="1"/>
          </p:cNvSpPr>
          <p:nvPr>
            <p:ph type="sldNum" sz="quarter" idx="12"/>
          </p:nvPr>
        </p:nvSpPr>
        <p:spPr>
          <a:xfrm>
            <a:off x="10837333" y="6470704"/>
            <a:ext cx="973667" cy="274320"/>
          </a:xfrm>
        </p:spPr>
        <p:txBody>
          <a:bodyPr>
            <a:normAutofit/>
          </a:bodyPr>
          <a:lstStyle/>
          <a:p>
            <a:pPr>
              <a:spcAft>
                <a:spcPts val="600"/>
              </a:spcAft>
            </a:pPr>
            <a:r>
              <a:rPr lang="en-GB"/>
              <a:t>5</a:t>
            </a:r>
          </a:p>
        </p:txBody>
      </p:sp>
    </p:spTree>
    <p:extLst>
      <p:ext uri="{BB962C8B-B14F-4D97-AF65-F5344CB8AC3E}">
        <p14:creationId xmlns:p14="http://schemas.microsoft.com/office/powerpoint/2010/main" val="136961903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EF676E3E-35F9-01C3-A4E9-CE8548641BBE}"/>
              </a:ext>
            </a:extLst>
          </p:cNvPr>
          <p:cNvSpPr>
            <a:spLocks noGrp="1"/>
          </p:cNvSpPr>
          <p:nvPr>
            <p:ph type="sldNum" sz="quarter" idx="12"/>
          </p:nvPr>
        </p:nvSpPr>
        <p:spPr/>
        <p:txBody>
          <a:bodyPr/>
          <a:lstStyle/>
          <a:p>
            <a:pPr algn="ctr"/>
            <a:r>
              <a:rPr lang="en-GB" sz="2000" dirty="0"/>
              <a:t>3</a:t>
            </a:r>
          </a:p>
        </p:txBody>
      </p:sp>
      <p:sp>
        <p:nvSpPr>
          <p:cNvPr id="9" name="Rectangle 8">
            <a:extLst>
              <a:ext uri="{FF2B5EF4-FFF2-40B4-BE49-F238E27FC236}">
                <a16:creationId xmlns:a16="http://schemas.microsoft.com/office/drawing/2014/main" id="{7E743523-74A6-A028-3791-D3654FBD1B55}"/>
              </a:ext>
            </a:extLst>
          </p:cNvPr>
          <p:cNvSpPr/>
          <p:nvPr/>
        </p:nvSpPr>
        <p:spPr>
          <a:xfrm>
            <a:off x="729784" y="620271"/>
            <a:ext cx="1620000" cy="1620000"/>
          </a:xfrm>
          <a:prstGeom prst="rect">
            <a:avLst/>
          </a:prstGeom>
          <a:solidFill>
            <a:srgbClr val="FF0000"/>
          </a:solidFill>
          <a:ln>
            <a:solidFill>
              <a:schemeClr val="bg1"/>
            </a:solidFill>
          </a:ln>
          <a:effectLst>
            <a:outerShdw blurRad="508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4400" dirty="0"/>
              <a:t>P</a:t>
            </a:r>
          </a:p>
        </p:txBody>
      </p:sp>
      <p:sp>
        <p:nvSpPr>
          <p:cNvPr id="27" name="Rectangle 26">
            <a:extLst>
              <a:ext uri="{FF2B5EF4-FFF2-40B4-BE49-F238E27FC236}">
                <a16:creationId xmlns:a16="http://schemas.microsoft.com/office/drawing/2014/main" id="{BB40BF7F-0B9F-FB79-0B75-F175BFCDA5A0}"/>
              </a:ext>
            </a:extLst>
          </p:cNvPr>
          <p:cNvSpPr/>
          <p:nvPr/>
        </p:nvSpPr>
        <p:spPr>
          <a:xfrm>
            <a:off x="729784" y="2272140"/>
            <a:ext cx="1620000" cy="360000"/>
          </a:xfrm>
          <a:prstGeom prst="rect">
            <a:avLst/>
          </a:prstGeom>
          <a:solidFill>
            <a:srgbClr val="FF0000"/>
          </a:solidFill>
          <a:ln>
            <a:solidFill>
              <a:schemeClr val="bg1"/>
            </a:solidFill>
          </a:ln>
          <a:effectLst>
            <a:outerShdw blurRad="508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500" b="1" dirty="0"/>
              <a:t>Political</a:t>
            </a:r>
          </a:p>
        </p:txBody>
      </p:sp>
      <p:sp>
        <p:nvSpPr>
          <p:cNvPr id="34" name="Rectangle 33">
            <a:extLst>
              <a:ext uri="{FF2B5EF4-FFF2-40B4-BE49-F238E27FC236}">
                <a16:creationId xmlns:a16="http://schemas.microsoft.com/office/drawing/2014/main" id="{61399FC4-4DE9-7B76-FA28-24A5AC2F8D25}"/>
              </a:ext>
            </a:extLst>
          </p:cNvPr>
          <p:cNvSpPr/>
          <p:nvPr/>
        </p:nvSpPr>
        <p:spPr>
          <a:xfrm>
            <a:off x="729784" y="2664009"/>
            <a:ext cx="1620000" cy="3600000"/>
          </a:xfrm>
          <a:prstGeom prst="rect">
            <a:avLst/>
          </a:prstGeom>
          <a:solidFill>
            <a:srgbClr val="FF0000"/>
          </a:solidFill>
          <a:ln>
            <a:solidFill>
              <a:schemeClr val="bg1"/>
            </a:solidFill>
          </a:ln>
          <a:effectLst>
            <a:outerShdw blurRad="508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t"/>
          <a:lstStyle/>
          <a:p>
            <a:pPr marL="171450" indent="-171450">
              <a:buFont typeface="Wingdings" panose="05000000000000000000" pitchFamily="2" charset="2"/>
              <a:buChar char="§"/>
            </a:pPr>
            <a:r>
              <a:rPr lang="en-GB" sz="1100" dirty="0"/>
              <a:t>Lockdown Restrictions</a:t>
            </a:r>
          </a:p>
          <a:p>
            <a:pPr marL="171450" indent="-171450">
              <a:buFont typeface="Wingdings" panose="05000000000000000000" pitchFamily="2" charset="2"/>
              <a:buChar char="§"/>
            </a:pPr>
            <a:r>
              <a:rPr lang="en-GB" sz="1100" dirty="0"/>
              <a:t>Tax Policy Changes</a:t>
            </a:r>
          </a:p>
          <a:p>
            <a:pPr marL="171450" indent="-171450">
              <a:buFont typeface="Wingdings" panose="05000000000000000000" pitchFamily="2" charset="2"/>
              <a:buChar char="§"/>
            </a:pPr>
            <a:r>
              <a:rPr lang="en-GB" sz="1100" dirty="0"/>
              <a:t>Trade Restrictions</a:t>
            </a:r>
          </a:p>
          <a:p>
            <a:pPr marL="171450" indent="-171450">
              <a:buFont typeface="Wingdings" panose="05000000000000000000" pitchFamily="2" charset="2"/>
              <a:buChar char="§"/>
            </a:pPr>
            <a:r>
              <a:rPr lang="en-GB" sz="1100" dirty="0"/>
              <a:t>Foreign Trade Policy</a:t>
            </a:r>
          </a:p>
          <a:p>
            <a:pPr marL="171450" indent="-171450">
              <a:buFont typeface="Wingdings" panose="05000000000000000000" pitchFamily="2" charset="2"/>
              <a:buChar char="§"/>
            </a:pPr>
            <a:r>
              <a:rPr lang="en-GB" sz="1100" dirty="0"/>
              <a:t>Legislation Changes</a:t>
            </a:r>
          </a:p>
          <a:p>
            <a:endParaRPr lang="en-GB" sz="1100" dirty="0"/>
          </a:p>
        </p:txBody>
      </p:sp>
      <p:sp>
        <p:nvSpPr>
          <p:cNvPr id="43" name="Rectangle 42">
            <a:extLst>
              <a:ext uri="{FF2B5EF4-FFF2-40B4-BE49-F238E27FC236}">
                <a16:creationId xmlns:a16="http://schemas.microsoft.com/office/drawing/2014/main" id="{81458FAA-6BD9-7691-9459-69CF233AAAAF}"/>
              </a:ext>
            </a:extLst>
          </p:cNvPr>
          <p:cNvSpPr/>
          <p:nvPr/>
        </p:nvSpPr>
        <p:spPr>
          <a:xfrm>
            <a:off x="2556017" y="620271"/>
            <a:ext cx="1620000" cy="1620000"/>
          </a:xfrm>
          <a:prstGeom prst="rect">
            <a:avLst/>
          </a:prstGeom>
          <a:solidFill>
            <a:srgbClr val="FF9900"/>
          </a:solidFill>
          <a:ln>
            <a:solidFill>
              <a:schemeClr val="bg1"/>
            </a:solidFill>
          </a:ln>
          <a:effectLst>
            <a:outerShdw blurRad="508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4400" dirty="0"/>
              <a:t>E</a:t>
            </a:r>
          </a:p>
        </p:txBody>
      </p:sp>
      <p:sp>
        <p:nvSpPr>
          <p:cNvPr id="44" name="Rectangle 43">
            <a:extLst>
              <a:ext uri="{FF2B5EF4-FFF2-40B4-BE49-F238E27FC236}">
                <a16:creationId xmlns:a16="http://schemas.microsoft.com/office/drawing/2014/main" id="{56F4723E-D02F-5279-55DC-7C0D651CD37C}"/>
              </a:ext>
            </a:extLst>
          </p:cNvPr>
          <p:cNvSpPr/>
          <p:nvPr/>
        </p:nvSpPr>
        <p:spPr>
          <a:xfrm>
            <a:off x="2556017" y="2272144"/>
            <a:ext cx="1620000" cy="360000"/>
          </a:xfrm>
          <a:prstGeom prst="rect">
            <a:avLst/>
          </a:prstGeom>
          <a:solidFill>
            <a:srgbClr val="FF9900"/>
          </a:solidFill>
          <a:ln>
            <a:solidFill>
              <a:schemeClr val="bg1"/>
            </a:solidFill>
          </a:ln>
          <a:effectLst>
            <a:outerShdw blurRad="508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500" b="1" dirty="0"/>
              <a:t>Economical</a:t>
            </a:r>
          </a:p>
        </p:txBody>
      </p:sp>
      <p:sp>
        <p:nvSpPr>
          <p:cNvPr id="45" name="Rectangle 44">
            <a:extLst>
              <a:ext uri="{FF2B5EF4-FFF2-40B4-BE49-F238E27FC236}">
                <a16:creationId xmlns:a16="http://schemas.microsoft.com/office/drawing/2014/main" id="{887B71F0-142C-472B-1EA1-E94E81F65FA3}"/>
              </a:ext>
            </a:extLst>
          </p:cNvPr>
          <p:cNvSpPr/>
          <p:nvPr/>
        </p:nvSpPr>
        <p:spPr>
          <a:xfrm>
            <a:off x="2557956" y="2659535"/>
            <a:ext cx="1620000" cy="3600000"/>
          </a:xfrm>
          <a:prstGeom prst="rect">
            <a:avLst/>
          </a:prstGeom>
          <a:solidFill>
            <a:srgbClr val="FF9900"/>
          </a:solidFill>
          <a:ln>
            <a:solidFill>
              <a:schemeClr val="bg1"/>
            </a:solidFill>
          </a:ln>
          <a:effectLst>
            <a:outerShdw blurRad="508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t"/>
          <a:lstStyle/>
          <a:p>
            <a:pPr marL="171450" indent="-171450">
              <a:buFont typeface="Wingdings" panose="05000000000000000000" pitchFamily="2" charset="2"/>
              <a:buChar char="§"/>
            </a:pPr>
            <a:r>
              <a:rPr lang="en-GB" sz="1100" dirty="0"/>
              <a:t>Supply Chain Issues </a:t>
            </a:r>
          </a:p>
          <a:p>
            <a:pPr marL="171450" indent="-171450">
              <a:buFont typeface="Wingdings" panose="05000000000000000000" pitchFamily="2" charset="2"/>
              <a:buChar char="§"/>
            </a:pPr>
            <a:r>
              <a:rPr lang="en-GB" sz="1100" dirty="0"/>
              <a:t>Increased Transport Costs</a:t>
            </a:r>
          </a:p>
          <a:p>
            <a:pPr marL="171450" indent="-171450">
              <a:buFont typeface="Wingdings" panose="05000000000000000000" pitchFamily="2" charset="2"/>
              <a:buChar char="§"/>
            </a:pPr>
            <a:r>
              <a:rPr lang="en-GB" sz="1100" dirty="0"/>
              <a:t>Increased Energy Costs</a:t>
            </a:r>
          </a:p>
          <a:p>
            <a:pPr marL="171450" indent="-171450">
              <a:buFont typeface="Wingdings" panose="05000000000000000000" pitchFamily="2" charset="2"/>
              <a:buChar char="§"/>
            </a:pPr>
            <a:r>
              <a:rPr lang="en-GB" sz="1100" dirty="0"/>
              <a:t>Rising Inflation</a:t>
            </a:r>
          </a:p>
        </p:txBody>
      </p:sp>
      <p:sp>
        <p:nvSpPr>
          <p:cNvPr id="46" name="Rectangle 45">
            <a:extLst>
              <a:ext uri="{FF2B5EF4-FFF2-40B4-BE49-F238E27FC236}">
                <a16:creationId xmlns:a16="http://schemas.microsoft.com/office/drawing/2014/main" id="{9CD3588D-C182-E6A3-63F0-9DC6F885EB64}"/>
              </a:ext>
            </a:extLst>
          </p:cNvPr>
          <p:cNvSpPr/>
          <p:nvPr/>
        </p:nvSpPr>
        <p:spPr>
          <a:xfrm>
            <a:off x="4371294" y="616781"/>
            <a:ext cx="1620000" cy="1619999"/>
          </a:xfrm>
          <a:prstGeom prst="rect">
            <a:avLst/>
          </a:prstGeom>
          <a:solidFill>
            <a:srgbClr val="FFCC00"/>
          </a:solidFill>
          <a:ln>
            <a:solidFill>
              <a:schemeClr val="bg1"/>
            </a:solidFill>
          </a:ln>
          <a:effectLst>
            <a:outerShdw blurRad="508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4400" dirty="0"/>
              <a:t>S</a:t>
            </a:r>
          </a:p>
        </p:txBody>
      </p:sp>
      <p:sp>
        <p:nvSpPr>
          <p:cNvPr id="47" name="Rectangle 46">
            <a:extLst>
              <a:ext uri="{FF2B5EF4-FFF2-40B4-BE49-F238E27FC236}">
                <a16:creationId xmlns:a16="http://schemas.microsoft.com/office/drawing/2014/main" id="{70911923-A2D3-0F30-B03A-19DC54806BE9}"/>
              </a:ext>
            </a:extLst>
          </p:cNvPr>
          <p:cNvSpPr/>
          <p:nvPr/>
        </p:nvSpPr>
        <p:spPr>
          <a:xfrm>
            <a:off x="4371294" y="2267658"/>
            <a:ext cx="1620000" cy="360000"/>
          </a:xfrm>
          <a:prstGeom prst="rect">
            <a:avLst/>
          </a:prstGeom>
          <a:solidFill>
            <a:srgbClr val="FFCC00"/>
          </a:solidFill>
          <a:ln>
            <a:solidFill>
              <a:schemeClr val="bg1"/>
            </a:solidFill>
          </a:ln>
          <a:effectLst>
            <a:outerShdw blurRad="508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500" b="1" dirty="0"/>
              <a:t>Social</a:t>
            </a:r>
          </a:p>
        </p:txBody>
      </p:sp>
      <p:sp>
        <p:nvSpPr>
          <p:cNvPr id="48" name="Rectangle 47">
            <a:extLst>
              <a:ext uri="{FF2B5EF4-FFF2-40B4-BE49-F238E27FC236}">
                <a16:creationId xmlns:a16="http://schemas.microsoft.com/office/drawing/2014/main" id="{7D942533-171C-6751-CF0E-05A3A0412335}"/>
              </a:ext>
            </a:extLst>
          </p:cNvPr>
          <p:cNvSpPr/>
          <p:nvPr/>
        </p:nvSpPr>
        <p:spPr>
          <a:xfrm>
            <a:off x="4371294" y="2659535"/>
            <a:ext cx="1620000" cy="3600000"/>
          </a:xfrm>
          <a:prstGeom prst="rect">
            <a:avLst/>
          </a:prstGeom>
          <a:solidFill>
            <a:srgbClr val="FFCC00"/>
          </a:solidFill>
          <a:ln>
            <a:solidFill>
              <a:schemeClr val="bg1"/>
            </a:solidFill>
          </a:ln>
          <a:effectLst>
            <a:outerShdw blurRad="508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t"/>
          <a:lstStyle/>
          <a:p>
            <a:pPr marL="171450" indent="-171450">
              <a:buFont typeface="Wingdings" panose="05000000000000000000" pitchFamily="2" charset="2"/>
              <a:buChar char="§"/>
            </a:pPr>
            <a:r>
              <a:rPr lang="en-GB" sz="1100" dirty="0"/>
              <a:t>Reduced Spending from Customers</a:t>
            </a:r>
          </a:p>
          <a:p>
            <a:pPr marL="171450" indent="-171450">
              <a:buFont typeface="Wingdings" panose="05000000000000000000" pitchFamily="2" charset="2"/>
              <a:buChar char="§"/>
            </a:pPr>
            <a:r>
              <a:rPr lang="en-GB" sz="1100" dirty="0"/>
              <a:t>Customer Purchase Intentions and Behaviours</a:t>
            </a:r>
          </a:p>
          <a:p>
            <a:pPr marL="171450" indent="-171450">
              <a:buFont typeface="Wingdings" panose="05000000000000000000" pitchFamily="2" charset="2"/>
              <a:buChar char="§"/>
            </a:pPr>
            <a:r>
              <a:rPr lang="en-GB" sz="1100" dirty="0"/>
              <a:t>Lifestyle Attitudes</a:t>
            </a:r>
          </a:p>
          <a:p>
            <a:endParaRPr lang="en-GB" sz="1100" dirty="0"/>
          </a:p>
        </p:txBody>
      </p:sp>
      <p:sp>
        <p:nvSpPr>
          <p:cNvPr id="49" name="Rectangle 48">
            <a:extLst>
              <a:ext uri="{FF2B5EF4-FFF2-40B4-BE49-F238E27FC236}">
                <a16:creationId xmlns:a16="http://schemas.microsoft.com/office/drawing/2014/main" id="{86722983-5243-23FC-CC27-CA85D4423137}"/>
              </a:ext>
            </a:extLst>
          </p:cNvPr>
          <p:cNvSpPr/>
          <p:nvPr/>
        </p:nvSpPr>
        <p:spPr>
          <a:xfrm>
            <a:off x="6193991" y="616780"/>
            <a:ext cx="1620000" cy="1619998"/>
          </a:xfrm>
          <a:prstGeom prst="rect">
            <a:avLst/>
          </a:prstGeom>
          <a:solidFill>
            <a:srgbClr val="00FF00"/>
          </a:solidFill>
          <a:ln>
            <a:solidFill>
              <a:schemeClr val="bg1"/>
            </a:solidFill>
          </a:ln>
          <a:effectLst>
            <a:outerShdw blurRad="508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4400" dirty="0"/>
              <a:t>T</a:t>
            </a:r>
          </a:p>
        </p:txBody>
      </p:sp>
      <p:sp>
        <p:nvSpPr>
          <p:cNvPr id="50" name="Rectangle 49">
            <a:extLst>
              <a:ext uri="{FF2B5EF4-FFF2-40B4-BE49-F238E27FC236}">
                <a16:creationId xmlns:a16="http://schemas.microsoft.com/office/drawing/2014/main" id="{99659247-1C19-7E4C-FBB0-43CD92DDC2B3}"/>
              </a:ext>
            </a:extLst>
          </p:cNvPr>
          <p:cNvSpPr/>
          <p:nvPr/>
        </p:nvSpPr>
        <p:spPr>
          <a:xfrm>
            <a:off x="6198817" y="2266414"/>
            <a:ext cx="1620000" cy="360000"/>
          </a:xfrm>
          <a:prstGeom prst="rect">
            <a:avLst/>
          </a:prstGeom>
          <a:solidFill>
            <a:srgbClr val="00FF00"/>
          </a:solidFill>
          <a:ln>
            <a:noFill/>
          </a:ln>
          <a:effectLst>
            <a:outerShdw blurRad="508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500" b="1" dirty="0"/>
              <a:t>Technological</a:t>
            </a:r>
          </a:p>
        </p:txBody>
      </p:sp>
      <p:sp>
        <p:nvSpPr>
          <p:cNvPr id="51" name="Rectangle 50">
            <a:extLst>
              <a:ext uri="{FF2B5EF4-FFF2-40B4-BE49-F238E27FC236}">
                <a16:creationId xmlns:a16="http://schemas.microsoft.com/office/drawing/2014/main" id="{6BDB5635-0BDC-3D57-D590-7493D794782A}"/>
              </a:ext>
            </a:extLst>
          </p:cNvPr>
          <p:cNvSpPr/>
          <p:nvPr/>
        </p:nvSpPr>
        <p:spPr>
          <a:xfrm>
            <a:off x="6193991" y="2656050"/>
            <a:ext cx="1620000" cy="3600000"/>
          </a:xfrm>
          <a:prstGeom prst="rect">
            <a:avLst/>
          </a:prstGeom>
          <a:solidFill>
            <a:srgbClr val="00FF00"/>
          </a:solidFill>
          <a:ln>
            <a:solidFill>
              <a:schemeClr val="bg1"/>
            </a:solidFill>
          </a:ln>
          <a:effectLst>
            <a:outerShdw blurRad="508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t"/>
          <a:lstStyle/>
          <a:p>
            <a:r>
              <a:rPr lang="en-GB" sz="1100" dirty="0"/>
              <a:t> </a:t>
            </a:r>
          </a:p>
        </p:txBody>
      </p:sp>
      <p:sp>
        <p:nvSpPr>
          <p:cNvPr id="52" name="Rectangle 51">
            <a:extLst>
              <a:ext uri="{FF2B5EF4-FFF2-40B4-BE49-F238E27FC236}">
                <a16:creationId xmlns:a16="http://schemas.microsoft.com/office/drawing/2014/main" id="{2ADCE573-3A1E-C55B-B7E3-C8143FE02A5F}"/>
              </a:ext>
            </a:extLst>
          </p:cNvPr>
          <p:cNvSpPr/>
          <p:nvPr/>
        </p:nvSpPr>
        <p:spPr>
          <a:xfrm>
            <a:off x="8026341" y="616780"/>
            <a:ext cx="1620000" cy="1619999"/>
          </a:xfrm>
          <a:prstGeom prst="rect">
            <a:avLst/>
          </a:prstGeom>
          <a:solidFill>
            <a:schemeClr val="bg2">
              <a:lumMod val="75000"/>
            </a:schemeClr>
          </a:solidFill>
          <a:ln>
            <a:solidFill>
              <a:schemeClr val="bg1"/>
            </a:solidFill>
          </a:ln>
          <a:effectLst>
            <a:outerShdw blurRad="508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4400" dirty="0"/>
              <a:t>E</a:t>
            </a:r>
          </a:p>
        </p:txBody>
      </p:sp>
      <p:sp>
        <p:nvSpPr>
          <p:cNvPr id="53" name="Rectangle 52">
            <a:extLst>
              <a:ext uri="{FF2B5EF4-FFF2-40B4-BE49-F238E27FC236}">
                <a16:creationId xmlns:a16="http://schemas.microsoft.com/office/drawing/2014/main" id="{41C4F983-680F-78F1-8384-80A350E6B748}"/>
              </a:ext>
            </a:extLst>
          </p:cNvPr>
          <p:cNvSpPr/>
          <p:nvPr/>
        </p:nvSpPr>
        <p:spPr>
          <a:xfrm>
            <a:off x="8025050" y="2266414"/>
            <a:ext cx="1612842" cy="360000"/>
          </a:xfrm>
          <a:prstGeom prst="rect">
            <a:avLst/>
          </a:prstGeom>
          <a:solidFill>
            <a:schemeClr val="bg2">
              <a:lumMod val="75000"/>
            </a:schemeClr>
          </a:solidFill>
          <a:ln>
            <a:solidFill>
              <a:schemeClr val="bg1"/>
            </a:solidFill>
          </a:ln>
          <a:effectLst>
            <a:outerShdw blurRad="508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500" b="1" dirty="0"/>
              <a:t>Environmental</a:t>
            </a:r>
          </a:p>
        </p:txBody>
      </p:sp>
      <p:sp>
        <p:nvSpPr>
          <p:cNvPr id="54" name="Rectangle 53">
            <a:extLst>
              <a:ext uri="{FF2B5EF4-FFF2-40B4-BE49-F238E27FC236}">
                <a16:creationId xmlns:a16="http://schemas.microsoft.com/office/drawing/2014/main" id="{3EF1A932-B3BC-32A7-749D-27A5E402F3A1}"/>
              </a:ext>
            </a:extLst>
          </p:cNvPr>
          <p:cNvSpPr/>
          <p:nvPr/>
        </p:nvSpPr>
        <p:spPr>
          <a:xfrm>
            <a:off x="8021471" y="2656049"/>
            <a:ext cx="1620000" cy="3600000"/>
          </a:xfrm>
          <a:prstGeom prst="rect">
            <a:avLst/>
          </a:prstGeom>
          <a:solidFill>
            <a:schemeClr val="bg2">
              <a:lumMod val="75000"/>
            </a:schemeClr>
          </a:solidFill>
          <a:ln>
            <a:solidFill>
              <a:schemeClr val="bg1"/>
            </a:solidFill>
          </a:ln>
          <a:effectLst>
            <a:outerShdw blurRad="508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t"/>
          <a:lstStyle/>
          <a:p>
            <a:r>
              <a:rPr lang="en-GB" sz="1100" dirty="0"/>
              <a:t> </a:t>
            </a:r>
          </a:p>
        </p:txBody>
      </p:sp>
      <p:sp>
        <p:nvSpPr>
          <p:cNvPr id="55" name="Rectangle 54">
            <a:extLst>
              <a:ext uri="{FF2B5EF4-FFF2-40B4-BE49-F238E27FC236}">
                <a16:creationId xmlns:a16="http://schemas.microsoft.com/office/drawing/2014/main" id="{F150A616-1AF4-3CE5-4E37-CF65A0C8C03F}"/>
              </a:ext>
            </a:extLst>
          </p:cNvPr>
          <p:cNvSpPr/>
          <p:nvPr/>
        </p:nvSpPr>
        <p:spPr>
          <a:xfrm>
            <a:off x="9858691" y="616780"/>
            <a:ext cx="1620000" cy="1619997"/>
          </a:xfrm>
          <a:prstGeom prst="rect">
            <a:avLst/>
          </a:prstGeom>
          <a:solidFill>
            <a:srgbClr val="9900CC"/>
          </a:solidFill>
          <a:ln>
            <a:solidFill>
              <a:schemeClr val="bg1"/>
            </a:solidFill>
          </a:ln>
          <a:effectLst>
            <a:outerShdw blurRad="508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4400" dirty="0"/>
              <a:t>L</a:t>
            </a:r>
          </a:p>
        </p:txBody>
      </p:sp>
      <p:sp>
        <p:nvSpPr>
          <p:cNvPr id="56" name="Rectangle 55">
            <a:extLst>
              <a:ext uri="{FF2B5EF4-FFF2-40B4-BE49-F238E27FC236}">
                <a16:creationId xmlns:a16="http://schemas.microsoft.com/office/drawing/2014/main" id="{F41E152B-6E4D-D083-FA6F-F25058FCF6C2}"/>
              </a:ext>
            </a:extLst>
          </p:cNvPr>
          <p:cNvSpPr/>
          <p:nvPr/>
        </p:nvSpPr>
        <p:spPr>
          <a:xfrm>
            <a:off x="9865543" y="2266414"/>
            <a:ext cx="1613148" cy="360000"/>
          </a:xfrm>
          <a:prstGeom prst="rect">
            <a:avLst/>
          </a:prstGeom>
          <a:solidFill>
            <a:srgbClr val="9900CC"/>
          </a:solidFill>
          <a:ln>
            <a:solidFill>
              <a:schemeClr val="bg1"/>
            </a:solidFill>
          </a:ln>
          <a:effectLst>
            <a:outerShdw blurRad="508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500" b="1" dirty="0"/>
              <a:t>Legal</a:t>
            </a:r>
          </a:p>
        </p:txBody>
      </p:sp>
      <p:sp>
        <p:nvSpPr>
          <p:cNvPr id="57" name="Rectangle 56">
            <a:extLst>
              <a:ext uri="{FF2B5EF4-FFF2-40B4-BE49-F238E27FC236}">
                <a16:creationId xmlns:a16="http://schemas.microsoft.com/office/drawing/2014/main" id="{0C5E1837-60C2-A99E-7E07-983258CED875}"/>
              </a:ext>
            </a:extLst>
          </p:cNvPr>
          <p:cNvSpPr/>
          <p:nvPr/>
        </p:nvSpPr>
        <p:spPr>
          <a:xfrm>
            <a:off x="9865543" y="2664009"/>
            <a:ext cx="1620000" cy="3600000"/>
          </a:xfrm>
          <a:prstGeom prst="rect">
            <a:avLst/>
          </a:prstGeom>
          <a:solidFill>
            <a:srgbClr val="9900CC"/>
          </a:solidFill>
          <a:ln>
            <a:solidFill>
              <a:schemeClr val="bg1"/>
            </a:solidFill>
          </a:ln>
          <a:effectLst>
            <a:outerShdw blurRad="508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t"/>
          <a:lstStyle/>
          <a:p>
            <a:pPr marL="171450" indent="-171450">
              <a:buFont typeface="Wingdings" panose="05000000000000000000" pitchFamily="2" charset="2"/>
              <a:buChar char="§"/>
            </a:pPr>
            <a:r>
              <a:rPr lang="en-GB" sz="1200" dirty="0"/>
              <a:t>Employment Laws</a:t>
            </a:r>
          </a:p>
          <a:p>
            <a:pPr marL="171450" indent="-171450">
              <a:buFont typeface="Wingdings" panose="05000000000000000000" pitchFamily="2" charset="2"/>
              <a:buChar char="§"/>
            </a:pPr>
            <a:r>
              <a:rPr lang="en-GB" sz="1200" dirty="0"/>
              <a:t>Health and Safety Laws</a:t>
            </a:r>
          </a:p>
        </p:txBody>
      </p:sp>
      <p:sp>
        <p:nvSpPr>
          <p:cNvPr id="58" name="TextBox 57">
            <a:extLst>
              <a:ext uri="{FF2B5EF4-FFF2-40B4-BE49-F238E27FC236}">
                <a16:creationId xmlns:a16="http://schemas.microsoft.com/office/drawing/2014/main" id="{B13B6967-FB46-AE50-906B-B548FA6F9301}"/>
              </a:ext>
            </a:extLst>
          </p:cNvPr>
          <p:cNvSpPr txBox="1"/>
          <p:nvPr/>
        </p:nvSpPr>
        <p:spPr>
          <a:xfrm>
            <a:off x="3522970" y="96371"/>
            <a:ext cx="5146059" cy="430887"/>
          </a:xfrm>
          <a:prstGeom prst="rect">
            <a:avLst/>
          </a:prstGeom>
          <a:noFill/>
        </p:spPr>
        <p:txBody>
          <a:bodyPr wrap="square" rtlCol="0">
            <a:spAutoFit/>
          </a:bodyPr>
          <a:lstStyle/>
          <a:p>
            <a:pPr algn="ctr"/>
            <a:r>
              <a:rPr lang="en-GB" sz="2200" b="1" dirty="0"/>
              <a:t>PESTEL – Declining Profits</a:t>
            </a:r>
          </a:p>
        </p:txBody>
      </p:sp>
    </p:spTree>
    <p:extLst>
      <p:ext uri="{BB962C8B-B14F-4D97-AF65-F5344CB8AC3E}">
        <p14:creationId xmlns:p14="http://schemas.microsoft.com/office/powerpoint/2010/main" val="140928485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E08749FB-5801-45C8-BF7B-840E23F8A2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Rectangle 16">
            <a:extLst>
              <a:ext uri="{FF2B5EF4-FFF2-40B4-BE49-F238E27FC236}">
                <a16:creationId xmlns:a16="http://schemas.microsoft.com/office/drawing/2014/main" id="{DAA7C513-277B-4325-9779-116946C0D3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4632" y="484632"/>
            <a:ext cx="11207835" cy="351194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A20F6923-DC2F-4143-ACA0-519D0FE6C7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4632" y="4150596"/>
            <a:ext cx="3248522" cy="2219668"/>
          </a:xfrm>
          <a:prstGeom prst="rect">
            <a:avLst/>
          </a:prstGeom>
          <a:solidFill>
            <a:schemeClr val="tx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8319B32C-704E-4A0B-BD7B-186B70511A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97745" y="4150596"/>
            <a:ext cx="7794722" cy="221966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304877F-38CC-CC98-DD41-B192036D205E}"/>
              </a:ext>
            </a:extLst>
          </p:cNvPr>
          <p:cNvSpPr>
            <a:spLocks noGrp="1"/>
          </p:cNvSpPr>
          <p:nvPr>
            <p:ph type="title"/>
          </p:nvPr>
        </p:nvSpPr>
        <p:spPr>
          <a:xfrm>
            <a:off x="4178301" y="4391025"/>
            <a:ext cx="7192110" cy="1738808"/>
          </a:xfrm>
        </p:spPr>
        <p:txBody>
          <a:bodyPr>
            <a:normAutofit/>
          </a:bodyPr>
          <a:lstStyle/>
          <a:p>
            <a:pPr algn="ctr"/>
            <a:r>
              <a:rPr lang="en-GB" cap="none" dirty="0">
                <a:solidFill>
                  <a:srgbClr val="FFFFFF"/>
                </a:solidFill>
              </a:rPr>
              <a:t>What is Fishbone?</a:t>
            </a:r>
          </a:p>
        </p:txBody>
      </p:sp>
      <p:sp>
        <p:nvSpPr>
          <p:cNvPr id="3" name="Content Placeholder 2">
            <a:extLst>
              <a:ext uri="{FF2B5EF4-FFF2-40B4-BE49-F238E27FC236}">
                <a16:creationId xmlns:a16="http://schemas.microsoft.com/office/drawing/2014/main" id="{788F2A52-88BC-B037-A592-C4E83CB223A2}"/>
              </a:ext>
            </a:extLst>
          </p:cNvPr>
          <p:cNvSpPr>
            <a:spLocks noGrp="1"/>
          </p:cNvSpPr>
          <p:nvPr>
            <p:ph idx="1"/>
          </p:nvPr>
        </p:nvSpPr>
        <p:spPr>
          <a:xfrm>
            <a:off x="484632" y="484632"/>
            <a:ext cx="11222735" cy="3511948"/>
          </a:xfrm>
        </p:spPr>
        <p:txBody>
          <a:bodyPr anchor="ctr">
            <a:normAutofit/>
          </a:bodyPr>
          <a:lstStyle/>
          <a:p>
            <a:pPr>
              <a:buFont typeface="Wingdings" panose="05000000000000000000" pitchFamily="2" charset="2"/>
              <a:buChar char="§"/>
            </a:pPr>
            <a:r>
              <a:rPr lang="en-GB" dirty="0"/>
              <a:t> </a:t>
            </a:r>
            <a:r>
              <a:rPr lang="en-GB" sz="2000" dirty="0"/>
              <a:t>Typically, a fishbone diagram is used to focus a discussion around a problem during product development and troubleshooting. After brainstorming all possible causes for a problem, the facilitator assists the group in evaluating the potential causes based on their importance and constructing a hierarchy. </a:t>
            </a:r>
          </a:p>
          <a:p>
            <a:pPr>
              <a:buFont typeface="Wingdings" panose="05000000000000000000" pitchFamily="2" charset="2"/>
              <a:buChar char="§"/>
            </a:pPr>
            <a:r>
              <a:rPr lang="en-GB" sz="2000" dirty="0"/>
              <a:t> The name derives from the diagram's design, which resembles the skeleton of a fish. It is customary to work from right to left in a fishbone diagram, with each large bone branching out to include smaller bones of greater detail.</a:t>
            </a:r>
          </a:p>
        </p:txBody>
      </p:sp>
      <p:sp>
        <p:nvSpPr>
          <p:cNvPr id="5" name="Slide Number Placeholder 4">
            <a:extLst>
              <a:ext uri="{FF2B5EF4-FFF2-40B4-BE49-F238E27FC236}">
                <a16:creationId xmlns:a16="http://schemas.microsoft.com/office/drawing/2014/main" id="{9E277696-E468-3ED5-92C2-7FC583F8509A}"/>
              </a:ext>
            </a:extLst>
          </p:cNvPr>
          <p:cNvSpPr>
            <a:spLocks noGrp="1"/>
          </p:cNvSpPr>
          <p:nvPr>
            <p:ph type="sldNum" sz="quarter" idx="12"/>
          </p:nvPr>
        </p:nvSpPr>
        <p:spPr>
          <a:xfrm>
            <a:off x="10837333" y="6470704"/>
            <a:ext cx="973667" cy="274320"/>
          </a:xfrm>
        </p:spPr>
        <p:txBody>
          <a:bodyPr>
            <a:normAutofit/>
          </a:bodyPr>
          <a:lstStyle/>
          <a:p>
            <a:pPr>
              <a:spcAft>
                <a:spcPts val="600"/>
              </a:spcAft>
            </a:pPr>
            <a:r>
              <a:rPr lang="en-GB"/>
              <a:t>5</a:t>
            </a:r>
          </a:p>
        </p:txBody>
      </p:sp>
    </p:spTree>
    <p:extLst>
      <p:ext uri="{BB962C8B-B14F-4D97-AF65-F5344CB8AC3E}">
        <p14:creationId xmlns:p14="http://schemas.microsoft.com/office/powerpoint/2010/main" val="347663845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9E277696-E468-3ED5-92C2-7FC583F8509A}"/>
              </a:ext>
            </a:extLst>
          </p:cNvPr>
          <p:cNvSpPr>
            <a:spLocks noGrp="1"/>
          </p:cNvSpPr>
          <p:nvPr>
            <p:ph type="sldNum" sz="quarter" idx="12"/>
          </p:nvPr>
        </p:nvSpPr>
        <p:spPr/>
        <p:txBody>
          <a:bodyPr/>
          <a:lstStyle/>
          <a:p>
            <a:pPr algn="ctr"/>
            <a:r>
              <a:rPr lang="en-GB" sz="2000" dirty="0"/>
              <a:t>5</a:t>
            </a:r>
          </a:p>
        </p:txBody>
      </p:sp>
      <p:sp>
        <p:nvSpPr>
          <p:cNvPr id="57" name="Line 119">
            <a:extLst>
              <a:ext uri="{FF2B5EF4-FFF2-40B4-BE49-F238E27FC236}">
                <a16:creationId xmlns:a16="http://schemas.microsoft.com/office/drawing/2014/main" id="{2ABD9C04-D8E0-D6FA-6B44-DE8C0FE7A8F9}"/>
              </a:ext>
            </a:extLst>
          </p:cNvPr>
          <p:cNvSpPr>
            <a:spLocks noChangeShapeType="1"/>
          </p:cNvSpPr>
          <p:nvPr/>
        </p:nvSpPr>
        <p:spPr bwMode="auto">
          <a:xfrm>
            <a:off x="2182532" y="2228083"/>
            <a:ext cx="508000"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a:p>
        </p:txBody>
      </p:sp>
      <p:sp>
        <p:nvSpPr>
          <p:cNvPr id="58" name="Text Box 118">
            <a:extLst>
              <a:ext uri="{FF2B5EF4-FFF2-40B4-BE49-F238E27FC236}">
                <a16:creationId xmlns:a16="http://schemas.microsoft.com/office/drawing/2014/main" id="{0B120C74-F834-BFC8-8B30-B2E85C37E991}"/>
              </a:ext>
            </a:extLst>
          </p:cNvPr>
          <p:cNvSpPr txBox="1">
            <a:spLocks noChangeArrowheads="1"/>
          </p:cNvSpPr>
          <p:nvPr/>
        </p:nvSpPr>
        <p:spPr bwMode="auto">
          <a:xfrm>
            <a:off x="1122082" y="2021147"/>
            <a:ext cx="1060450" cy="363538"/>
          </a:xfrm>
          <a:prstGeom prst="rect">
            <a:avLst/>
          </a:prstGeom>
          <a:solidFill>
            <a:schemeClr val="bg2"/>
          </a:solidFill>
          <a:ln w="9525" cap="rnd">
            <a:solidFill>
              <a:srgbClr val="000000"/>
            </a:solidFill>
            <a:prstDash val="sysDot"/>
            <a:miter lim="800000"/>
            <a:headEnd/>
            <a:tailEnd/>
          </a:ln>
        </p:spPr>
        <p:txBody>
          <a:bodyPr vert="horz" wrap="square" lIns="91440" tIns="45720" rIns="91440" bIns="45720" numCol="1" anchor="ctr" anchorCtr="0" compatLnSpc="1">
            <a:prstTxWarp prst="textNoShape">
              <a:avLst/>
            </a:prstTxWarp>
          </a:bodyPr>
          <a:lstStyle/>
          <a:p>
            <a:pPr marL="0" marR="0" lvl="0" indent="0" algn="ctr" defTabSz="914400" rtl="0" eaLnBrk="0" fontAlgn="base" latinLnBrk="0" hangingPunct="0">
              <a:lnSpc>
                <a:spcPct val="100000"/>
              </a:lnSpc>
              <a:spcBef>
                <a:spcPct val="0"/>
              </a:spcBef>
              <a:spcAft>
                <a:spcPct val="0"/>
              </a:spcAft>
              <a:buClrTx/>
              <a:buSzTx/>
              <a:buFontTx/>
              <a:buNone/>
              <a:tabLst/>
            </a:pPr>
            <a:r>
              <a:rPr kumimoji="0" lang="en-GB" altLang="en-US" sz="9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cs typeface="Arial" panose="020B0604020202020204" pitchFamily="34" charset="0"/>
              </a:rPr>
              <a:t>Lockdown Restrictions</a:t>
            </a:r>
            <a:endParaRPr kumimoji="0" lang="en-GB" altLang="en-US" sz="1800" b="0" i="0" u="none" strike="noStrike" cap="none" normalizeH="0" baseline="0" dirty="0">
              <a:ln>
                <a:noFill/>
              </a:ln>
              <a:solidFill>
                <a:schemeClr val="tx1"/>
              </a:solidFill>
              <a:effectLst/>
              <a:latin typeface="Arial" panose="020B0604020202020204" pitchFamily="34" charset="0"/>
            </a:endParaRPr>
          </a:p>
        </p:txBody>
      </p:sp>
      <p:sp>
        <p:nvSpPr>
          <p:cNvPr id="59" name="Line 117">
            <a:extLst>
              <a:ext uri="{FF2B5EF4-FFF2-40B4-BE49-F238E27FC236}">
                <a16:creationId xmlns:a16="http://schemas.microsoft.com/office/drawing/2014/main" id="{B3092A5B-DB7F-F93C-8B37-2D9D8D92DE6B}"/>
              </a:ext>
            </a:extLst>
          </p:cNvPr>
          <p:cNvSpPr>
            <a:spLocks noChangeShapeType="1"/>
          </p:cNvSpPr>
          <p:nvPr/>
        </p:nvSpPr>
        <p:spPr bwMode="auto">
          <a:xfrm>
            <a:off x="2784195" y="2829745"/>
            <a:ext cx="508000"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a:p>
        </p:txBody>
      </p:sp>
      <p:sp>
        <p:nvSpPr>
          <p:cNvPr id="60" name="Text Box 116">
            <a:extLst>
              <a:ext uri="{FF2B5EF4-FFF2-40B4-BE49-F238E27FC236}">
                <a16:creationId xmlns:a16="http://schemas.microsoft.com/office/drawing/2014/main" id="{5A48DF04-5FB7-9F11-8800-2EA8C311C1E6}"/>
              </a:ext>
            </a:extLst>
          </p:cNvPr>
          <p:cNvSpPr txBox="1">
            <a:spLocks noChangeArrowheads="1"/>
          </p:cNvSpPr>
          <p:nvPr/>
        </p:nvSpPr>
        <p:spPr bwMode="auto">
          <a:xfrm>
            <a:off x="1709457" y="2632895"/>
            <a:ext cx="1060450" cy="363538"/>
          </a:xfrm>
          <a:prstGeom prst="rect">
            <a:avLst/>
          </a:prstGeom>
          <a:solidFill>
            <a:schemeClr val="bg2"/>
          </a:solidFill>
          <a:ln w="9525" cap="rnd">
            <a:solidFill>
              <a:srgbClr val="000000"/>
            </a:solidFill>
            <a:prstDash val="sysDot"/>
            <a:miter lim="800000"/>
            <a:headEnd/>
            <a:tailEnd/>
          </a:ln>
        </p:spPr>
        <p:txBody>
          <a:bodyPr vert="horz" wrap="square" lIns="91440" tIns="45720" rIns="91440" bIns="45720" numCol="1" anchor="ctr" anchorCtr="0" compatLnSpc="1">
            <a:prstTxWarp prst="textNoShape">
              <a:avLst/>
            </a:prstTxWarp>
          </a:bodyPr>
          <a:lstStyle/>
          <a:p>
            <a:pPr marL="0" marR="0" lvl="0" indent="0" algn="ctr" defTabSz="914400" rtl="0" eaLnBrk="0" fontAlgn="base" latinLnBrk="0" hangingPunct="0">
              <a:lnSpc>
                <a:spcPct val="100000"/>
              </a:lnSpc>
              <a:spcBef>
                <a:spcPct val="0"/>
              </a:spcBef>
              <a:spcAft>
                <a:spcPct val="0"/>
              </a:spcAft>
              <a:buClrTx/>
              <a:buSzTx/>
              <a:buFontTx/>
              <a:buNone/>
              <a:tabLst/>
            </a:pPr>
            <a:r>
              <a:rPr kumimoji="0" lang="en-US" altLang="en-US" sz="9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cs typeface="Arial" panose="020B0604020202020204" pitchFamily="34" charset="0"/>
              </a:rPr>
              <a:t>Supply Chain Issues</a:t>
            </a: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61" name="Line 115">
            <a:extLst>
              <a:ext uri="{FF2B5EF4-FFF2-40B4-BE49-F238E27FC236}">
                <a16:creationId xmlns:a16="http://schemas.microsoft.com/office/drawing/2014/main" id="{E157B9A3-4399-445B-3045-023F4B4A5B39}"/>
              </a:ext>
            </a:extLst>
          </p:cNvPr>
          <p:cNvSpPr>
            <a:spLocks noChangeShapeType="1"/>
          </p:cNvSpPr>
          <p:nvPr/>
        </p:nvSpPr>
        <p:spPr bwMode="auto">
          <a:xfrm>
            <a:off x="3336645" y="3382195"/>
            <a:ext cx="508000"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a:p>
        </p:txBody>
      </p:sp>
      <p:sp>
        <p:nvSpPr>
          <p:cNvPr id="62" name="Text Box 114">
            <a:extLst>
              <a:ext uri="{FF2B5EF4-FFF2-40B4-BE49-F238E27FC236}">
                <a16:creationId xmlns:a16="http://schemas.microsoft.com/office/drawing/2014/main" id="{6563A912-FA9C-501B-5503-BED9BFD562AE}"/>
              </a:ext>
            </a:extLst>
          </p:cNvPr>
          <p:cNvSpPr txBox="1">
            <a:spLocks noChangeArrowheads="1"/>
          </p:cNvSpPr>
          <p:nvPr/>
        </p:nvSpPr>
        <p:spPr bwMode="auto">
          <a:xfrm>
            <a:off x="2261907" y="3185345"/>
            <a:ext cx="1060450" cy="363538"/>
          </a:xfrm>
          <a:prstGeom prst="rect">
            <a:avLst/>
          </a:prstGeom>
          <a:solidFill>
            <a:schemeClr val="bg2"/>
          </a:solidFill>
          <a:ln w="9525" cap="rnd">
            <a:solidFill>
              <a:srgbClr val="000000"/>
            </a:solidFill>
            <a:prstDash val="sysDot"/>
            <a:miter lim="800000"/>
            <a:headEnd/>
            <a:tailEnd/>
          </a:ln>
        </p:spPr>
        <p:txBody>
          <a:bodyPr vert="horz" wrap="square" lIns="91440" tIns="45720" rIns="91440" bIns="45720" numCol="1" anchor="ctr" anchorCtr="0" compatLnSpc="1">
            <a:prstTxWarp prst="textNoShape">
              <a:avLst/>
            </a:prstTxWarp>
          </a:bodyPr>
          <a:lstStyle/>
          <a:p>
            <a:pPr marL="0" marR="0" lvl="0" indent="0" algn="ctr" defTabSz="914400" rtl="0" eaLnBrk="0" fontAlgn="base" latinLnBrk="0" hangingPunct="0">
              <a:lnSpc>
                <a:spcPct val="100000"/>
              </a:lnSpc>
              <a:spcBef>
                <a:spcPct val="0"/>
              </a:spcBef>
              <a:spcAft>
                <a:spcPct val="0"/>
              </a:spcAft>
              <a:buClrTx/>
              <a:buSzTx/>
              <a:buFontTx/>
              <a:buNone/>
              <a:tabLst/>
            </a:pPr>
            <a:r>
              <a:rPr kumimoji="0" lang="en-US" altLang="en-US" sz="9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cs typeface="Arial" panose="020B0604020202020204" pitchFamily="34" charset="0"/>
              </a:rPr>
              <a:t>Lack of Online Stores</a:t>
            </a: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63" name="Line 113">
            <a:extLst>
              <a:ext uri="{FF2B5EF4-FFF2-40B4-BE49-F238E27FC236}">
                <a16:creationId xmlns:a16="http://schemas.microsoft.com/office/drawing/2014/main" id="{7D4E8CA6-9228-C249-600F-1DC988B691AF}"/>
              </a:ext>
            </a:extLst>
          </p:cNvPr>
          <p:cNvSpPr>
            <a:spLocks noChangeShapeType="1"/>
          </p:cNvSpPr>
          <p:nvPr/>
        </p:nvSpPr>
        <p:spPr bwMode="auto">
          <a:xfrm>
            <a:off x="4527270" y="2236020"/>
            <a:ext cx="508000"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a:p>
        </p:txBody>
      </p:sp>
      <p:sp>
        <p:nvSpPr>
          <p:cNvPr id="64" name="Text Box 112">
            <a:extLst>
              <a:ext uri="{FF2B5EF4-FFF2-40B4-BE49-F238E27FC236}">
                <a16:creationId xmlns:a16="http://schemas.microsoft.com/office/drawing/2014/main" id="{9A904A33-7219-C58B-7A4B-C1648A1AC1D0}"/>
              </a:ext>
            </a:extLst>
          </p:cNvPr>
          <p:cNvSpPr txBox="1">
            <a:spLocks noChangeArrowheads="1"/>
          </p:cNvSpPr>
          <p:nvPr/>
        </p:nvSpPr>
        <p:spPr bwMode="auto">
          <a:xfrm>
            <a:off x="3452532" y="2032820"/>
            <a:ext cx="1060450" cy="363538"/>
          </a:xfrm>
          <a:prstGeom prst="rect">
            <a:avLst/>
          </a:prstGeom>
          <a:solidFill>
            <a:schemeClr val="bg2"/>
          </a:solidFill>
          <a:ln w="9525" cap="rnd">
            <a:solidFill>
              <a:srgbClr val="000000"/>
            </a:solidFill>
            <a:prstDash val="sysDot"/>
            <a:miter lim="800000"/>
            <a:headEnd/>
            <a:tailEnd/>
          </a:ln>
        </p:spPr>
        <p:txBody>
          <a:bodyPr vert="horz" wrap="square" lIns="91440" tIns="45720" rIns="91440" bIns="45720" numCol="1" anchor="ctr" anchorCtr="0" compatLnSpc="1">
            <a:prstTxWarp prst="textNoShape">
              <a:avLst/>
            </a:prstTxWarp>
          </a:bodyPr>
          <a:lstStyle/>
          <a:p>
            <a:pPr marL="0" marR="0" lvl="0" indent="0" algn="ctr" defTabSz="914400" rtl="0" eaLnBrk="0" fontAlgn="base" latinLnBrk="0" hangingPunct="0">
              <a:lnSpc>
                <a:spcPct val="100000"/>
              </a:lnSpc>
              <a:spcBef>
                <a:spcPct val="0"/>
              </a:spcBef>
              <a:spcAft>
                <a:spcPct val="0"/>
              </a:spcAft>
              <a:buClrTx/>
              <a:buSzTx/>
              <a:buFontTx/>
              <a:buNone/>
              <a:tabLst/>
            </a:pPr>
            <a:r>
              <a:rPr kumimoji="0" lang="en-US" altLang="en-US" sz="9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cs typeface="Arial" panose="020B0604020202020204" pitchFamily="34" charset="0"/>
              </a:rPr>
              <a:t>Increased</a:t>
            </a:r>
            <a:endParaRPr kumimoji="0" lang="en-US" altLang="en-US" sz="800" b="0" i="0" u="none" strike="noStrike" cap="none" normalizeH="0" baseline="0" dirty="0">
              <a:ln>
                <a:noFill/>
              </a:ln>
              <a:solidFill>
                <a:schemeClr val="tx1"/>
              </a:solidFill>
              <a:effectLst/>
            </a:endParaRPr>
          </a:p>
          <a:p>
            <a:pPr marL="0" marR="0" lvl="0" indent="0" algn="ctr" defTabSz="914400" rtl="0" eaLnBrk="0" fontAlgn="base" latinLnBrk="0" hangingPunct="0">
              <a:lnSpc>
                <a:spcPct val="100000"/>
              </a:lnSpc>
              <a:spcBef>
                <a:spcPct val="0"/>
              </a:spcBef>
              <a:spcAft>
                <a:spcPct val="0"/>
              </a:spcAft>
              <a:buClrTx/>
              <a:buSzTx/>
              <a:buFontTx/>
              <a:buNone/>
              <a:tabLst/>
            </a:pPr>
            <a:r>
              <a:rPr kumimoji="0" lang="en-US" altLang="en-US" sz="9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cs typeface="Arial" panose="020B0604020202020204" pitchFamily="34" charset="0"/>
              </a:rPr>
              <a:t>Living Costs</a:t>
            </a: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65" name="Line 111">
            <a:extLst>
              <a:ext uri="{FF2B5EF4-FFF2-40B4-BE49-F238E27FC236}">
                <a16:creationId xmlns:a16="http://schemas.microsoft.com/office/drawing/2014/main" id="{5D88B50A-6C2F-7985-24C0-1A857C4CBC92}"/>
              </a:ext>
            </a:extLst>
          </p:cNvPr>
          <p:cNvSpPr>
            <a:spLocks noChangeShapeType="1"/>
          </p:cNvSpPr>
          <p:nvPr/>
        </p:nvSpPr>
        <p:spPr bwMode="auto">
          <a:xfrm>
            <a:off x="5070195" y="2836095"/>
            <a:ext cx="508000"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a:p>
        </p:txBody>
      </p:sp>
      <p:sp>
        <p:nvSpPr>
          <p:cNvPr id="66" name="Text Box 110">
            <a:extLst>
              <a:ext uri="{FF2B5EF4-FFF2-40B4-BE49-F238E27FC236}">
                <a16:creationId xmlns:a16="http://schemas.microsoft.com/office/drawing/2014/main" id="{0F303125-68B1-A6E0-F7C0-0E872B699B0B}"/>
              </a:ext>
            </a:extLst>
          </p:cNvPr>
          <p:cNvSpPr txBox="1">
            <a:spLocks noChangeArrowheads="1"/>
          </p:cNvSpPr>
          <p:nvPr/>
        </p:nvSpPr>
        <p:spPr bwMode="auto">
          <a:xfrm>
            <a:off x="3995457" y="2632895"/>
            <a:ext cx="1060450" cy="363538"/>
          </a:xfrm>
          <a:prstGeom prst="rect">
            <a:avLst/>
          </a:prstGeom>
          <a:solidFill>
            <a:schemeClr val="bg2"/>
          </a:solidFill>
          <a:ln w="9525" cap="rnd">
            <a:solidFill>
              <a:srgbClr val="000000"/>
            </a:solidFill>
            <a:prstDash val="sysDot"/>
            <a:miter lim="800000"/>
            <a:headEnd/>
            <a:tailEnd/>
          </a:ln>
        </p:spPr>
        <p:txBody>
          <a:bodyPr vert="horz" wrap="square" lIns="91440" tIns="45720" rIns="91440" bIns="45720" numCol="1" anchor="ctr" anchorCtr="0" compatLnSpc="1">
            <a:prstTxWarp prst="textNoShape">
              <a:avLst/>
            </a:prstTxWarp>
          </a:bodyPr>
          <a:lstStyle/>
          <a:p>
            <a:pPr marL="0" marR="0" lvl="0" indent="0" algn="ctr" defTabSz="914400" rtl="0" eaLnBrk="0" fontAlgn="base" latinLnBrk="0" hangingPunct="0">
              <a:lnSpc>
                <a:spcPct val="100000"/>
              </a:lnSpc>
              <a:spcBef>
                <a:spcPct val="0"/>
              </a:spcBef>
              <a:spcAft>
                <a:spcPct val="0"/>
              </a:spcAft>
              <a:buClrTx/>
              <a:buSzTx/>
              <a:buFontTx/>
              <a:buNone/>
              <a:tabLst/>
            </a:pPr>
            <a:r>
              <a:rPr kumimoji="0" lang="en-US" altLang="en-US" sz="9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cs typeface="Arial" panose="020B0604020202020204" pitchFamily="34" charset="0"/>
              </a:rPr>
              <a:t>Increased Transport Costs</a:t>
            </a: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67" name="Line 109">
            <a:extLst>
              <a:ext uri="{FF2B5EF4-FFF2-40B4-BE49-F238E27FC236}">
                <a16:creationId xmlns:a16="http://schemas.microsoft.com/office/drawing/2014/main" id="{A6380803-11DB-6785-E206-B99784997F59}"/>
              </a:ext>
            </a:extLst>
          </p:cNvPr>
          <p:cNvSpPr>
            <a:spLocks noChangeShapeType="1"/>
          </p:cNvSpPr>
          <p:nvPr/>
        </p:nvSpPr>
        <p:spPr bwMode="auto">
          <a:xfrm>
            <a:off x="5622645" y="3388545"/>
            <a:ext cx="508000"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a:p>
        </p:txBody>
      </p:sp>
      <p:sp>
        <p:nvSpPr>
          <p:cNvPr id="68" name="Text Box 108">
            <a:extLst>
              <a:ext uri="{FF2B5EF4-FFF2-40B4-BE49-F238E27FC236}">
                <a16:creationId xmlns:a16="http://schemas.microsoft.com/office/drawing/2014/main" id="{4412E310-877A-BA3F-4B24-27CC844434A5}"/>
              </a:ext>
            </a:extLst>
          </p:cNvPr>
          <p:cNvSpPr txBox="1">
            <a:spLocks noChangeArrowheads="1"/>
          </p:cNvSpPr>
          <p:nvPr/>
        </p:nvSpPr>
        <p:spPr bwMode="auto">
          <a:xfrm>
            <a:off x="4547907" y="3185345"/>
            <a:ext cx="1060450" cy="363538"/>
          </a:xfrm>
          <a:prstGeom prst="rect">
            <a:avLst/>
          </a:prstGeom>
          <a:solidFill>
            <a:schemeClr val="bg2"/>
          </a:solidFill>
          <a:ln w="9525" cap="rnd">
            <a:solidFill>
              <a:srgbClr val="000000"/>
            </a:solidFill>
            <a:prstDash val="sysDot"/>
            <a:miter lim="800000"/>
            <a:headEnd/>
            <a:tailEnd/>
          </a:ln>
        </p:spPr>
        <p:txBody>
          <a:bodyPr vert="horz" wrap="square" lIns="91440" tIns="45720" rIns="91440" bIns="45720" numCol="1" anchor="ctr" anchorCtr="0" compatLnSpc="1">
            <a:prstTxWarp prst="textNoShape">
              <a:avLst/>
            </a:prstTxWarp>
          </a:bodyPr>
          <a:lstStyle/>
          <a:p>
            <a:pPr marL="0" marR="0" lvl="0" indent="0" algn="ctr" defTabSz="914400" rtl="0" eaLnBrk="0" fontAlgn="base" latinLnBrk="0" hangingPunct="0">
              <a:lnSpc>
                <a:spcPct val="100000"/>
              </a:lnSpc>
              <a:spcBef>
                <a:spcPct val="0"/>
              </a:spcBef>
              <a:spcAft>
                <a:spcPct val="0"/>
              </a:spcAft>
              <a:buClrTx/>
              <a:buSzTx/>
              <a:buFontTx/>
              <a:buNone/>
              <a:tabLst/>
            </a:pPr>
            <a:r>
              <a:rPr kumimoji="0" lang="en-US" altLang="en-US" sz="9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cs typeface="Arial" panose="020B0604020202020204" pitchFamily="34" charset="0"/>
              </a:rPr>
              <a:t>Increased</a:t>
            </a:r>
            <a:endParaRPr kumimoji="0" lang="en-US" altLang="en-US" sz="800" b="0" i="0" u="none" strike="noStrike" cap="none" normalizeH="0" baseline="0" dirty="0">
              <a:ln>
                <a:noFill/>
              </a:ln>
              <a:solidFill>
                <a:schemeClr val="tx1"/>
              </a:solidFill>
              <a:effectLst/>
            </a:endParaRPr>
          </a:p>
          <a:p>
            <a:pPr marL="0" marR="0" lvl="0" indent="0" algn="ctr" defTabSz="914400" rtl="0" eaLnBrk="0" fontAlgn="base" latinLnBrk="0" hangingPunct="0">
              <a:lnSpc>
                <a:spcPct val="100000"/>
              </a:lnSpc>
              <a:spcBef>
                <a:spcPct val="0"/>
              </a:spcBef>
              <a:spcAft>
                <a:spcPct val="0"/>
              </a:spcAft>
              <a:buClrTx/>
              <a:buSzTx/>
              <a:buFontTx/>
              <a:buNone/>
              <a:tabLst/>
            </a:pPr>
            <a:r>
              <a:rPr kumimoji="0" lang="en-US" altLang="en-US" sz="9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cs typeface="Arial" panose="020B0604020202020204" pitchFamily="34" charset="0"/>
              </a:rPr>
              <a:t>Production Cost</a:t>
            </a: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69" name="Line 107">
            <a:extLst>
              <a:ext uri="{FF2B5EF4-FFF2-40B4-BE49-F238E27FC236}">
                <a16:creationId xmlns:a16="http://schemas.microsoft.com/office/drawing/2014/main" id="{AF93BC56-9693-FA19-C0E1-56E719A71DBA}"/>
              </a:ext>
            </a:extLst>
          </p:cNvPr>
          <p:cNvSpPr>
            <a:spLocks noChangeShapeType="1"/>
          </p:cNvSpPr>
          <p:nvPr/>
        </p:nvSpPr>
        <p:spPr bwMode="auto">
          <a:xfrm>
            <a:off x="6733895" y="2220145"/>
            <a:ext cx="506412"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a:p>
        </p:txBody>
      </p:sp>
      <p:sp>
        <p:nvSpPr>
          <p:cNvPr id="70" name="Text Box 106">
            <a:extLst>
              <a:ext uri="{FF2B5EF4-FFF2-40B4-BE49-F238E27FC236}">
                <a16:creationId xmlns:a16="http://schemas.microsoft.com/office/drawing/2014/main" id="{C3BFC636-E242-FEAD-BBC4-094CA72BFB5A}"/>
              </a:ext>
            </a:extLst>
          </p:cNvPr>
          <p:cNvSpPr txBox="1">
            <a:spLocks noChangeArrowheads="1"/>
          </p:cNvSpPr>
          <p:nvPr/>
        </p:nvSpPr>
        <p:spPr bwMode="auto">
          <a:xfrm>
            <a:off x="5659157" y="2032820"/>
            <a:ext cx="1060450" cy="363538"/>
          </a:xfrm>
          <a:prstGeom prst="rect">
            <a:avLst/>
          </a:prstGeom>
          <a:solidFill>
            <a:schemeClr val="bg2"/>
          </a:solidFill>
          <a:ln w="9525" cap="rnd">
            <a:solidFill>
              <a:srgbClr val="000000"/>
            </a:solidFill>
            <a:prstDash val="sysDot"/>
            <a:miter lim="800000"/>
            <a:headEnd/>
            <a:tailEnd/>
          </a:ln>
        </p:spPr>
        <p:txBody>
          <a:bodyPr vert="horz" wrap="square" lIns="91440" tIns="45720" rIns="91440" bIns="45720" numCol="1" anchor="ctr" anchorCtr="0" compatLnSpc="1">
            <a:prstTxWarp prst="textNoShape">
              <a:avLst/>
            </a:prstTxWarp>
          </a:bodyPr>
          <a:lstStyle/>
          <a:p>
            <a:pPr marL="0" marR="0" lvl="0" indent="0" algn="ctr" defTabSz="914400" rtl="0" eaLnBrk="0" fontAlgn="base" latinLnBrk="0" hangingPunct="0">
              <a:lnSpc>
                <a:spcPct val="100000"/>
              </a:lnSpc>
              <a:spcBef>
                <a:spcPct val="0"/>
              </a:spcBef>
              <a:spcAft>
                <a:spcPct val="0"/>
              </a:spcAft>
              <a:buClrTx/>
              <a:buSzTx/>
              <a:buFontTx/>
              <a:buNone/>
              <a:tabLst/>
            </a:pPr>
            <a:r>
              <a:rPr kumimoji="0" lang="en-US" altLang="en-US" sz="900" b="0" i="0" u="none" strike="noStrike" cap="none" normalizeH="0" baseline="0" dirty="0">
                <a:ln>
                  <a:noFill/>
                </a:ln>
                <a:solidFill>
                  <a:schemeClr val="tx1"/>
                </a:solidFill>
                <a:effectLst/>
                <a:latin typeface="Arial" panose="020B0604020202020204" pitchFamily="34" charset="0"/>
              </a:rPr>
              <a:t>Consumer Intent</a:t>
            </a:r>
          </a:p>
        </p:txBody>
      </p:sp>
      <p:sp>
        <p:nvSpPr>
          <p:cNvPr id="71" name="Line 105">
            <a:extLst>
              <a:ext uri="{FF2B5EF4-FFF2-40B4-BE49-F238E27FC236}">
                <a16:creationId xmlns:a16="http://schemas.microsoft.com/office/drawing/2014/main" id="{BA6639DE-AD92-9AA8-9C10-20A8719FC607}"/>
              </a:ext>
            </a:extLst>
          </p:cNvPr>
          <p:cNvSpPr>
            <a:spLocks noChangeShapeType="1"/>
          </p:cNvSpPr>
          <p:nvPr/>
        </p:nvSpPr>
        <p:spPr bwMode="auto">
          <a:xfrm>
            <a:off x="7335557" y="2821808"/>
            <a:ext cx="506413"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a:p>
        </p:txBody>
      </p:sp>
      <p:sp>
        <p:nvSpPr>
          <p:cNvPr id="72" name="Text Box 104">
            <a:extLst>
              <a:ext uri="{FF2B5EF4-FFF2-40B4-BE49-F238E27FC236}">
                <a16:creationId xmlns:a16="http://schemas.microsoft.com/office/drawing/2014/main" id="{C1C7DB6D-1B8F-4346-784A-F2E813383A90}"/>
              </a:ext>
            </a:extLst>
          </p:cNvPr>
          <p:cNvSpPr txBox="1">
            <a:spLocks noChangeArrowheads="1"/>
          </p:cNvSpPr>
          <p:nvPr/>
        </p:nvSpPr>
        <p:spPr bwMode="auto">
          <a:xfrm>
            <a:off x="6260820" y="2632895"/>
            <a:ext cx="1060450" cy="363538"/>
          </a:xfrm>
          <a:prstGeom prst="rect">
            <a:avLst/>
          </a:prstGeom>
          <a:solidFill>
            <a:schemeClr val="bg2"/>
          </a:solidFill>
          <a:ln w="9525" cap="rnd">
            <a:solidFill>
              <a:srgbClr val="000000"/>
            </a:solidFill>
            <a:prstDash val="sysDot"/>
            <a:miter lim="800000"/>
            <a:headEnd/>
            <a:tailEnd/>
          </a:ln>
        </p:spPr>
        <p:txBody>
          <a:bodyPr vert="horz" wrap="square" lIns="91440" tIns="45720" rIns="91440" bIns="45720" numCol="1" anchor="ctr" anchorCtr="0" compatLnSpc="1">
            <a:prstTxWarp prst="textNoShape">
              <a:avLst/>
            </a:prstTxWarp>
          </a:bodyPr>
          <a:lstStyle/>
          <a:p>
            <a:pPr marL="0" marR="0" lvl="0" indent="0" algn="ctr" defTabSz="914400" rtl="0" eaLnBrk="0" fontAlgn="base" latinLnBrk="0" hangingPunct="0">
              <a:lnSpc>
                <a:spcPct val="100000"/>
              </a:lnSpc>
              <a:spcBef>
                <a:spcPct val="0"/>
              </a:spcBef>
              <a:spcAft>
                <a:spcPct val="0"/>
              </a:spcAft>
              <a:buClrTx/>
              <a:buSzTx/>
              <a:buFontTx/>
              <a:buNone/>
              <a:tabLst/>
            </a:pPr>
            <a:r>
              <a:rPr kumimoji="0" lang="en-US" altLang="en-US" sz="9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cs typeface="Arial" panose="020B0604020202020204" pitchFamily="34" charset="0"/>
              </a:rPr>
              <a:t>Reduces Spending</a:t>
            </a:r>
            <a:endParaRPr kumimoji="0" lang="en-US" altLang="en-US" sz="800" b="0" i="0" u="none" strike="noStrike" cap="none" normalizeH="0" baseline="0" dirty="0">
              <a:ln>
                <a:noFill/>
              </a:ln>
              <a:solidFill>
                <a:schemeClr val="tx1"/>
              </a:solidFill>
              <a:effectLst/>
            </a:endParaRPr>
          </a:p>
        </p:txBody>
      </p:sp>
      <p:sp>
        <p:nvSpPr>
          <p:cNvPr id="73" name="Line 103">
            <a:extLst>
              <a:ext uri="{FF2B5EF4-FFF2-40B4-BE49-F238E27FC236}">
                <a16:creationId xmlns:a16="http://schemas.microsoft.com/office/drawing/2014/main" id="{BEB411A1-9AFD-C0B8-66AF-6E3449168A6F}"/>
              </a:ext>
            </a:extLst>
          </p:cNvPr>
          <p:cNvSpPr>
            <a:spLocks noChangeShapeType="1"/>
          </p:cNvSpPr>
          <p:nvPr/>
        </p:nvSpPr>
        <p:spPr bwMode="auto">
          <a:xfrm>
            <a:off x="7888007" y="3374258"/>
            <a:ext cx="506413"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a:p>
        </p:txBody>
      </p:sp>
      <p:sp>
        <p:nvSpPr>
          <p:cNvPr id="74" name="Text Box 102">
            <a:extLst>
              <a:ext uri="{FF2B5EF4-FFF2-40B4-BE49-F238E27FC236}">
                <a16:creationId xmlns:a16="http://schemas.microsoft.com/office/drawing/2014/main" id="{CAC6F308-CAC6-1F2B-7C6A-3340A038D628}"/>
              </a:ext>
            </a:extLst>
          </p:cNvPr>
          <p:cNvSpPr txBox="1">
            <a:spLocks noChangeArrowheads="1"/>
          </p:cNvSpPr>
          <p:nvPr/>
        </p:nvSpPr>
        <p:spPr bwMode="auto">
          <a:xfrm>
            <a:off x="6813270" y="3185345"/>
            <a:ext cx="1060450" cy="363538"/>
          </a:xfrm>
          <a:prstGeom prst="rect">
            <a:avLst/>
          </a:prstGeom>
          <a:solidFill>
            <a:schemeClr val="bg2"/>
          </a:solidFill>
          <a:ln w="9525" cap="rnd">
            <a:solidFill>
              <a:srgbClr val="000000"/>
            </a:solidFill>
            <a:prstDash val="sysDot"/>
            <a:miter lim="800000"/>
            <a:headEnd/>
            <a:tailEnd/>
          </a:ln>
        </p:spPr>
        <p:txBody>
          <a:bodyPr vert="horz" wrap="square" lIns="91440" tIns="45720" rIns="91440" bIns="45720" numCol="1" anchor="t" anchorCtr="0" compatLnSpc="1">
            <a:prstTxWarp prst="textNoShape">
              <a:avLst/>
            </a:prstTxWarp>
          </a:bodyPr>
          <a:lstStyle/>
          <a:p>
            <a:pPr marL="0" marR="0" lvl="0" indent="0" algn="ctr" defTabSz="914400" rtl="0" eaLnBrk="0" fontAlgn="base" latinLnBrk="0" hangingPunct="0">
              <a:lnSpc>
                <a:spcPct val="100000"/>
              </a:lnSpc>
              <a:spcBef>
                <a:spcPct val="0"/>
              </a:spcBef>
              <a:spcAft>
                <a:spcPct val="0"/>
              </a:spcAft>
              <a:buClrTx/>
              <a:buSzTx/>
              <a:buFontTx/>
              <a:buNone/>
              <a:tabLst/>
            </a:pPr>
            <a:r>
              <a:rPr kumimoji="0" lang="en-US" altLang="en-US" sz="900" b="0" i="0" u="none" strike="noStrike" cap="none" normalizeH="0" baseline="0" dirty="0">
                <a:ln>
                  <a:noFill/>
                </a:ln>
                <a:solidFill>
                  <a:schemeClr val="tx1"/>
                </a:solidFill>
                <a:effectLst/>
                <a:latin typeface="Arial" panose="020B0604020202020204" pitchFamily="34" charset="0"/>
              </a:rPr>
              <a:t>Travel Restrictions</a:t>
            </a:r>
          </a:p>
        </p:txBody>
      </p:sp>
      <p:sp>
        <p:nvSpPr>
          <p:cNvPr id="75" name="Line 101">
            <a:extLst>
              <a:ext uri="{FF2B5EF4-FFF2-40B4-BE49-F238E27FC236}">
                <a16:creationId xmlns:a16="http://schemas.microsoft.com/office/drawing/2014/main" id="{D416D5A9-DBC4-FDED-B135-79BBAA3BA8C0}"/>
              </a:ext>
            </a:extLst>
          </p:cNvPr>
          <p:cNvSpPr>
            <a:spLocks noChangeShapeType="1"/>
          </p:cNvSpPr>
          <p:nvPr/>
        </p:nvSpPr>
        <p:spPr bwMode="auto">
          <a:xfrm>
            <a:off x="5608357" y="4166420"/>
            <a:ext cx="508000"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a:p>
        </p:txBody>
      </p:sp>
      <p:sp>
        <p:nvSpPr>
          <p:cNvPr id="76" name="Text Box 100">
            <a:extLst>
              <a:ext uri="{FF2B5EF4-FFF2-40B4-BE49-F238E27FC236}">
                <a16:creationId xmlns:a16="http://schemas.microsoft.com/office/drawing/2014/main" id="{AEA64C40-B79C-96CB-BC06-52362D46CF54}"/>
              </a:ext>
            </a:extLst>
          </p:cNvPr>
          <p:cNvSpPr txBox="1">
            <a:spLocks noChangeArrowheads="1"/>
          </p:cNvSpPr>
          <p:nvPr/>
        </p:nvSpPr>
        <p:spPr bwMode="auto">
          <a:xfrm>
            <a:off x="4547907" y="3977508"/>
            <a:ext cx="1060450" cy="363537"/>
          </a:xfrm>
          <a:prstGeom prst="rect">
            <a:avLst/>
          </a:prstGeom>
          <a:solidFill>
            <a:schemeClr val="bg2"/>
          </a:solidFill>
          <a:ln w="9525" cap="rnd">
            <a:solidFill>
              <a:srgbClr val="000000"/>
            </a:solidFill>
            <a:prstDash val="sysDot"/>
            <a:miter lim="800000"/>
            <a:headEnd/>
            <a:tailEnd/>
          </a:ln>
        </p:spPr>
        <p:txBody>
          <a:bodyPr vert="horz" wrap="square" lIns="91440" tIns="45720" rIns="91440" bIns="45720" numCol="1" anchor="ctr" anchorCtr="0" compatLnSpc="1">
            <a:prstTxWarp prst="textNoShape">
              <a:avLst/>
            </a:prstTxWarp>
          </a:bodyPr>
          <a:lstStyle/>
          <a:p>
            <a:pPr marL="0" marR="0" lvl="0" indent="0" algn="ctr" defTabSz="914400" rtl="0" eaLnBrk="0" fontAlgn="base" latinLnBrk="0" hangingPunct="0">
              <a:lnSpc>
                <a:spcPct val="100000"/>
              </a:lnSpc>
              <a:spcBef>
                <a:spcPct val="0"/>
              </a:spcBef>
              <a:spcAft>
                <a:spcPct val="0"/>
              </a:spcAft>
              <a:buClrTx/>
              <a:buSzTx/>
              <a:buFontTx/>
              <a:buNone/>
              <a:tabLst/>
            </a:pPr>
            <a:r>
              <a:rPr lang="en-US" altLang="en-US" sz="900" dirty="0">
                <a:latin typeface="Arial" panose="020B0604020202020204" pitchFamily="34" charset="0"/>
              </a:rPr>
              <a:t>Increased Energy Costs</a:t>
            </a:r>
            <a:endParaRPr kumimoji="0" lang="en-US" altLang="en-US" sz="900" b="0" i="0" u="none" strike="noStrike" cap="none" normalizeH="0" baseline="0" dirty="0">
              <a:ln>
                <a:noFill/>
              </a:ln>
              <a:solidFill>
                <a:schemeClr val="tx1"/>
              </a:solidFill>
              <a:effectLst/>
              <a:latin typeface="Arial" panose="020B0604020202020204" pitchFamily="34" charset="0"/>
            </a:endParaRPr>
          </a:p>
        </p:txBody>
      </p:sp>
      <p:sp>
        <p:nvSpPr>
          <p:cNvPr id="77" name="Line 99">
            <a:extLst>
              <a:ext uri="{FF2B5EF4-FFF2-40B4-BE49-F238E27FC236}">
                <a16:creationId xmlns:a16="http://schemas.microsoft.com/office/drawing/2014/main" id="{326B874D-301D-DA9C-1A33-DE1460300BA5}"/>
              </a:ext>
            </a:extLst>
          </p:cNvPr>
          <p:cNvSpPr>
            <a:spLocks noChangeShapeType="1"/>
          </p:cNvSpPr>
          <p:nvPr/>
        </p:nvSpPr>
        <p:spPr bwMode="auto">
          <a:xfrm>
            <a:off x="5084482" y="4723633"/>
            <a:ext cx="508000"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a:p>
        </p:txBody>
      </p:sp>
      <p:sp>
        <p:nvSpPr>
          <p:cNvPr id="78" name="Text Box 98">
            <a:extLst>
              <a:ext uri="{FF2B5EF4-FFF2-40B4-BE49-F238E27FC236}">
                <a16:creationId xmlns:a16="http://schemas.microsoft.com/office/drawing/2014/main" id="{A868C57D-3D19-EA0E-AA07-CEB8DFBA72C0}"/>
              </a:ext>
            </a:extLst>
          </p:cNvPr>
          <p:cNvSpPr txBox="1">
            <a:spLocks noChangeArrowheads="1"/>
          </p:cNvSpPr>
          <p:nvPr/>
        </p:nvSpPr>
        <p:spPr bwMode="auto">
          <a:xfrm>
            <a:off x="4025620" y="4534720"/>
            <a:ext cx="1060450" cy="363538"/>
          </a:xfrm>
          <a:prstGeom prst="rect">
            <a:avLst/>
          </a:prstGeom>
          <a:solidFill>
            <a:schemeClr val="bg2"/>
          </a:solidFill>
          <a:ln w="9525" cap="rnd">
            <a:solidFill>
              <a:srgbClr val="000000"/>
            </a:solidFill>
            <a:prstDash val="sysDot"/>
            <a:miter lim="800000"/>
            <a:headEnd/>
            <a:tailEnd/>
          </a:ln>
        </p:spPr>
        <p:txBody>
          <a:bodyPr vert="horz" wrap="square" lIns="91440" tIns="45720" rIns="91440" bIns="45720" numCol="1" anchor="ctr" anchorCtr="0" compatLnSpc="1">
            <a:prstTxWarp prst="textNoShape">
              <a:avLst/>
            </a:prstTxWarp>
          </a:bodyPr>
          <a:lstStyle/>
          <a:p>
            <a:pPr marL="0" marR="0" lvl="0" indent="0" algn="ctr" defTabSz="914400" rtl="0" eaLnBrk="0" fontAlgn="base" latinLnBrk="0" hangingPunct="0">
              <a:lnSpc>
                <a:spcPct val="100000"/>
              </a:lnSpc>
              <a:spcBef>
                <a:spcPct val="0"/>
              </a:spcBef>
              <a:spcAft>
                <a:spcPct val="0"/>
              </a:spcAft>
              <a:buClrTx/>
              <a:buSzTx/>
              <a:buFontTx/>
              <a:buNone/>
              <a:tabLst/>
            </a:pPr>
            <a:r>
              <a:rPr kumimoji="0" lang="en-US" altLang="en-US" sz="9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cs typeface="Arial" panose="020B0604020202020204" pitchFamily="34" charset="0"/>
              </a:rPr>
              <a:t>Increased Supplier Costs</a:t>
            </a: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79" name="Line 97">
            <a:extLst>
              <a:ext uri="{FF2B5EF4-FFF2-40B4-BE49-F238E27FC236}">
                <a16:creationId xmlns:a16="http://schemas.microsoft.com/office/drawing/2014/main" id="{D2062A5F-0FD8-C287-63A1-B4B3A8DDECF9}"/>
              </a:ext>
            </a:extLst>
          </p:cNvPr>
          <p:cNvSpPr>
            <a:spLocks noChangeShapeType="1"/>
          </p:cNvSpPr>
          <p:nvPr/>
        </p:nvSpPr>
        <p:spPr bwMode="auto">
          <a:xfrm>
            <a:off x="4586007" y="5276083"/>
            <a:ext cx="508000"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a:p>
        </p:txBody>
      </p:sp>
      <p:sp>
        <p:nvSpPr>
          <p:cNvPr id="80" name="Text Box 96">
            <a:extLst>
              <a:ext uri="{FF2B5EF4-FFF2-40B4-BE49-F238E27FC236}">
                <a16:creationId xmlns:a16="http://schemas.microsoft.com/office/drawing/2014/main" id="{8F3479C0-AC42-6565-2B92-04DBED0959DA}"/>
              </a:ext>
            </a:extLst>
          </p:cNvPr>
          <p:cNvSpPr txBox="1">
            <a:spLocks noChangeArrowheads="1"/>
          </p:cNvSpPr>
          <p:nvPr/>
        </p:nvSpPr>
        <p:spPr bwMode="auto">
          <a:xfrm>
            <a:off x="3525557" y="5087170"/>
            <a:ext cx="1060450" cy="363538"/>
          </a:xfrm>
          <a:prstGeom prst="rect">
            <a:avLst/>
          </a:prstGeom>
          <a:solidFill>
            <a:schemeClr val="bg2"/>
          </a:solidFill>
          <a:ln w="9525" cap="rnd">
            <a:solidFill>
              <a:srgbClr val="000000"/>
            </a:solidFill>
            <a:prstDash val="sysDot"/>
            <a:miter lim="800000"/>
            <a:headEnd/>
            <a:tailEnd/>
          </a:ln>
        </p:spPr>
        <p:txBody>
          <a:bodyPr vert="horz" wrap="square" lIns="91440" tIns="45720" rIns="91440" bIns="45720" numCol="1" anchor="t" anchorCtr="0" compatLnSpc="1">
            <a:prstTxWarp prst="textNoShape">
              <a:avLst/>
            </a:prstTxWarp>
          </a:bodyPr>
          <a:lstStyle/>
          <a:p>
            <a:endParaRPr lang="en-GB"/>
          </a:p>
        </p:txBody>
      </p:sp>
      <p:sp>
        <p:nvSpPr>
          <p:cNvPr id="81" name="Line 95">
            <a:extLst>
              <a:ext uri="{FF2B5EF4-FFF2-40B4-BE49-F238E27FC236}">
                <a16:creationId xmlns:a16="http://schemas.microsoft.com/office/drawing/2014/main" id="{77DCDB77-56A0-4972-9E61-174FA620FFD8}"/>
              </a:ext>
            </a:extLst>
          </p:cNvPr>
          <p:cNvSpPr>
            <a:spLocks noChangeShapeType="1"/>
          </p:cNvSpPr>
          <p:nvPr/>
        </p:nvSpPr>
        <p:spPr bwMode="auto">
          <a:xfrm>
            <a:off x="3292195" y="4136258"/>
            <a:ext cx="506412"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a:p>
        </p:txBody>
      </p:sp>
      <p:sp>
        <p:nvSpPr>
          <p:cNvPr id="82" name="Text Box 94">
            <a:extLst>
              <a:ext uri="{FF2B5EF4-FFF2-40B4-BE49-F238E27FC236}">
                <a16:creationId xmlns:a16="http://schemas.microsoft.com/office/drawing/2014/main" id="{24A17511-D34E-4F71-33ED-89532CDC61EC}"/>
              </a:ext>
            </a:extLst>
          </p:cNvPr>
          <p:cNvSpPr txBox="1">
            <a:spLocks noChangeArrowheads="1"/>
          </p:cNvSpPr>
          <p:nvPr/>
        </p:nvSpPr>
        <p:spPr bwMode="auto">
          <a:xfrm>
            <a:off x="2231745" y="3947345"/>
            <a:ext cx="1060450" cy="363538"/>
          </a:xfrm>
          <a:prstGeom prst="rect">
            <a:avLst/>
          </a:prstGeom>
          <a:solidFill>
            <a:schemeClr val="bg2"/>
          </a:solidFill>
          <a:ln w="9525" cap="rnd">
            <a:solidFill>
              <a:srgbClr val="000000"/>
            </a:solidFill>
            <a:prstDash val="sysDot"/>
            <a:miter lim="800000"/>
            <a:headEnd/>
            <a:tailEnd/>
          </a:ln>
        </p:spPr>
        <p:txBody>
          <a:bodyPr vert="horz" wrap="square" lIns="91440" tIns="45720" rIns="91440" bIns="45720" numCol="1" anchor="ctr" anchorCtr="0" compatLnSpc="1">
            <a:prstTxWarp prst="textNoShape">
              <a:avLst/>
            </a:prstTxWarp>
          </a:bodyPr>
          <a:lstStyle/>
          <a:p>
            <a:pPr algn="ctr"/>
            <a:r>
              <a:rPr lang="en-GB" sz="900" dirty="0"/>
              <a:t>Event and Gathering Restriction</a:t>
            </a:r>
          </a:p>
        </p:txBody>
      </p:sp>
      <p:sp>
        <p:nvSpPr>
          <p:cNvPr id="83" name="Line 93">
            <a:extLst>
              <a:ext uri="{FF2B5EF4-FFF2-40B4-BE49-F238E27FC236}">
                <a16:creationId xmlns:a16="http://schemas.microsoft.com/office/drawing/2014/main" id="{50A243D9-DBD0-283E-916A-739AA833E60F}"/>
              </a:ext>
            </a:extLst>
          </p:cNvPr>
          <p:cNvSpPr>
            <a:spLocks noChangeShapeType="1"/>
          </p:cNvSpPr>
          <p:nvPr/>
        </p:nvSpPr>
        <p:spPr bwMode="auto">
          <a:xfrm>
            <a:off x="2841345" y="4693470"/>
            <a:ext cx="508000"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a:p>
        </p:txBody>
      </p:sp>
      <p:sp>
        <p:nvSpPr>
          <p:cNvPr id="84" name="Text Box 92">
            <a:extLst>
              <a:ext uri="{FF2B5EF4-FFF2-40B4-BE49-F238E27FC236}">
                <a16:creationId xmlns:a16="http://schemas.microsoft.com/office/drawing/2014/main" id="{066E596F-E092-79CC-73BC-F602E149FD84}"/>
              </a:ext>
            </a:extLst>
          </p:cNvPr>
          <p:cNvSpPr txBox="1">
            <a:spLocks noChangeArrowheads="1"/>
          </p:cNvSpPr>
          <p:nvPr/>
        </p:nvSpPr>
        <p:spPr bwMode="auto">
          <a:xfrm>
            <a:off x="1782482" y="4506145"/>
            <a:ext cx="1060450" cy="363538"/>
          </a:xfrm>
          <a:prstGeom prst="rect">
            <a:avLst/>
          </a:prstGeom>
          <a:solidFill>
            <a:schemeClr val="bg2"/>
          </a:solidFill>
          <a:ln w="9525" cap="rnd">
            <a:solidFill>
              <a:srgbClr val="000000"/>
            </a:solidFill>
            <a:prstDash val="sysDot"/>
            <a:miter lim="800000"/>
            <a:headEnd/>
            <a:tailEnd/>
          </a:ln>
        </p:spPr>
        <p:txBody>
          <a:bodyPr vert="horz" wrap="square" lIns="91440" tIns="45720" rIns="91440" bIns="45720" numCol="1" anchor="t" anchorCtr="0" compatLnSpc="1">
            <a:prstTxWarp prst="textNoShape">
              <a:avLst/>
            </a:prstTxWarp>
          </a:bodyPr>
          <a:lstStyle/>
          <a:p>
            <a:endParaRPr lang="en-GB"/>
          </a:p>
        </p:txBody>
      </p:sp>
      <p:sp>
        <p:nvSpPr>
          <p:cNvPr id="85" name="Line 91">
            <a:extLst>
              <a:ext uri="{FF2B5EF4-FFF2-40B4-BE49-F238E27FC236}">
                <a16:creationId xmlns:a16="http://schemas.microsoft.com/office/drawing/2014/main" id="{A3B2581E-4430-B43E-6E40-9EE547C218B8}"/>
              </a:ext>
            </a:extLst>
          </p:cNvPr>
          <p:cNvSpPr>
            <a:spLocks noChangeShapeType="1"/>
          </p:cNvSpPr>
          <p:nvPr/>
        </p:nvSpPr>
        <p:spPr bwMode="auto">
          <a:xfrm>
            <a:off x="2342870" y="5245920"/>
            <a:ext cx="506412"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a:p>
        </p:txBody>
      </p:sp>
      <p:sp>
        <p:nvSpPr>
          <p:cNvPr id="86" name="Text Box 90">
            <a:extLst>
              <a:ext uri="{FF2B5EF4-FFF2-40B4-BE49-F238E27FC236}">
                <a16:creationId xmlns:a16="http://schemas.microsoft.com/office/drawing/2014/main" id="{D3A8FBE0-DC65-D23F-48E1-5D54E03619EC}"/>
              </a:ext>
            </a:extLst>
          </p:cNvPr>
          <p:cNvSpPr txBox="1">
            <a:spLocks noChangeArrowheads="1"/>
          </p:cNvSpPr>
          <p:nvPr/>
        </p:nvSpPr>
        <p:spPr bwMode="auto">
          <a:xfrm>
            <a:off x="1271306" y="5049444"/>
            <a:ext cx="1060451" cy="363538"/>
          </a:xfrm>
          <a:prstGeom prst="rect">
            <a:avLst/>
          </a:prstGeom>
          <a:solidFill>
            <a:schemeClr val="bg2"/>
          </a:solidFill>
          <a:ln w="9525" cap="rnd">
            <a:solidFill>
              <a:srgbClr val="000000"/>
            </a:solidFill>
            <a:prstDash val="sysDot"/>
            <a:miter lim="800000"/>
            <a:headEnd/>
            <a:tailEnd/>
          </a:ln>
        </p:spPr>
        <p:txBody>
          <a:bodyPr vert="horz" wrap="square" lIns="91440" tIns="45720" rIns="91440" bIns="45720" numCol="1" anchor="t" anchorCtr="0" compatLnSpc="1">
            <a:prstTxWarp prst="textNoShape">
              <a:avLst/>
            </a:prstTxWarp>
          </a:bodyPr>
          <a:lstStyle/>
          <a:p>
            <a:endParaRPr lang="en-GB"/>
          </a:p>
        </p:txBody>
      </p:sp>
      <p:sp>
        <p:nvSpPr>
          <p:cNvPr id="87" name="Rectangle 89">
            <a:extLst>
              <a:ext uri="{FF2B5EF4-FFF2-40B4-BE49-F238E27FC236}">
                <a16:creationId xmlns:a16="http://schemas.microsoft.com/office/drawing/2014/main" id="{40DEFFE4-E722-7C33-EAE6-0BD2E7C9CE27}"/>
              </a:ext>
            </a:extLst>
          </p:cNvPr>
          <p:cNvSpPr>
            <a:spLocks noChangeArrowheads="1"/>
          </p:cNvSpPr>
          <p:nvPr/>
        </p:nvSpPr>
        <p:spPr bwMode="auto">
          <a:xfrm>
            <a:off x="1833282" y="1320033"/>
            <a:ext cx="998538" cy="487362"/>
          </a:xfrm>
          <a:prstGeom prst="rect">
            <a:avLst/>
          </a:prstGeom>
          <a:solidFill>
            <a:schemeClr val="accent3"/>
          </a:solidFill>
          <a:ln w="10160">
            <a:solidFill>
              <a:srgbClr val="000000"/>
            </a:solidFill>
            <a:miter lim="800000"/>
            <a:headEnd/>
            <a:tailEnd/>
          </a:ln>
        </p:spPr>
        <p:txBody>
          <a:bodyPr vert="horz" wrap="square" lIns="91440" tIns="45720" rIns="91440" bIns="45720" numCol="1" anchor="ctr" anchorCtr="0" compatLnSpc="1">
            <a:prstTxWarp prst="textNoShape">
              <a:avLst/>
            </a:prstTxWarp>
          </a:bodyPr>
          <a:lstStyle/>
          <a:p>
            <a:pPr marL="0" marR="0" lvl="0" indent="0" algn="ctr" defTabSz="914400" rtl="0" eaLnBrk="0" fontAlgn="base" latinLnBrk="0" hangingPunct="0">
              <a:lnSpc>
                <a:spcPct val="100000"/>
              </a:lnSpc>
              <a:spcBef>
                <a:spcPct val="0"/>
              </a:spcBef>
              <a:spcAft>
                <a:spcPct val="0"/>
              </a:spcAft>
              <a:buClrTx/>
              <a:buSzTx/>
              <a:buFontTx/>
              <a:buNone/>
              <a:tabLst/>
            </a:pPr>
            <a:r>
              <a:rPr kumimoji="0" lang="en-GB" altLang="en-US" sz="1200" b="1" i="0" u="none" strike="noStrike" cap="none" normalizeH="0" baseline="0" dirty="0">
                <a:ln>
                  <a:noFill/>
                </a:ln>
                <a:solidFill>
                  <a:schemeClr val="tx1"/>
                </a:solidFill>
                <a:effectLst/>
                <a:latin typeface="Arial" panose="020B0604020202020204" pitchFamily="34" charset="0"/>
                <a:ea typeface="Times New Roman" panose="02020603050405020304" pitchFamily="18" charset="0"/>
                <a:cs typeface="Arial" panose="020B0604020202020204" pitchFamily="34" charset="0"/>
              </a:rPr>
              <a:t>Corona-19</a:t>
            </a:r>
            <a:br>
              <a:rPr kumimoji="0" lang="en-GB" altLang="en-US" sz="1200" b="1" i="0" u="none" strike="noStrike" cap="none" normalizeH="0" baseline="0" dirty="0">
                <a:ln>
                  <a:noFill/>
                </a:ln>
                <a:solidFill>
                  <a:schemeClr val="tx1"/>
                </a:solidFill>
                <a:effectLst/>
                <a:latin typeface="Arial" panose="020B0604020202020204" pitchFamily="34" charset="0"/>
                <a:ea typeface="Times New Roman" panose="02020603050405020304" pitchFamily="18" charset="0"/>
                <a:cs typeface="Arial" panose="020B0604020202020204" pitchFamily="34" charset="0"/>
              </a:rPr>
            </a:br>
            <a:r>
              <a:rPr kumimoji="0" lang="en-GB" altLang="en-US" sz="1200" b="1" i="0" u="none" strike="noStrike" cap="none" normalizeH="0" baseline="0" dirty="0">
                <a:ln>
                  <a:noFill/>
                </a:ln>
                <a:solidFill>
                  <a:schemeClr val="tx1"/>
                </a:solidFill>
                <a:effectLst/>
                <a:latin typeface="Arial" panose="020B0604020202020204" pitchFamily="34" charset="0"/>
                <a:ea typeface="Times New Roman" panose="02020603050405020304" pitchFamily="18" charset="0"/>
                <a:cs typeface="Arial" panose="020B0604020202020204" pitchFamily="34" charset="0"/>
              </a:rPr>
              <a:t>Virus</a:t>
            </a:r>
            <a:endParaRPr kumimoji="0" lang="en-GB" altLang="en-US" sz="1800" b="0" i="0" u="none" strike="noStrike" cap="none" normalizeH="0" baseline="0" dirty="0">
              <a:ln>
                <a:noFill/>
              </a:ln>
              <a:solidFill>
                <a:schemeClr val="tx1"/>
              </a:solidFill>
              <a:effectLst/>
              <a:latin typeface="Arial" panose="020B0604020202020204" pitchFamily="34" charset="0"/>
            </a:endParaRPr>
          </a:p>
        </p:txBody>
      </p:sp>
      <p:sp>
        <p:nvSpPr>
          <p:cNvPr id="88" name="Rectangle 88">
            <a:extLst>
              <a:ext uri="{FF2B5EF4-FFF2-40B4-BE49-F238E27FC236}">
                <a16:creationId xmlns:a16="http://schemas.microsoft.com/office/drawing/2014/main" id="{3573CA6B-8E13-0B57-2852-2E5243A1F132}"/>
              </a:ext>
            </a:extLst>
          </p:cNvPr>
          <p:cNvSpPr>
            <a:spLocks noChangeArrowheads="1"/>
          </p:cNvSpPr>
          <p:nvPr/>
        </p:nvSpPr>
        <p:spPr bwMode="auto">
          <a:xfrm>
            <a:off x="4168495" y="1320033"/>
            <a:ext cx="998537" cy="487362"/>
          </a:xfrm>
          <a:prstGeom prst="rect">
            <a:avLst/>
          </a:prstGeom>
          <a:solidFill>
            <a:schemeClr val="accent3"/>
          </a:solidFill>
          <a:ln w="10160">
            <a:solidFill>
              <a:srgbClr val="000000"/>
            </a:solidFill>
            <a:miter lim="800000"/>
            <a:headEnd/>
            <a:tailEnd/>
          </a:ln>
        </p:spPr>
        <p:txBody>
          <a:bodyPr vert="horz" wrap="square" lIns="91440" tIns="45720" rIns="91440" bIns="45720" numCol="1" anchor="ctr" anchorCtr="0" compatLnSpc="1">
            <a:prstTxWarp prst="textNoShape">
              <a:avLst/>
            </a:prstTxWarp>
          </a:bodyPr>
          <a:lstStyle/>
          <a:p>
            <a:pPr marL="0" marR="0" lvl="0" indent="0" algn="ctr" defTabSz="914400" rtl="0" eaLnBrk="0" fontAlgn="base" latinLnBrk="0" hangingPunct="0">
              <a:lnSpc>
                <a:spcPct val="100000"/>
              </a:lnSpc>
              <a:spcBef>
                <a:spcPct val="0"/>
              </a:spcBef>
              <a:spcAft>
                <a:spcPct val="0"/>
              </a:spcAft>
              <a:buClrTx/>
              <a:buSzTx/>
              <a:buFontTx/>
              <a:buNone/>
              <a:tabLst/>
            </a:pPr>
            <a:r>
              <a:rPr kumimoji="0" lang="en-US" altLang="en-US" sz="1200" b="1" i="0" u="none" strike="noStrike" cap="none" normalizeH="0" baseline="0" dirty="0">
                <a:ln>
                  <a:noFill/>
                </a:ln>
                <a:solidFill>
                  <a:schemeClr val="tx1"/>
                </a:solidFill>
                <a:effectLst/>
                <a:latin typeface="Arial" panose="020B0604020202020204" pitchFamily="34" charset="0"/>
                <a:ea typeface="Times New Roman" panose="02020603050405020304" pitchFamily="18" charset="0"/>
                <a:cs typeface="Arial" panose="020B0604020202020204" pitchFamily="34" charset="0"/>
              </a:rPr>
              <a:t>Inflation</a:t>
            </a: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89" name="Rectangle 87">
            <a:extLst>
              <a:ext uri="{FF2B5EF4-FFF2-40B4-BE49-F238E27FC236}">
                <a16:creationId xmlns:a16="http://schemas.microsoft.com/office/drawing/2014/main" id="{297CD1E2-6395-D9A1-F18B-3464853ACF9E}"/>
              </a:ext>
            </a:extLst>
          </p:cNvPr>
          <p:cNvSpPr>
            <a:spLocks noChangeArrowheads="1"/>
          </p:cNvSpPr>
          <p:nvPr/>
        </p:nvSpPr>
        <p:spPr bwMode="auto">
          <a:xfrm>
            <a:off x="6408457" y="1320033"/>
            <a:ext cx="998538" cy="487362"/>
          </a:xfrm>
          <a:prstGeom prst="rect">
            <a:avLst/>
          </a:prstGeom>
          <a:solidFill>
            <a:schemeClr val="accent3"/>
          </a:solidFill>
          <a:ln w="10160">
            <a:solidFill>
              <a:srgbClr val="000000"/>
            </a:solidFill>
            <a:miter lim="800000"/>
            <a:headEnd/>
            <a:tailEnd/>
          </a:ln>
        </p:spPr>
        <p:txBody>
          <a:bodyPr vert="horz" wrap="square" lIns="91440" tIns="45720" rIns="91440" bIns="45720" numCol="1" anchor="ctr" anchorCtr="0" compatLnSpc="1">
            <a:prstTxWarp prst="textNoShape">
              <a:avLst/>
            </a:prstTxWarp>
          </a:bodyPr>
          <a:lstStyle/>
          <a:p>
            <a:pPr marL="0" marR="0" lvl="0" indent="0" algn="ctr" defTabSz="914400" rtl="0" eaLnBrk="0" fontAlgn="base" latinLnBrk="0" hangingPunct="0">
              <a:lnSpc>
                <a:spcPct val="100000"/>
              </a:lnSpc>
              <a:spcBef>
                <a:spcPct val="0"/>
              </a:spcBef>
              <a:spcAft>
                <a:spcPct val="0"/>
              </a:spcAft>
              <a:buClrTx/>
              <a:buSzTx/>
              <a:buFontTx/>
              <a:buNone/>
              <a:tabLst/>
            </a:pPr>
            <a:r>
              <a:rPr kumimoji="0" lang="en-US" altLang="en-US" sz="1200" b="1" i="0" u="none" strike="noStrike" cap="none" normalizeH="0" baseline="0" dirty="0">
                <a:ln>
                  <a:noFill/>
                </a:ln>
                <a:solidFill>
                  <a:schemeClr val="tx1"/>
                </a:solidFill>
                <a:effectLst/>
                <a:latin typeface="Arial" panose="020B0604020202020204" pitchFamily="34" charset="0"/>
                <a:ea typeface="Times New Roman" panose="02020603050405020304" pitchFamily="18" charset="0"/>
                <a:cs typeface="Arial" panose="020B0604020202020204" pitchFamily="34" charset="0"/>
              </a:rPr>
              <a:t>Customer</a:t>
            </a: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90" name="Line 86">
            <a:extLst>
              <a:ext uri="{FF2B5EF4-FFF2-40B4-BE49-F238E27FC236}">
                <a16:creationId xmlns:a16="http://schemas.microsoft.com/office/drawing/2014/main" id="{72032013-1A33-FA44-67BB-633DC16B41AA}"/>
              </a:ext>
            </a:extLst>
          </p:cNvPr>
          <p:cNvSpPr>
            <a:spLocks noChangeShapeType="1"/>
          </p:cNvSpPr>
          <p:nvPr/>
        </p:nvSpPr>
        <p:spPr bwMode="auto">
          <a:xfrm>
            <a:off x="1426882" y="3713983"/>
            <a:ext cx="8012113" cy="1587"/>
          </a:xfrm>
          <a:prstGeom prst="line">
            <a:avLst/>
          </a:prstGeom>
          <a:noFill/>
          <a:ln w="10160">
            <a:solidFill>
              <a:srgbClr val="000000"/>
            </a:solidFill>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a:p>
        </p:txBody>
      </p:sp>
      <p:sp>
        <p:nvSpPr>
          <p:cNvPr id="91" name="Line 85">
            <a:extLst>
              <a:ext uri="{FF2B5EF4-FFF2-40B4-BE49-F238E27FC236}">
                <a16:creationId xmlns:a16="http://schemas.microsoft.com/office/drawing/2014/main" id="{1176F9B1-B546-E5E3-27AA-FE9401A0F348}"/>
              </a:ext>
            </a:extLst>
          </p:cNvPr>
          <p:cNvSpPr>
            <a:spLocks noChangeShapeType="1"/>
          </p:cNvSpPr>
          <p:nvPr/>
        </p:nvSpPr>
        <p:spPr bwMode="auto">
          <a:xfrm>
            <a:off x="2331757" y="1812158"/>
            <a:ext cx="1865313" cy="1901825"/>
          </a:xfrm>
          <a:prstGeom prst="line">
            <a:avLst/>
          </a:prstGeom>
          <a:noFill/>
          <a:ln w="10160">
            <a:solidFill>
              <a:srgbClr val="000000"/>
            </a:solidFill>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a:p>
        </p:txBody>
      </p:sp>
      <p:sp>
        <p:nvSpPr>
          <p:cNvPr id="92" name="Line 84">
            <a:extLst>
              <a:ext uri="{FF2B5EF4-FFF2-40B4-BE49-F238E27FC236}">
                <a16:creationId xmlns:a16="http://schemas.microsoft.com/office/drawing/2014/main" id="{38C8A1B5-187D-C5AD-E525-C272D86682D1}"/>
              </a:ext>
            </a:extLst>
          </p:cNvPr>
          <p:cNvSpPr>
            <a:spLocks noChangeShapeType="1"/>
          </p:cNvSpPr>
          <p:nvPr/>
        </p:nvSpPr>
        <p:spPr bwMode="auto">
          <a:xfrm>
            <a:off x="4668557" y="1812158"/>
            <a:ext cx="1797050" cy="1901825"/>
          </a:xfrm>
          <a:prstGeom prst="line">
            <a:avLst/>
          </a:prstGeom>
          <a:noFill/>
          <a:ln w="10160">
            <a:solidFill>
              <a:srgbClr val="000000"/>
            </a:solidFill>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a:p>
        </p:txBody>
      </p:sp>
      <p:sp>
        <p:nvSpPr>
          <p:cNvPr id="93" name="Line 83">
            <a:extLst>
              <a:ext uri="{FF2B5EF4-FFF2-40B4-BE49-F238E27FC236}">
                <a16:creationId xmlns:a16="http://schemas.microsoft.com/office/drawing/2014/main" id="{63A4A59D-D10C-1041-5075-8FBD1EDC2625}"/>
              </a:ext>
            </a:extLst>
          </p:cNvPr>
          <p:cNvSpPr>
            <a:spLocks noChangeShapeType="1"/>
          </p:cNvSpPr>
          <p:nvPr/>
        </p:nvSpPr>
        <p:spPr bwMode="auto">
          <a:xfrm>
            <a:off x="6908520" y="1812158"/>
            <a:ext cx="1825625" cy="1901825"/>
          </a:xfrm>
          <a:prstGeom prst="line">
            <a:avLst/>
          </a:prstGeom>
          <a:noFill/>
          <a:ln w="10160">
            <a:solidFill>
              <a:srgbClr val="000000"/>
            </a:solidFill>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a:p>
        </p:txBody>
      </p:sp>
      <p:sp>
        <p:nvSpPr>
          <p:cNvPr id="94" name="Line 82">
            <a:extLst>
              <a:ext uri="{FF2B5EF4-FFF2-40B4-BE49-F238E27FC236}">
                <a16:creationId xmlns:a16="http://schemas.microsoft.com/office/drawing/2014/main" id="{DE304B86-D61C-3B19-EA3A-356608BB0B82}"/>
              </a:ext>
            </a:extLst>
          </p:cNvPr>
          <p:cNvSpPr>
            <a:spLocks noChangeShapeType="1"/>
          </p:cNvSpPr>
          <p:nvPr/>
        </p:nvSpPr>
        <p:spPr bwMode="auto">
          <a:xfrm flipV="1">
            <a:off x="2584170" y="3713983"/>
            <a:ext cx="1612900" cy="1930400"/>
          </a:xfrm>
          <a:prstGeom prst="line">
            <a:avLst/>
          </a:prstGeom>
          <a:noFill/>
          <a:ln w="10160">
            <a:solidFill>
              <a:srgbClr val="000000"/>
            </a:solidFill>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a:p>
        </p:txBody>
      </p:sp>
      <p:sp>
        <p:nvSpPr>
          <p:cNvPr id="95" name="Line 81">
            <a:extLst>
              <a:ext uri="{FF2B5EF4-FFF2-40B4-BE49-F238E27FC236}">
                <a16:creationId xmlns:a16="http://schemas.microsoft.com/office/drawing/2014/main" id="{D38DBD36-529C-6AA0-6704-51F7B1DEBED1}"/>
              </a:ext>
            </a:extLst>
          </p:cNvPr>
          <p:cNvSpPr>
            <a:spLocks noChangeShapeType="1"/>
          </p:cNvSpPr>
          <p:nvPr/>
        </p:nvSpPr>
        <p:spPr bwMode="auto">
          <a:xfrm flipV="1">
            <a:off x="4793970" y="3713983"/>
            <a:ext cx="1671637" cy="1930400"/>
          </a:xfrm>
          <a:prstGeom prst="line">
            <a:avLst/>
          </a:prstGeom>
          <a:noFill/>
          <a:ln w="10160">
            <a:solidFill>
              <a:srgbClr val="000000"/>
            </a:solidFill>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a:p>
        </p:txBody>
      </p:sp>
      <p:sp>
        <p:nvSpPr>
          <p:cNvPr id="97" name="Text Box 79">
            <a:extLst>
              <a:ext uri="{FF2B5EF4-FFF2-40B4-BE49-F238E27FC236}">
                <a16:creationId xmlns:a16="http://schemas.microsoft.com/office/drawing/2014/main" id="{79D00303-AE6F-F163-D801-50D6A2F34D12}"/>
              </a:ext>
            </a:extLst>
          </p:cNvPr>
          <p:cNvSpPr txBox="1">
            <a:spLocks noChangeArrowheads="1"/>
          </p:cNvSpPr>
          <p:nvPr/>
        </p:nvSpPr>
        <p:spPr bwMode="auto">
          <a:xfrm>
            <a:off x="9448520" y="3326633"/>
            <a:ext cx="1060450" cy="765175"/>
          </a:xfrm>
          <a:prstGeom prst="rect">
            <a:avLst/>
          </a:prstGeom>
          <a:solidFill>
            <a:schemeClr val="accent3"/>
          </a:solidFill>
          <a:ln w="9525" cap="rnd">
            <a:solidFill>
              <a:srgbClr val="000000"/>
            </a:solidFill>
            <a:prstDash val="sysDot"/>
            <a:miter lim="800000"/>
            <a:headEnd/>
            <a:tailEnd/>
          </a:ln>
        </p:spPr>
        <p:txBody>
          <a:bodyPr vert="horz" wrap="square" lIns="91440" tIns="45720" rIns="91440" bIns="45720" numCol="1" anchor="ctr" anchorCtr="0" compatLnSpc="1">
            <a:prstTxWarp prst="textNoShape">
              <a:avLst/>
            </a:prstTxWarp>
          </a:bodyPr>
          <a:lstStyle/>
          <a:p>
            <a:pPr marL="0" marR="0" lvl="0" indent="0" algn="ctr" defTabSz="914400" rtl="0" eaLnBrk="0" fontAlgn="base" latinLnBrk="0" hangingPunct="0">
              <a:lnSpc>
                <a:spcPct val="100000"/>
              </a:lnSpc>
              <a:spcBef>
                <a:spcPct val="0"/>
              </a:spcBef>
              <a:spcAft>
                <a:spcPct val="0"/>
              </a:spcAft>
              <a:buClrTx/>
              <a:buSzTx/>
              <a:buFontTx/>
              <a:buNone/>
              <a:tabLst/>
            </a:pPr>
            <a:r>
              <a:rPr kumimoji="0" lang="en-GB" altLang="en-US" sz="1200" b="1" i="0" u="none" strike="noStrike" cap="none" normalizeH="0" baseline="0" dirty="0">
                <a:ln>
                  <a:noFill/>
                </a:ln>
                <a:solidFill>
                  <a:schemeClr val="tx1"/>
                </a:solidFill>
                <a:effectLst/>
                <a:latin typeface="Arial" panose="020B0604020202020204" pitchFamily="34" charset="0"/>
                <a:ea typeface="Times New Roman" panose="02020603050405020304" pitchFamily="18" charset="0"/>
                <a:cs typeface="Arial" panose="020B0604020202020204" pitchFamily="34" charset="0"/>
              </a:rPr>
              <a:t>Declining Profits</a:t>
            </a:r>
            <a:endParaRPr kumimoji="0" lang="en-GB" altLang="en-US" sz="1800" b="0" i="0" u="none" strike="noStrike" cap="none" normalizeH="0" baseline="0" dirty="0">
              <a:ln>
                <a:noFill/>
              </a:ln>
              <a:solidFill>
                <a:schemeClr val="tx1"/>
              </a:solidFill>
              <a:effectLst/>
              <a:latin typeface="Arial" panose="020B0604020202020204" pitchFamily="34" charset="0"/>
            </a:endParaRPr>
          </a:p>
        </p:txBody>
      </p:sp>
      <p:sp>
        <p:nvSpPr>
          <p:cNvPr id="98" name="Line 78">
            <a:extLst>
              <a:ext uri="{FF2B5EF4-FFF2-40B4-BE49-F238E27FC236}">
                <a16:creationId xmlns:a16="http://schemas.microsoft.com/office/drawing/2014/main" id="{F2CAAB4F-D9C6-43EC-F1E9-42835D25E891}"/>
              </a:ext>
            </a:extLst>
          </p:cNvPr>
          <p:cNvSpPr>
            <a:spLocks noChangeShapeType="1"/>
          </p:cNvSpPr>
          <p:nvPr/>
        </p:nvSpPr>
        <p:spPr bwMode="auto">
          <a:xfrm>
            <a:off x="7876895" y="4171183"/>
            <a:ext cx="506412"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a:p>
        </p:txBody>
      </p:sp>
      <p:sp>
        <p:nvSpPr>
          <p:cNvPr id="99" name="Text Box 77">
            <a:extLst>
              <a:ext uri="{FF2B5EF4-FFF2-40B4-BE49-F238E27FC236}">
                <a16:creationId xmlns:a16="http://schemas.microsoft.com/office/drawing/2014/main" id="{1A7D4CBC-6A6A-5087-3936-EE41DF09E87A}"/>
              </a:ext>
            </a:extLst>
          </p:cNvPr>
          <p:cNvSpPr txBox="1">
            <a:spLocks noChangeArrowheads="1"/>
          </p:cNvSpPr>
          <p:nvPr/>
        </p:nvSpPr>
        <p:spPr bwMode="auto">
          <a:xfrm>
            <a:off x="6816445" y="3982270"/>
            <a:ext cx="1060450" cy="363538"/>
          </a:xfrm>
          <a:prstGeom prst="rect">
            <a:avLst/>
          </a:prstGeom>
          <a:solidFill>
            <a:schemeClr val="bg2"/>
          </a:solidFill>
          <a:ln w="9525" cap="rnd">
            <a:solidFill>
              <a:srgbClr val="000000"/>
            </a:solidFill>
            <a:prstDash val="sysDot"/>
            <a:miter lim="800000"/>
            <a:headEnd/>
            <a:tailEnd/>
          </a:ln>
        </p:spPr>
        <p:txBody>
          <a:bodyPr vert="horz" wrap="square" lIns="91440" tIns="45720" rIns="91440" bIns="45720" numCol="1" anchor="ctr" anchorCtr="0" compatLnSpc="1">
            <a:prstTxWarp prst="textNoShape">
              <a:avLst/>
            </a:prstTxWarp>
          </a:bodyPr>
          <a:lstStyle/>
          <a:p>
            <a:pPr marL="0" marR="0" lvl="0" indent="0" algn="ctr"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100" name="Line 76">
            <a:extLst>
              <a:ext uri="{FF2B5EF4-FFF2-40B4-BE49-F238E27FC236}">
                <a16:creationId xmlns:a16="http://schemas.microsoft.com/office/drawing/2014/main" id="{E40E3317-4D3B-98E7-D888-2CE41162B13B}"/>
              </a:ext>
            </a:extLst>
          </p:cNvPr>
          <p:cNvSpPr>
            <a:spLocks noChangeShapeType="1"/>
          </p:cNvSpPr>
          <p:nvPr/>
        </p:nvSpPr>
        <p:spPr bwMode="auto">
          <a:xfrm>
            <a:off x="7353020" y="4728395"/>
            <a:ext cx="508000"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a:p>
        </p:txBody>
      </p:sp>
      <p:sp>
        <p:nvSpPr>
          <p:cNvPr id="101" name="Text Box 75">
            <a:extLst>
              <a:ext uri="{FF2B5EF4-FFF2-40B4-BE49-F238E27FC236}">
                <a16:creationId xmlns:a16="http://schemas.microsoft.com/office/drawing/2014/main" id="{CD9A5712-2A34-EF0D-FE60-AC00062680FD}"/>
              </a:ext>
            </a:extLst>
          </p:cNvPr>
          <p:cNvSpPr txBox="1">
            <a:spLocks noChangeArrowheads="1"/>
          </p:cNvSpPr>
          <p:nvPr/>
        </p:nvSpPr>
        <p:spPr bwMode="auto">
          <a:xfrm>
            <a:off x="6294157" y="4539483"/>
            <a:ext cx="1060450" cy="363537"/>
          </a:xfrm>
          <a:prstGeom prst="rect">
            <a:avLst/>
          </a:prstGeom>
          <a:solidFill>
            <a:schemeClr val="bg2"/>
          </a:solidFill>
          <a:ln w="9525" cap="rnd">
            <a:solidFill>
              <a:srgbClr val="000000"/>
            </a:solidFill>
            <a:prstDash val="sysDot"/>
            <a:miter lim="800000"/>
            <a:headEnd/>
            <a:tailEnd/>
          </a:ln>
        </p:spPr>
        <p:txBody>
          <a:bodyPr vert="horz" wrap="square" lIns="91440" tIns="45720" rIns="91440" bIns="45720" numCol="1" anchor="t" anchorCtr="0" compatLnSpc="1">
            <a:prstTxWarp prst="textNoShape">
              <a:avLst/>
            </a:prstTxWarp>
          </a:bodyPr>
          <a:lstStyle/>
          <a:p>
            <a:endParaRPr lang="en-GB"/>
          </a:p>
        </p:txBody>
      </p:sp>
      <p:sp>
        <p:nvSpPr>
          <p:cNvPr id="102" name="Line 74">
            <a:extLst>
              <a:ext uri="{FF2B5EF4-FFF2-40B4-BE49-F238E27FC236}">
                <a16:creationId xmlns:a16="http://schemas.microsoft.com/office/drawing/2014/main" id="{05814E2C-14F7-BB18-4C9F-FE861DB01CD7}"/>
              </a:ext>
            </a:extLst>
          </p:cNvPr>
          <p:cNvSpPr>
            <a:spLocks noChangeShapeType="1"/>
          </p:cNvSpPr>
          <p:nvPr/>
        </p:nvSpPr>
        <p:spPr bwMode="auto">
          <a:xfrm>
            <a:off x="6854545" y="5280845"/>
            <a:ext cx="506412" cy="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a:p>
        </p:txBody>
      </p:sp>
      <p:sp>
        <p:nvSpPr>
          <p:cNvPr id="103" name="Text Box 73">
            <a:extLst>
              <a:ext uri="{FF2B5EF4-FFF2-40B4-BE49-F238E27FC236}">
                <a16:creationId xmlns:a16="http://schemas.microsoft.com/office/drawing/2014/main" id="{01AF1D17-D514-D2A1-83E0-601FB97ACE40}"/>
              </a:ext>
            </a:extLst>
          </p:cNvPr>
          <p:cNvSpPr txBox="1">
            <a:spLocks noChangeArrowheads="1"/>
          </p:cNvSpPr>
          <p:nvPr/>
        </p:nvSpPr>
        <p:spPr bwMode="auto">
          <a:xfrm>
            <a:off x="5794095" y="5091933"/>
            <a:ext cx="1060450" cy="363537"/>
          </a:xfrm>
          <a:prstGeom prst="rect">
            <a:avLst/>
          </a:prstGeom>
          <a:solidFill>
            <a:schemeClr val="bg2"/>
          </a:solidFill>
          <a:ln w="9525" cap="rnd">
            <a:solidFill>
              <a:srgbClr val="000000"/>
            </a:solidFill>
            <a:prstDash val="sysDot"/>
            <a:miter lim="800000"/>
            <a:headEnd/>
            <a:tailEnd/>
          </a:ln>
        </p:spPr>
        <p:txBody>
          <a:bodyPr vert="horz" wrap="square" lIns="91440" tIns="45720" rIns="91440" bIns="45720" numCol="1" anchor="t" anchorCtr="0" compatLnSpc="1">
            <a:prstTxWarp prst="textNoShape">
              <a:avLst/>
            </a:prstTxWarp>
          </a:bodyPr>
          <a:lstStyle/>
          <a:p>
            <a:endParaRPr lang="en-GB"/>
          </a:p>
        </p:txBody>
      </p:sp>
      <p:sp>
        <p:nvSpPr>
          <p:cNvPr id="104" name="Line 72">
            <a:extLst>
              <a:ext uri="{FF2B5EF4-FFF2-40B4-BE49-F238E27FC236}">
                <a16:creationId xmlns:a16="http://schemas.microsoft.com/office/drawing/2014/main" id="{B3596616-1B87-772C-BFFC-181A4DB569BF}"/>
              </a:ext>
            </a:extLst>
          </p:cNvPr>
          <p:cNvSpPr>
            <a:spLocks noChangeShapeType="1"/>
          </p:cNvSpPr>
          <p:nvPr/>
        </p:nvSpPr>
        <p:spPr bwMode="auto">
          <a:xfrm flipV="1">
            <a:off x="7062507" y="3718745"/>
            <a:ext cx="1671638" cy="1930400"/>
          </a:xfrm>
          <a:prstGeom prst="line">
            <a:avLst/>
          </a:prstGeom>
          <a:noFill/>
          <a:ln w="10160">
            <a:solidFill>
              <a:srgbClr val="000000"/>
            </a:solidFill>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a:p>
        </p:txBody>
      </p:sp>
      <p:sp>
        <p:nvSpPr>
          <p:cNvPr id="105" name="Rectangle 120">
            <a:extLst>
              <a:ext uri="{FF2B5EF4-FFF2-40B4-BE49-F238E27FC236}">
                <a16:creationId xmlns:a16="http://schemas.microsoft.com/office/drawing/2014/main" id="{DAC315A2-042D-1EA2-C528-5C9465738FF7}"/>
              </a:ext>
            </a:extLst>
          </p:cNvPr>
          <p:cNvSpPr>
            <a:spLocks noChangeArrowheads="1"/>
          </p:cNvSpPr>
          <p:nvPr/>
        </p:nvSpPr>
        <p:spPr bwMode="auto">
          <a:xfrm>
            <a:off x="0" y="0"/>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GB"/>
          </a:p>
        </p:txBody>
      </p:sp>
      <p:sp>
        <p:nvSpPr>
          <p:cNvPr id="106" name="Rectangle 144">
            <a:extLst>
              <a:ext uri="{FF2B5EF4-FFF2-40B4-BE49-F238E27FC236}">
                <a16:creationId xmlns:a16="http://schemas.microsoft.com/office/drawing/2014/main" id="{ED8419BF-127B-1C37-DEE1-BED2E2F928DC}"/>
              </a:ext>
            </a:extLst>
          </p:cNvPr>
          <p:cNvSpPr>
            <a:spLocks noChangeArrowheads="1"/>
          </p:cNvSpPr>
          <p:nvPr/>
        </p:nvSpPr>
        <p:spPr bwMode="auto">
          <a:xfrm>
            <a:off x="0" y="457200"/>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GB"/>
          </a:p>
        </p:txBody>
      </p:sp>
      <p:sp>
        <p:nvSpPr>
          <p:cNvPr id="107" name="TextBox 106">
            <a:extLst>
              <a:ext uri="{FF2B5EF4-FFF2-40B4-BE49-F238E27FC236}">
                <a16:creationId xmlns:a16="http://schemas.microsoft.com/office/drawing/2014/main" id="{EF49D1C7-CC18-A2EA-BA97-021AE13DD943}"/>
              </a:ext>
            </a:extLst>
          </p:cNvPr>
          <p:cNvSpPr txBox="1"/>
          <p:nvPr/>
        </p:nvSpPr>
        <p:spPr>
          <a:xfrm>
            <a:off x="4327151" y="197406"/>
            <a:ext cx="3098987" cy="430887"/>
          </a:xfrm>
          <a:prstGeom prst="rect">
            <a:avLst/>
          </a:prstGeom>
          <a:noFill/>
        </p:spPr>
        <p:txBody>
          <a:bodyPr wrap="square" rtlCol="0">
            <a:spAutoFit/>
          </a:bodyPr>
          <a:lstStyle/>
          <a:p>
            <a:pPr algn="ctr"/>
            <a:r>
              <a:rPr lang="en-GB" sz="2200" b="1" dirty="0"/>
              <a:t>Fishbone Diagram</a:t>
            </a:r>
          </a:p>
        </p:txBody>
      </p:sp>
    </p:spTree>
    <p:extLst>
      <p:ext uri="{BB962C8B-B14F-4D97-AF65-F5344CB8AC3E}">
        <p14:creationId xmlns:p14="http://schemas.microsoft.com/office/powerpoint/2010/main" val="287532421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E08749FB-5801-45C8-BF7B-840E23F8A2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Rectangle 16">
            <a:extLst>
              <a:ext uri="{FF2B5EF4-FFF2-40B4-BE49-F238E27FC236}">
                <a16:creationId xmlns:a16="http://schemas.microsoft.com/office/drawing/2014/main" id="{DAA7C513-277B-4325-9779-116946C0D3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4632" y="484632"/>
            <a:ext cx="11207835" cy="351194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A20F6923-DC2F-4143-ACA0-519D0FE6C7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4632" y="4150596"/>
            <a:ext cx="3248522" cy="2219668"/>
          </a:xfrm>
          <a:prstGeom prst="rect">
            <a:avLst/>
          </a:prstGeom>
          <a:solidFill>
            <a:schemeClr val="tx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8319B32C-704E-4A0B-BD7B-186B70511A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97745" y="4150596"/>
            <a:ext cx="7794722" cy="221966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304877F-38CC-CC98-DD41-B192036D205E}"/>
              </a:ext>
            </a:extLst>
          </p:cNvPr>
          <p:cNvSpPr>
            <a:spLocks noGrp="1"/>
          </p:cNvSpPr>
          <p:nvPr>
            <p:ph type="title"/>
          </p:nvPr>
        </p:nvSpPr>
        <p:spPr>
          <a:xfrm>
            <a:off x="4178301" y="4391025"/>
            <a:ext cx="7192110" cy="1738808"/>
          </a:xfrm>
        </p:spPr>
        <p:txBody>
          <a:bodyPr>
            <a:normAutofit/>
          </a:bodyPr>
          <a:lstStyle/>
          <a:p>
            <a:pPr algn="ctr"/>
            <a:r>
              <a:rPr lang="en-GB" cap="none" dirty="0">
                <a:solidFill>
                  <a:srgbClr val="FFFFFF"/>
                </a:solidFill>
              </a:rPr>
              <a:t>What is a PMI?</a:t>
            </a:r>
          </a:p>
        </p:txBody>
      </p:sp>
      <p:sp>
        <p:nvSpPr>
          <p:cNvPr id="3" name="Content Placeholder 2">
            <a:extLst>
              <a:ext uri="{FF2B5EF4-FFF2-40B4-BE49-F238E27FC236}">
                <a16:creationId xmlns:a16="http://schemas.microsoft.com/office/drawing/2014/main" id="{788F2A52-88BC-B037-A592-C4E83CB223A2}"/>
              </a:ext>
            </a:extLst>
          </p:cNvPr>
          <p:cNvSpPr>
            <a:spLocks noGrp="1"/>
          </p:cNvSpPr>
          <p:nvPr>
            <p:ph idx="1"/>
          </p:nvPr>
        </p:nvSpPr>
        <p:spPr>
          <a:xfrm>
            <a:off x="484633" y="484632"/>
            <a:ext cx="11207834" cy="3511948"/>
          </a:xfrm>
        </p:spPr>
        <p:txBody>
          <a:bodyPr anchor="ctr">
            <a:normAutofit/>
          </a:bodyPr>
          <a:lstStyle/>
          <a:p>
            <a:pPr>
              <a:buFont typeface="Wingdings" panose="05000000000000000000" pitchFamily="2" charset="2"/>
              <a:buChar char="§"/>
            </a:pPr>
            <a:r>
              <a:rPr lang="en-GB" dirty="0"/>
              <a:t> </a:t>
            </a:r>
            <a:r>
              <a:rPr lang="en-GB" sz="2000" dirty="0"/>
              <a:t>The PMI tool can be used to critically examine texts, </a:t>
            </a:r>
            <a:r>
              <a:rPr lang="en-GB" sz="2000" dirty="0" err="1"/>
              <a:t>analyze</a:t>
            </a:r>
            <a:r>
              <a:rPr lang="en-GB" sz="2000" dirty="0"/>
              <a:t> the implications or consequences of actions, and stimulate the sharing of thoughts and ideas. Through the PMI tool, students are encouraged to broaden their thinking, consider the topic from multiple perspectives, and weigh the pros and cons before making a decision. As a cooperative tool, it promotes brainstorming and consensus-building.</a:t>
            </a:r>
          </a:p>
        </p:txBody>
      </p:sp>
      <p:sp>
        <p:nvSpPr>
          <p:cNvPr id="5" name="Slide Number Placeholder 4">
            <a:extLst>
              <a:ext uri="{FF2B5EF4-FFF2-40B4-BE49-F238E27FC236}">
                <a16:creationId xmlns:a16="http://schemas.microsoft.com/office/drawing/2014/main" id="{9E277696-E468-3ED5-92C2-7FC583F8509A}"/>
              </a:ext>
            </a:extLst>
          </p:cNvPr>
          <p:cNvSpPr>
            <a:spLocks noGrp="1"/>
          </p:cNvSpPr>
          <p:nvPr>
            <p:ph type="sldNum" sz="quarter" idx="12"/>
          </p:nvPr>
        </p:nvSpPr>
        <p:spPr>
          <a:xfrm>
            <a:off x="10837333" y="6470704"/>
            <a:ext cx="973667" cy="274320"/>
          </a:xfrm>
        </p:spPr>
        <p:txBody>
          <a:bodyPr>
            <a:normAutofit/>
          </a:bodyPr>
          <a:lstStyle/>
          <a:p>
            <a:pPr>
              <a:spcAft>
                <a:spcPts val="600"/>
              </a:spcAft>
            </a:pPr>
            <a:r>
              <a:rPr lang="en-GB"/>
              <a:t>5</a:t>
            </a:r>
          </a:p>
        </p:txBody>
      </p:sp>
    </p:spTree>
    <p:extLst>
      <p:ext uri="{BB962C8B-B14F-4D97-AF65-F5344CB8AC3E}">
        <p14:creationId xmlns:p14="http://schemas.microsoft.com/office/powerpoint/2010/main" val="248591006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EF676E3E-35F9-01C3-A4E9-CE8548641BBE}"/>
              </a:ext>
            </a:extLst>
          </p:cNvPr>
          <p:cNvSpPr>
            <a:spLocks noGrp="1"/>
          </p:cNvSpPr>
          <p:nvPr>
            <p:ph type="sldNum" sz="quarter" idx="12"/>
          </p:nvPr>
        </p:nvSpPr>
        <p:spPr/>
        <p:txBody>
          <a:bodyPr/>
          <a:lstStyle/>
          <a:p>
            <a:pPr algn="r"/>
            <a:r>
              <a:rPr lang="en-GB" sz="2000" dirty="0"/>
              <a:t>3</a:t>
            </a:r>
          </a:p>
        </p:txBody>
      </p:sp>
      <p:sp>
        <p:nvSpPr>
          <p:cNvPr id="39" name="Rectangle 38">
            <a:extLst>
              <a:ext uri="{FF2B5EF4-FFF2-40B4-BE49-F238E27FC236}">
                <a16:creationId xmlns:a16="http://schemas.microsoft.com/office/drawing/2014/main" id="{DBE14D7E-A5E9-535F-1EED-2438D3828FB9}"/>
              </a:ext>
            </a:extLst>
          </p:cNvPr>
          <p:cNvSpPr/>
          <p:nvPr/>
        </p:nvSpPr>
        <p:spPr>
          <a:xfrm>
            <a:off x="1695450" y="804862"/>
            <a:ext cx="2700000" cy="1440000"/>
          </a:xfrm>
          <a:prstGeom prst="rect">
            <a:avLst/>
          </a:prstGeom>
          <a:solidFill>
            <a:srgbClr val="00B050"/>
          </a:solidFill>
          <a:ln>
            <a:solidFill>
              <a:schemeClr val="bg1"/>
            </a:solidFill>
          </a:ln>
          <a:effectLst>
            <a:outerShdw blurRad="508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4400" b="1" dirty="0"/>
              <a:t>P</a:t>
            </a:r>
          </a:p>
        </p:txBody>
      </p:sp>
      <p:sp>
        <p:nvSpPr>
          <p:cNvPr id="44" name="Rectangle 43">
            <a:extLst>
              <a:ext uri="{FF2B5EF4-FFF2-40B4-BE49-F238E27FC236}">
                <a16:creationId xmlns:a16="http://schemas.microsoft.com/office/drawing/2014/main" id="{EB8193C1-CD40-B9DD-0EA1-53166F56C36E}"/>
              </a:ext>
            </a:extLst>
          </p:cNvPr>
          <p:cNvSpPr/>
          <p:nvPr/>
        </p:nvSpPr>
        <p:spPr>
          <a:xfrm>
            <a:off x="1695452" y="2666113"/>
            <a:ext cx="2700000" cy="2880000"/>
          </a:xfrm>
          <a:prstGeom prst="rect">
            <a:avLst/>
          </a:prstGeom>
          <a:solidFill>
            <a:srgbClr val="00B050"/>
          </a:solidFill>
          <a:ln>
            <a:solidFill>
              <a:schemeClr val="bg1"/>
            </a:solidFill>
          </a:ln>
          <a:effectLst>
            <a:outerShdw blurRad="508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t"/>
          <a:lstStyle/>
          <a:p>
            <a:pPr marL="285750" indent="-285750">
              <a:buFont typeface="Wingdings" panose="05000000000000000000" pitchFamily="2" charset="2"/>
              <a:buChar char="§"/>
            </a:pPr>
            <a:r>
              <a:rPr lang="en-GB" dirty="0"/>
              <a:t>Low Maintenance Costs</a:t>
            </a:r>
          </a:p>
          <a:p>
            <a:pPr marL="285750" indent="-285750">
              <a:buFont typeface="Wingdings" panose="05000000000000000000" pitchFamily="2" charset="2"/>
              <a:buChar char="§"/>
            </a:pPr>
            <a:r>
              <a:rPr lang="en-GB" dirty="0"/>
              <a:t>International Sales</a:t>
            </a:r>
          </a:p>
          <a:p>
            <a:pPr marL="285750" indent="-285750">
              <a:buFont typeface="Wingdings" panose="05000000000000000000" pitchFamily="2" charset="2"/>
              <a:buChar char="§"/>
            </a:pPr>
            <a:r>
              <a:rPr lang="en-GB" dirty="0"/>
              <a:t>Lower Taxes</a:t>
            </a:r>
          </a:p>
          <a:p>
            <a:pPr marL="285750" indent="-285750">
              <a:buFont typeface="Wingdings" panose="05000000000000000000" pitchFamily="2" charset="2"/>
              <a:buChar char="§"/>
            </a:pPr>
            <a:r>
              <a:rPr lang="en-GB" dirty="0"/>
              <a:t>24/7 Availability</a:t>
            </a:r>
          </a:p>
          <a:p>
            <a:pPr marL="285750" indent="-285750">
              <a:buFont typeface="Wingdings" panose="05000000000000000000" pitchFamily="2" charset="2"/>
              <a:buChar char="§"/>
            </a:pPr>
            <a:r>
              <a:rPr lang="en-GB" dirty="0"/>
              <a:t>Ad Revenue</a:t>
            </a:r>
          </a:p>
          <a:p>
            <a:pPr marL="285750" indent="-285750">
              <a:buFont typeface="Wingdings" panose="05000000000000000000" pitchFamily="2" charset="2"/>
              <a:buChar char="§"/>
            </a:pPr>
            <a:r>
              <a:rPr lang="en-GB" dirty="0"/>
              <a:t>Home Delivery</a:t>
            </a:r>
          </a:p>
          <a:p>
            <a:r>
              <a:rPr lang="en-GB" dirty="0"/>
              <a:t> </a:t>
            </a:r>
          </a:p>
        </p:txBody>
      </p:sp>
      <p:sp>
        <p:nvSpPr>
          <p:cNvPr id="47" name="Rectangle 46">
            <a:extLst>
              <a:ext uri="{FF2B5EF4-FFF2-40B4-BE49-F238E27FC236}">
                <a16:creationId xmlns:a16="http://schemas.microsoft.com/office/drawing/2014/main" id="{4086BCFE-4CED-8FF1-795A-AE67813EE1FB}"/>
              </a:ext>
            </a:extLst>
          </p:cNvPr>
          <p:cNvSpPr/>
          <p:nvPr/>
        </p:nvSpPr>
        <p:spPr>
          <a:xfrm>
            <a:off x="1695450" y="2271499"/>
            <a:ext cx="2699999" cy="360000"/>
          </a:xfrm>
          <a:prstGeom prst="rect">
            <a:avLst/>
          </a:prstGeom>
          <a:solidFill>
            <a:srgbClr val="339933"/>
          </a:solidFill>
          <a:ln>
            <a:solidFill>
              <a:schemeClr val="bg1"/>
            </a:solidFill>
          </a:ln>
          <a:effectLst>
            <a:outerShdw blurRad="508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500" b="1" dirty="0"/>
              <a:t>Plus</a:t>
            </a:r>
          </a:p>
        </p:txBody>
      </p:sp>
      <p:sp>
        <p:nvSpPr>
          <p:cNvPr id="3" name="Rectangle 2">
            <a:extLst>
              <a:ext uri="{FF2B5EF4-FFF2-40B4-BE49-F238E27FC236}">
                <a16:creationId xmlns:a16="http://schemas.microsoft.com/office/drawing/2014/main" id="{0AC4F06D-ED97-56F2-2385-19ED675FFB88}"/>
              </a:ext>
            </a:extLst>
          </p:cNvPr>
          <p:cNvSpPr/>
          <p:nvPr/>
        </p:nvSpPr>
        <p:spPr>
          <a:xfrm>
            <a:off x="4747398" y="804862"/>
            <a:ext cx="2700000" cy="1440000"/>
          </a:xfrm>
          <a:prstGeom prst="rect">
            <a:avLst/>
          </a:prstGeom>
          <a:solidFill>
            <a:srgbClr val="FF0000"/>
          </a:solidFill>
          <a:ln>
            <a:solidFill>
              <a:schemeClr val="bg1"/>
            </a:solidFill>
          </a:ln>
          <a:effectLst>
            <a:outerShdw blurRad="508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4400" b="1" dirty="0"/>
              <a:t>M</a:t>
            </a:r>
          </a:p>
        </p:txBody>
      </p:sp>
      <p:sp>
        <p:nvSpPr>
          <p:cNvPr id="4" name="Rectangle 3">
            <a:extLst>
              <a:ext uri="{FF2B5EF4-FFF2-40B4-BE49-F238E27FC236}">
                <a16:creationId xmlns:a16="http://schemas.microsoft.com/office/drawing/2014/main" id="{CCED6BBF-34A3-828F-476A-5E4914A46341}"/>
              </a:ext>
            </a:extLst>
          </p:cNvPr>
          <p:cNvSpPr/>
          <p:nvPr/>
        </p:nvSpPr>
        <p:spPr>
          <a:xfrm>
            <a:off x="4747398" y="2658439"/>
            <a:ext cx="2700000" cy="2880000"/>
          </a:xfrm>
          <a:prstGeom prst="rect">
            <a:avLst/>
          </a:prstGeom>
          <a:solidFill>
            <a:srgbClr val="FF0000"/>
          </a:solidFill>
          <a:ln>
            <a:solidFill>
              <a:schemeClr val="bg1"/>
            </a:solidFill>
          </a:ln>
          <a:effectLst>
            <a:outerShdw blurRad="508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t"/>
          <a:lstStyle/>
          <a:p>
            <a:pPr marL="285750" indent="-285750">
              <a:buFont typeface="Wingdings" panose="05000000000000000000" pitchFamily="2" charset="2"/>
              <a:buChar char="§"/>
            </a:pPr>
            <a:r>
              <a:rPr lang="en-GB" dirty="0"/>
              <a:t>Internet Requirement</a:t>
            </a:r>
          </a:p>
          <a:p>
            <a:pPr marL="285750" indent="-285750">
              <a:buFont typeface="Wingdings" panose="05000000000000000000" pitchFamily="2" charset="2"/>
              <a:buChar char="§"/>
            </a:pPr>
            <a:r>
              <a:rPr lang="en-GB" dirty="0"/>
              <a:t>Delivery Delays</a:t>
            </a:r>
          </a:p>
          <a:p>
            <a:pPr marL="285750" indent="-285750">
              <a:buFont typeface="Wingdings" panose="05000000000000000000" pitchFamily="2" charset="2"/>
              <a:buChar char="§"/>
            </a:pPr>
            <a:r>
              <a:rPr lang="en-GB" dirty="0"/>
              <a:t>Lack of Tactile Experience</a:t>
            </a:r>
          </a:p>
          <a:p>
            <a:pPr marL="285750" indent="-285750">
              <a:buFont typeface="Wingdings" panose="05000000000000000000" pitchFamily="2" charset="2"/>
              <a:buChar char="§"/>
            </a:pPr>
            <a:r>
              <a:rPr lang="en-GB" dirty="0"/>
              <a:t>Price and Product Comparation</a:t>
            </a:r>
          </a:p>
        </p:txBody>
      </p:sp>
      <p:sp>
        <p:nvSpPr>
          <p:cNvPr id="6" name="Rectangle 5">
            <a:extLst>
              <a:ext uri="{FF2B5EF4-FFF2-40B4-BE49-F238E27FC236}">
                <a16:creationId xmlns:a16="http://schemas.microsoft.com/office/drawing/2014/main" id="{A28DDC12-E645-9971-A942-704E413B4DE6}"/>
              </a:ext>
            </a:extLst>
          </p:cNvPr>
          <p:cNvSpPr/>
          <p:nvPr/>
        </p:nvSpPr>
        <p:spPr>
          <a:xfrm>
            <a:off x="4757180" y="2267814"/>
            <a:ext cx="2700000" cy="360000"/>
          </a:xfrm>
          <a:prstGeom prst="rect">
            <a:avLst/>
          </a:prstGeom>
          <a:solidFill>
            <a:srgbClr val="CC0000"/>
          </a:solidFill>
          <a:ln>
            <a:solidFill>
              <a:schemeClr val="bg1"/>
            </a:solidFill>
          </a:ln>
          <a:effectLst>
            <a:outerShdw blurRad="508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500" b="1" dirty="0"/>
              <a:t>Minus</a:t>
            </a:r>
          </a:p>
        </p:txBody>
      </p:sp>
      <p:sp>
        <p:nvSpPr>
          <p:cNvPr id="9" name="Rectangle 8">
            <a:extLst>
              <a:ext uri="{FF2B5EF4-FFF2-40B4-BE49-F238E27FC236}">
                <a16:creationId xmlns:a16="http://schemas.microsoft.com/office/drawing/2014/main" id="{5584CDE6-0B73-CE95-2FEF-897262227D04}"/>
              </a:ext>
            </a:extLst>
          </p:cNvPr>
          <p:cNvSpPr/>
          <p:nvPr/>
        </p:nvSpPr>
        <p:spPr>
          <a:xfrm>
            <a:off x="7796550" y="804862"/>
            <a:ext cx="2700000" cy="1440000"/>
          </a:xfrm>
          <a:prstGeom prst="rect">
            <a:avLst/>
          </a:prstGeom>
          <a:solidFill>
            <a:srgbClr val="FF9900"/>
          </a:solidFill>
          <a:ln>
            <a:solidFill>
              <a:schemeClr val="bg1"/>
            </a:solidFill>
          </a:ln>
          <a:effectLst>
            <a:outerShdw blurRad="508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4400" b="1" dirty="0"/>
              <a:t>I</a:t>
            </a:r>
          </a:p>
        </p:txBody>
      </p:sp>
      <p:sp>
        <p:nvSpPr>
          <p:cNvPr id="11" name="Rectangle 10">
            <a:extLst>
              <a:ext uri="{FF2B5EF4-FFF2-40B4-BE49-F238E27FC236}">
                <a16:creationId xmlns:a16="http://schemas.microsoft.com/office/drawing/2014/main" id="{F3581060-5229-4882-884A-1E1A2194C885}"/>
              </a:ext>
            </a:extLst>
          </p:cNvPr>
          <p:cNvSpPr/>
          <p:nvPr/>
        </p:nvSpPr>
        <p:spPr>
          <a:xfrm>
            <a:off x="7796550" y="2666113"/>
            <a:ext cx="2700000" cy="2880000"/>
          </a:xfrm>
          <a:prstGeom prst="rect">
            <a:avLst/>
          </a:prstGeom>
          <a:solidFill>
            <a:srgbClr val="FF9900"/>
          </a:solidFill>
          <a:ln>
            <a:solidFill>
              <a:schemeClr val="bg1"/>
            </a:solidFill>
          </a:ln>
          <a:effectLst>
            <a:outerShdw blurRad="508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t"/>
          <a:lstStyle/>
          <a:p>
            <a:pPr marL="285750" indent="-285750">
              <a:buFont typeface="Wingdings" panose="05000000000000000000" pitchFamily="2" charset="2"/>
              <a:buChar char="§"/>
            </a:pPr>
            <a:r>
              <a:rPr lang="en-GB" dirty="0"/>
              <a:t>Customer Reviews </a:t>
            </a:r>
          </a:p>
        </p:txBody>
      </p:sp>
      <p:sp>
        <p:nvSpPr>
          <p:cNvPr id="12" name="Rectangle 11">
            <a:extLst>
              <a:ext uri="{FF2B5EF4-FFF2-40B4-BE49-F238E27FC236}">
                <a16:creationId xmlns:a16="http://schemas.microsoft.com/office/drawing/2014/main" id="{C483EE91-FDC9-D457-1555-088932835E62}"/>
              </a:ext>
            </a:extLst>
          </p:cNvPr>
          <p:cNvSpPr/>
          <p:nvPr/>
        </p:nvSpPr>
        <p:spPr>
          <a:xfrm>
            <a:off x="7796550" y="2275487"/>
            <a:ext cx="2700000" cy="360000"/>
          </a:xfrm>
          <a:prstGeom prst="rect">
            <a:avLst/>
          </a:prstGeom>
          <a:solidFill>
            <a:srgbClr val="CC9900"/>
          </a:solidFill>
          <a:ln>
            <a:solidFill>
              <a:schemeClr val="bg1"/>
            </a:solidFill>
          </a:ln>
          <a:effectLst>
            <a:outerShdw blurRad="508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500" b="1" dirty="0"/>
              <a:t>Interesting</a:t>
            </a:r>
          </a:p>
        </p:txBody>
      </p:sp>
      <p:sp>
        <p:nvSpPr>
          <p:cNvPr id="16" name="TextBox 15">
            <a:extLst>
              <a:ext uri="{FF2B5EF4-FFF2-40B4-BE49-F238E27FC236}">
                <a16:creationId xmlns:a16="http://schemas.microsoft.com/office/drawing/2014/main" id="{F295A466-1420-FFC7-7C91-39E2F73BD359}"/>
              </a:ext>
            </a:extLst>
          </p:cNvPr>
          <p:cNvSpPr txBox="1"/>
          <p:nvPr/>
        </p:nvSpPr>
        <p:spPr>
          <a:xfrm>
            <a:off x="3647559" y="158531"/>
            <a:ext cx="4919241" cy="430887"/>
          </a:xfrm>
          <a:prstGeom prst="rect">
            <a:avLst/>
          </a:prstGeom>
          <a:noFill/>
        </p:spPr>
        <p:txBody>
          <a:bodyPr wrap="square" rtlCol="0">
            <a:spAutoFit/>
          </a:bodyPr>
          <a:lstStyle/>
          <a:p>
            <a:pPr algn="ctr"/>
            <a:r>
              <a:rPr lang="en-GB" sz="2200" b="1" dirty="0"/>
              <a:t>PMI Diagram - Shift to E-commerce</a:t>
            </a:r>
            <a:r>
              <a:rPr lang="en-GB" b="1" dirty="0"/>
              <a:t> </a:t>
            </a:r>
          </a:p>
        </p:txBody>
      </p:sp>
    </p:spTree>
    <p:extLst>
      <p:ext uri="{BB962C8B-B14F-4D97-AF65-F5344CB8AC3E}">
        <p14:creationId xmlns:p14="http://schemas.microsoft.com/office/powerpoint/2010/main" val="213911880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E08749FB-5801-45C8-BF7B-840E23F8A2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Rectangle 16">
            <a:extLst>
              <a:ext uri="{FF2B5EF4-FFF2-40B4-BE49-F238E27FC236}">
                <a16:creationId xmlns:a16="http://schemas.microsoft.com/office/drawing/2014/main" id="{DAA7C513-277B-4325-9779-116946C0D3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4632" y="484632"/>
            <a:ext cx="11207835" cy="351194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A20F6923-DC2F-4143-ACA0-519D0FE6C7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4632" y="4150596"/>
            <a:ext cx="3248522" cy="2219668"/>
          </a:xfrm>
          <a:prstGeom prst="rect">
            <a:avLst/>
          </a:prstGeom>
          <a:solidFill>
            <a:schemeClr val="tx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8319B32C-704E-4A0B-BD7B-186B70511A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97745" y="4150596"/>
            <a:ext cx="7794722" cy="221966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304877F-38CC-CC98-DD41-B192036D205E}"/>
              </a:ext>
            </a:extLst>
          </p:cNvPr>
          <p:cNvSpPr>
            <a:spLocks noGrp="1"/>
          </p:cNvSpPr>
          <p:nvPr>
            <p:ph type="title"/>
          </p:nvPr>
        </p:nvSpPr>
        <p:spPr>
          <a:xfrm>
            <a:off x="4178301" y="4391025"/>
            <a:ext cx="7192110" cy="1738808"/>
          </a:xfrm>
        </p:spPr>
        <p:txBody>
          <a:bodyPr>
            <a:normAutofit/>
          </a:bodyPr>
          <a:lstStyle/>
          <a:p>
            <a:pPr algn="ctr"/>
            <a:r>
              <a:rPr lang="en-GB" cap="none" dirty="0">
                <a:solidFill>
                  <a:srgbClr val="FFFFFF"/>
                </a:solidFill>
              </a:rPr>
              <a:t>Conclusion</a:t>
            </a:r>
          </a:p>
        </p:txBody>
      </p:sp>
      <p:sp>
        <p:nvSpPr>
          <p:cNvPr id="3" name="Content Placeholder 2">
            <a:extLst>
              <a:ext uri="{FF2B5EF4-FFF2-40B4-BE49-F238E27FC236}">
                <a16:creationId xmlns:a16="http://schemas.microsoft.com/office/drawing/2014/main" id="{788F2A52-88BC-B037-A592-C4E83CB223A2}"/>
              </a:ext>
            </a:extLst>
          </p:cNvPr>
          <p:cNvSpPr>
            <a:spLocks noGrp="1"/>
          </p:cNvSpPr>
          <p:nvPr>
            <p:ph idx="1"/>
          </p:nvPr>
        </p:nvSpPr>
        <p:spPr>
          <a:xfrm>
            <a:off x="484633" y="484632"/>
            <a:ext cx="11207834" cy="3511948"/>
          </a:xfrm>
        </p:spPr>
        <p:txBody>
          <a:bodyPr anchor="ctr">
            <a:normAutofit/>
          </a:bodyPr>
          <a:lstStyle/>
          <a:p>
            <a:pPr>
              <a:buFont typeface="Wingdings" panose="05000000000000000000" pitchFamily="2" charset="2"/>
              <a:buChar char="§"/>
            </a:pPr>
            <a:r>
              <a:rPr lang="en-GB" dirty="0"/>
              <a:t> </a:t>
            </a:r>
            <a:r>
              <a:rPr lang="en-GB" sz="2000" dirty="0"/>
              <a:t>Having conducted our research, we concluded that improving T.M Lewin's e-commerce is the most effective course of action. As a result of not having to rent stores, we found that maintenance costs were lower, international sales increased due to accessibility to a broader global market, 24/7 availability allowed greater chances of concluding a sale, publicity on the company website could generate additional revenue, and the ability to deliver products home will enhance sales overall. </a:t>
            </a:r>
          </a:p>
          <a:p>
            <a:pPr>
              <a:buFont typeface="Wingdings" panose="05000000000000000000" pitchFamily="2" charset="2"/>
              <a:buChar char="§"/>
            </a:pPr>
            <a:r>
              <a:rPr lang="en-GB" sz="2000" dirty="0"/>
              <a:t> In the event of such a shift, there will be negligible disadvantages, such as customers who lack an internet connection or are not technologically proficient being unable to purchase items online, possible delays in delivery caused by traffic, weather or human error, as well as a competitive environment due to the large number of similarly minded companies.</a:t>
            </a:r>
          </a:p>
        </p:txBody>
      </p:sp>
      <p:sp>
        <p:nvSpPr>
          <p:cNvPr id="5" name="Slide Number Placeholder 4">
            <a:extLst>
              <a:ext uri="{FF2B5EF4-FFF2-40B4-BE49-F238E27FC236}">
                <a16:creationId xmlns:a16="http://schemas.microsoft.com/office/drawing/2014/main" id="{9E277696-E468-3ED5-92C2-7FC583F8509A}"/>
              </a:ext>
            </a:extLst>
          </p:cNvPr>
          <p:cNvSpPr>
            <a:spLocks noGrp="1"/>
          </p:cNvSpPr>
          <p:nvPr>
            <p:ph type="sldNum" sz="quarter" idx="12"/>
          </p:nvPr>
        </p:nvSpPr>
        <p:spPr>
          <a:xfrm>
            <a:off x="10837333" y="6470704"/>
            <a:ext cx="973667" cy="274320"/>
          </a:xfrm>
        </p:spPr>
        <p:txBody>
          <a:bodyPr>
            <a:normAutofit/>
          </a:bodyPr>
          <a:lstStyle/>
          <a:p>
            <a:pPr>
              <a:spcAft>
                <a:spcPts val="600"/>
              </a:spcAft>
            </a:pPr>
            <a:r>
              <a:rPr lang="en-GB"/>
              <a:t>5</a:t>
            </a:r>
          </a:p>
        </p:txBody>
      </p:sp>
    </p:spTree>
    <p:extLst>
      <p:ext uri="{BB962C8B-B14F-4D97-AF65-F5344CB8AC3E}">
        <p14:creationId xmlns:p14="http://schemas.microsoft.com/office/powerpoint/2010/main" val="251156196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6" name="Rectangle 25">
            <a:extLst>
              <a:ext uri="{FF2B5EF4-FFF2-40B4-BE49-F238E27FC236}">
                <a16:creationId xmlns:a16="http://schemas.microsoft.com/office/drawing/2014/main" id="{70D4A79B-06B2-4FE7-9CF6-54D940A8FE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8" name="Rectangle 27">
            <a:extLst>
              <a:ext uri="{FF2B5EF4-FFF2-40B4-BE49-F238E27FC236}">
                <a16:creationId xmlns:a16="http://schemas.microsoft.com/office/drawing/2014/main" id="{4BBFA14D-8E4F-42D4-B5A0-9588A6A454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5" y="321731"/>
            <a:ext cx="11551187" cy="6214535"/>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FCB0D74-D8ED-A703-933B-0E0A19610FEE}"/>
              </a:ext>
            </a:extLst>
          </p:cNvPr>
          <p:cNvSpPr>
            <a:spLocks noGrp="1"/>
          </p:cNvSpPr>
          <p:nvPr>
            <p:ph type="title"/>
          </p:nvPr>
        </p:nvSpPr>
        <p:spPr>
          <a:xfrm>
            <a:off x="1024129" y="585216"/>
            <a:ext cx="10329671" cy="1499616"/>
          </a:xfrm>
        </p:spPr>
        <p:txBody>
          <a:bodyPr>
            <a:normAutofit/>
          </a:bodyPr>
          <a:lstStyle/>
          <a:p>
            <a:pPr algn="ctr"/>
            <a:r>
              <a:rPr lang="en-GB" cap="none" dirty="0">
                <a:solidFill>
                  <a:srgbClr val="FFFFFF"/>
                </a:solidFill>
              </a:rPr>
              <a:t>Reference List</a:t>
            </a:r>
          </a:p>
        </p:txBody>
      </p:sp>
      <p:cxnSp>
        <p:nvCxnSpPr>
          <p:cNvPr id="30" name="Straight Connector 29">
            <a:extLst>
              <a:ext uri="{FF2B5EF4-FFF2-40B4-BE49-F238E27FC236}">
                <a16:creationId xmlns:a16="http://schemas.microsoft.com/office/drawing/2014/main" id="{610B2B88-1A1B-486B-9366-918FE2E71D4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lumMod val="20000"/>
                <a:lumOff val="8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E7B5A2F3-A38B-36D4-CF19-A7F7795CD271}"/>
              </a:ext>
            </a:extLst>
          </p:cNvPr>
          <p:cNvSpPr>
            <a:spLocks noGrp="1"/>
          </p:cNvSpPr>
          <p:nvPr>
            <p:ph idx="1"/>
          </p:nvPr>
        </p:nvSpPr>
        <p:spPr>
          <a:xfrm>
            <a:off x="1024129" y="1740724"/>
            <a:ext cx="10329671" cy="4795542"/>
          </a:xfrm>
        </p:spPr>
        <p:txBody>
          <a:bodyPr>
            <a:noAutofit/>
          </a:bodyPr>
          <a:lstStyle/>
          <a:p>
            <a:pPr marL="0" indent="0">
              <a:buNone/>
            </a:pPr>
            <a:r>
              <a:rPr lang="en-GB" sz="1800" dirty="0">
                <a:solidFill>
                  <a:srgbClr val="FFFFFF"/>
                </a:solidFill>
                <a:effectLst/>
              </a:rPr>
              <a:t>Harrison, N. (2021) </a:t>
            </a:r>
            <a:r>
              <a:rPr lang="en-GB" sz="1800" i="1" dirty="0">
                <a:solidFill>
                  <a:srgbClr val="FFFFFF"/>
                </a:solidFill>
                <a:effectLst/>
              </a:rPr>
              <a:t>TM </a:t>
            </a:r>
            <a:r>
              <a:rPr lang="en-GB" sz="1800" i="1" dirty="0" err="1">
                <a:solidFill>
                  <a:srgbClr val="FFFFFF"/>
                </a:solidFill>
                <a:effectLst/>
              </a:rPr>
              <a:t>lewin</a:t>
            </a:r>
            <a:r>
              <a:rPr lang="en-GB" sz="1800" i="1" dirty="0">
                <a:solidFill>
                  <a:srgbClr val="FFFFFF"/>
                </a:solidFill>
                <a:effectLst/>
              </a:rPr>
              <a:t> management buys remaining 20% stake in the business</a:t>
            </a:r>
            <a:r>
              <a:rPr lang="en-GB" sz="1800" dirty="0">
                <a:solidFill>
                  <a:srgbClr val="FFFFFF"/>
                </a:solidFill>
                <a:effectLst/>
              </a:rPr>
              <a:t>, </a:t>
            </a:r>
            <a:r>
              <a:rPr lang="en-GB" sz="1800" i="1" dirty="0">
                <a:solidFill>
                  <a:srgbClr val="FFFFFF"/>
                </a:solidFill>
                <a:effectLst/>
              </a:rPr>
              <a:t>Retail Week</a:t>
            </a:r>
            <a:r>
              <a:rPr lang="en-GB" sz="1800" dirty="0">
                <a:solidFill>
                  <a:srgbClr val="FFFFFF"/>
                </a:solidFill>
                <a:effectLst/>
              </a:rPr>
              <a:t>. Retail Week. Available at: https://www.retail-week.com/finance/tm-lewin-management-buys-remaining-20-stake-in-the-business/5077696.article (Accessed: October 30, 2022).</a:t>
            </a:r>
          </a:p>
          <a:p>
            <a:pPr marL="0" indent="0">
              <a:buNone/>
            </a:pPr>
            <a:r>
              <a:rPr lang="en-GB" sz="1800" dirty="0">
                <a:solidFill>
                  <a:srgbClr val="FFFFFF"/>
                </a:solidFill>
                <a:effectLst/>
              </a:rPr>
              <a:t>Retail &amp; Leisure International (2020) </a:t>
            </a:r>
            <a:r>
              <a:rPr lang="en-GB" sz="1800" i="1" dirty="0">
                <a:solidFill>
                  <a:srgbClr val="FFFFFF"/>
                </a:solidFill>
                <a:effectLst/>
              </a:rPr>
              <a:t>TM </a:t>
            </a:r>
            <a:r>
              <a:rPr lang="en-GB" sz="1800" i="1" dirty="0" err="1">
                <a:solidFill>
                  <a:srgbClr val="FFFFFF"/>
                </a:solidFill>
                <a:effectLst/>
              </a:rPr>
              <a:t>lewin</a:t>
            </a:r>
            <a:r>
              <a:rPr lang="en-GB" sz="1800" i="1" dirty="0">
                <a:solidFill>
                  <a:srgbClr val="FFFFFF"/>
                </a:solidFill>
                <a:effectLst/>
              </a:rPr>
              <a:t> seeks bids amid pandemic shutdown</a:t>
            </a:r>
            <a:r>
              <a:rPr lang="en-GB" sz="1800" dirty="0">
                <a:solidFill>
                  <a:srgbClr val="FFFFFF"/>
                </a:solidFill>
                <a:effectLst/>
              </a:rPr>
              <a:t>, </a:t>
            </a:r>
            <a:r>
              <a:rPr lang="en-GB" sz="1800" i="1" dirty="0">
                <a:solidFill>
                  <a:srgbClr val="FFFFFF"/>
                </a:solidFill>
                <a:effectLst/>
              </a:rPr>
              <a:t>Retail &amp; Leisure International</a:t>
            </a:r>
            <a:r>
              <a:rPr lang="en-GB" sz="1800" dirty="0">
                <a:solidFill>
                  <a:srgbClr val="FFFFFF"/>
                </a:solidFill>
                <a:effectLst/>
              </a:rPr>
              <a:t>. Available at: https://www.rli.uk.com/tm-lewin-seeks-bids-amid-pandemic-shutdown/ (Accessed: October 30, 2022).</a:t>
            </a:r>
          </a:p>
          <a:p>
            <a:pPr marL="0" indent="0">
              <a:buNone/>
            </a:pPr>
            <a:r>
              <a:rPr lang="en-GB" sz="1800" dirty="0" err="1">
                <a:solidFill>
                  <a:srgbClr val="FFFFFF"/>
                </a:solidFill>
                <a:effectLst/>
              </a:rPr>
              <a:t>Jahshan</a:t>
            </a:r>
            <a:r>
              <a:rPr lang="en-GB" sz="1800" dirty="0">
                <a:solidFill>
                  <a:srgbClr val="FFFFFF"/>
                </a:solidFill>
                <a:effectLst/>
              </a:rPr>
              <a:t>, E. (2020) </a:t>
            </a:r>
            <a:r>
              <a:rPr lang="en-GB" sz="1800" i="1" dirty="0">
                <a:solidFill>
                  <a:srgbClr val="FFFFFF"/>
                </a:solidFill>
                <a:effectLst/>
              </a:rPr>
              <a:t>Charles Tyrwhitt mulls TM </a:t>
            </a:r>
            <a:r>
              <a:rPr lang="en-GB" sz="1800" i="1" dirty="0" err="1">
                <a:solidFill>
                  <a:srgbClr val="FFFFFF"/>
                </a:solidFill>
                <a:effectLst/>
              </a:rPr>
              <a:t>lewin</a:t>
            </a:r>
            <a:r>
              <a:rPr lang="en-GB" sz="1800" i="1" dirty="0">
                <a:solidFill>
                  <a:srgbClr val="FFFFFF"/>
                </a:solidFill>
                <a:effectLst/>
              </a:rPr>
              <a:t> takeover</a:t>
            </a:r>
            <a:r>
              <a:rPr lang="en-GB" sz="1800" dirty="0">
                <a:solidFill>
                  <a:srgbClr val="FFFFFF"/>
                </a:solidFill>
                <a:effectLst/>
              </a:rPr>
              <a:t>, </a:t>
            </a:r>
            <a:r>
              <a:rPr lang="en-GB" sz="1800" i="1" dirty="0">
                <a:solidFill>
                  <a:srgbClr val="FFFFFF"/>
                </a:solidFill>
                <a:effectLst/>
              </a:rPr>
              <a:t>Retail Gazette</a:t>
            </a:r>
            <a:r>
              <a:rPr lang="en-GB" sz="1800" dirty="0">
                <a:solidFill>
                  <a:srgbClr val="FFFFFF"/>
                </a:solidFill>
                <a:effectLst/>
              </a:rPr>
              <a:t>. Available at: https://www.retailgazette.co.uk/blog/2020/05/charles-tyrwhitt-mulls-tm-lewin-takeover/ (Accessed: October 30, 2022).</a:t>
            </a:r>
          </a:p>
          <a:p>
            <a:pPr marL="0" indent="0">
              <a:buNone/>
            </a:pPr>
            <a:r>
              <a:rPr lang="en-GB" sz="1800" dirty="0">
                <a:solidFill>
                  <a:srgbClr val="FFFFFF"/>
                </a:solidFill>
                <a:effectLst/>
              </a:rPr>
              <a:t>BBC News (2020) </a:t>
            </a:r>
            <a:r>
              <a:rPr lang="en-GB" sz="1800" i="1" dirty="0">
                <a:solidFill>
                  <a:srgbClr val="FFFFFF"/>
                </a:solidFill>
                <a:effectLst/>
              </a:rPr>
              <a:t>Coronavirus: TM </a:t>
            </a:r>
            <a:r>
              <a:rPr lang="en-GB" sz="1800" i="1" dirty="0" err="1">
                <a:solidFill>
                  <a:srgbClr val="FFFFFF"/>
                </a:solidFill>
                <a:effectLst/>
              </a:rPr>
              <a:t>lewin</a:t>
            </a:r>
            <a:r>
              <a:rPr lang="en-GB" sz="1800" i="1" dirty="0">
                <a:solidFill>
                  <a:srgbClr val="FFFFFF"/>
                </a:solidFill>
                <a:effectLst/>
              </a:rPr>
              <a:t> to close all UK shops</a:t>
            </a:r>
            <a:r>
              <a:rPr lang="en-GB" sz="1800" dirty="0">
                <a:solidFill>
                  <a:srgbClr val="FFFFFF"/>
                </a:solidFill>
                <a:effectLst/>
              </a:rPr>
              <a:t>, </a:t>
            </a:r>
            <a:r>
              <a:rPr lang="en-GB" sz="1800" i="1" dirty="0">
                <a:solidFill>
                  <a:srgbClr val="FFFFFF"/>
                </a:solidFill>
                <a:effectLst/>
              </a:rPr>
              <a:t>BBC News</a:t>
            </a:r>
            <a:r>
              <a:rPr lang="en-GB" sz="1800" dirty="0">
                <a:solidFill>
                  <a:srgbClr val="FFFFFF"/>
                </a:solidFill>
                <a:effectLst/>
              </a:rPr>
              <a:t>. BBC. Available at: https://www.bbc.co.uk/news/business-53242719 (Accessed: October 30, 2022).</a:t>
            </a:r>
          </a:p>
          <a:p>
            <a:pPr marL="0" indent="0">
              <a:buNone/>
            </a:pPr>
            <a:r>
              <a:rPr lang="en-GB" sz="1800" dirty="0">
                <a:solidFill>
                  <a:srgbClr val="FFFFFF"/>
                </a:solidFill>
                <a:effectLst/>
              </a:rPr>
              <a:t>The Guardian (2020) </a:t>
            </a:r>
            <a:r>
              <a:rPr lang="en-GB" sz="1800" i="1" dirty="0" err="1">
                <a:solidFill>
                  <a:srgbClr val="FFFFFF"/>
                </a:solidFill>
                <a:effectLst/>
              </a:rPr>
              <a:t>Harveys</a:t>
            </a:r>
            <a:r>
              <a:rPr lang="en-GB" sz="1800" i="1" dirty="0">
                <a:solidFill>
                  <a:srgbClr val="FFFFFF"/>
                </a:solidFill>
                <a:effectLst/>
              </a:rPr>
              <a:t> and TM </a:t>
            </a:r>
            <a:r>
              <a:rPr lang="en-GB" sz="1800" i="1" dirty="0" err="1">
                <a:solidFill>
                  <a:srgbClr val="FFFFFF"/>
                </a:solidFill>
                <a:effectLst/>
              </a:rPr>
              <a:t>lewin</a:t>
            </a:r>
            <a:r>
              <a:rPr lang="en-GB" sz="1800" i="1" dirty="0">
                <a:solidFill>
                  <a:srgbClr val="FFFFFF"/>
                </a:solidFill>
                <a:effectLst/>
              </a:rPr>
              <a:t> fall into administration with loss of 800 jobs</a:t>
            </a:r>
            <a:r>
              <a:rPr lang="en-GB" sz="1800" dirty="0">
                <a:solidFill>
                  <a:srgbClr val="FFFFFF"/>
                </a:solidFill>
                <a:effectLst/>
              </a:rPr>
              <a:t>, </a:t>
            </a:r>
            <a:r>
              <a:rPr lang="en-GB" sz="1800" i="1" dirty="0">
                <a:solidFill>
                  <a:srgbClr val="FFFFFF"/>
                </a:solidFill>
                <a:effectLst/>
              </a:rPr>
              <a:t>The Guardian</a:t>
            </a:r>
            <a:r>
              <a:rPr lang="en-GB" sz="1800" dirty="0">
                <a:solidFill>
                  <a:srgbClr val="FFFFFF"/>
                </a:solidFill>
                <a:effectLst/>
              </a:rPr>
              <a:t>. Guardian News and Media. Available at: https://www.theguardian.com/business/2020/jun/30/harveys-falls-into-administration-with-loss-of-240-jobs (Accessed: October 30, 2022).</a:t>
            </a:r>
          </a:p>
        </p:txBody>
      </p:sp>
      <p:sp>
        <p:nvSpPr>
          <p:cNvPr id="6" name="Slide Number Placeholder 5">
            <a:extLst>
              <a:ext uri="{FF2B5EF4-FFF2-40B4-BE49-F238E27FC236}">
                <a16:creationId xmlns:a16="http://schemas.microsoft.com/office/drawing/2014/main" id="{CAE3259D-BC15-6FA7-DB7A-A74BB8B9F0F3}"/>
              </a:ext>
            </a:extLst>
          </p:cNvPr>
          <p:cNvSpPr>
            <a:spLocks noGrp="1"/>
          </p:cNvSpPr>
          <p:nvPr>
            <p:ph type="sldNum" sz="quarter" idx="12"/>
          </p:nvPr>
        </p:nvSpPr>
        <p:spPr>
          <a:xfrm>
            <a:off x="10837333" y="6536693"/>
            <a:ext cx="973667" cy="274320"/>
          </a:xfrm>
        </p:spPr>
        <p:txBody>
          <a:bodyPr>
            <a:normAutofit/>
          </a:bodyPr>
          <a:lstStyle/>
          <a:p>
            <a:pPr>
              <a:spcAft>
                <a:spcPts val="600"/>
              </a:spcAft>
            </a:pPr>
            <a:r>
              <a:rPr lang="en-GB">
                <a:solidFill>
                  <a:schemeClr val="bg1">
                    <a:lumMod val="95000"/>
                    <a:lumOff val="5000"/>
                  </a:schemeClr>
                </a:solidFill>
              </a:rPr>
              <a:t>6</a:t>
            </a:r>
          </a:p>
        </p:txBody>
      </p:sp>
    </p:spTree>
    <p:extLst>
      <p:ext uri="{BB962C8B-B14F-4D97-AF65-F5344CB8AC3E}">
        <p14:creationId xmlns:p14="http://schemas.microsoft.com/office/powerpoint/2010/main" val="838709452"/>
      </p:ext>
    </p:extLst>
  </p:cSld>
  <p:clrMapOvr>
    <a:overrideClrMapping bg1="dk1" tx1="lt1" bg2="dk2" tx2="lt2" accent1="accent1" accent2="accent2" accent3="accent3" accent4="accent4" accent5="accent5" accent6="accent6" hlink="hlink" folHlink="folHlink"/>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ntegral">
  <a:themeElements>
    <a:clrScheme name="Blue Warm">
      <a:dk1>
        <a:sysClr val="windowText" lastClr="000000"/>
      </a:dk1>
      <a:lt1>
        <a:sysClr val="window" lastClr="FFFFFF"/>
      </a:lt1>
      <a:dk2>
        <a:srgbClr val="242852"/>
      </a:dk2>
      <a:lt2>
        <a:srgbClr val="ACCBF9"/>
      </a:lt2>
      <a:accent1>
        <a:srgbClr val="4A66AC"/>
      </a:accent1>
      <a:accent2>
        <a:srgbClr val="629DD1"/>
      </a:accent2>
      <a:accent3>
        <a:srgbClr val="297FD5"/>
      </a:accent3>
      <a:accent4>
        <a:srgbClr val="7F8FA9"/>
      </a:accent4>
      <a:accent5>
        <a:srgbClr val="5AA2AE"/>
      </a:accent5>
      <a:accent6>
        <a:srgbClr val="9D90A0"/>
      </a:accent6>
      <a:hlink>
        <a:srgbClr val="9454C3"/>
      </a:hlink>
      <a:folHlink>
        <a:srgbClr val="3EBBF0"/>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ntegral">
      <a:fillStyleLst>
        <a:solidFill>
          <a:schemeClr val="phClr"/>
        </a:solidFill>
        <a:gradFill rotWithShape="1">
          <a:gsLst>
            <a:gs pos="0">
              <a:schemeClr val="phClr">
                <a:tint val="83000"/>
                <a:satMod val="100000"/>
                <a:lumMod val="100000"/>
              </a:schemeClr>
            </a:gs>
            <a:gs pos="100000">
              <a:schemeClr val="phClr">
                <a:tint val="61000"/>
                <a:satMod val="150000"/>
                <a:lumMod val="100000"/>
              </a:schemeClr>
            </a:gs>
          </a:gsLst>
          <a:path path="circle">
            <a:fillToRect l="100000" t="100000" r="100000" b="100000"/>
          </a:path>
        </a:gradFill>
        <a:gradFill rotWithShape="1">
          <a:gsLst>
            <a:gs pos="0">
              <a:schemeClr val="phClr">
                <a:tint val="100000"/>
                <a:shade val="85000"/>
                <a:satMod val="100000"/>
                <a:lumMod val="100000"/>
              </a:schemeClr>
            </a:gs>
            <a:gs pos="100000">
              <a:schemeClr val="phClr">
                <a:tint val="90000"/>
                <a:shade val="100000"/>
                <a:satMod val="150000"/>
                <a:lumMod val="100000"/>
              </a:schemeClr>
            </a:gs>
          </a:gsLst>
          <a:path path="circle">
            <a:fillToRect l="100000" t="100000" r="100000" b="100000"/>
          </a:path>
        </a:gradFill>
      </a:fillStyleLst>
      <a:lnStyleLst>
        <a:ln w="9525" cap="flat" cmpd="sng" algn="ctr">
          <a:solidFill>
            <a:schemeClr val="phClr"/>
          </a:solidFill>
          <a:prstDash val="solid"/>
        </a:ln>
        <a:ln w="15875"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50800" dist="12700" dir="5400000" algn="ctr" rotWithShape="0">
              <a:srgbClr val="000000">
                <a:alpha val="50000"/>
              </a:srgbClr>
            </a:outerShdw>
          </a:effectLst>
        </a:effectStyle>
        <a:effectStyle>
          <a:effectLst>
            <a:outerShdw blurRad="76200" dist="25400" dir="5400000" algn="ctr" rotWithShape="0">
              <a:srgbClr val="000000">
                <a:alpha val="60000"/>
              </a:srgbClr>
            </a:outerShdw>
          </a:effectLst>
          <a:scene3d>
            <a:camera prst="orthographicFront">
              <a:rot lat="0" lon="0" rev="0"/>
            </a:camera>
            <a:lightRig rig="flat" dir="t">
              <a:rot lat="0" lon="0" rev="3600000"/>
            </a:lightRig>
          </a:scene3d>
          <a:sp3d contourW="12700" prstMaterial="flat">
            <a:bevelT w="38100" h="44450" prst="angle"/>
            <a:contourClr>
              <a:schemeClr val="phClr">
                <a:shade val="35000"/>
                <a:satMod val="160000"/>
              </a:schemeClr>
            </a:contourClr>
          </a:sp3d>
        </a:effectStyle>
      </a:effectStyleLst>
      <a:bgFillStyleLst>
        <a:solidFill>
          <a:schemeClr val="phClr"/>
        </a:solidFill>
        <a:solidFill>
          <a:schemeClr val="phClr">
            <a:tint val="95000"/>
            <a:shade val="85000"/>
            <a:satMod val="125000"/>
          </a:schemeClr>
        </a:solidFill>
        <a:blipFill rotWithShape="1">
          <a:blip xmlns:r="http://schemas.openxmlformats.org/officeDocument/2006/relationships" r:embed="rId1">
            <a:duotone>
              <a:schemeClr val="phClr">
                <a:tint val="95000"/>
                <a:shade val="74000"/>
                <a:satMod val="230000"/>
              </a:schemeClr>
              <a:schemeClr val="phClr">
                <a:tint val="92000"/>
                <a:shade val="69000"/>
                <a:satMod val="250000"/>
              </a:schemeClr>
            </a:duotone>
          </a:blip>
          <a:tile tx="0" ty="0" sx="40000" sy="40000" flip="none" algn="tl"/>
        </a:blipFill>
      </a:bgFillStyleLst>
    </a:fmtScheme>
  </a:themeElements>
  <a:objectDefaults/>
  <a:extraClrSchemeLst/>
  <a:extLst>
    <a:ext uri="{05A4C25C-085E-4340-85A3-A5531E510DB2}">
      <thm15:themeFamily xmlns:thm15="http://schemas.microsoft.com/office/thememl/2012/main" name="Integral" id="{3577F8C9-A904-41D8-97D2-FD898F53F20E}" vid="{682D6EBE-8D36-4FF2-9DB3-F3D8D7B6715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Integral</Template>
  <TotalTime>15526</TotalTime>
  <Words>1344</Words>
  <Application>Microsoft Office PowerPoint</Application>
  <PresentationFormat>Widescreen</PresentationFormat>
  <Paragraphs>123</Paragraphs>
  <Slides>13</Slides>
  <Notes>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13</vt:i4>
      </vt:variant>
    </vt:vector>
  </HeadingPairs>
  <TitlesOfParts>
    <vt:vector size="19" baseType="lpstr">
      <vt:lpstr>Arial</vt:lpstr>
      <vt:lpstr>Calibri</vt:lpstr>
      <vt:lpstr>Tw Cen MT</vt:lpstr>
      <vt:lpstr>Wingdings</vt:lpstr>
      <vt:lpstr>Wingdings 3</vt:lpstr>
      <vt:lpstr>Integral</vt:lpstr>
      <vt:lpstr>Problem Solving and Decision Making (BMSW4004_BIRM)</vt:lpstr>
      <vt:lpstr>Table of Contents</vt:lpstr>
      <vt:lpstr>Introduction</vt:lpstr>
      <vt:lpstr>Problem Solving and Decision Making</vt:lpstr>
      <vt:lpstr>T.M Lewin Declining Profits</vt:lpstr>
      <vt:lpstr>What is PESTEL?</vt:lpstr>
      <vt:lpstr>PowerPoint Presentation</vt:lpstr>
      <vt:lpstr>What is Fishbone?</vt:lpstr>
      <vt:lpstr>PowerPoint Presentation</vt:lpstr>
      <vt:lpstr>What is a PMI?</vt:lpstr>
      <vt:lpstr>PowerPoint Presentation</vt:lpstr>
      <vt:lpstr>Conclusion</vt:lpstr>
      <vt:lpstr>Reference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Skills and Research Methods   (BMSW4003_BIRM)</dc:title>
  <dc:creator>Arkeny Armageddon</dc:creator>
  <cp:lastModifiedBy>Arkeny Armageddon</cp:lastModifiedBy>
  <cp:revision>229</cp:revision>
  <dcterms:created xsi:type="dcterms:W3CDTF">2022-08-09T20:31:40Z</dcterms:created>
  <dcterms:modified xsi:type="dcterms:W3CDTF">2022-10-31T00:02:34Z</dcterms:modified>
</cp:coreProperties>
</file>