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8" r:id="rId1"/>
  </p:sldMasterIdLst>
  <p:notesMasterIdLst>
    <p:notesMasterId r:id="rId3"/>
  </p:notesMasterIdLst>
  <p:sldIdLst>
    <p:sldId id="258" r:id="rId2"/>
  </p:sldIdLst>
  <p:sldSz cx="12801600" cy="9601200" type="A3"/>
  <p:notesSz cx="6858000" cy="9144000"/>
  <p:defaultTextStyle>
    <a:defPPr>
      <a:defRPr lang="en-US"/>
    </a:defPPr>
    <a:lvl1pPr marL="0" algn="l" defTabSz="149322" rtl="0" eaLnBrk="1" latinLnBrk="0" hangingPunct="1">
      <a:defRPr sz="588" kern="1200">
        <a:solidFill>
          <a:schemeClr val="tx1"/>
        </a:solidFill>
        <a:latin typeface="+mn-lt"/>
        <a:ea typeface="+mn-ea"/>
        <a:cs typeface="+mn-cs"/>
      </a:defRPr>
    </a:lvl1pPr>
    <a:lvl2pPr marL="149322" algn="l" defTabSz="149322" rtl="0" eaLnBrk="1" latinLnBrk="0" hangingPunct="1">
      <a:defRPr sz="588" kern="1200">
        <a:solidFill>
          <a:schemeClr val="tx1"/>
        </a:solidFill>
        <a:latin typeface="+mn-lt"/>
        <a:ea typeface="+mn-ea"/>
        <a:cs typeface="+mn-cs"/>
      </a:defRPr>
    </a:lvl2pPr>
    <a:lvl3pPr marL="298643" algn="l" defTabSz="149322" rtl="0" eaLnBrk="1" latinLnBrk="0" hangingPunct="1">
      <a:defRPr sz="588" kern="1200">
        <a:solidFill>
          <a:schemeClr val="tx1"/>
        </a:solidFill>
        <a:latin typeface="+mn-lt"/>
        <a:ea typeface="+mn-ea"/>
        <a:cs typeface="+mn-cs"/>
      </a:defRPr>
    </a:lvl3pPr>
    <a:lvl4pPr marL="447965" algn="l" defTabSz="149322" rtl="0" eaLnBrk="1" latinLnBrk="0" hangingPunct="1">
      <a:defRPr sz="588" kern="1200">
        <a:solidFill>
          <a:schemeClr val="tx1"/>
        </a:solidFill>
        <a:latin typeface="+mn-lt"/>
        <a:ea typeface="+mn-ea"/>
        <a:cs typeface="+mn-cs"/>
      </a:defRPr>
    </a:lvl4pPr>
    <a:lvl5pPr marL="597286" algn="l" defTabSz="149322" rtl="0" eaLnBrk="1" latinLnBrk="0" hangingPunct="1">
      <a:defRPr sz="588" kern="1200">
        <a:solidFill>
          <a:schemeClr val="tx1"/>
        </a:solidFill>
        <a:latin typeface="+mn-lt"/>
        <a:ea typeface="+mn-ea"/>
        <a:cs typeface="+mn-cs"/>
      </a:defRPr>
    </a:lvl5pPr>
    <a:lvl6pPr marL="746608" algn="l" defTabSz="149322" rtl="0" eaLnBrk="1" latinLnBrk="0" hangingPunct="1">
      <a:defRPr sz="588" kern="1200">
        <a:solidFill>
          <a:schemeClr val="tx1"/>
        </a:solidFill>
        <a:latin typeface="+mn-lt"/>
        <a:ea typeface="+mn-ea"/>
        <a:cs typeface="+mn-cs"/>
      </a:defRPr>
    </a:lvl6pPr>
    <a:lvl7pPr marL="895929" algn="l" defTabSz="149322" rtl="0" eaLnBrk="1" latinLnBrk="0" hangingPunct="1">
      <a:defRPr sz="588" kern="1200">
        <a:solidFill>
          <a:schemeClr val="tx1"/>
        </a:solidFill>
        <a:latin typeface="+mn-lt"/>
        <a:ea typeface="+mn-ea"/>
        <a:cs typeface="+mn-cs"/>
      </a:defRPr>
    </a:lvl7pPr>
    <a:lvl8pPr marL="1045251" algn="l" defTabSz="149322" rtl="0" eaLnBrk="1" latinLnBrk="0" hangingPunct="1">
      <a:defRPr sz="588" kern="1200">
        <a:solidFill>
          <a:schemeClr val="tx1"/>
        </a:solidFill>
        <a:latin typeface="+mn-lt"/>
        <a:ea typeface="+mn-ea"/>
        <a:cs typeface="+mn-cs"/>
      </a:defRPr>
    </a:lvl8pPr>
    <a:lvl9pPr marL="1194572" algn="l" defTabSz="149322" rtl="0" eaLnBrk="1" latinLnBrk="0" hangingPunct="1">
      <a:defRPr sz="588"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996" userDrawn="1">
          <p15:clr>
            <a:srgbClr val="A4A3A4"/>
          </p15:clr>
        </p15:guide>
        <p15:guide id="2" pos="401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1EF7F8-E7B4-4889-A510-AB4A260C3F39}" v="12" dt="2022-06-04T19:59:02.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46816" autoAdjust="0"/>
  </p:normalViewPr>
  <p:slideViewPr>
    <p:cSldViewPr snapToGrid="0" showGuides="1">
      <p:cViewPr varScale="1">
        <p:scale>
          <a:sx n="63" d="100"/>
          <a:sy n="63" d="100"/>
        </p:scale>
        <p:origin x="1301" y="43"/>
      </p:cViewPr>
      <p:guideLst>
        <p:guide orient="horz" pos="2996"/>
        <p:guide pos="401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FFFB9-F38F-4EE3-ACDA-6EBC12336A86}" type="datetimeFigureOut">
              <a:rPr lang="en-GB" smtClean="0"/>
              <a:t>08/03/2026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6485E-9FE1-45C8-8197-12A0635167A2}" type="slidenum">
              <a:rPr lang="en-GB" smtClean="0"/>
              <a:t>‹#›</a:t>
            </a:fld>
            <a:endParaRPr lang="en-GB"/>
          </a:p>
        </p:txBody>
      </p:sp>
    </p:spTree>
    <p:extLst>
      <p:ext uri="{BB962C8B-B14F-4D97-AF65-F5344CB8AC3E}">
        <p14:creationId xmlns:p14="http://schemas.microsoft.com/office/powerpoint/2010/main" val="874503110"/>
      </p:ext>
    </p:extLst>
  </p:cSld>
  <p:clrMap bg1="lt1" tx1="dk1" bg2="lt2" tx2="dk2" accent1="accent1" accent2="accent2" accent3="accent3" accent4="accent4" accent5="accent5" accent6="accent6" hlink="hlink" folHlink="folHlink"/>
  <p:notesStyle>
    <a:lvl1pPr marL="0" algn="l" defTabSz="716672" rtl="0" eaLnBrk="1" latinLnBrk="0" hangingPunct="1">
      <a:defRPr sz="941" kern="1200">
        <a:solidFill>
          <a:schemeClr val="tx1"/>
        </a:solidFill>
        <a:latin typeface="+mn-lt"/>
        <a:ea typeface="+mn-ea"/>
        <a:cs typeface="+mn-cs"/>
      </a:defRPr>
    </a:lvl1pPr>
    <a:lvl2pPr marL="358336" algn="l" defTabSz="716672" rtl="0" eaLnBrk="1" latinLnBrk="0" hangingPunct="1">
      <a:defRPr sz="941" kern="1200">
        <a:solidFill>
          <a:schemeClr val="tx1"/>
        </a:solidFill>
        <a:latin typeface="+mn-lt"/>
        <a:ea typeface="+mn-ea"/>
        <a:cs typeface="+mn-cs"/>
      </a:defRPr>
    </a:lvl2pPr>
    <a:lvl3pPr marL="716672" algn="l" defTabSz="716672" rtl="0" eaLnBrk="1" latinLnBrk="0" hangingPunct="1">
      <a:defRPr sz="941" kern="1200">
        <a:solidFill>
          <a:schemeClr val="tx1"/>
        </a:solidFill>
        <a:latin typeface="+mn-lt"/>
        <a:ea typeface="+mn-ea"/>
        <a:cs typeface="+mn-cs"/>
      </a:defRPr>
    </a:lvl3pPr>
    <a:lvl4pPr marL="1075007" algn="l" defTabSz="716672" rtl="0" eaLnBrk="1" latinLnBrk="0" hangingPunct="1">
      <a:defRPr sz="941" kern="1200">
        <a:solidFill>
          <a:schemeClr val="tx1"/>
        </a:solidFill>
        <a:latin typeface="+mn-lt"/>
        <a:ea typeface="+mn-ea"/>
        <a:cs typeface="+mn-cs"/>
      </a:defRPr>
    </a:lvl4pPr>
    <a:lvl5pPr marL="1433343" algn="l" defTabSz="716672" rtl="0" eaLnBrk="1" latinLnBrk="0" hangingPunct="1">
      <a:defRPr sz="941" kern="1200">
        <a:solidFill>
          <a:schemeClr val="tx1"/>
        </a:solidFill>
        <a:latin typeface="+mn-lt"/>
        <a:ea typeface="+mn-ea"/>
        <a:cs typeface="+mn-cs"/>
      </a:defRPr>
    </a:lvl5pPr>
    <a:lvl6pPr marL="1791679" algn="l" defTabSz="716672" rtl="0" eaLnBrk="1" latinLnBrk="0" hangingPunct="1">
      <a:defRPr sz="941" kern="1200">
        <a:solidFill>
          <a:schemeClr val="tx1"/>
        </a:solidFill>
        <a:latin typeface="+mn-lt"/>
        <a:ea typeface="+mn-ea"/>
        <a:cs typeface="+mn-cs"/>
      </a:defRPr>
    </a:lvl6pPr>
    <a:lvl7pPr marL="2150015" algn="l" defTabSz="716672" rtl="0" eaLnBrk="1" latinLnBrk="0" hangingPunct="1">
      <a:defRPr sz="941" kern="1200">
        <a:solidFill>
          <a:schemeClr val="tx1"/>
        </a:solidFill>
        <a:latin typeface="+mn-lt"/>
        <a:ea typeface="+mn-ea"/>
        <a:cs typeface="+mn-cs"/>
      </a:defRPr>
    </a:lvl7pPr>
    <a:lvl8pPr marL="2508351" algn="l" defTabSz="716672" rtl="0" eaLnBrk="1" latinLnBrk="0" hangingPunct="1">
      <a:defRPr sz="941" kern="1200">
        <a:solidFill>
          <a:schemeClr val="tx1"/>
        </a:solidFill>
        <a:latin typeface="+mn-lt"/>
        <a:ea typeface="+mn-ea"/>
        <a:cs typeface="+mn-cs"/>
      </a:defRPr>
    </a:lvl8pPr>
    <a:lvl9pPr marL="2866686" algn="l" defTabSz="716672" rtl="0" eaLnBrk="1" latinLnBrk="0" hangingPunct="1">
      <a:defRPr sz="94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city in England's East Midlands. It is the county town for the county of Leicestershire and one of the oldest cities in England. It has been around for at least 2,000 years. The Romans found an Iron Age village there, which seems to have been there since around the second or first century BC. This podcast aims to identify health and social care issues as well as different health and social care structures and provisions within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this city, there are 355218 people are now living now. And because of the large number of students and people who have just moved there from other countries, the city is rather youthful in comparison to England.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city consists with 50 per cent female and 50 per cent male, according to a 2018 population estimate. Only 12 per cent of Leicester's population (42,300 people) is above the age of 65, compared to the rest of England's population (72,600 people) being between the ages of 20 and 29 (13 per cent in England), and a third of all city homes have children in need of care. Leicester's youthful population is a result of the city's two institutions and the influx of individuals from outside the area.</a:t>
            </a: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Ethnic Make-up of Leicester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Leicester is home to people from more than 50 different nations, making it one of the most culturally and ethnically diversified cities in the United Kingdom.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51% of the population is comprised of white people which is lower than in England and Wales’s 86%</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37% of the population is of Asian or Asian British descent, which is higher than England and Wales’s 7.5%.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6% of the population is of African, Caribbean, or Black British descent, which is higher than England and Wales (3.3%)</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of the population is made up of people from mixed ethnic backgrounds which, is lower than England and Wales (2.2%)</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 ethnic groups make up approximately 2% of the population, which is a little bit higher than England and Wales (1%)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Religious Make-up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32% of the population identifies as Christian while total Christians are 51% in England and Wales.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23% of inhabitants have no religion, which is less than in England and Wales (38.4%).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19% of the population is Muslim, in which England and Wales have 5.7%.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15% of the population is comprised of Hindus which is much higher than England and Wales (1.7%).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 of the population is Sikh.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Others consist of 1% and 6% are not stated.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Socio-economic condition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significant number of the city's inhabitants live in deprived conditions.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2019 Index of Multiple Deprivation ranks the local authority area of Leicester, which is located in England, as the 32nd most deprived of the country's 317 total areas. More than a third of the city's low-super output regions are among the most destitute in the United States. A further 37% of Leicester's residents reside in the 20-40 per cent most impoverished districts, putting the city's total poverty rate at 35%. Only 2% of Leicester's population lives in the city's most impoverished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Moreover, two-thirds of Leicester's inhabitants aged 16 and over were either working or in school at the time of the 2011 census, with a further 6% reporting that they were jobless. Compared to England's 66 per cent, a smaller percentage of Leicester's residents are employed.</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Poor health habits and results, such as alcohol abuse, smoking, and obesity, are connected to such deprivation in Leicester, which is relatively higher here than overall in England. Those who reside in Leicester's most impoverished regions have a life expectancy that is much shorter than that of those who live in the city's least impoverished areas.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issue of low-quality housing is most prevalent in privately owned homes, of which about two-fifths do not meet the criteria for a good dwelling.</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Fuel poverty is linked to a number of long-term health issues, including difficulty with breathing and cardiovascular function in adults, and a broad range of adverse consequences on the health of children who are raised in these types of homes.</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Health Issues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Main causes of Death in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Cancer, cardiovascular disease, respiratory illness,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disorders are the leading causes of mortality in Leicester. Nearly two-thirds of all fatalities are caused by these factors. 25% of deaths are because of cancers, 25% are because of cardiovascular diseases, 14% are respiratory diseases, and 11% mental and behavioral problems.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Main Health Concerns in Leicester are Smoking and Poor 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Smoking is the most avoidable cause of death in Leicester. More disadvantaged districts and the west side of the city have greater rates of prevalence. In Leicester, 20% total current adults are smokers. Smoking rates are much higher among white people consisting 27%, whereas they are significantly lower among those under the age of 19, people over the age of 65, and people of Asian descent. </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UK people are most likely to suffer from a disorder that is related to their mental health. 17 per cent of the population aged 16 and older in Leicester reports having a bad mental health score. People who are jobless, unwell or handicapped for an extended period of time, and those who live in social housing are more prone to report having poor mental health. Those who report having low mental health are more likely to be socially isolated, and there is a connection between the two groups.</a:t>
            </a:r>
          </a:p>
          <a:p>
            <a:pPr marL="0" marR="0" algn="just">
              <a:lnSpc>
                <a:spcPct val="107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Why these are issues?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Smoking is a major health concern in Leicester since the leading causes of mortality are cancer, respiratory illness, and cardiovascular disease, all of which are linked to smoking.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were 506,100 hospital admissions and 74,600 fatalities in London that were directly attributed to smoking.</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Many homes in Leicester, particularly those with individuals in paid employment, are unable to maintain an adequate level of life, according to recent data. Because of this, depression and poor mental health are inevitable consequences of this. People in Leicester are more likely to engage in risky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including smoking, drinking alcohol, and being fat as a consequence of their poor mental health. A significant public health issue in Leicester is mental illness, which is the city's fourth-leading cause of mortality.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Every year, approximately £7.5 billion are spent on mental health issues in London. Costs associated with health and social care, as well as those associated with education and the criminal courts all fall under this umbrella term. However, these expenses only account for a small portion of the £26 billion in annual losses London suffers as a result of concerns including decreased productivity and worse quality of life.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07000"/>
              </a:lnSpc>
              <a:spcBef>
                <a:spcPts val="1200"/>
              </a:spcBef>
              <a:spcAft>
                <a:spcPts val="0"/>
              </a:spcAft>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Health Provision 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a primary care, there are around 60 general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practises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Leicester. The Canon Street Medical Centre serves a patient population of more than 3,000 people and is situated in the Belgrave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Leicester. The primary care services that this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offers are geared toward meeting the requirements of each patient in terms of both appropriateness and accessibility. The facility offers a wide variety of services, but two of the most important ones are comprehensive care planning for mental health and a smoking cessation clinic.</a:t>
            </a:r>
          </a:p>
          <a:p>
            <a:pPr marL="0" marR="0" algn="just">
              <a:lnSpc>
                <a:spcPct val="107000"/>
              </a:lnSpc>
              <a:spcBef>
                <a:spcPts val="0"/>
              </a:spcBef>
              <a:spcAft>
                <a:spcPts val="800"/>
              </a:spcAft>
            </a:pPr>
            <a:r>
              <a:rPr lang="en-US" sz="1800" dirty="0">
                <a:solidFill>
                  <a:srgbClr val="666666"/>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secondary care, the Leicester Royal Infirmary may be found in close proximity to the heart of Leicester. Medical treatment that would normally be administered by specialists or another institution after a referral from a general practitioner is made available at the hospital. This hospital consists of many special departments to provide services including cancer services, dementia services, and respiratory medicine.</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Care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Life Links is a mental health support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for people in their communities. A collaboration with other service providers, providing information and guidance, navigation, and community recovery services. Leicester City Council has engaged them.</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Let's Talk Wellbeing offers psychological evaluation and therapy for issues ranging from mild to moderate that are considered to be typical mental health disorders.</a:t>
            </a: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kaleidoscope of different races and poor people. There are many social and economic factors that affect health in this city. Cancer, heart disease, lung disease,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problems are some of the most common causes of death. People in the city smoke a lot and have bad mental health, which are both big health problems. Help is available from the Royal Infirmary Leicester, the Canon Street Medical Centre Leicester, and other social care services.</a:t>
            </a:r>
          </a:p>
          <a:p>
            <a:endParaRPr lang="en-GB" dirty="0"/>
          </a:p>
        </p:txBody>
      </p:sp>
      <p:sp>
        <p:nvSpPr>
          <p:cNvPr id="4" name="Slide Number Placeholder 3"/>
          <p:cNvSpPr>
            <a:spLocks noGrp="1"/>
          </p:cNvSpPr>
          <p:nvPr>
            <p:ph type="sldNum" sz="quarter" idx="5"/>
          </p:nvPr>
        </p:nvSpPr>
        <p:spPr/>
        <p:txBody>
          <a:bodyPr/>
          <a:lstStyle/>
          <a:p>
            <a:fld id="{2B56485E-9FE1-45C8-8197-12A0635167A2}" type="slidenum">
              <a:rPr lang="en-GB" smtClean="0"/>
              <a:t>1</a:t>
            </a:fld>
            <a:endParaRPr lang="en-GB"/>
          </a:p>
        </p:txBody>
      </p:sp>
    </p:spTree>
    <p:extLst>
      <p:ext uri="{BB962C8B-B14F-4D97-AF65-F5344CB8AC3E}">
        <p14:creationId xmlns:p14="http://schemas.microsoft.com/office/powerpoint/2010/main" val="368485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smtClean="0"/>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550938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164799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smtClean="0"/>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398246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E1D0B38-8A49-491C-BCFD-3A3548D97B87}"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3387154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E1D0B38-8A49-491C-BCFD-3A3548D97B87}"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73248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E1D0B38-8A49-491C-BCFD-3A3548D97B87}" type="datetimeFigureOut">
              <a:rPr lang="en-GB" smtClean="0"/>
              <a:t>08/03/2026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791008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1D0B38-8A49-491C-BCFD-3A3548D97B87}" type="datetimeFigureOut">
              <a:rPr lang="en-GB" smtClean="0"/>
              <a:t>08/03/2026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133111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smtClean="0"/>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3958223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smtClean="0"/>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3077041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3141401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981470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9E1D0B38-8A49-491C-BCFD-3A3548D97B87}" type="datetimeFigureOut">
              <a:rPr lang="en-GB" smtClean="0"/>
              <a:t>08/03/2026</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7F21083E-D7C1-4569-A3AF-EFE20D1C1F09}" type="slidenum">
              <a:rPr lang="en-GB" smtClean="0"/>
              <a:t>‹#›</a:t>
            </a:fld>
            <a:endParaRPr lang="en-GB"/>
          </a:p>
        </p:txBody>
      </p:sp>
    </p:spTree>
    <p:extLst>
      <p:ext uri="{BB962C8B-B14F-4D97-AF65-F5344CB8AC3E}">
        <p14:creationId xmlns:p14="http://schemas.microsoft.com/office/powerpoint/2010/main" val="39394261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09401010-0151-D3FB-0AC1-DF11C93425BA}"/>
              </a:ext>
            </a:extLst>
          </p:cNvPr>
          <p:cNvSpPr/>
          <p:nvPr/>
        </p:nvSpPr>
        <p:spPr>
          <a:xfrm>
            <a:off x="0" y="-14559"/>
            <a:ext cx="12801600" cy="1608325"/>
          </a:xfrm>
          <a:prstGeom prst="rect">
            <a:avLst/>
          </a:prstGeom>
          <a:solidFill>
            <a:schemeClr val="accent1"/>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83" b="1" dirty="0">
              <a:solidFill>
                <a:schemeClr val="accent2">
                  <a:lumMod val="20000"/>
                  <a:lumOff val="80000"/>
                </a:schemeClr>
              </a:solidFill>
              <a:highlight>
                <a:srgbClr val="800000"/>
              </a:highlight>
              <a:latin typeface="Arial Black" panose="020B0A04020102020204" pitchFamily="34" charset="0"/>
            </a:endParaRPr>
          </a:p>
          <a:p>
            <a:pPr algn="ctr"/>
            <a:r>
              <a:rPr lang="en-US" sz="1600" b="1" dirty="0">
                <a:solidFill>
                  <a:schemeClr val="accent2">
                    <a:lumMod val="20000"/>
                    <a:lumOff val="80000"/>
                  </a:schemeClr>
                </a:solidFill>
                <a:highlight>
                  <a:srgbClr val="800000"/>
                </a:highlight>
                <a:latin typeface="Arial Black" panose="020B0A04020102020204" pitchFamily="34" charset="0"/>
              </a:rPr>
              <a:t>“Systematic Review on Antimicrobial Resistance and Antibiotic Prescribing Practices in Community Pharmacies in the United Kingdom”</a:t>
            </a:r>
          </a:p>
          <a:p>
            <a:pPr algn="ctr"/>
            <a:r>
              <a:rPr lang="en-GB" sz="1600" b="1" dirty="0">
                <a:solidFill>
                  <a:schemeClr val="accent2">
                    <a:lumMod val="20000"/>
                    <a:lumOff val="80000"/>
                  </a:schemeClr>
                </a:solidFill>
                <a:latin typeface="Arial Black" panose="020B0A04020102020204" pitchFamily="34" charset="0"/>
              </a:rPr>
              <a:t>  </a:t>
            </a:r>
            <a:endParaRPr lang="en-GB" sz="1600" b="1" dirty="0" smtClean="0">
              <a:solidFill>
                <a:schemeClr val="accent2">
                  <a:lumMod val="20000"/>
                  <a:lumOff val="80000"/>
                </a:schemeClr>
              </a:solidFill>
              <a:latin typeface="Arial Black" panose="020B0A04020102020204" pitchFamily="34" charset="0"/>
            </a:endParaRPr>
          </a:p>
          <a:p>
            <a:pPr algn="ctr"/>
            <a:r>
              <a:rPr lang="en-GB" sz="1600" b="1" dirty="0" smtClean="0"/>
              <a:t>Student </a:t>
            </a:r>
            <a:r>
              <a:rPr lang="en-GB" sz="1600" b="1" dirty="0"/>
              <a:t>Name: </a:t>
            </a:r>
            <a:r>
              <a:rPr lang="en-GB" sz="1600" dirty="0"/>
              <a:t>Md. Al Zakaria   </a:t>
            </a:r>
            <a:r>
              <a:rPr lang="en-GB" sz="1600" b="1" dirty="0"/>
              <a:t>Student ID: </a:t>
            </a:r>
            <a:r>
              <a:rPr lang="en-GB" sz="1600" dirty="0"/>
              <a:t>2511048   </a:t>
            </a:r>
            <a:r>
              <a:rPr lang="en-GB" sz="1600" b="1" dirty="0"/>
              <a:t>Supervisor name: </a:t>
            </a:r>
            <a:r>
              <a:rPr lang="en-US" sz="1600" b="1" dirty="0" err="1"/>
              <a:t>Soban</a:t>
            </a:r>
            <a:r>
              <a:rPr lang="en-US" sz="1600" b="1" dirty="0"/>
              <a:t> </a:t>
            </a:r>
            <a:r>
              <a:rPr lang="en-US" sz="1600" b="1" dirty="0" err="1"/>
              <a:t>Sadiq</a:t>
            </a:r>
            <a:r>
              <a:rPr lang="en-US" sz="1600" b="1" dirty="0"/>
              <a:t>     </a:t>
            </a:r>
            <a:r>
              <a:rPr lang="en-GB" sz="1600" b="1" dirty="0"/>
              <a:t>Programme: </a:t>
            </a:r>
            <a:r>
              <a:rPr lang="en-US" sz="1600" dirty="0"/>
              <a:t>MSc Public Health and Social Care in Practice</a:t>
            </a:r>
            <a:r>
              <a:rPr lang="en-GB" sz="1600" dirty="0"/>
              <a:t>                      </a:t>
            </a:r>
            <a:endParaRPr lang="en-GB" sz="1600" b="1" dirty="0">
              <a:solidFill>
                <a:schemeClr val="accent2">
                  <a:lumMod val="20000"/>
                  <a:lumOff val="80000"/>
                </a:schemeClr>
              </a:solidFill>
              <a:latin typeface="Arial Black" panose="020B0A04020102020204" pitchFamily="34" charset="0"/>
            </a:endParaRPr>
          </a:p>
        </p:txBody>
      </p:sp>
      <p:sp>
        <p:nvSpPr>
          <p:cNvPr id="19" name="TextBox 18">
            <a:extLst>
              <a:ext uri="{FF2B5EF4-FFF2-40B4-BE49-F238E27FC236}">
                <a16:creationId xmlns:a16="http://schemas.microsoft.com/office/drawing/2014/main" xmlns="" id="{0A41819D-D8E7-4530-2AFD-523F8D4CCE1E}"/>
              </a:ext>
            </a:extLst>
          </p:cNvPr>
          <p:cNvSpPr txBox="1"/>
          <p:nvPr/>
        </p:nvSpPr>
        <p:spPr>
          <a:xfrm>
            <a:off x="0" y="1595645"/>
            <a:ext cx="4002735" cy="271934"/>
          </a:xfrm>
          <a:prstGeom prst="rect">
            <a:avLst/>
          </a:prstGeom>
          <a:solidFill>
            <a:schemeClr val="accent5">
              <a:lumMod val="60000"/>
              <a:lumOff val="40000"/>
            </a:schemeClr>
          </a:solidFill>
          <a:ln>
            <a:solidFill>
              <a:schemeClr val="accent5"/>
            </a:solidFill>
          </a:ln>
        </p:spPr>
        <p:txBody>
          <a:bodyPr wrap="square" rtlCol="0">
            <a:spAutoFit/>
          </a:bodyPr>
          <a:lstStyle/>
          <a:p>
            <a:r>
              <a:rPr lang="en-US" sz="1167" dirty="0">
                <a:solidFill>
                  <a:schemeClr val="accent1">
                    <a:lumMod val="50000"/>
                  </a:schemeClr>
                </a:solidFill>
                <a:latin typeface="Arial Black" panose="020B0A04020102020204" pitchFamily="34" charset="0"/>
              </a:rPr>
              <a:t>Prevalence</a:t>
            </a:r>
            <a:endParaRPr lang="en-GB" sz="1167" dirty="0">
              <a:solidFill>
                <a:schemeClr val="accent1">
                  <a:lumMod val="50000"/>
                </a:schemeClr>
              </a:solidFill>
              <a:latin typeface="Arial Black" panose="020B0A04020102020204" pitchFamily="34" charset="0"/>
            </a:endParaRPr>
          </a:p>
        </p:txBody>
      </p:sp>
      <p:sp>
        <p:nvSpPr>
          <p:cNvPr id="21" name="TextBox 20">
            <a:extLst>
              <a:ext uri="{FF2B5EF4-FFF2-40B4-BE49-F238E27FC236}">
                <a16:creationId xmlns:a16="http://schemas.microsoft.com/office/drawing/2014/main" xmlns="" id="{7A2AA460-2533-1E86-4C9D-5F0FFE455FFB}"/>
              </a:ext>
            </a:extLst>
          </p:cNvPr>
          <p:cNvSpPr txBox="1"/>
          <p:nvPr/>
        </p:nvSpPr>
        <p:spPr>
          <a:xfrm>
            <a:off x="-4783" y="1876949"/>
            <a:ext cx="4007518" cy="3184205"/>
          </a:xfrm>
          <a:prstGeom prst="rect">
            <a:avLst/>
          </a:prstGeom>
          <a:solidFill>
            <a:schemeClr val="accent1">
              <a:lumMod val="20000"/>
              <a:lumOff val="80000"/>
            </a:schemeClr>
          </a:solidFill>
          <a:ln>
            <a:solidFill>
              <a:srgbClr val="0070C0"/>
            </a:solidFill>
          </a:ln>
        </p:spPr>
        <p:txBody>
          <a:bodyPr wrap="square" rtlCol="0">
            <a:spAutoFit/>
          </a:bodyPr>
          <a:lstStyle/>
          <a:p>
            <a:pPr marL="166707" indent="-166707" algn="just">
              <a:spcAft>
                <a:spcPts val="233"/>
              </a:spcAft>
              <a:buFont typeface="Wingdings" panose="05000000000000000000" pitchFamily="2" charset="2"/>
              <a:buChar char="v"/>
            </a:pPr>
            <a:r>
              <a:rPr lang="en-US" sz="963" dirty="0">
                <a:latin typeface="Arial" panose="020B0604020202020204" pitchFamily="34" charset="0"/>
                <a:ea typeface="Calibri" panose="020F0502020204030204" pitchFamily="34" charset="0"/>
                <a:cs typeface="Arial" panose="020B0604020202020204" pitchFamily="34" charset="0"/>
              </a:rPr>
              <a:t>Recent WHO reports estimate that AMR kills 1.27 million people worldwide and could kill 10 million by 2050 without effective interventions (GOV.UK., 2024).</a:t>
            </a:r>
          </a:p>
          <a:p>
            <a:pPr marL="166707" indent="-166707" algn="just">
              <a:spcAft>
                <a:spcPts val="233"/>
              </a:spcAft>
              <a:buFont typeface="Wingdings" panose="05000000000000000000" pitchFamily="2" charset="2"/>
              <a:buChar char="v"/>
            </a:pPr>
            <a:r>
              <a:rPr lang="en-US" sz="963" dirty="0">
                <a:latin typeface="Arial" panose="020B0604020202020204" pitchFamily="34" charset="0"/>
                <a:ea typeface="Calibri" panose="020F0502020204030204" pitchFamily="34" charset="0"/>
                <a:cs typeface="Arial" panose="020B0604020202020204" pitchFamily="34" charset="0"/>
              </a:rPr>
              <a:t>AMR infections in the UK rose 13.1% from 18,103 cases in 2019 to 20,484 in 2024, with England seeing a 22.7% increase in selected resistant infections from 9,922 to 12,175 (Holmes, 2025).</a:t>
            </a:r>
          </a:p>
          <a:p>
            <a:pPr marL="166707" indent="-166707" algn="just">
              <a:spcAft>
                <a:spcPts val="233"/>
              </a:spcAft>
              <a:buFont typeface="Wingdings" panose="05000000000000000000" pitchFamily="2" charset="2"/>
              <a:buChar char="v"/>
            </a:pPr>
            <a:r>
              <a:rPr lang="en-US" sz="963" dirty="0">
                <a:latin typeface="Arial" panose="020B0604020202020204" pitchFamily="34" charset="0"/>
                <a:ea typeface="Calibri" panose="020F0502020204030204" pitchFamily="34" charset="0"/>
                <a:cs typeface="Arial" panose="020B0604020202020204" pitchFamily="34" charset="0"/>
              </a:rPr>
              <a:t>Antibiotic consumption in primary care, including community pharmacy settings, accounts for nearly 80% of total antibiotic use in the UK (McCormick et al., 2026).</a:t>
            </a:r>
          </a:p>
          <a:p>
            <a:pPr marL="166707" indent="-166707" algn="just">
              <a:spcAft>
                <a:spcPts val="233"/>
              </a:spcAft>
              <a:buFont typeface="Wingdings" panose="05000000000000000000" pitchFamily="2" charset="2"/>
              <a:buChar char="v"/>
            </a:pPr>
            <a:r>
              <a:rPr lang="en-US" sz="963" dirty="0">
                <a:latin typeface="Arial" panose="020B0604020202020204" pitchFamily="34" charset="0"/>
                <a:ea typeface="Calibri" panose="020F0502020204030204" pitchFamily="34" charset="0"/>
                <a:cs typeface="Arial" panose="020B0604020202020204" pitchFamily="34" charset="0"/>
              </a:rPr>
              <a:t>Community pharmacies dispense most antibiotics, and studies show inappropriate supply in up to 53% of cases without interventions, including over-the-counter sales for non-bacterial issues (Lambert et al., 2025).</a:t>
            </a:r>
          </a:p>
          <a:p>
            <a:pPr marL="166707" indent="-166707" algn="just">
              <a:spcAft>
                <a:spcPts val="233"/>
              </a:spcAft>
              <a:buFont typeface="Wingdings" panose="05000000000000000000" pitchFamily="2" charset="2"/>
              <a:buChar char="v"/>
            </a:pPr>
            <a:r>
              <a:rPr lang="en-US" sz="963" dirty="0">
                <a:latin typeface="Arial" panose="020B0604020202020204" pitchFamily="34" charset="0"/>
                <a:ea typeface="Calibri" panose="020F0502020204030204" pitchFamily="34" charset="0"/>
                <a:cs typeface="Arial" panose="020B0604020202020204" pitchFamily="34" charset="0"/>
              </a:rPr>
              <a:t>Antimicrobial resistance (AMR) in the UK is a growing threat, with serious antibiotic-resistant infections reaching 66,730 in 2023, exceeding pre-pandemic levels </a:t>
            </a:r>
            <a:r>
              <a:rPr lang="it-IT" sz="963" dirty="0">
                <a:latin typeface="Arial" panose="020B0604020202020204" pitchFamily="34" charset="0"/>
                <a:ea typeface="Calibri" panose="020F0502020204030204" pitchFamily="34" charset="0"/>
                <a:cs typeface="Arial" panose="020B0604020202020204" pitchFamily="34" charset="0"/>
              </a:rPr>
              <a:t>(Al Masud et al., 2025).</a:t>
            </a:r>
            <a:endParaRPr lang="en-US" sz="963" dirty="0">
              <a:latin typeface="Arial" panose="020B0604020202020204" pitchFamily="34" charset="0"/>
              <a:ea typeface="Calibri" panose="020F0502020204030204" pitchFamily="34" charset="0"/>
              <a:cs typeface="Arial" panose="020B0604020202020204" pitchFamily="34" charset="0"/>
            </a:endParaRPr>
          </a:p>
          <a:p>
            <a:pPr marL="166707" indent="-166707" algn="just">
              <a:spcAft>
                <a:spcPts val="233"/>
              </a:spcAft>
              <a:buFont typeface="Wingdings" panose="05000000000000000000" pitchFamily="2" charset="2"/>
              <a:buChar char="v"/>
            </a:pPr>
            <a:r>
              <a:rPr lang="en-US" sz="963" dirty="0">
                <a:latin typeface="Arial" panose="020B0604020202020204" pitchFamily="34" charset="0"/>
                <a:ea typeface="Calibri" panose="020F0502020204030204" pitchFamily="34" charset="0"/>
                <a:cs typeface="Arial" panose="020B0604020202020204" pitchFamily="34" charset="0"/>
              </a:rPr>
              <a:t>In 1990 and 2021, antimicrobial resistance (AMR) killed the most people 70 and older in the UK, indicating that this age group is especially susceptible to antibiotic-resistant diseases (Brown, 2023)</a:t>
            </a:r>
          </a:p>
        </p:txBody>
      </p:sp>
      <p:sp>
        <p:nvSpPr>
          <p:cNvPr id="32" name="TextBox 31">
            <a:extLst>
              <a:ext uri="{FF2B5EF4-FFF2-40B4-BE49-F238E27FC236}">
                <a16:creationId xmlns:a16="http://schemas.microsoft.com/office/drawing/2014/main" xmlns="" id="{0D3713EE-89FD-157D-5571-4706D3142240}"/>
              </a:ext>
            </a:extLst>
          </p:cNvPr>
          <p:cNvSpPr txBox="1"/>
          <p:nvPr/>
        </p:nvSpPr>
        <p:spPr>
          <a:xfrm>
            <a:off x="-4784" y="5300398"/>
            <a:ext cx="4007519" cy="2668423"/>
          </a:xfrm>
          <a:prstGeom prst="rect">
            <a:avLst/>
          </a:prstGeom>
          <a:solidFill>
            <a:schemeClr val="accent6">
              <a:lumMod val="20000"/>
              <a:lumOff val="80000"/>
            </a:schemeClr>
          </a:solidFill>
          <a:ln>
            <a:solidFill>
              <a:srgbClr val="0070C0"/>
            </a:solidFill>
          </a:ln>
        </p:spPr>
        <p:txBody>
          <a:bodyPr wrap="square" rtlCol="0">
            <a:spAutoFit/>
          </a:bodyPr>
          <a:lstStyle/>
          <a:p>
            <a:pPr marL="166707" indent="-166707" algn="just">
              <a:spcBef>
                <a:spcPts val="350"/>
              </a:spcBef>
              <a:buFont typeface="Wingdings" panose="05000000000000000000" pitchFamily="2" charset="2"/>
              <a:buChar char="v"/>
            </a:pPr>
            <a:r>
              <a:rPr lang="en-US" sz="963" dirty="0">
                <a:latin typeface="Arial" panose="020B0604020202020204" pitchFamily="34" charset="0"/>
                <a:ea typeface="Times New Roman" panose="02020603050405020304" pitchFamily="18" charset="0"/>
                <a:cs typeface="Arial" panose="020B0604020202020204" pitchFamily="34" charset="0"/>
              </a:rPr>
              <a:t>Antimicrobial resistance (AMR) threatens UK public health, with community pharmacies handling 80% of antibiotics as key contributors through dispensing and emerging prescribing roles (Hayes et al., 2023).</a:t>
            </a:r>
          </a:p>
          <a:p>
            <a:pPr marL="166707" indent="-166707" algn="just">
              <a:spcBef>
                <a:spcPts val="350"/>
              </a:spcBef>
              <a:buFont typeface="Wingdings" panose="05000000000000000000" pitchFamily="2" charset="2"/>
              <a:buChar char="v"/>
            </a:pPr>
            <a:r>
              <a:rPr lang="en-US" sz="963" dirty="0">
                <a:latin typeface="Arial" panose="020B0604020202020204" pitchFamily="34" charset="0"/>
                <a:ea typeface="Times New Roman" panose="02020603050405020304" pitchFamily="18" charset="0"/>
                <a:cs typeface="Arial" panose="020B0604020202020204" pitchFamily="34" charset="0"/>
              </a:rPr>
              <a:t>The study is essential to dissect how these practices fuel resistance, evaluating safeguards like TARGET checklists and strategies such as enhanced training (GOV.UK., 2024).</a:t>
            </a:r>
          </a:p>
          <a:p>
            <a:pPr marL="166707" indent="-166707" algn="just">
              <a:spcBef>
                <a:spcPts val="350"/>
              </a:spcBef>
              <a:buFont typeface="Wingdings" panose="05000000000000000000" pitchFamily="2" charset="2"/>
              <a:buChar char="v"/>
            </a:pPr>
            <a:r>
              <a:rPr lang="en-US" sz="963" dirty="0">
                <a:latin typeface="Arial" panose="020B0604020202020204" pitchFamily="34" charset="0"/>
                <a:ea typeface="Times New Roman" panose="02020603050405020304" pitchFamily="18" charset="0"/>
                <a:cs typeface="Arial" panose="020B0604020202020204" pitchFamily="34" charset="0"/>
              </a:rPr>
              <a:t>Understanding the patterns of antibiotic prescribing and dispensing within community pharmacies is crucial for strengthening antimicrobial stewardship and improving patient safety.</a:t>
            </a:r>
          </a:p>
          <a:p>
            <a:pPr marL="166707" indent="-166707" algn="just">
              <a:spcBef>
                <a:spcPts val="350"/>
              </a:spcBef>
              <a:buFont typeface="Wingdings" panose="05000000000000000000" pitchFamily="2" charset="2"/>
              <a:buChar char="v"/>
            </a:pPr>
            <a:r>
              <a:rPr lang="en-US" sz="963" dirty="0">
                <a:latin typeface="Arial" panose="020B0604020202020204" pitchFamily="34" charset="0"/>
                <a:ea typeface="Times New Roman" panose="02020603050405020304" pitchFamily="18" charset="0"/>
                <a:cs typeface="Arial" panose="020B0604020202020204" pitchFamily="34" charset="0"/>
              </a:rPr>
              <a:t>This research is crucial as it may yield a thorough synthesis of current evidence on antibiotic prescribing and dispensing practices in UK community pharmacies.</a:t>
            </a:r>
          </a:p>
          <a:p>
            <a:pPr marL="166707" indent="-166707" algn="just">
              <a:spcBef>
                <a:spcPts val="350"/>
              </a:spcBef>
              <a:buFont typeface="Wingdings" panose="05000000000000000000" pitchFamily="2" charset="2"/>
              <a:buChar char="v"/>
            </a:pPr>
            <a:r>
              <a:rPr lang="en-US" sz="963" dirty="0">
                <a:latin typeface="Arial" panose="020B0604020202020204" pitchFamily="34" charset="0"/>
                <a:ea typeface="Times New Roman" panose="02020603050405020304" pitchFamily="18" charset="0"/>
                <a:cs typeface="Arial" panose="020B0604020202020204" pitchFamily="34" charset="0"/>
              </a:rPr>
              <a:t>Many studies have examined antimicrobial resistance and antibiotic prescribing in general </a:t>
            </a:r>
            <a:r>
              <a:rPr lang="en-US" sz="963" dirty="0" err="1">
                <a:latin typeface="Arial" panose="020B0604020202020204" pitchFamily="34" charset="0"/>
                <a:ea typeface="Times New Roman" panose="02020603050405020304" pitchFamily="18" charset="0"/>
                <a:cs typeface="Arial" panose="020B0604020202020204" pitchFamily="34" charset="0"/>
              </a:rPr>
              <a:t>practise</a:t>
            </a:r>
            <a:r>
              <a:rPr lang="en-US" sz="963" dirty="0">
                <a:latin typeface="Arial" panose="020B0604020202020204" pitchFamily="34" charset="0"/>
                <a:ea typeface="Times New Roman" panose="02020603050405020304" pitchFamily="18" charset="0"/>
                <a:cs typeface="Arial" panose="020B0604020202020204" pitchFamily="34" charset="0"/>
              </a:rPr>
              <a:t> and hospitals, but community chemists have received less attention.</a:t>
            </a:r>
          </a:p>
        </p:txBody>
      </p:sp>
      <p:sp>
        <p:nvSpPr>
          <p:cNvPr id="37" name="TextBox 36">
            <a:extLst>
              <a:ext uri="{FF2B5EF4-FFF2-40B4-BE49-F238E27FC236}">
                <a16:creationId xmlns:a16="http://schemas.microsoft.com/office/drawing/2014/main" xmlns="" id="{211D1C7A-5604-80DD-0B7A-13D48D86A5DC}"/>
              </a:ext>
            </a:extLst>
          </p:cNvPr>
          <p:cNvSpPr txBox="1"/>
          <p:nvPr/>
        </p:nvSpPr>
        <p:spPr>
          <a:xfrm>
            <a:off x="8479164" y="4818408"/>
            <a:ext cx="4272152" cy="226985"/>
          </a:xfrm>
          <a:prstGeom prst="rect">
            <a:avLst/>
          </a:prstGeom>
          <a:solidFill>
            <a:srgbClr val="002060"/>
          </a:solidFill>
          <a:ln>
            <a:solidFill>
              <a:srgbClr val="0070C0"/>
            </a:solidFill>
          </a:ln>
        </p:spPr>
        <p:txBody>
          <a:bodyPr wrap="square" rtlCol="0">
            <a:spAutoFit/>
          </a:bodyPr>
          <a:lstStyle/>
          <a:p>
            <a:pPr algn="ctr"/>
            <a:r>
              <a:rPr lang="en-US" sz="875" dirty="0">
                <a:solidFill>
                  <a:schemeClr val="bg1"/>
                </a:solidFill>
                <a:latin typeface="Arial Black" panose="020B0A04020102020204" pitchFamily="34" charset="0"/>
              </a:rPr>
              <a:t>Reference List</a:t>
            </a:r>
            <a:endParaRPr lang="en-GB" sz="875" dirty="0">
              <a:solidFill>
                <a:schemeClr val="bg1"/>
              </a:solidFill>
              <a:latin typeface="Arial Black" panose="020B0A04020102020204" pitchFamily="34" charset="0"/>
            </a:endParaRPr>
          </a:p>
        </p:txBody>
      </p:sp>
      <p:sp>
        <p:nvSpPr>
          <p:cNvPr id="38" name="TextBox 37">
            <a:extLst>
              <a:ext uri="{FF2B5EF4-FFF2-40B4-BE49-F238E27FC236}">
                <a16:creationId xmlns:a16="http://schemas.microsoft.com/office/drawing/2014/main" xmlns="" id="{EBF31A81-7E1D-82B1-3CB1-BE06B400AB23}"/>
              </a:ext>
            </a:extLst>
          </p:cNvPr>
          <p:cNvSpPr txBox="1"/>
          <p:nvPr/>
        </p:nvSpPr>
        <p:spPr>
          <a:xfrm>
            <a:off x="8479164" y="5038109"/>
            <a:ext cx="4259804" cy="4006225"/>
          </a:xfrm>
          <a:prstGeom prst="rect">
            <a:avLst/>
          </a:prstGeom>
          <a:noFill/>
          <a:ln>
            <a:solidFill>
              <a:srgbClr val="0070C0"/>
            </a:solidFill>
          </a:ln>
        </p:spPr>
        <p:txBody>
          <a:bodyPr wrap="square" rtlCol="0">
            <a:spAutoFit/>
          </a:bodyPr>
          <a:lstStyle/>
          <a:p>
            <a:pPr algn="just">
              <a:spcAft>
                <a:spcPts val="233"/>
              </a:spcAft>
            </a:pP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Agappe</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(2021). ANTI-MICROBIAL RESISTANCE – A GLOBAL HEALTH THREAT…. [online] Agappe.com. Available at: https://www.agappe.com/swiss_en/blog-details/anti-microbial-resistance-a-global-health-threat.html?srsltid=AfmBOoqllQQkrJAKoI4i35rctS16uJ3JTB3MwiZUcTwy7ANc3iPvbC1.</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Al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Masud</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Walpola</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R.L.,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Sarker</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Asaduzzaman</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 Islam,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Md.S</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Mostafa, A.T., Akhtar, Z., Kabir, A. and Seale, H. (2025). Antibiotic dispensing practices in community pharmacies: Implications for antimicrobial stewardship in resource-constrained settings. Exploratory Research in Clinical and Social Pharmacy, [online] 19, p.100606. doi: https://doi.org/10.1016/j.rcsop.2025.100606.</a:t>
            </a:r>
          </a:p>
          <a:p>
            <a:pPr algn="just">
              <a:spcAft>
                <a:spcPts val="233"/>
              </a:spcAft>
            </a:pP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Bou-Antoun</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S., Beattie, A., Stevens, C.,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Falola</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Oettle</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R., Budd, E., Opoku, A., Brown, C., Hope, R., Muller-</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Pebody</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B. and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Demirjian</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(2026). Antimicrobial Consumption in England, 2019 to 2024: ESPAUR Report 2024-25. JAC-Antimicrobial Resistance, [online] 8(Supplement_2). doi: https://doi.org/10.1093/jacamr/dlaf243.002.</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Brown, L. (2023). Community Pharmacist prescriptions for antibiotics: BSAC highlights need for evaluation of impact on antimicrobial resistance - The British Society for Antimicrobial Chemotherapy. [online] The British Society for Antimicrobial Chemotherapy. Available at: https://bsac.org.uk/community-pharmacist-prescriptions-for-antibiotics-bsac-highlights-need-for-evaluation-of-impact-on-antimicrobial-resistance/ [Accessed 4 Mar. 2026].</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De Gaetano, G.V.,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Lentini</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G.,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Famà</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Coppolino</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F. and Beninati, C. (2023). Antimicrobial Resistance: Two-Component Regulatory Systems and Multidrug Efflux Pumps. Antibiotics, [online] 12(6), p.965. doi: https://doi.org/10.3390/antibiotics12060965.</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GOV.UK. (2024). Confronting antimicrobial resistance 2024 to 2029. [online] GOV.UK. Available at: https://www.gov.uk/government/publications/uk-5-year-action-plan-for-antimicrobial-resistance-2024-to-2029/confronting-antimicrobial-resistance-2024-to-2029.</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Hayes, C.V., Parekh, S., Lecky, D.M., Loader, J.,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Triggs</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-Hodge, C. and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Ashiru-Oredope</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D. (2023). The National Implementation of a Community Pharmacy Antimicrobial Stewardship Intervention (PAMSI) through the English Pharmacy Quality Scheme 2020 to 2022. Antibiotics, [online] 12(4), p.793. doi: https://doi.org/10.3390/antibiotics12040793.</a:t>
            </a:r>
          </a:p>
          <a:p>
            <a:pPr algn="just">
              <a:spcAft>
                <a:spcPts val="233"/>
              </a:spcAft>
            </a:pP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Healthdata</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(2025). Antimicrobial resistance (AMR). [online] Institute for Health Metrics and Evaluation. Available at: https://www.healthdata.org/research-analysis/health-topics/antimicrobial-resistance-amr.</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Holmes, N. (2025). Nearly 400 Antibiotic-Resistant Infections Hit the UK Weekly. [online] European Medical Journal. Available at: https://www.emjreviews.com/microbiology-infectious-diseases/news/nearly-400-antibiotic-resistant-infections-hit-the-uk-weekly/.</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Lambert, M., Chloe C.H. Smit, Stijn de Vos, Benko, R.,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Llor</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 Paget, W.J.,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Briant</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K., Pont, L.G.,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Liset</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van Dijk and Taxis, K. (2022). A systematic literature review and meta‐analysis of community pharmacist‐led interventions to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optimise</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the use of antibiotics. British Journal of Clinical Pharmacology, 88(6), pp.2617–2641. doi: https://doi.org/10.1111/bcp.15254.</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Lambert, M., van Dijk, L., Benko, R.,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Llor</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Lykkegaard</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 Mantel-</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Teeuwisse</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A.K., Pont, L. and Taxis, K. (2025). The role of the community pharmacist in antibiotic use – a commentary on current status and future perspectives. Exploratory Research in Clinical and Social Pharmacy, [online] 20, p.100652. doi: https://doi.org/10.1016/j.rcsop.2025.100652.</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Magazine, P. (2025). AMR knowledge gaps revealed among pharmacists and pharmacy technicians. [online] Pharmacymagazine.co.uk. Available at: https://www.pharmacymagazine.co.uk/clinical-news/amr-knowledge-gaps-revealed-among-uk-pharmacists-and-pharmacy-technicians [Accessed 4 Mar. 2026].</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McCormick, J., Mason, E.L., Simmons, B., Higgins, H., Budd, E., Hopkins, K.L., Berit Muller-</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Pebody</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Demirjian</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Henderson, K. and Mariyam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Mirfenderesky</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(2026). Antimicrobial Resistance trends in England, 2019 to 2024: ESPAUR Report 2024-25. JAC-Antimicrobial Resistance, [online] 8(Supplement_2). doi: https://doi.org/10.1093/jacamr/dlaf243.001.</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NHS England (2023). NHS England» Community pharmacy quality scheme 2020-22: findings and recommendations from the antimicrobial stewardship initiatives. [online] www.england.nhs.uk. Available at: https://www.england.nhs.uk/long-read/community-pharmacy-quality-scheme-2020-22-findings-and-recommendations-from-the-antimicrobial-stewardship-initiatives/.</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UK clinical pharmacy (2025). Antimicrobial stewardship: Tackling AMR - UKCPA. [online]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UnderConstruction</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Available at: https://ukclinicalpharmacy.org/clinical/infection/antimicrobial-stewardship-tackling-amr/.</a:t>
            </a:r>
          </a:p>
        </p:txBody>
      </p:sp>
      <p:sp>
        <p:nvSpPr>
          <p:cNvPr id="67" name="TextBox 66">
            <a:extLst>
              <a:ext uri="{FF2B5EF4-FFF2-40B4-BE49-F238E27FC236}">
                <a16:creationId xmlns:a16="http://schemas.microsoft.com/office/drawing/2014/main" xmlns="" id="{078B1DB6-9CCC-4A94-9B88-D842382B0F3F}"/>
              </a:ext>
            </a:extLst>
          </p:cNvPr>
          <p:cNvSpPr txBox="1"/>
          <p:nvPr/>
        </p:nvSpPr>
        <p:spPr>
          <a:xfrm>
            <a:off x="4002735" y="5139986"/>
            <a:ext cx="4476429" cy="3864007"/>
          </a:xfrm>
          <a:prstGeom prst="rect">
            <a:avLst/>
          </a:prstGeom>
          <a:solidFill>
            <a:schemeClr val="accent6">
              <a:lumMod val="60000"/>
              <a:lumOff val="40000"/>
            </a:schemeClr>
          </a:solidFill>
          <a:ln>
            <a:solidFill>
              <a:srgbClr val="0070C0"/>
            </a:solidFill>
          </a:ln>
        </p:spPr>
        <p:txBody>
          <a:bodyPr wrap="square" rtlCol="0">
            <a:spAutoFit/>
          </a:bodyPr>
          <a:lstStyle/>
          <a:p>
            <a:pPr algn="just">
              <a:lnSpc>
                <a:spcPct val="150000"/>
              </a:lnSpc>
            </a:pPr>
            <a:r>
              <a:rPr lang="en-US" sz="1050" b="1" u="sng" dirty="0">
                <a:latin typeface="Arial" panose="020B0604020202020204" pitchFamily="34" charset="0"/>
                <a:ea typeface="Calibri" panose="020F0502020204030204" pitchFamily="34" charset="0"/>
                <a:cs typeface="Arial" panose="020B0604020202020204" pitchFamily="34" charset="0"/>
              </a:rPr>
              <a:t>Research Question: </a:t>
            </a:r>
            <a:r>
              <a:rPr lang="en-US" sz="1050" dirty="0">
                <a:latin typeface="Arial" panose="020B0604020202020204" pitchFamily="34" charset="0"/>
                <a:ea typeface="Calibri" panose="020F0502020204030204" pitchFamily="34" charset="0"/>
                <a:cs typeface="Arial" panose="020B0604020202020204" pitchFamily="34" charset="0"/>
              </a:rPr>
              <a:t>How could antibiotic prescribing and dispensing practices in UK community pharmacies contribute to antimicrobial resistance? The safeguards enacted and strategies necessitated</a:t>
            </a:r>
            <a:endParaRPr lang="en-US" sz="992"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US" sz="1050" b="1" u="sng" dirty="0">
                <a:latin typeface="Arial" panose="020B0604020202020204" pitchFamily="34" charset="0"/>
                <a:ea typeface="Calibri" panose="020F0502020204030204" pitchFamily="34" charset="0"/>
                <a:cs typeface="Arial" panose="020B0604020202020204" pitchFamily="34" charset="0"/>
              </a:rPr>
              <a:t>Research Aim</a:t>
            </a:r>
          </a:p>
          <a:p>
            <a:pPr algn="just">
              <a:lnSpc>
                <a:spcPct val="150000"/>
              </a:lnSpc>
            </a:pPr>
            <a:r>
              <a:rPr lang="en-US" sz="1167" dirty="0">
                <a:latin typeface="Arial" panose="020B0604020202020204" pitchFamily="34" charset="0"/>
                <a:ea typeface="Calibri" panose="020F0502020204030204" pitchFamily="34" charset="0"/>
                <a:cs typeface="Arial" panose="020B0604020202020204" pitchFamily="34" charset="0"/>
              </a:rPr>
              <a:t>•	</a:t>
            </a:r>
            <a:r>
              <a:rPr lang="en-US" sz="992" dirty="0">
                <a:latin typeface="Arial" panose="020B0604020202020204" pitchFamily="34" charset="0"/>
                <a:ea typeface="Calibri" panose="020F0502020204030204" pitchFamily="34" charset="0"/>
                <a:cs typeface="Arial" panose="020B0604020202020204" pitchFamily="34" charset="0"/>
              </a:rPr>
              <a:t>To evaluate antibiotic prescribing and dispensing practices in community pharmacies in the UK and assess their potential contribution to antimicrobial resistance.</a:t>
            </a:r>
          </a:p>
          <a:p>
            <a:pPr algn="just">
              <a:lnSpc>
                <a:spcPct val="150000"/>
              </a:lnSpc>
            </a:pPr>
            <a:r>
              <a:rPr lang="en-US" sz="1050" b="1" u="sng" dirty="0">
                <a:latin typeface="Arial" panose="020B0604020202020204" pitchFamily="34" charset="0"/>
                <a:ea typeface="Calibri" panose="020F0502020204030204" pitchFamily="34" charset="0"/>
                <a:cs typeface="Arial" panose="020B0604020202020204" pitchFamily="34" charset="0"/>
              </a:rPr>
              <a:t>Research Objectives</a:t>
            </a:r>
          </a:p>
          <a:p>
            <a:pPr marL="133365" indent="-133365" algn="just">
              <a:lnSpc>
                <a:spcPct val="150000"/>
              </a:lnSpc>
              <a:buFont typeface="Wingdings" panose="05000000000000000000" pitchFamily="2" charset="2"/>
              <a:buChar char="§"/>
            </a:pPr>
            <a:r>
              <a:rPr lang="en-US" sz="992" dirty="0">
                <a:latin typeface="Arial" panose="020B0604020202020204" pitchFamily="34" charset="0"/>
                <a:ea typeface="Calibri" panose="020F0502020204030204" pitchFamily="34" charset="0"/>
                <a:cs typeface="Arial" panose="020B0604020202020204" pitchFamily="34" charset="0"/>
              </a:rPr>
              <a:t>To examine current antibiotic prescribing and dispensing patterns in UK community pharmacies.</a:t>
            </a:r>
          </a:p>
          <a:p>
            <a:pPr marL="133365" indent="-133365" algn="just">
              <a:lnSpc>
                <a:spcPct val="150000"/>
              </a:lnSpc>
              <a:buFont typeface="Wingdings" panose="05000000000000000000" pitchFamily="2" charset="2"/>
              <a:buChar char="§"/>
            </a:pPr>
            <a:r>
              <a:rPr lang="en-US" sz="992" dirty="0">
                <a:latin typeface="Arial" panose="020B0604020202020204" pitchFamily="34" charset="0"/>
                <a:ea typeface="Calibri" panose="020F0502020204030204" pitchFamily="34" charset="0"/>
                <a:cs typeface="Arial" panose="020B0604020202020204" pitchFamily="34" charset="0"/>
              </a:rPr>
              <a:t>To conduct a systematic review in assessing pharmacists' knowledge and awareness regarding antimicrobial resistance (AMR).</a:t>
            </a:r>
          </a:p>
          <a:p>
            <a:pPr marL="133365" indent="-133365" algn="just">
              <a:lnSpc>
                <a:spcPct val="150000"/>
              </a:lnSpc>
              <a:buFont typeface="Wingdings" panose="05000000000000000000" pitchFamily="2" charset="2"/>
              <a:buChar char="§"/>
            </a:pPr>
            <a:r>
              <a:rPr lang="en-US" sz="992" dirty="0">
                <a:latin typeface="Arial" panose="020B0604020202020204" pitchFamily="34" charset="0"/>
                <a:ea typeface="Calibri" panose="020F0502020204030204" pitchFamily="34" charset="0"/>
                <a:cs typeface="Arial" panose="020B0604020202020204" pitchFamily="34" charset="0"/>
              </a:rPr>
              <a:t>To identify factors influencing inappropriate antibiotic supply in community pharmacy settings.</a:t>
            </a:r>
          </a:p>
          <a:p>
            <a:pPr marL="133365" indent="-133365" algn="just">
              <a:lnSpc>
                <a:spcPct val="150000"/>
              </a:lnSpc>
              <a:buFont typeface="Wingdings" panose="05000000000000000000" pitchFamily="2" charset="2"/>
              <a:buChar char="§"/>
            </a:pPr>
            <a:r>
              <a:rPr lang="en-US" sz="992" dirty="0">
                <a:latin typeface="Arial" panose="020B0604020202020204" pitchFamily="34" charset="0"/>
                <a:ea typeface="Calibri" panose="020F0502020204030204" pitchFamily="34" charset="0"/>
                <a:cs typeface="Arial" panose="020B0604020202020204" pitchFamily="34" charset="0"/>
              </a:rPr>
              <a:t>To explore strategies that community pharmacists use to reduce antimicrobial resistance.</a:t>
            </a:r>
          </a:p>
        </p:txBody>
      </p:sp>
      <p:sp>
        <p:nvSpPr>
          <p:cNvPr id="20" name="TextBox 19">
            <a:extLst>
              <a:ext uri="{FF2B5EF4-FFF2-40B4-BE49-F238E27FC236}">
                <a16:creationId xmlns:a16="http://schemas.microsoft.com/office/drawing/2014/main" xmlns="" id="{3C8A9BA3-B47F-48FF-98E0-356AB57B8C14}"/>
              </a:ext>
            </a:extLst>
          </p:cNvPr>
          <p:cNvSpPr txBox="1"/>
          <p:nvPr/>
        </p:nvSpPr>
        <p:spPr>
          <a:xfrm>
            <a:off x="-4784" y="5062681"/>
            <a:ext cx="4007519" cy="271934"/>
          </a:xfrm>
          <a:prstGeom prst="rect">
            <a:avLst/>
          </a:prstGeom>
          <a:solidFill>
            <a:schemeClr val="accent6"/>
          </a:solidFill>
          <a:ln>
            <a:solidFill>
              <a:schemeClr val="accent5"/>
            </a:solidFill>
          </a:ln>
        </p:spPr>
        <p:txBody>
          <a:bodyPr wrap="square" rtlCol="0">
            <a:spAutoFit/>
          </a:bodyPr>
          <a:lstStyle/>
          <a:p>
            <a:r>
              <a:rPr lang="en-US" sz="1167" dirty="0">
                <a:solidFill>
                  <a:schemeClr val="accent1">
                    <a:lumMod val="50000"/>
                  </a:schemeClr>
                </a:solidFill>
                <a:latin typeface="Arial Black" panose="020B0A04020102020204" pitchFamily="34" charset="0"/>
              </a:rPr>
              <a:t>Rationale for Research</a:t>
            </a:r>
          </a:p>
        </p:txBody>
      </p:sp>
      <p:sp>
        <p:nvSpPr>
          <p:cNvPr id="15" name="TextBox 14">
            <a:extLst>
              <a:ext uri="{FF2B5EF4-FFF2-40B4-BE49-F238E27FC236}">
                <a16:creationId xmlns:a16="http://schemas.microsoft.com/office/drawing/2014/main" xmlns="" id="{DD03E935-559D-4EAF-B30F-344430F50717}"/>
              </a:ext>
            </a:extLst>
          </p:cNvPr>
          <p:cNvSpPr txBox="1"/>
          <p:nvPr/>
        </p:nvSpPr>
        <p:spPr>
          <a:xfrm>
            <a:off x="8479164" y="1818188"/>
            <a:ext cx="4272152" cy="2995500"/>
          </a:xfrm>
          <a:prstGeom prst="rect">
            <a:avLst/>
          </a:prstGeom>
          <a:solidFill>
            <a:srgbClr val="FFC000"/>
          </a:solidFill>
          <a:ln>
            <a:solidFill>
              <a:srgbClr val="0070C0"/>
            </a:solidFill>
          </a:ln>
        </p:spPr>
        <p:txBody>
          <a:bodyPr wrap="square" rtlCol="0">
            <a:spAutoFit/>
          </a:bodyPr>
          <a:lstStyle/>
          <a:p>
            <a:pPr marL="166707" indent="-166707" algn="just">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This study will identify factors that cause inappropriate antibiotic prescribing and dispensing to improve patient use.</a:t>
            </a:r>
          </a:p>
          <a:p>
            <a:pPr marL="166707" indent="-166707" algn="just">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Understanding these factors allows targeted educational interventions to raise patient awareness of antimicrobial resistance and promote responsible antibiotic use.</a:t>
            </a:r>
          </a:p>
          <a:p>
            <a:pPr marL="166707" indent="-166707" algn="just">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This review will help chemists and policymakers improve dispensing quality and reduce inappropriate supply by 30-53% with targeted checklists and training (Magazine, 2025).</a:t>
            </a:r>
          </a:p>
          <a:p>
            <a:pPr marL="166707" indent="-166707" algn="just">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The study can inform antimicrobial stewardship training and CPD by identifying knowledge and awareness gaps.</a:t>
            </a:r>
          </a:p>
          <a:p>
            <a:pPr marL="166707" indent="-166707" algn="just">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The study can lower resistance rates, healthcare costs, and NHS efficiency by reducing inappropriate antibiotic supply.</a:t>
            </a:r>
          </a:p>
          <a:p>
            <a:pPr marL="166707" indent="-166707" algn="just">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The evidence can help policymakers improve and create community pharmacy-specific interventions.</a:t>
            </a:r>
          </a:p>
          <a:p>
            <a:pPr marL="166707" indent="-166707" algn="just">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Fewer GP </a:t>
            </a:r>
            <a:r>
              <a:rPr lang="en-US" sz="992" dirty="0" smtClean="0">
                <a:latin typeface="Arial" panose="020B0604020202020204" pitchFamily="34" charset="0"/>
                <a:ea typeface="Times New Roman" panose="02020603050405020304" pitchFamily="18" charset="0"/>
                <a:cs typeface="Arial" panose="020B0604020202020204" pitchFamily="34" charset="0"/>
              </a:rPr>
              <a:t>refer </a:t>
            </a:r>
            <a:r>
              <a:rPr lang="en-US" sz="992" dirty="0" err="1" smtClean="0">
                <a:latin typeface="Arial" panose="020B0604020202020204" pitchFamily="34" charset="0"/>
                <a:ea typeface="Times New Roman" panose="02020603050405020304" pitchFamily="18" charset="0"/>
                <a:cs typeface="Arial" panose="020B0604020202020204" pitchFamily="34" charset="0"/>
              </a:rPr>
              <a:t>als</a:t>
            </a:r>
            <a:r>
              <a:rPr lang="en-US" sz="992" dirty="0" smtClean="0">
                <a:latin typeface="Arial" panose="020B0604020202020204" pitchFamily="34" charset="0"/>
                <a:ea typeface="Times New Roman" panose="02020603050405020304" pitchFamily="18" charset="0"/>
                <a:cs typeface="Arial" panose="020B0604020202020204" pitchFamily="34" charset="0"/>
              </a:rPr>
              <a:t> </a:t>
            </a:r>
            <a:r>
              <a:rPr lang="en-US" sz="992" dirty="0">
                <a:latin typeface="Arial" panose="020B0604020202020204" pitchFamily="34" charset="0"/>
                <a:ea typeface="Times New Roman" panose="02020603050405020304" pitchFamily="18" charset="0"/>
                <a:cs typeface="Arial" panose="020B0604020202020204" pitchFamily="34" charset="0"/>
              </a:rPr>
              <a:t>and better AMS collaboration save NHS resources, aligning with 2024-2029 goals to stop resistance rises (NHS England, 2023).</a:t>
            </a:r>
          </a:p>
        </p:txBody>
      </p:sp>
      <p:sp>
        <p:nvSpPr>
          <p:cNvPr id="16" name="TextBox 15">
            <a:extLst>
              <a:ext uri="{FF2B5EF4-FFF2-40B4-BE49-F238E27FC236}">
                <a16:creationId xmlns:a16="http://schemas.microsoft.com/office/drawing/2014/main" xmlns="" id="{D232C287-0660-476A-9340-C63CF4B2F19B}"/>
              </a:ext>
            </a:extLst>
          </p:cNvPr>
          <p:cNvSpPr txBox="1"/>
          <p:nvPr/>
        </p:nvSpPr>
        <p:spPr>
          <a:xfrm>
            <a:off x="8479164" y="1593767"/>
            <a:ext cx="4272152" cy="271934"/>
          </a:xfrm>
          <a:prstGeom prst="rect">
            <a:avLst/>
          </a:prstGeom>
          <a:solidFill>
            <a:srgbClr val="FFC000"/>
          </a:solidFill>
          <a:ln>
            <a:solidFill>
              <a:schemeClr val="accent5"/>
            </a:solidFill>
          </a:ln>
        </p:spPr>
        <p:txBody>
          <a:bodyPr wrap="square" rtlCol="0">
            <a:spAutoFit/>
          </a:bodyPr>
          <a:lstStyle/>
          <a:p>
            <a:r>
              <a:rPr lang="en-US" sz="1167" dirty="0">
                <a:solidFill>
                  <a:schemeClr val="accent1">
                    <a:lumMod val="50000"/>
                  </a:schemeClr>
                </a:solidFill>
                <a:latin typeface="Arial Black" panose="020B0A04020102020204" pitchFamily="34" charset="0"/>
              </a:rPr>
              <a:t>Research Impact</a:t>
            </a:r>
            <a:endParaRPr lang="en-GB" sz="1167" dirty="0">
              <a:solidFill>
                <a:schemeClr val="accent1">
                  <a:lumMod val="50000"/>
                </a:schemeClr>
              </a:solidFill>
              <a:latin typeface="Arial Black" panose="020B0A04020102020204" pitchFamily="34" charset="0"/>
            </a:endParaRPr>
          </a:p>
        </p:txBody>
      </p:sp>
      <p:sp>
        <p:nvSpPr>
          <p:cNvPr id="6" name="TextBox 5">
            <a:extLst>
              <a:ext uri="{FF2B5EF4-FFF2-40B4-BE49-F238E27FC236}">
                <a16:creationId xmlns:a16="http://schemas.microsoft.com/office/drawing/2014/main" xmlns="" id="{2BE6FB92-65FB-4F48-B035-2E44F0669851}"/>
              </a:ext>
            </a:extLst>
          </p:cNvPr>
          <p:cNvSpPr txBox="1"/>
          <p:nvPr/>
        </p:nvSpPr>
        <p:spPr>
          <a:xfrm>
            <a:off x="3457943" y="7687649"/>
            <a:ext cx="564317" cy="118815"/>
          </a:xfrm>
          <a:prstGeom prst="rect">
            <a:avLst/>
          </a:prstGeom>
          <a:noFill/>
        </p:spPr>
        <p:txBody>
          <a:bodyPr wrap="square" rtlCol="0">
            <a:spAutoFit/>
          </a:bodyPr>
          <a:lstStyle/>
          <a:p>
            <a:r>
              <a:rPr lang="en-US" sz="172" dirty="0"/>
              <a:t>(Magazine, 2025)</a:t>
            </a:r>
            <a:endParaRPr lang="en-GB" sz="172" dirty="0"/>
          </a:p>
        </p:txBody>
      </p:sp>
      <p:sp>
        <p:nvSpPr>
          <p:cNvPr id="24" name="TextBox 23">
            <a:extLst>
              <a:ext uri="{FF2B5EF4-FFF2-40B4-BE49-F238E27FC236}">
                <a16:creationId xmlns:a16="http://schemas.microsoft.com/office/drawing/2014/main" xmlns="" id="{242FC637-784C-43AB-B6FC-FF7C61870241}"/>
              </a:ext>
            </a:extLst>
          </p:cNvPr>
          <p:cNvSpPr txBox="1"/>
          <p:nvPr/>
        </p:nvSpPr>
        <p:spPr>
          <a:xfrm>
            <a:off x="6637675" y="4751361"/>
            <a:ext cx="1298549" cy="215444"/>
          </a:xfrm>
          <a:prstGeom prst="rect">
            <a:avLst/>
          </a:prstGeom>
          <a:noFill/>
        </p:spPr>
        <p:txBody>
          <a:bodyPr wrap="square" rtlCol="0">
            <a:spAutoFit/>
          </a:bodyPr>
          <a:lstStyle/>
          <a:p>
            <a:pPr algn="ctr"/>
            <a:r>
              <a:rPr lang="en-US" sz="800" dirty="0"/>
              <a:t>(De Gaetano et al., 2023)</a:t>
            </a:r>
            <a:endParaRPr lang="en-GB" sz="800" dirty="0"/>
          </a:p>
        </p:txBody>
      </p:sp>
      <p:sp>
        <p:nvSpPr>
          <p:cNvPr id="25" name="TextBox 24">
            <a:extLst>
              <a:ext uri="{FF2B5EF4-FFF2-40B4-BE49-F238E27FC236}">
                <a16:creationId xmlns:a16="http://schemas.microsoft.com/office/drawing/2014/main" xmlns="" id="{CAFC7B4B-99D2-4A02-A623-C5196FA9693E}"/>
              </a:ext>
            </a:extLst>
          </p:cNvPr>
          <p:cNvSpPr txBox="1"/>
          <p:nvPr/>
        </p:nvSpPr>
        <p:spPr>
          <a:xfrm>
            <a:off x="11971843" y="4588013"/>
            <a:ext cx="829757" cy="118815"/>
          </a:xfrm>
          <a:prstGeom prst="rect">
            <a:avLst/>
          </a:prstGeom>
          <a:noFill/>
        </p:spPr>
        <p:txBody>
          <a:bodyPr wrap="square" rtlCol="0">
            <a:spAutoFit/>
          </a:bodyPr>
          <a:lstStyle/>
          <a:p>
            <a:r>
              <a:rPr lang="en-US" sz="172" dirty="0"/>
              <a:t>(</a:t>
            </a:r>
            <a:r>
              <a:rPr lang="en-US" sz="172" dirty="0" err="1"/>
              <a:t>Agappe</a:t>
            </a:r>
            <a:r>
              <a:rPr lang="en-US" sz="172" dirty="0"/>
              <a:t>, 2021)</a:t>
            </a:r>
            <a:endParaRPr lang="en-GB" sz="172" dirty="0"/>
          </a:p>
        </p:txBody>
      </p:sp>
      <p:sp>
        <p:nvSpPr>
          <p:cNvPr id="26" name="TextBox 25">
            <a:extLst>
              <a:ext uri="{FF2B5EF4-FFF2-40B4-BE49-F238E27FC236}">
                <a16:creationId xmlns:a16="http://schemas.microsoft.com/office/drawing/2014/main" xmlns="" id="{71A74B8B-47C9-4EA5-9232-B4D090E46CDE}"/>
              </a:ext>
            </a:extLst>
          </p:cNvPr>
          <p:cNvSpPr txBox="1"/>
          <p:nvPr/>
        </p:nvSpPr>
        <p:spPr>
          <a:xfrm>
            <a:off x="4196510" y="4766502"/>
            <a:ext cx="2186002" cy="215444"/>
          </a:xfrm>
          <a:prstGeom prst="rect">
            <a:avLst/>
          </a:prstGeom>
          <a:noFill/>
        </p:spPr>
        <p:txBody>
          <a:bodyPr wrap="square" rtlCol="0">
            <a:spAutoFit/>
          </a:bodyPr>
          <a:lstStyle/>
          <a:p>
            <a:pPr algn="ctr"/>
            <a:r>
              <a:rPr lang="en-US" sz="800" dirty="0"/>
              <a:t>(</a:t>
            </a:r>
            <a:r>
              <a:rPr lang="en-US" sz="800" dirty="0" err="1"/>
              <a:t>Bou-Antoun</a:t>
            </a:r>
            <a:r>
              <a:rPr lang="en-US" sz="800" dirty="0"/>
              <a:t> et al., 2026; </a:t>
            </a:r>
            <a:r>
              <a:rPr lang="en-US" sz="800" dirty="0" err="1"/>
              <a:t>Healthdata</a:t>
            </a:r>
            <a:r>
              <a:rPr lang="en-US" sz="800" dirty="0"/>
              <a:t>, 2025)</a:t>
            </a:r>
            <a:endParaRPr lang="en-GB" sz="800" dirty="0"/>
          </a:p>
        </p:txBody>
      </p:sp>
      <p:pic>
        <p:nvPicPr>
          <p:cNvPr id="2" name="Picture 2" descr="Resistance mechanisms – Antibiotic resistance – ReAct">
            <a:extLst>
              <a:ext uri="{FF2B5EF4-FFF2-40B4-BE49-F238E27FC236}">
                <a16:creationId xmlns:a16="http://schemas.microsoft.com/office/drawing/2014/main" xmlns="" id="{0B583F44-E085-4A9E-A71E-DBE5A642C6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1929" y="1754579"/>
            <a:ext cx="2119186" cy="2903016"/>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a:extLst>
              <a:ext uri="{FF2B5EF4-FFF2-40B4-BE49-F238E27FC236}">
                <a16:creationId xmlns:a16="http://schemas.microsoft.com/office/drawing/2014/main" xmlns="" id="{8D251FC2-FCCB-40A4-A346-572E3A0357E8}"/>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094083" y="1711274"/>
            <a:ext cx="2235759" cy="1426356"/>
          </a:xfrm>
          <a:prstGeom prst="rect">
            <a:avLst/>
          </a:prstGeom>
          <a:noFill/>
        </p:spPr>
      </p:pic>
      <p:pic>
        <p:nvPicPr>
          <p:cNvPr id="28" name="Picture 27">
            <a:extLst>
              <a:ext uri="{FF2B5EF4-FFF2-40B4-BE49-F238E27FC236}">
                <a16:creationId xmlns:a16="http://schemas.microsoft.com/office/drawing/2014/main" xmlns="" id="{B6B96BF6-321C-418D-80CD-AC2F3BC67405}"/>
              </a:ext>
            </a:extLst>
          </p:cNvPr>
          <p:cNvPicPr/>
          <p:nvPr/>
        </p:nvPicPr>
        <p:blipFill>
          <a:blip r:embed="rId5"/>
          <a:stretch>
            <a:fillRect/>
          </a:stretch>
        </p:blipFill>
        <p:spPr>
          <a:xfrm>
            <a:off x="4083391" y="3220207"/>
            <a:ext cx="2247496" cy="1488294"/>
          </a:xfrm>
          <a:prstGeom prst="rect">
            <a:avLst/>
          </a:prstGeom>
        </p:spPr>
      </p:pic>
      <p:pic>
        <p:nvPicPr>
          <p:cNvPr id="5" name="Picture 4" descr="World Antimicrobial Resistance Awareness Week design. It features a pill  masked with bacteria and virus 51784263 Vector Art at Vecteezy">
            <a:extLst>
              <a:ext uri="{FF2B5EF4-FFF2-40B4-BE49-F238E27FC236}">
                <a16:creationId xmlns:a16="http://schemas.microsoft.com/office/drawing/2014/main" xmlns="" id="{32128466-C57F-4F62-8312-BC5E419AD78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56" y="7980853"/>
            <a:ext cx="4003791" cy="1060098"/>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a:extLst>
              <a:ext uri="{FF2B5EF4-FFF2-40B4-BE49-F238E27FC236}">
                <a16:creationId xmlns:a16="http://schemas.microsoft.com/office/drawing/2014/main" xmlns="" id="{09401010-0151-D3FB-0AC1-DF11C93425BA}"/>
              </a:ext>
            </a:extLst>
          </p:cNvPr>
          <p:cNvSpPr/>
          <p:nvPr/>
        </p:nvSpPr>
        <p:spPr>
          <a:xfrm>
            <a:off x="-4784" y="9004855"/>
            <a:ext cx="12801600" cy="596345"/>
          </a:xfrm>
          <a:prstGeom prst="rect">
            <a:avLst/>
          </a:prstGeom>
          <a:solidFill>
            <a:schemeClr val="accent1"/>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b="1" dirty="0">
              <a:solidFill>
                <a:schemeClr val="accent2">
                  <a:lumMod val="20000"/>
                  <a:lumOff val="80000"/>
                </a:schemeClr>
              </a:solidFill>
              <a:latin typeface="Arial Black" panose="020B0A04020102020204" pitchFamily="34" charset="0"/>
            </a:endParaRPr>
          </a:p>
        </p:txBody>
      </p:sp>
    </p:spTree>
    <p:extLst>
      <p:ext uri="{BB962C8B-B14F-4D97-AF65-F5344CB8AC3E}">
        <p14:creationId xmlns:p14="http://schemas.microsoft.com/office/powerpoint/2010/main" val="2157728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1344</Words>
  <Application>Microsoft Office PowerPoint</Application>
  <PresentationFormat>A3 Paper (297x420 mm)</PresentationFormat>
  <Paragraphs>102</Paragraphs>
  <Slides>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Arial</vt:lpstr>
      <vt:lpstr>Arial Black</vt:lpstr>
      <vt:lpstr>Calibri</vt:lpstr>
      <vt:lpstr>Calibri Light</vt:lpstr>
      <vt:lpstr>Symbol</vt:lpstr>
      <vt:lpstr>Times New Roman</vt:lpstr>
      <vt:lpstr>Wingdings</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2024-12-10T23:21:11Z</dcterms:created>
  <dcterms:modified xsi:type="dcterms:W3CDTF">2026-03-08T10:41:06Z</dcterms:modified>
</cp:coreProperties>
</file>