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099" r:id="rId4"/>
    <p:sldMasterId id="2147484111" r:id="rId5"/>
  </p:sldMasterIdLst>
  <p:notesMasterIdLst>
    <p:notesMasterId r:id="rId33"/>
  </p:notesMasterIdLst>
  <p:handoutMasterIdLst>
    <p:handoutMasterId r:id="rId34"/>
  </p:handoutMasterIdLst>
  <p:sldIdLst>
    <p:sldId id="313" r:id="rId6"/>
    <p:sldId id="370" r:id="rId7"/>
    <p:sldId id="367" r:id="rId8"/>
    <p:sldId id="366" r:id="rId9"/>
    <p:sldId id="368" r:id="rId10"/>
    <p:sldId id="365" r:id="rId11"/>
    <p:sldId id="360" r:id="rId12"/>
    <p:sldId id="359" r:id="rId13"/>
    <p:sldId id="338" r:id="rId14"/>
    <p:sldId id="363" r:id="rId15"/>
    <p:sldId id="339" r:id="rId16"/>
    <p:sldId id="337" r:id="rId17"/>
    <p:sldId id="371" r:id="rId18"/>
    <p:sldId id="351" r:id="rId19"/>
    <p:sldId id="324" r:id="rId20"/>
    <p:sldId id="325" r:id="rId21"/>
    <p:sldId id="374" r:id="rId22"/>
    <p:sldId id="375" r:id="rId23"/>
    <p:sldId id="373" r:id="rId24"/>
    <p:sldId id="377" r:id="rId25"/>
    <p:sldId id="372" r:id="rId26"/>
    <p:sldId id="347" r:id="rId27"/>
    <p:sldId id="348" r:id="rId28"/>
    <p:sldId id="349" r:id="rId29"/>
    <p:sldId id="369" r:id="rId30"/>
    <p:sldId id="350" r:id="rId31"/>
    <p:sldId id="362" r:id="rId32"/>
  </p:sldIdLst>
  <p:sldSz cx="9144000" cy="6858000" type="screen4x3"/>
  <p:notesSz cx="6724650" cy="97742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p15:clr>
            <a:srgbClr val="A4A3A4"/>
          </p15:clr>
        </p15:guide>
        <p15:guide id="2" pos="211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38F8DD-1C38-50E3-B4A9-B5D2CE55B7E6}" v="123" dt="2024-02-05T15:16:29.1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079"/>
        <p:guide pos="211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21" Type="http://schemas.openxmlformats.org/officeDocument/2006/relationships/slide" Target="slides/slide16.xml"/><Relationship Id="rId34"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753BA6DD-F3E2-FE46-7D00-3FE52236A297}"/>
              </a:ext>
            </a:extLst>
          </p:cNvPr>
          <p:cNvSpPr>
            <a:spLocks noGrp="1" noChangeArrowheads="1"/>
          </p:cNvSpPr>
          <p:nvPr>
            <p:ph type="hdr" sz="quarter"/>
          </p:nvPr>
        </p:nvSpPr>
        <p:spPr bwMode="auto">
          <a:xfrm>
            <a:off x="0" y="0"/>
            <a:ext cx="2914650" cy="488950"/>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1E62047C-6D78-A4C6-095D-59A81CB13014}"/>
              </a:ext>
            </a:extLst>
          </p:cNvPr>
          <p:cNvSpPr>
            <a:spLocks noGrp="1" noChangeArrowheads="1"/>
          </p:cNvSpPr>
          <p:nvPr>
            <p:ph type="dt" sz="quarter" idx="1"/>
          </p:nvPr>
        </p:nvSpPr>
        <p:spPr bwMode="auto">
          <a:xfrm>
            <a:off x="3808413" y="0"/>
            <a:ext cx="2914650" cy="488950"/>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5696D18B-26B3-B33C-11FE-F41B21C4F5B5}"/>
              </a:ext>
            </a:extLst>
          </p:cNvPr>
          <p:cNvSpPr>
            <a:spLocks noGrp="1" noChangeArrowheads="1"/>
          </p:cNvSpPr>
          <p:nvPr>
            <p:ph type="ftr" sz="quarter" idx="2"/>
          </p:nvPr>
        </p:nvSpPr>
        <p:spPr bwMode="auto">
          <a:xfrm>
            <a:off x="0" y="9283700"/>
            <a:ext cx="2914650" cy="488950"/>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B0374773-1965-A111-0E94-36BFD311C845}"/>
              </a:ext>
            </a:extLst>
          </p:cNvPr>
          <p:cNvSpPr>
            <a:spLocks noGrp="1" noChangeArrowheads="1"/>
          </p:cNvSpPr>
          <p:nvPr>
            <p:ph type="sldNum" sz="quarter" idx="3"/>
          </p:nvPr>
        </p:nvSpPr>
        <p:spPr bwMode="auto">
          <a:xfrm>
            <a:off x="3808413" y="9283700"/>
            <a:ext cx="2914650" cy="488950"/>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ea typeface="ＭＳ Ｐゴシック" panose="020B0600070205080204" pitchFamily="34" charset="-128"/>
              </a:defRPr>
            </a:lvl1pPr>
          </a:lstStyle>
          <a:p>
            <a:pPr>
              <a:defRPr/>
            </a:pPr>
            <a:fld id="{3F829390-1B69-4888-A521-C07729723765}"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BD20471-686B-937B-B86C-1A6F185BBBF7}"/>
              </a:ext>
            </a:extLst>
          </p:cNvPr>
          <p:cNvSpPr>
            <a:spLocks noGrp="1" noChangeArrowheads="1"/>
          </p:cNvSpPr>
          <p:nvPr>
            <p:ph type="hdr" sz="quarter"/>
          </p:nvPr>
        </p:nvSpPr>
        <p:spPr bwMode="auto">
          <a:xfrm>
            <a:off x="0" y="0"/>
            <a:ext cx="2914650" cy="488950"/>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83FF6B05-B3E1-0CA2-BBA9-F0D03C1AC404}"/>
              </a:ext>
            </a:extLst>
          </p:cNvPr>
          <p:cNvSpPr>
            <a:spLocks noGrp="1" noChangeArrowheads="1"/>
          </p:cNvSpPr>
          <p:nvPr>
            <p:ph type="dt" idx="1"/>
          </p:nvPr>
        </p:nvSpPr>
        <p:spPr bwMode="auto">
          <a:xfrm>
            <a:off x="3808413" y="0"/>
            <a:ext cx="2914650" cy="488950"/>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4340" name="Rectangle 4">
            <a:extLst>
              <a:ext uri="{FF2B5EF4-FFF2-40B4-BE49-F238E27FC236}">
                <a16:creationId xmlns:a16="http://schemas.microsoft.com/office/drawing/2014/main" id="{51D802E2-115F-8D44-F943-C85B60352BBA}"/>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D1C4FD08-E4CC-40C0-BC80-7564D158A07D}"/>
              </a:ext>
            </a:extLst>
          </p:cNvPr>
          <p:cNvSpPr>
            <a:spLocks noGrp="1" noChangeArrowheads="1"/>
          </p:cNvSpPr>
          <p:nvPr>
            <p:ph type="body" sz="quarter" idx="3"/>
          </p:nvPr>
        </p:nvSpPr>
        <p:spPr bwMode="auto">
          <a:xfrm>
            <a:off x="671513" y="4641850"/>
            <a:ext cx="5381625" cy="4398963"/>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3A367996-5486-BB95-3CE9-05C857CB25E3}"/>
              </a:ext>
            </a:extLst>
          </p:cNvPr>
          <p:cNvSpPr>
            <a:spLocks noGrp="1" noChangeArrowheads="1"/>
          </p:cNvSpPr>
          <p:nvPr>
            <p:ph type="ftr" sz="quarter" idx="4"/>
          </p:nvPr>
        </p:nvSpPr>
        <p:spPr bwMode="auto">
          <a:xfrm>
            <a:off x="0" y="9283700"/>
            <a:ext cx="2914650" cy="488950"/>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D0D499E8-FB20-2EBA-3569-8232D5C261BF}"/>
              </a:ext>
            </a:extLst>
          </p:cNvPr>
          <p:cNvSpPr>
            <a:spLocks noGrp="1" noChangeArrowheads="1"/>
          </p:cNvSpPr>
          <p:nvPr>
            <p:ph type="sldNum" sz="quarter" idx="5"/>
          </p:nvPr>
        </p:nvSpPr>
        <p:spPr bwMode="auto">
          <a:xfrm>
            <a:off x="3808413" y="9283700"/>
            <a:ext cx="2914650" cy="488950"/>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ea typeface="ＭＳ Ｐゴシック" panose="020B0600070205080204" pitchFamily="34" charset="-128"/>
              </a:defRPr>
            </a:lvl1pPr>
          </a:lstStyle>
          <a:p>
            <a:pPr>
              <a:defRPr/>
            </a:pPr>
            <a:fld id="{B644AC5A-736D-4EB5-A731-4B97D4095C64}"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8314B952-C8D9-D798-3E6A-C54E796E3B2E}"/>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E7E15CA8-C545-B648-3FBE-40BFCF2F4C6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4D1E7F06-644F-DE66-A2D9-FAD7D7E0A36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28825" indent="-225425">
              <a:defRPr>
                <a:solidFill>
                  <a:schemeClr val="tx1"/>
                </a:solidFill>
                <a:latin typeface="Arial" panose="020B0604020202020204" pitchFamily="34" charset="0"/>
              </a:defRPr>
            </a:lvl5pPr>
            <a:lvl6pPr marL="2486025" indent="-225425" eaLnBrk="0" fontAlgn="base" hangingPunct="0">
              <a:spcBef>
                <a:spcPct val="0"/>
              </a:spcBef>
              <a:spcAft>
                <a:spcPct val="0"/>
              </a:spcAft>
              <a:defRPr>
                <a:solidFill>
                  <a:schemeClr val="tx1"/>
                </a:solidFill>
                <a:latin typeface="Arial" panose="020B0604020202020204" pitchFamily="34" charset="0"/>
              </a:defRPr>
            </a:lvl6pPr>
            <a:lvl7pPr marL="2943225" indent="-225425" eaLnBrk="0" fontAlgn="base" hangingPunct="0">
              <a:spcBef>
                <a:spcPct val="0"/>
              </a:spcBef>
              <a:spcAft>
                <a:spcPct val="0"/>
              </a:spcAft>
              <a:defRPr>
                <a:solidFill>
                  <a:schemeClr val="tx1"/>
                </a:solidFill>
                <a:latin typeface="Arial" panose="020B0604020202020204" pitchFamily="34" charset="0"/>
              </a:defRPr>
            </a:lvl7pPr>
            <a:lvl8pPr marL="3400425" indent="-225425" eaLnBrk="0" fontAlgn="base" hangingPunct="0">
              <a:spcBef>
                <a:spcPct val="0"/>
              </a:spcBef>
              <a:spcAft>
                <a:spcPct val="0"/>
              </a:spcAft>
              <a:defRPr>
                <a:solidFill>
                  <a:schemeClr val="tx1"/>
                </a:solidFill>
                <a:latin typeface="Arial" panose="020B0604020202020204" pitchFamily="34" charset="0"/>
              </a:defRPr>
            </a:lvl8pPr>
            <a:lvl9pPr marL="3857625" indent="-225425"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022797AB-4509-4838-8C7F-29DD95FD8875}" type="slidenum">
              <a:rPr lang="en-GB" altLang="en-US" smtClean="0">
                <a:solidFill>
                  <a:srgbClr val="000000"/>
                </a:solidFill>
                <a:ea typeface="MS PGothic" panose="020B0600070205080204" pitchFamily="34" charset="-128"/>
              </a:rPr>
              <a:pPr fontAlgn="base">
                <a:spcBef>
                  <a:spcPct val="0"/>
                </a:spcBef>
                <a:spcAft>
                  <a:spcPct val="0"/>
                </a:spcAft>
              </a:pPr>
              <a:t>1</a:t>
            </a:fld>
            <a:endParaRPr lang="en-GB" altLang="en-US">
              <a:solidFill>
                <a:srgbClr val="000000"/>
              </a:solidFill>
              <a:ea typeface="MS PGothic"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8897F0BB-35E5-4B14-65CA-CE928CBE7156}"/>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7D3C5F72-F2D4-8E66-DAF4-7FD32433386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solidFill>
                  <a:srgbClr val="0070C0"/>
                </a:solidFill>
                <a:latin typeface="Arial" panose="020B0604020202020204" pitchFamily="34" charset="0"/>
              </a:rPr>
              <a:t>Presenting feedback</a:t>
            </a:r>
          </a:p>
          <a:p>
            <a:pPr eaLnBrk="1" hangingPunct="1"/>
            <a:endParaRPr lang="en-GB" altLang="en-US">
              <a:solidFill>
                <a:srgbClr val="0070C0"/>
              </a:solidFill>
              <a:latin typeface="Arial" panose="020B0604020202020204" pitchFamily="34" charset="0"/>
            </a:endParaRPr>
          </a:p>
          <a:p>
            <a:pPr eaLnBrk="1" hangingPunct="1"/>
            <a:r>
              <a:rPr lang="en-GB" altLang="en-US">
                <a:solidFill>
                  <a:srgbClr val="0070C0"/>
                </a:solidFill>
                <a:latin typeface="Arial" panose="020B0604020202020204" pitchFamily="34" charset="0"/>
              </a:rPr>
              <a:t>Students should take notes from all presentations</a:t>
            </a:r>
          </a:p>
          <a:p>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6F5A0412-17E4-82B4-88DE-6FB394767B7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2858F298-8B20-4205-B7C5-DA0C95BABC10}" type="slidenum">
              <a:rPr lang="cy-GB" altLang="en-US" smtClean="0">
                <a:ea typeface="MS PGothic" panose="020B0600070205080204" pitchFamily="34" charset="-128"/>
              </a:rPr>
              <a:pPr fontAlgn="base">
                <a:spcBef>
                  <a:spcPct val="0"/>
                </a:spcBef>
                <a:spcAft>
                  <a:spcPct val="0"/>
                </a:spcAft>
              </a:pPr>
              <a:t>4</a:t>
            </a:fld>
            <a:endParaRPr lang="cy-GB" altLang="en-US">
              <a:ea typeface="MS PGothic"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18087E4C-0B22-4E64-7F88-E94C11AD88A7}"/>
              </a:ext>
            </a:extLst>
          </p:cNvPr>
          <p:cNvSpPr>
            <a:spLocks noGrp="1" noRot="1" noChangeAspect="1" noChangeArrowheads="1" noTextEdit="1"/>
          </p:cNvSpPr>
          <p:nvPr>
            <p:ph type="sldImg"/>
          </p:nvPr>
        </p:nvSpPr>
        <p:spPr>
          <a:xfrm>
            <a:off x="917575" y="744538"/>
            <a:ext cx="4962525" cy="3722687"/>
          </a:xfrm>
          <a:ln/>
        </p:spPr>
      </p:sp>
      <p:sp>
        <p:nvSpPr>
          <p:cNvPr id="22531" name="Notes Placeholder 2">
            <a:extLst>
              <a:ext uri="{FF2B5EF4-FFF2-40B4-BE49-F238E27FC236}">
                <a16:creationId xmlns:a16="http://schemas.microsoft.com/office/drawing/2014/main" id="{0D8A1729-EDF7-6181-F79A-0EB298EF4CB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3428FFB0-E8F6-EE44-E2D8-9A27E8B8D8D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9934DFEE-279A-4F80-9C68-02E1FC6870FA}" type="slidenum">
              <a:rPr lang="cy-GB" altLang="en-US" smtClean="0">
                <a:ea typeface="MS PGothic" panose="020B0600070205080204" pitchFamily="34" charset="-128"/>
              </a:rPr>
              <a:pPr fontAlgn="base">
                <a:spcBef>
                  <a:spcPct val="0"/>
                </a:spcBef>
                <a:spcAft>
                  <a:spcPct val="0"/>
                </a:spcAft>
              </a:pPr>
              <a:t>5</a:t>
            </a:fld>
            <a:endParaRPr lang="cy-GB" altLang="en-US">
              <a:ea typeface="MS PGothic"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FA8BB16F-0E8C-A746-AE7A-17B9A1A9FF56}"/>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946D6F36-513C-4963-D9A4-9ACA274A322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Reggio Emilia uses play.. How </a:t>
            </a:r>
          </a:p>
          <a:p>
            <a:r>
              <a:rPr lang="en-GB" altLang="en-US">
                <a:latin typeface="Arial" panose="020B0604020202020204" pitchFamily="34" charset="0"/>
              </a:rPr>
              <a:t>Warm up exercise, </a:t>
            </a:r>
          </a:p>
          <a:p>
            <a:r>
              <a:rPr lang="en-GB" altLang="en-US">
                <a:latin typeface="Arial" panose="020B0604020202020204" pitchFamily="34" charset="0"/>
              </a:rPr>
              <a:t>Choose one each (from previous slide) and take 10 minutes to research and feedback to the class a short summary of your findings </a:t>
            </a:r>
          </a:p>
          <a:p>
            <a:endParaRPr lang="en-US"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FBCAC54A-D31A-771E-A896-87E0A52E51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3A44ED43-AD4A-412C-AD23-510A04D848A4}" type="slidenum">
              <a:rPr lang="cy-GB" altLang="en-US" smtClean="0">
                <a:ea typeface="MS PGothic" panose="020B0600070205080204" pitchFamily="34" charset="-128"/>
              </a:rPr>
              <a:pPr fontAlgn="base">
                <a:spcBef>
                  <a:spcPct val="0"/>
                </a:spcBef>
                <a:spcAft>
                  <a:spcPct val="0"/>
                </a:spcAft>
              </a:pPr>
              <a:t>6</a:t>
            </a:fld>
            <a:endParaRPr lang="cy-GB" altLang="en-US">
              <a:ea typeface="MS PGothic"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8BC56A7A-2D24-40A4-3D3D-D0BD532A244E}"/>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1977C1B3-F025-4A63-1AFE-83BC304F8FE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F6D788F4-BF0D-BF53-7E85-EB0389E664D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28825" indent="-225425">
              <a:defRPr>
                <a:solidFill>
                  <a:schemeClr val="tx1"/>
                </a:solidFill>
                <a:latin typeface="Arial" panose="020B0604020202020204" pitchFamily="34" charset="0"/>
              </a:defRPr>
            </a:lvl5pPr>
            <a:lvl6pPr marL="2486025" indent="-225425" eaLnBrk="0" fontAlgn="base" hangingPunct="0">
              <a:spcBef>
                <a:spcPct val="0"/>
              </a:spcBef>
              <a:spcAft>
                <a:spcPct val="0"/>
              </a:spcAft>
              <a:defRPr>
                <a:solidFill>
                  <a:schemeClr val="tx1"/>
                </a:solidFill>
                <a:latin typeface="Arial" panose="020B0604020202020204" pitchFamily="34" charset="0"/>
              </a:defRPr>
            </a:lvl6pPr>
            <a:lvl7pPr marL="2943225" indent="-225425" eaLnBrk="0" fontAlgn="base" hangingPunct="0">
              <a:spcBef>
                <a:spcPct val="0"/>
              </a:spcBef>
              <a:spcAft>
                <a:spcPct val="0"/>
              </a:spcAft>
              <a:defRPr>
                <a:solidFill>
                  <a:schemeClr val="tx1"/>
                </a:solidFill>
                <a:latin typeface="Arial" panose="020B0604020202020204" pitchFamily="34" charset="0"/>
              </a:defRPr>
            </a:lvl7pPr>
            <a:lvl8pPr marL="3400425" indent="-225425" eaLnBrk="0" fontAlgn="base" hangingPunct="0">
              <a:spcBef>
                <a:spcPct val="0"/>
              </a:spcBef>
              <a:spcAft>
                <a:spcPct val="0"/>
              </a:spcAft>
              <a:defRPr>
                <a:solidFill>
                  <a:schemeClr val="tx1"/>
                </a:solidFill>
                <a:latin typeface="Arial" panose="020B0604020202020204" pitchFamily="34" charset="0"/>
              </a:defRPr>
            </a:lvl8pPr>
            <a:lvl9pPr marL="3857625" indent="-225425"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AF7A8291-DDA3-4E6E-B402-09390D1E3E51}" type="slidenum">
              <a:rPr lang="cy-GB" altLang="en-US" smtClean="0">
                <a:ea typeface="MS PGothic" panose="020B0600070205080204" pitchFamily="34" charset="-128"/>
              </a:rPr>
              <a:pPr fontAlgn="base">
                <a:spcBef>
                  <a:spcPct val="0"/>
                </a:spcBef>
                <a:spcAft>
                  <a:spcPct val="0"/>
                </a:spcAft>
              </a:pPr>
              <a:t>7</a:t>
            </a:fld>
            <a:endParaRPr lang="cy-GB" altLang="en-US">
              <a:ea typeface="MS PGothic"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123AEA8-2E39-290C-4C29-9CA6A99BFFD3}"/>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F32582AB-287A-B939-E741-32C71D7EF99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Wales</a:t>
            </a:r>
          </a:p>
          <a:p>
            <a:r>
              <a:rPr lang="en-GB" altLang="en-US">
                <a:latin typeface="Arial" panose="020B0604020202020204" pitchFamily="34" charset="0"/>
              </a:rPr>
              <a:t>Three key elements of Play regardless of the definition</a:t>
            </a:r>
          </a:p>
          <a:p>
            <a:r>
              <a:rPr lang="en-GB" altLang="en-US">
                <a:latin typeface="Arial" panose="020B0604020202020204" pitchFamily="34" charset="0"/>
              </a:rPr>
              <a:t>What do each of these mean? What do they look like for us personally, what does this mean for children?</a:t>
            </a:r>
          </a:p>
          <a:p>
            <a:endParaRPr lang="en-GB"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C6D80660-2074-528C-2879-F285A85FD3C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28825" indent="-225425">
              <a:defRPr>
                <a:solidFill>
                  <a:schemeClr val="tx1"/>
                </a:solidFill>
                <a:latin typeface="Arial" panose="020B0604020202020204" pitchFamily="34" charset="0"/>
              </a:defRPr>
            </a:lvl5pPr>
            <a:lvl6pPr marL="2486025" indent="-225425" eaLnBrk="0" fontAlgn="base" hangingPunct="0">
              <a:spcBef>
                <a:spcPct val="0"/>
              </a:spcBef>
              <a:spcAft>
                <a:spcPct val="0"/>
              </a:spcAft>
              <a:defRPr>
                <a:solidFill>
                  <a:schemeClr val="tx1"/>
                </a:solidFill>
                <a:latin typeface="Arial" panose="020B0604020202020204" pitchFamily="34" charset="0"/>
              </a:defRPr>
            </a:lvl6pPr>
            <a:lvl7pPr marL="2943225" indent="-225425" eaLnBrk="0" fontAlgn="base" hangingPunct="0">
              <a:spcBef>
                <a:spcPct val="0"/>
              </a:spcBef>
              <a:spcAft>
                <a:spcPct val="0"/>
              </a:spcAft>
              <a:defRPr>
                <a:solidFill>
                  <a:schemeClr val="tx1"/>
                </a:solidFill>
                <a:latin typeface="Arial" panose="020B0604020202020204" pitchFamily="34" charset="0"/>
              </a:defRPr>
            </a:lvl7pPr>
            <a:lvl8pPr marL="3400425" indent="-225425" eaLnBrk="0" fontAlgn="base" hangingPunct="0">
              <a:spcBef>
                <a:spcPct val="0"/>
              </a:spcBef>
              <a:spcAft>
                <a:spcPct val="0"/>
              </a:spcAft>
              <a:defRPr>
                <a:solidFill>
                  <a:schemeClr val="tx1"/>
                </a:solidFill>
                <a:latin typeface="Arial" panose="020B0604020202020204" pitchFamily="34" charset="0"/>
              </a:defRPr>
            </a:lvl8pPr>
            <a:lvl9pPr marL="3857625" indent="-225425"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5EBF57D5-375E-4BAD-9016-14DCC709EA5D}" type="slidenum">
              <a:rPr lang="cy-GB" altLang="en-US" smtClean="0">
                <a:ea typeface="MS PGothic" panose="020B0600070205080204" pitchFamily="34" charset="-128"/>
              </a:rPr>
              <a:pPr fontAlgn="base">
                <a:spcBef>
                  <a:spcPct val="0"/>
                </a:spcBef>
                <a:spcAft>
                  <a:spcPct val="0"/>
                </a:spcAft>
              </a:pPr>
              <a:t>8</a:t>
            </a:fld>
            <a:endParaRPr lang="cy-GB" altLang="en-US">
              <a:ea typeface="MS PGothic"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8F1C6E6E-3C4B-3287-ED22-2219C679EE18}"/>
              </a:ext>
            </a:extLst>
          </p:cNvPr>
          <p:cNvSpPr>
            <a:spLocks noGrp="1" noRot="1" noChangeAspect="1" noChangeArrowheads="1" noTextEdit="1"/>
          </p:cNvSpPr>
          <p:nvPr>
            <p:ph type="sldImg"/>
          </p:nvPr>
        </p:nvSpPr>
        <p:spPr>
          <a:ln/>
        </p:spPr>
      </p:sp>
      <p:sp>
        <p:nvSpPr>
          <p:cNvPr id="30723" name="Rectangle 3">
            <a:extLst>
              <a:ext uri="{FF2B5EF4-FFF2-40B4-BE49-F238E27FC236}">
                <a16:creationId xmlns:a16="http://schemas.microsoft.com/office/drawing/2014/main" id="{A0751D8D-3FA4-1CBE-6F0A-F6CD688AEB9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Thinking about play</a:t>
            </a:r>
          </a:p>
          <a:p>
            <a:r>
              <a:rPr lang="en-GB" altLang="en-US">
                <a:latin typeface="Arial" panose="020B0604020202020204" pitchFamily="34" charset="0"/>
              </a:rPr>
              <a:t>Janet Moyles</a:t>
            </a:r>
          </a:p>
          <a:p>
            <a:r>
              <a:rPr lang="en-GB" altLang="en-US">
                <a:latin typeface="Arial" panose="020B0604020202020204" pitchFamily="34" charset="0"/>
              </a:rPr>
              <a:t>2010</a:t>
            </a:r>
          </a:p>
          <a:p>
            <a:r>
              <a:rPr lang="en-GB" altLang="en-US">
                <a:latin typeface="Arial" panose="020B0604020202020204" pitchFamily="34" charset="0"/>
              </a:rPr>
              <a:t>DISCUSS - TRAFODWCH</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do the students think?</a:t>
            </a:r>
            <a:endParaRPr lang="en-US"/>
          </a:p>
        </p:txBody>
      </p:sp>
      <p:sp>
        <p:nvSpPr>
          <p:cNvPr id="4" name="Slide Number Placeholder 3"/>
          <p:cNvSpPr>
            <a:spLocks noGrp="1"/>
          </p:cNvSpPr>
          <p:nvPr>
            <p:ph type="sldNum" sz="quarter" idx="5"/>
          </p:nvPr>
        </p:nvSpPr>
        <p:spPr/>
        <p:txBody>
          <a:bodyPr/>
          <a:lstStyle/>
          <a:p>
            <a:pPr>
              <a:defRPr/>
            </a:pPr>
            <a:fld id="{B644AC5A-736D-4EB5-A731-4B97D4095C64}" type="slidenum">
              <a:rPr lang="cy-GB" altLang="en-US" smtClean="0"/>
              <a:pPr>
                <a:defRPr/>
              </a:pPr>
              <a:t>10</a:t>
            </a:fld>
            <a:endParaRPr lang="cy-GB" altLang="en-US"/>
          </a:p>
        </p:txBody>
      </p:sp>
    </p:spTree>
    <p:extLst>
      <p:ext uri="{BB962C8B-B14F-4D97-AF65-F5344CB8AC3E}">
        <p14:creationId xmlns:p14="http://schemas.microsoft.com/office/powerpoint/2010/main" val="3021822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65682F90-6FA4-F3D8-EA0E-92CC608B48B6}"/>
              </a:ext>
            </a:extLst>
          </p:cNvPr>
          <p:cNvSpPr>
            <a:spLocks noGrp="1" noRot="1" noChangeAspect="1" noChangeArrowheads="1" noTextEdit="1"/>
          </p:cNvSpPr>
          <p:nvPr>
            <p:ph type="sldImg"/>
          </p:nvPr>
        </p:nvSpPr>
        <p:spPr>
          <a:ln/>
        </p:spPr>
      </p:sp>
      <p:sp>
        <p:nvSpPr>
          <p:cNvPr id="33795" name="Rectangle 3">
            <a:extLst>
              <a:ext uri="{FF2B5EF4-FFF2-40B4-BE49-F238E27FC236}">
                <a16:creationId xmlns:a16="http://schemas.microsoft.com/office/drawing/2014/main" id="{816E9E1F-DC72-E172-1DA2-DE475B855E6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latin typeface="Arial" panose="020B0604020202020204" pitchFamily="34" charset="0"/>
              </a:rPr>
              <a:t>Jarvis, Brock and Brown  - Perspectives on </a:t>
            </a:r>
            <a:r>
              <a:rPr lang="en-GB" altLang="en-US" b="1" err="1">
                <a:latin typeface="Arial" panose="020B0604020202020204" pitchFamily="34" charset="0"/>
              </a:rPr>
              <a:t>Play:Learning</a:t>
            </a:r>
            <a:r>
              <a:rPr lang="en-GB" altLang="en-US" b="1">
                <a:latin typeface="Arial" panose="020B0604020202020204" pitchFamily="34" charset="0"/>
              </a:rPr>
              <a:t> for Life 2009</a:t>
            </a:r>
          </a:p>
          <a:p>
            <a:r>
              <a:rPr lang="en-GB" altLang="en-US" b="1">
                <a:latin typeface="Arial" panose="020B0604020202020204" pitchFamily="34" charset="0"/>
              </a:rPr>
              <a:t>Chapter 1</a:t>
            </a:r>
          </a:p>
          <a:p>
            <a:r>
              <a:rPr lang="en-GB" altLang="en-US" b="1">
                <a:latin typeface="Arial" panose="020B0604020202020204" pitchFamily="34" charset="0"/>
              </a:rPr>
              <a:t>Page 12</a:t>
            </a:r>
          </a:p>
          <a:p>
            <a:r>
              <a:rPr lang="en-GB" altLang="en-US" b="1">
                <a:latin typeface="Arial" panose="020B0604020202020204" pitchFamily="34" charset="0"/>
              </a:rPr>
              <a:t>It is easy, particularly for early years practitioners, to casually discuss play  - the concept of play – without fully specifying what we mean…</a:t>
            </a:r>
          </a:p>
          <a:p>
            <a:r>
              <a:rPr lang="en-GB" altLang="en-US" b="1">
                <a:latin typeface="Arial" panose="020B0604020202020204" pitchFamily="34" charset="0"/>
              </a:rPr>
              <a:t>So how would solitary play fit into this last quote? </a:t>
            </a:r>
          </a:p>
          <a:p>
            <a:endParaRPr lang="en-GB" altLang="en-US" b="1">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E1127CB9-CE83-41A6-9778-760B681C9B8E}"/>
              </a:ext>
            </a:extLst>
          </p:cNvPr>
          <p:cNvSpPr>
            <a:spLocks noGrp="1" noRot="1" noChangeAspect="1" noChangeArrowheads="1" noTextEdit="1"/>
          </p:cNvSpPr>
          <p:nvPr>
            <p:ph type="sldImg"/>
          </p:nvPr>
        </p:nvSpPr>
        <p:spPr>
          <a:ln/>
        </p:spPr>
      </p:sp>
      <p:sp>
        <p:nvSpPr>
          <p:cNvPr id="35843" name="Rectangle 3">
            <a:extLst>
              <a:ext uri="{FF2B5EF4-FFF2-40B4-BE49-F238E27FC236}">
                <a16:creationId xmlns:a16="http://schemas.microsoft.com/office/drawing/2014/main" id="{C3F0D322-234C-8ADF-0F88-634170600B3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Both taken from Thinking about Play by Janet Moyles 2010</a:t>
            </a:r>
          </a:p>
          <a:p>
            <a:endParaRPr lang="en-GB" altLang="en-US">
              <a:latin typeface="Arial" panose="020B0604020202020204" pitchFamily="34" charset="0"/>
            </a:endParaRPr>
          </a:p>
          <a:p>
            <a:r>
              <a:rPr lang="en-GB" altLang="en-US">
                <a:latin typeface="Arial" panose="020B0604020202020204" pitchFamily="34" charset="0"/>
              </a:rPr>
              <a:t>DISCUSS – TRAFODWCH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a:latin typeface="Arial" panose="020B0604020202020204" pitchFamily="34" charset="0"/>
            </a:endParaRPr>
          </a:p>
          <a:p>
            <a:r>
              <a:rPr lang="en-GB" altLang="en-US">
                <a:latin typeface="Arial" panose="020B0604020202020204" pitchFamily="34" charset="0"/>
              </a:rPr>
              <a:t>Enjoyable = having fun – therefore is this why play is perceived as something which should be for specific periods during the day?</a:t>
            </a:r>
          </a:p>
          <a:p>
            <a:endParaRPr lang="en-GB" altLang="en-US">
              <a:latin typeface="Arial" panose="020B0604020202020204" pitchFamily="34" charset="0"/>
            </a:endParaRPr>
          </a:p>
          <a:p>
            <a:r>
              <a:rPr lang="en-GB" altLang="en-US">
                <a:latin typeface="Arial" panose="020B0604020202020204" pitchFamily="34" charset="0"/>
              </a:rPr>
              <a:t>Should play have specific goals?</a:t>
            </a:r>
          </a:p>
          <a:p>
            <a:endParaRPr lang="en-GB" altLang="en-US">
              <a:latin typeface="Arial" panose="020B0604020202020204" pitchFamily="34" charset="0"/>
            </a:endParaRPr>
          </a:p>
          <a:p>
            <a:r>
              <a:rPr lang="en-GB" altLang="en-US">
                <a:latin typeface="Arial" panose="020B0604020202020204" pitchFamily="34" charset="0"/>
              </a:rPr>
              <a:t>Are sufficient opportunities offered for spontaneous play? – Discuss?</a:t>
            </a:r>
          </a:p>
          <a:p>
            <a:endParaRPr lang="en-GB" altLang="en-US">
              <a:latin typeface="Arial" panose="020B0604020202020204" pitchFamily="34" charset="0"/>
            </a:endParaRPr>
          </a:p>
          <a:p>
            <a:r>
              <a:rPr lang="en-GB" altLang="en-US">
                <a:latin typeface="Arial" panose="020B0604020202020204" pitchFamily="34" charset="0"/>
              </a:rPr>
              <a:t>Can a child be actively engaged by himself </a:t>
            </a:r>
            <a:r>
              <a:rPr lang="en-GB" altLang="en-US" err="1">
                <a:latin typeface="Arial" panose="020B0604020202020204" pitchFamily="34" charset="0"/>
              </a:rPr>
              <a:t>os</a:t>
            </a:r>
            <a:r>
              <a:rPr lang="en-GB" altLang="en-US">
                <a:latin typeface="Arial" panose="020B0604020202020204" pitchFamily="34" charset="0"/>
              </a:rPr>
              <a:t> does this require others?</a:t>
            </a:r>
          </a:p>
          <a:p>
            <a:endParaRPr lang="en-US"/>
          </a:p>
        </p:txBody>
      </p:sp>
      <p:sp>
        <p:nvSpPr>
          <p:cNvPr id="4" name="Slide Number Placeholder 3"/>
          <p:cNvSpPr>
            <a:spLocks noGrp="1"/>
          </p:cNvSpPr>
          <p:nvPr>
            <p:ph type="sldNum" sz="quarter" idx="5"/>
          </p:nvPr>
        </p:nvSpPr>
        <p:spPr/>
        <p:txBody>
          <a:bodyPr/>
          <a:lstStyle/>
          <a:p>
            <a:pPr>
              <a:defRPr/>
            </a:pPr>
            <a:fld id="{B644AC5A-736D-4EB5-A731-4B97D4095C64}" type="slidenum">
              <a:rPr lang="cy-GB" altLang="en-US" smtClean="0"/>
              <a:pPr>
                <a:defRPr/>
              </a:pPr>
              <a:t>13</a:t>
            </a:fld>
            <a:endParaRPr lang="cy-GB" altLang="en-US"/>
          </a:p>
        </p:txBody>
      </p:sp>
    </p:spTree>
    <p:extLst>
      <p:ext uri="{BB962C8B-B14F-4D97-AF65-F5344CB8AC3E}">
        <p14:creationId xmlns:p14="http://schemas.microsoft.com/office/powerpoint/2010/main" val="10833852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Joy Paul Guilford was a United States psychologist, best remembered for his psychometric study of human intelligence, including the distinction between convergent and divergent production</a:t>
            </a:r>
          </a:p>
          <a:p>
            <a:r>
              <a:rPr lang="en-GB"/>
              <a:t>Convergent – logical, standardised testing ‘correct answer’</a:t>
            </a:r>
          </a:p>
          <a:p>
            <a:endParaRPr lang="en-GB"/>
          </a:p>
          <a:p>
            <a:r>
              <a:rPr lang="en-GB"/>
              <a:t>Divergent – creative – artistic = creative thinker</a:t>
            </a:r>
          </a:p>
        </p:txBody>
      </p:sp>
      <p:sp>
        <p:nvSpPr>
          <p:cNvPr id="4" name="Slide Number Placeholder 3"/>
          <p:cNvSpPr>
            <a:spLocks noGrp="1"/>
          </p:cNvSpPr>
          <p:nvPr>
            <p:ph type="sldNum" sz="quarter" idx="10"/>
          </p:nvPr>
        </p:nvSpPr>
        <p:spPr/>
        <p:txBody>
          <a:bodyPr/>
          <a:lstStyle/>
          <a:p>
            <a:fld id="{5C08AD64-F424-4EB3-83F5-EB905DA2BF11}" type="slidenum">
              <a:rPr lang="en-GB" smtClean="0"/>
              <a:t>15</a:t>
            </a:fld>
            <a:endParaRPr lang="en-GB"/>
          </a:p>
        </p:txBody>
      </p:sp>
    </p:spTree>
    <p:extLst>
      <p:ext uri="{BB962C8B-B14F-4D97-AF65-F5344CB8AC3E}">
        <p14:creationId xmlns:p14="http://schemas.microsoft.com/office/powerpoint/2010/main" val="16918393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Two minutes to think of as many uses as possible</a:t>
            </a:r>
          </a:p>
          <a:p>
            <a:r>
              <a:rPr lang="en-GB"/>
              <a:t>A ruler, a door wedge, a paint brush, a ball, spoon, hat, a weapon, </a:t>
            </a:r>
            <a:endParaRPr lang="en-US"/>
          </a:p>
        </p:txBody>
      </p:sp>
      <p:sp>
        <p:nvSpPr>
          <p:cNvPr id="4" name="Slide Number Placeholder 3"/>
          <p:cNvSpPr>
            <a:spLocks noGrp="1"/>
          </p:cNvSpPr>
          <p:nvPr>
            <p:ph type="sldNum" sz="quarter" idx="5"/>
          </p:nvPr>
        </p:nvSpPr>
        <p:spPr/>
        <p:txBody>
          <a:bodyPr/>
          <a:lstStyle/>
          <a:p>
            <a:fld id="{437D1497-9C17-4E26-8FC2-6C9DB590632C}" type="slidenum">
              <a:rPr lang="en-US" smtClean="0"/>
              <a:t>16</a:t>
            </a:fld>
            <a:endParaRPr lang="en-US"/>
          </a:p>
        </p:txBody>
      </p:sp>
    </p:spTree>
    <p:extLst>
      <p:ext uri="{BB962C8B-B14F-4D97-AF65-F5344CB8AC3E}">
        <p14:creationId xmlns:p14="http://schemas.microsoft.com/office/powerpoint/2010/main" val="8485537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Give it a go!</a:t>
            </a:r>
          </a:p>
          <a:p>
            <a:r>
              <a:rPr lang="en-GB"/>
              <a:t>Split into groups of three</a:t>
            </a:r>
          </a:p>
          <a:p>
            <a:r>
              <a:rPr lang="en-GB"/>
              <a:t>The aim; to understand that different types of play can be used to support children in many different ways- children don’t ‘JUST PLAY’</a:t>
            </a:r>
            <a:endParaRPr lang="en-US"/>
          </a:p>
        </p:txBody>
      </p:sp>
      <p:sp>
        <p:nvSpPr>
          <p:cNvPr id="4" name="Slide Number Placeholder 3"/>
          <p:cNvSpPr>
            <a:spLocks noGrp="1"/>
          </p:cNvSpPr>
          <p:nvPr>
            <p:ph type="sldNum" sz="quarter" idx="5"/>
          </p:nvPr>
        </p:nvSpPr>
        <p:spPr/>
        <p:txBody>
          <a:bodyPr/>
          <a:lstStyle/>
          <a:p>
            <a:pPr>
              <a:defRPr/>
            </a:pPr>
            <a:fld id="{B644AC5A-736D-4EB5-A731-4B97D4095C64}" type="slidenum">
              <a:rPr lang="cy-GB" altLang="en-US" smtClean="0"/>
              <a:pPr>
                <a:defRPr/>
              </a:pPr>
              <a:t>19</a:t>
            </a:fld>
            <a:endParaRPr lang="cy-GB" altLang="en-US"/>
          </a:p>
        </p:txBody>
      </p:sp>
    </p:spTree>
    <p:extLst>
      <p:ext uri="{BB962C8B-B14F-4D97-AF65-F5344CB8AC3E}">
        <p14:creationId xmlns:p14="http://schemas.microsoft.com/office/powerpoint/2010/main" val="22852077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Lego can also be used in therapy,</a:t>
            </a:r>
          </a:p>
          <a:p>
            <a:r>
              <a:rPr lang="en-GB"/>
              <a:t>Skills; </a:t>
            </a:r>
            <a:r>
              <a:rPr lang="en-US" b="0" i="0">
                <a:solidFill>
                  <a:srgbClr val="000000"/>
                </a:solidFill>
                <a:effectLst/>
                <a:latin typeface="m plus rounded 1c"/>
              </a:rPr>
              <a:t>including language skills (in both giving and receiving instructions) turn-taking, negotiating, sharing, problem-solving, social skills, reflection</a:t>
            </a:r>
            <a:endParaRPr lang="en-US"/>
          </a:p>
        </p:txBody>
      </p:sp>
      <p:sp>
        <p:nvSpPr>
          <p:cNvPr id="4" name="Slide Number Placeholder 3"/>
          <p:cNvSpPr>
            <a:spLocks noGrp="1"/>
          </p:cNvSpPr>
          <p:nvPr>
            <p:ph type="sldNum" sz="quarter" idx="5"/>
          </p:nvPr>
        </p:nvSpPr>
        <p:spPr/>
        <p:txBody>
          <a:bodyPr/>
          <a:lstStyle/>
          <a:p>
            <a:pPr>
              <a:defRPr/>
            </a:pPr>
            <a:fld id="{B644AC5A-736D-4EB5-A731-4B97D4095C64}" type="slidenum">
              <a:rPr lang="cy-GB" altLang="en-US" smtClean="0"/>
              <a:pPr>
                <a:defRPr/>
              </a:pPr>
              <a:t>17</a:t>
            </a:fld>
            <a:endParaRPr lang="cy-GB" altLang="en-US"/>
          </a:p>
        </p:txBody>
      </p:sp>
    </p:spTree>
    <p:extLst>
      <p:ext uri="{BB962C8B-B14F-4D97-AF65-F5344CB8AC3E}">
        <p14:creationId xmlns:p14="http://schemas.microsoft.com/office/powerpoint/2010/main" val="24096081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Consider having treasure baskets to support this session</a:t>
            </a:r>
            <a:endParaRPr lang="en-US"/>
          </a:p>
        </p:txBody>
      </p:sp>
      <p:sp>
        <p:nvSpPr>
          <p:cNvPr id="4" name="Slide Number Placeholder 3"/>
          <p:cNvSpPr>
            <a:spLocks noGrp="1"/>
          </p:cNvSpPr>
          <p:nvPr>
            <p:ph type="sldNum" sz="quarter" idx="5"/>
          </p:nvPr>
        </p:nvSpPr>
        <p:spPr/>
        <p:txBody>
          <a:bodyPr/>
          <a:lstStyle/>
          <a:p>
            <a:pPr>
              <a:defRPr/>
            </a:pPr>
            <a:fld id="{B644AC5A-736D-4EB5-A731-4B97D4095C64}" type="slidenum">
              <a:rPr lang="cy-GB" altLang="en-US" smtClean="0"/>
              <a:pPr>
                <a:defRPr/>
              </a:pPr>
              <a:t>22</a:t>
            </a:fld>
            <a:endParaRPr lang="cy-GB" altLang="en-US"/>
          </a:p>
        </p:txBody>
      </p:sp>
    </p:spTree>
    <p:extLst>
      <p:ext uri="{BB962C8B-B14F-4D97-AF65-F5344CB8AC3E}">
        <p14:creationId xmlns:p14="http://schemas.microsoft.com/office/powerpoint/2010/main" val="35926968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24CB9B0D-17A4-6D3C-4F03-78CF31CFA1B2}"/>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0FD174A1-BD97-7540-7625-E4B809561F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err="1">
                <a:latin typeface="Arial"/>
                <a:ea typeface="MS PGothic"/>
                <a:cs typeface="Arial"/>
              </a:rPr>
              <a:t>Portffolio</a:t>
            </a:r>
            <a:r>
              <a:rPr lang="en-GB" altLang="en-US" b="1" dirty="0">
                <a:latin typeface="Arial"/>
                <a:ea typeface="MS PGothic"/>
                <a:cs typeface="Arial"/>
              </a:rPr>
              <a:t>- Part 2</a:t>
            </a:r>
          </a:p>
          <a:p>
            <a:r>
              <a:rPr lang="en-GB" altLang="en-US" dirty="0">
                <a:latin typeface="Arial"/>
                <a:ea typeface="MS PGothic"/>
                <a:cs typeface="Arial"/>
              </a:rPr>
              <a:t>A3 paper- split into 6 (choose 6 types of play)</a:t>
            </a:r>
          </a:p>
          <a:p>
            <a:r>
              <a:rPr lang="en-GB" altLang="en-US" dirty="0">
                <a:latin typeface="Arial"/>
                <a:ea typeface="MS PGothic"/>
                <a:cs typeface="Arial"/>
              </a:rPr>
              <a:t>Find out;</a:t>
            </a:r>
          </a:p>
          <a:p>
            <a:r>
              <a:rPr lang="en-GB" altLang="en-US" dirty="0">
                <a:latin typeface="Arial"/>
                <a:ea typeface="MS PGothic"/>
                <a:cs typeface="Arial"/>
              </a:rPr>
              <a:t>What it is?</a:t>
            </a:r>
          </a:p>
          <a:p>
            <a:r>
              <a:rPr lang="en-GB" dirty="0">
                <a:solidFill>
                  <a:srgbClr val="0070C0"/>
                </a:solidFill>
                <a:latin typeface="Arial"/>
                <a:ea typeface="MS PGothic"/>
                <a:cs typeface="Arial"/>
              </a:rPr>
              <a:t>What skills do children develop?</a:t>
            </a:r>
            <a:endParaRPr lang="en-GB">
              <a:solidFill>
                <a:srgbClr val="0070C0"/>
              </a:solidFill>
              <a:latin typeface="Arial"/>
              <a:ea typeface="MS PGothic"/>
              <a:cs typeface="Arial"/>
            </a:endParaRPr>
          </a:p>
          <a:p>
            <a:r>
              <a:rPr lang="en-GB" dirty="0">
                <a:solidFill>
                  <a:srgbClr val="0070C0"/>
                </a:solidFill>
                <a:latin typeface="Arial"/>
                <a:ea typeface="MS PGothic"/>
                <a:cs typeface="Arial"/>
              </a:rPr>
              <a:t>Does this connect to the curriculum?</a:t>
            </a:r>
            <a:endParaRPr lang="en-GB">
              <a:solidFill>
                <a:srgbClr val="0070C0"/>
              </a:solidFill>
              <a:latin typeface="Arial"/>
              <a:ea typeface="MS PGothic"/>
              <a:cs typeface="Arial"/>
            </a:endParaRPr>
          </a:p>
          <a:p>
            <a:r>
              <a:rPr lang="en-GB" dirty="0">
                <a:solidFill>
                  <a:srgbClr val="0070C0"/>
                </a:solidFill>
                <a:latin typeface="Arial"/>
                <a:ea typeface="MS PGothic"/>
                <a:cs typeface="Arial"/>
              </a:rPr>
              <a:t>Does this count as ‘play’?</a:t>
            </a:r>
            <a:endParaRPr lang="en-US">
              <a:solidFill>
                <a:srgbClr val="0070C0"/>
              </a:solidFill>
              <a:latin typeface="Arial"/>
              <a:ea typeface="MS PGothic"/>
              <a:cs typeface="Arial"/>
            </a:endParaRPr>
          </a:p>
          <a:p>
            <a:endParaRPr lang="en-US" altLang="en-US">
              <a:latin typeface="Arial" panose="020B0604020202020204" pitchFamily="34" charset="0"/>
            </a:endParaRPr>
          </a:p>
        </p:txBody>
      </p:sp>
      <p:sp>
        <p:nvSpPr>
          <p:cNvPr id="47108" name="Slide Number Placeholder 3">
            <a:extLst>
              <a:ext uri="{FF2B5EF4-FFF2-40B4-BE49-F238E27FC236}">
                <a16:creationId xmlns:a16="http://schemas.microsoft.com/office/drawing/2014/main" id="{16909242-7AD2-52EF-D26E-94CB0D273C8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7001BD60-DBEB-4791-B5C8-1B6B6CF9E2DB}" type="slidenum">
              <a:rPr lang="cy-GB" altLang="en-US" smtClean="0">
                <a:ea typeface="MS PGothic" panose="020B0600070205080204" pitchFamily="34" charset="-128"/>
              </a:rPr>
              <a:pPr fontAlgn="base">
                <a:spcBef>
                  <a:spcPct val="0"/>
                </a:spcBef>
                <a:spcAft>
                  <a:spcPct val="0"/>
                </a:spcAft>
              </a:pPr>
              <a:t>21</a:t>
            </a:fld>
            <a:endParaRPr lang="cy-GB" altLang="en-US">
              <a:ea typeface="MS PGothic"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8A97F895-1926-D79B-DDFD-2A337536A710}"/>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DED243BC-AC67-A721-41C8-0719E968ADA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There are acknowledged to be a number of different play types (around 16) which</a:t>
            </a:r>
          </a:p>
          <a:p>
            <a:r>
              <a:rPr lang="en-GB" altLang="en-US">
                <a:latin typeface="Arial" panose="020B0604020202020204" pitchFamily="34" charset="0"/>
              </a:rPr>
              <a:t>provide playworkers, managers and trainers with a common language for describing</a:t>
            </a:r>
          </a:p>
          <a:p>
            <a:r>
              <a:rPr lang="en-GB" altLang="en-US">
                <a:latin typeface="Arial" panose="020B0604020202020204" pitchFamily="34" charset="0"/>
              </a:rPr>
              <a:t>play. There are in no particular order.</a:t>
            </a:r>
          </a:p>
          <a:p>
            <a:r>
              <a:rPr lang="en-GB" altLang="en-US" b="1">
                <a:latin typeface="Arial" panose="020B0604020202020204" pitchFamily="34" charset="0"/>
              </a:rPr>
              <a:t>1. Symbolic Play </a:t>
            </a:r>
            <a:r>
              <a:rPr lang="en-GB" altLang="en-US">
                <a:latin typeface="Arial" panose="020B0604020202020204" pitchFamily="34" charset="0"/>
              </a:rPr>
              <a:t>– play which allows control, gradual exploration and increased</a:t>
            </a:r>
          </a:p>
          <a:p>
            <a:r>
              <a:rPr lang="en-GB" altLang="en-US">
                <a:latin typeface="Arial" panose="020B0604020202020204" pitchFamily="34" charset="0"/>
              </a:rPr>
              <a:t>understanding without the risk of being out of depth e.g. using a piece of wood to</a:t>
            </a:r>
          </a:p>
          <a:p>
            <a:r>
              <a:rPr lang="en-GB" altLang="en-US">
                <a:latin typeface="Arial" panose="020B0604020202020204" pitchFamily="34" charset="0"/>
              </a:rPr>
              <a:t>symbolise a person or an object, or a piece of string to symbolise a wedding ring.</a:t>
            </a:r>
          </a:p>
          <a:p>
            <a:r>
              <a:rPr lang="en-GB" altLang="en-US" b="1">
                <a:latin typeface="Arial" panose="020B0604020202020204" pitchFamily="34" charset="0"/>
              </a:rPr>
              <a:t>2. Rough and Tumble Play </a:t>
            </a:r>
            <a:r>
              <a:rPr lang="en-GB" altLang="en-US">
                <a:latin typeface="Arial" panose="020B0604020202020204" pitchFamily="34" charset="0"/>
              </a:rPr>
              <a:t>– close encounter play which is less to do with fighting</a:t>
            </a:r>
          </a:p>
          <a:p>
            <a:r>
              <a:rPr lang="en-GB" altLang="en-US">
                <a:latin typeface="Arial" panose="020B0604020202020204" pitchFamily="34" charset="0"/>
              </a:rPr>
              <a:t>and more to do with touching, tickling, gauging relative strength. Discovering physical</a:t>
            </a:r>
          </a:p>
          <a:p>
            <a:r>
              <a:rPr lang="en-GB" altLang="en-US">
                <a:latin typeface="Arial" panose="020B0604020202020204" pitchFamily="34" charset="0"/>
              </a:rPr>
              <a:t>flexibility and the exhilaration of display. This type of play allows children to</a:t>
            </a:r>
          </a:p>
          <a:p>
            <a:r>
              <a:rPr lang="en-GB" altLang="en-US">
                <a:latin typeface="Arial" panose="020B0604020202020204" pitchFamily="34" charset="0"/>
              </a:rPr>
              <a:t>participate in physical contact that doesn’t involved or result in someone being hurt.</a:t>
            </a:r>
          </a:p>
          <a:p>
            <a:r>
              <a:rPr lang="en-GB" altLang="en-US">
                <a:latin typeface="Arial" panose="020B0604020202020204" pitchFamily="34" charset="0"/>
              </a:rPr>
              <a:t>This type of play can use up lots of energy.</a:t>
            </a:r>
          </a:p>
          <a:p>
            <a:r>
              <a:rPr lang="en-GB" altLang="en-US" b="1">
                <a:latin typeface="Arial" panose="020B0604020202020204" pitchFamily="34" charset="0"/>
              </a:rPr>
              <a:t>3. Socio-dramatic Play </a:t>
            </a:r>
            <a:r>
              <a:rPr lang="en-GB" altLang="en-US">
                <a:latin typeface="Arial" panose="020B0604020202020204" pitchFamily="34" charset="0"/>
              </a:rPr>
              <a:t>– the enactment of real and potential experiences of an</a:t>
            </a:r>
          </a:p>
          <a:p>
            <a:r>
              <a:rPr lang="en-GB" altLang="en-US">
                <a:latin typeface="Arial" panose="020B0604020202020204" pitchFamily="34" charset="0"/>
              </a:rPr>
              <a:t>intense personal, social, domestic or interpersonal nature e.g. playing at house, going</a:t>
            </a:r>
          </a:p>
          <a:p>
            <a:r>
              <a:rPr lang="en-GB" altLang="en-US">
                <a:latin typeface="Arial" panose="020B0604020202020204" pitchFamily="34" charset="0"/>
              </a:rPr>
              <a:t>to the shops, being mothers and fathers, organising a meal or even having a row</a:t>
            </a:r>
          </a:p>
          <a:p>
            <a:r>
              <a:rPr lang="en-GB" altLang="en-US" b="1">
                <a:latin typeface="Arial" panose="020B0604020202020204" pitchFamily="34" charset="0"/>
              </a:rPr>
              <a:t>4. Social Play </a:t>
            </a:r>
            <a:r>
              <a:rPr lang="en-GB" altLang="en-US">
                <a:latin typeface="Arial" panose="020B0604020202020204" pitchFamily="34" charset="0"/>
              </a:rPr>
              <a:t>– play during which the rules and criteria for social engagement and</a:t>
            </a:r>
          </a:p>
          <a:p>
            <a:r>
              <a:rPr lang="en-GB" altLang="en-US">
                <a:latin typeface="Arial" panose="020B0604020202020204" pitchFamily="34" charset="0"/>
              </a:rPr>
              <a:t>interaction can be revealed, explored and amended. E.g. any social or interactive</a:t>
            </a:r>
          </a:p>
          <a:p>
            <a:r>
              <a:rPr lang="en-GB" altLang="en-US">
                <a:latin typeface="Arial" panose="020B0604020202020204" pitchFamily="34" charset="0"/>
              </a:rPr>
              <a:t>situation which contains an expectation on all parties that they will abide by the</a:t>
            </a:r>
          </a:p>
          <a:p>
            <a:r>
              <a:rPr lang="en-GB" altLang="en-US">
                <a:latin typeface="Arial" panose="020B0604020202020204" pitchFamily="34" charset="0"/>
              </a:rPr>
              <a:t>rules or protocols, i.e. games, conversations, making something together.</a:t>
            </a:r>
          </a:p>
          <a:p>
            <a:r>
              <a:rPr lang="en-GB" altLang="en-US" b="1">
                <a:latin typeface="Arial" panose="020B0604020202020204" pitchFamily="34" charset="0"/>
              </a:rPr>
              <a:t>5. Creative Play </a:t>
            </a:r>
            <a:r>
              <a:rPr lang="en-GB" altLang="en-US">
                <a:latin typeface="Arial" panose="020B0604020202020204" pitchFamily="34" charset="0"/>
              </a:rPr>
              <a:t>– play which allows a new response, the transformation of</a:t>
            </a:r>
          </a:p>
          <a:p>
            <a:r>
              <a:rPr lang="en-GB" altLang="en-US">
                <a:latin typeface="Arial" panose="020B0604020202020204" pitchFamily="34" charset="0"/>
              </a:rPr>
              <a:t>information, awareness of new connections, with an element of surprise. Allows</a:t>
            </a:r>
          </a:p>
          <a:p>
            <a:r>
              <a:rPr lang="en-GB" altLang="en-US">
                <a:latin typeface="Arial" panose="020B0604020202020204" pitchFamily="34" charset="0"/>
              </a:rPr>
              <a:t>children to design, explore, try out new ideas and use their imagination. They can</a:t>
            </a:r>
          </a:p>
          <a:p>
            <a:r>
              <a:rPr lang="en-GB" altLang="en-US">
                <a:latin typeface="Arial" panose="020B0604020202020204" pitchFamily="34" charset="0"/>
              </a:rPr>
              <a:t>use lots of different tools, props, equipment. It can have a beginning and an end,</a:t>
            </a:r>
          </a:p>
          <a:p>
            <a:r>
              <a:rPr lang="en-GB" altLang="en-US">
                <a:latin typeface="Arial" panose="020B0604020202020204" pitchFamily="34" charset="0"/>
              </a:rPr>
              <a:t>texture and smell. e.g. enjoying creation with a range of materials and tools for its</a:t>
            </a:r>
          </a:p>
          <a:p>
            <a:r>
              <a:rPr lang="en-GB" altLang="en-US">
                <a:latin typeface="Arial" panose="020B0604020202020204" pitchFamily="34" charset="0"/>
              </a:rPr>
              <a:t>own sake. Self expression through any medium, making things, changing things.</a:t>
            </a:r>
          </a:p>
          <a:p>
            <a:r>
              <a:rPr lang="en-GB" altLang="en-US" b="1">
                <a:latin typeface="Arial" panose="020B0604020202020204" pitchFamily="34" charset="0"/>
              </a:rPr>
              <a:t>6. Communication Play </a:t>
            </a:r>
            <a:r>
              <a:rPr lang="en-GB" altLang="en-US">
                <a:latin typeface="Arial" panose="020B0604020202020204" pitchFamily="34" charset="0"/>
              </a:rPr>
              <a:t>– play using words, nuances or gestures e.g. mime / charades,</a:t>
            </a:r>
          </a:p>
          <a:p>
            <a:r>
              <a:rPr lang="en-GB" altLang="en-US">
                <a:latin typeface="Arial" panose="020B0604020202020204" pitchFamily="34" charset="0"/>
              </a:rPr>
              <a:t>jokes, play acting, mickey taking, singing, whispering, pointing, debate, street slang,</a:t>
            </a:r>
          </a:p>
          <a:p>
            <a:r>
              <a:rPr lang="en-GB" altLang="en-US">
                <a:latin typeface="Arial" panose="020B0604020202020204" pitchFamily="34" charset="0"/>
              </a:rPr>
              <a:t>poetry, text messages, talking on mobiles / emails/ internet, skipping games, group</a:t>
            </a:r>
          </a:p>
          <a:p>
            <a:r>
              <a:rPr lang="en-GB" altLang="en-US">
                <a:latin typeface="Arial" panose="020B0604020202020204" pitchFamily="34" charset="0"/>
              </a:rPr>
              <a:t>and ball games.</a:t>
            </a:r>
          </a:p>
          <a:p>
            <a:r>
              <a:rPr lang="en-GB" altLang="en-US" b="1">
                <a:latin typeface="Arial" panose="020B0604020202020204" pitchFamily="34" charset="0"/>
              </a:rPr>
              <a:t>7. Dramatic Play </a:t>
            </a:r>
            <a:r>
              <a:rPr lang="en-GB" altLang="en-US">
                <a:latin typeface="Arial" panose="020B0604020202020204" pitchFamily="34" charset="0"/>
              </a:rPr>
              <a:t>– play which dramatizes events in which the child is not a direct</a:t>
            </a:r>
          </a:p>
          <a:p>
            <a:r>
              <a:rPr lang="en-GB" altLang="en-US">
                <a:latin typeface="Arial" panose="020B0604020202020204" pitchFamily="34" charset="0"/>
              </a:rPr>
              <a:t>participator. For example presentation of a TV show, an event on the street, a</a:t>
            </a:r>
          </a:p>
          <a:p>
            <a:r>
              <a:rPr lang="en-GB" altLang="en-US">
                <a:latin typeface="Arial" panose="020B0604020202020204" pitchFamily="34" charset="0"/>
              </a:rPr>
              <a:t>religious or festive event, even a funeral.</a:t>
            </a:r>
          </a:p>
          <a:p>
            <a:r>
              <a:rPr lang="en-GB" altLang="en-US" b="1">
                <a:latin typeface="Arial" panose="020B0604020202020204" pitchFamily="34" charset="0"/>
              </a:rPr>
              <a:t>8. Locomotor Play </a:t>
            </a:r>
            <a:r>
              <a:rPr lang="en-GB" altLang="en-US">
                <a:latin typeface="Arial" panose="020B0604020202020204" pitchFamily="34" charset="0"/>
              </a:rPr>
              <a:t>– movement in any or every direction for its own sake. E.g. chase,</a:t>
            </a:r>
          </a:p>
          <a:p>
            <a:r>
              <a:rPr lang="en-GB" altLang="en-US">
                <a:latin typeface="Arial" panose="020B0604020202020204" pitchFamily="34" charset="0"/>
              </a:rPr>
              <a:t>tag, hide and seek, tree climbing.</a:t>
            </a:r>
          </a:p>
        </p:txBody>
      </p:sp>
      <p:sp>
        <p:nvSpPr>
          <p:cNvPr id="49156" name="Slide Number Placeholder 3">
            <a:extLst>
              <a:ext uri="{FF2B5EF4-FFF2-40B4-BE49-F238E27FC236}">
                <a16:creationId xmlns:a16="http://schemas.microsoft.com/office/drawing/2014/main" id="{FB957CA9-4A7E-E56C-DE36-1EFAEBD8751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28825" indent="-225425">
              <a:defRPr>
                <a:solidFill>
                  <a:schemeClr val="tx1"/>
                </a:solidFill>
                <a:latin typeface="Arial" panose="020B0604020202020204" pitchFamily="34" charset="0"/>
              </a:defRPr>
            </a:lvl5pPr>
            <a:lvl6pPr marL="2486025" indent="-225425" eaLnBrk="0" fontAlgn="base" hangingPunct="0">
              <a:spcBef>
                <a:spcPct val="0"/>
              </a:spcBef>
              <a:spcAft>
                <a:spcPct val="0"/>
              </a:spcAft>
              <a:defRPr>
                <a:solidFill>
                  <a:schemeClr val="tx1"/>
                </a:solidFill>
                <a:latin typeface="Arial" panose="020B0604020202020204" pitchFamily="34" charset="0"/>
              </a:defRPr>
            </a:lvl6pPr>
            <a:lvl7pPr marL="2943225" indent="-225425" eaLnBrk="0" fontAlgn="base" hangingPunct="0">
              <a:spcBef>
                <a:spcPct val="0"/>
              </a:spcBef>
              <a:spcAft>
                <a:spcPct val="0"/>
              </a:spcAft>
              <a:defRPr>
                <a:solidFill>
                  <a:schemeClr val="tx1"/>
                </a:solidFill>
                <a:latin typeface="Arial" panose="020B0604020202020204" pitchFamily="34" charset="0"/>
              </a:defRPr>
            </a:lvl7pPr>
            <a:lvl8pPr marL="3400425" indent="-225425" eaLnBrk="0" fontAlgn="base" hangingPunct="0">
              <a:spcBef>
                <a:spcPct val="0"/>
              </a:spcBef>
              <a:spcAft>
                <a:spcPct val="0"/>
              </a:spcAft>
              <a:defRPr>
                <a:solidFill>
                  <a:schemeClr val="tx1"/>
                </a:solidFill>
                <a:latin typeface="Arial" panose="020B0604020202020204" pitchFamily="34" charset="0"/>
              </a:defRPr>
            </a:lvl8pPr>
            <a:lvl9pPr marL="3857625" indent="-225425"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653BE210-E21F-488E-9D13-1389BF3ADF13}" type="slidenum">
              <a:rPr lang="cy-GB" altLang="en-US" smtClean="0">
                <a:ea typeface="MS PGothic" panose="020B0600070205080204" pitchFamily="34" charset="-128"/>
              </a:rPr>
              <a:pPr fontAlgn="base">
                <a:spcBef>
                  <a:spcPct val="0"/>
                </a:spcBef>
                <a:spcAft>
                  <a:spcPct val="0"/>
                </a:spcAft>
              </a:pPr>
              <a:t>23</a:t>
            </a:fld>
            <a:endParaRPr lang="cy-GB" altLang="en-US">
              <a:ea typeface="MS PGothic" panose="020B0600070205080204"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EFC952DE-A11C-EBC5-F3F6-6F6E79BBF2DE}"/>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6ABC72E9-2F16-62D9-2CEB-40253116697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latin typeface="Arial" panose="020B0604020202020204" pitchFamily="34" charset="0"/>
              </a:rPr>
              <a:t>9. Deep Play </a:t>
            </a:r>
            <a:r>
              <a:rPr lang="en-GB" altLang="en-US">
                <a:latin typeface="Arial" panose="020B0604020202020204" pitchFamily="34" charset="0"/>
              </a:rPr>
              <a:t>– play which allows the child to encounter risky or even potentially life</a:t>
            </a:r>
          </a:p>
          <a:p>
            <a:r>
              <a:rPr lang="en-GB" altLang="en-US">
                <a:latin typeface="Arial" panose="020B0604020202020204" pitchFamily="34" charset="0"/>
              </a:rPr>
              <a:t>threatening experiences, to develop survival skills and conquer fear. E.g. light fires</a:t>
            </a:r>
          </a:p>
          <a:p>
            <a:r>
              <a:rPr lang="en-GB" altLang="en-US">
                <a:latin typeface="Arial" panose="020B0604020202020204" pitchFamily="34" charset="0"/>
              </a:rPr>
              <a:t>with matches, make weapons, conquer fear such as heights, snakes, and creepy</a:t>
            </a:r>
          </a:p>
          <a:p>
            <a:r>
              <a:rPr lang="en-GB" altLang="en-US">
                <a:latin typeface="Arial" panose="020B0604020202020204" pitchFamily="34" charset="0"/>
              </a:rPr>
              <a:t>crawlies. Some find strength they never knew they had to climb obstacles, lift large</a:t>
            </a:r>
          </a:p>
          <a:p>
            <a:r>
              <a:rPr lang="en-GB" altLang="en-US">
                <a:latin typeface="Arial" panose="020B0604020202020204" pitchFamily="34" charset="0"/>
              </a:rPr>
              <a:t>objects, etc.. E.g. leaping onto an aerial runway, riding a bike on a parapet, balancing</a:t>
            </a:r>
          </a:p>
          <a:p>
            <a:r>
              <a:rPr lang="en-GB" altLang="en-US">
                <a:latin typeface="Arial" panose="020B0604020202020204" pitchFamily="34" charset="0"/>
              </a:rPr>
              <a:t>on a high beam, roller skating, assault course, high jump.</a:t>
            </a:r>
          </a:p>
          <a:p>
            <a:r>
              <a:rPr lang="en-GB" altLang="en-US" b="1">
                <a:latin typeface="Arial" panose="020B0604020202020204" pitchFamily="34" charset="0"/>
              </a:rPr>
              <a:t>10. Exploratory Play </a:t>
            </a:r>
            <a:r>
              <a:rPr lang="en-GB" altLang="en-US">
                <a:latin typeface="Arial" panose="020B0604020202020204" pitchFamily="34" charset="0"/>
              </a:rPr>
              <a:t>– play to access factual information consisting of manipulative</a:t>
            </a:r>
          </a:p>
          <a:p>
            <a:r>
              <a:rPr lang="en-GB" altLang="en-US">
                <a:latin typeface="Arial" panose="020B0604020202020204" pitchFamily="34" charset="0"/>
              </a:rPr>
              <a:t>behaviours such as handling, throwing, banging or mouthing objects. E.g. engaging</a:t>
            </a:r>
          </a:p>
          <a:p>
            <a:r>
              <a:rPr lang="en-GB" altLang="en-US">
                <a:latin typeface="Arial" panose="020B0604020202020204" pitchFamily="34" charset="0"/>
              </a:rPr>
              <a:t>with an object or area and, either by manipulation or movement, assessing its</a:t>
            </a:r>
          </a:p>
          <a:p>
            <a:r>
              <a:rPr lang="en-GB" altLang="en-US">
                <a:latin typeface="Arial" panose="020B0604020202020204" pitchFamily="34" charset="0"/>
              </a:rPr>
              <a:t>properties, possibilities and content, such as stacking bricks.</a:t>
            </a:r>
          </a:p>
          <a:p>
            <a:r>
              <a:rPr lang="en-GB" altLang="en-US" b="1">
                <a:latin typeface="Arial" panose="020B0604020202020204" pitchFamily="34" charset="0"/>
              </a:rPr>
              <a:t>11. Fantasy Play –</a:t>
            </a:r>
            <a:r>
              <a:rPr lang="en-GB" altLang="en-US">
                <a:latin typeface="Arial" panose="020B0604020202020204" pitchFamily="34" charset="0"/>
              </a:rPr>
              <a:t>This is the make believe world of children. This type of play is</a:t>
            </a:r>
          </a:p>
          <a:p>
            <a:r>
              <a:rPr lang="en-GB" altLang="en-US">
                <a:latin typeface="Arial" panose="020B0604020202020204" pitchFamily="34" charset="0"/>
              </a:rPr>
              <a:t>where the child’s imagination gets to run wild. Play, which rearranges the world in</a:t>
            </a:r>
          </a:p>
          <a:p>
            <a:r>
              <a:rPr lang="en-GB" altLang="en-US">
                <a:latin typeface="Arial" panose="020B0604020202020204" pitchFamily="34" charset="0"/>
              </a:rPr>
              <a:t>the child's way, a way that is unlikely to occur. E.g. playing at being a pilot flying</a:t>
            </a:r>
          </a:p>
          <a:p>
            <a:r>
              <a:rPr lang="en-GB" altLang="en-US">
                <a:latin typeface="Arial" panose="020B0604020202020204" pitchFamily="34" charset="0"/>
              </a:rPr>
              <a:t>around the world, pretend to be various characters/people, be where ever they want</a:t>
            </a:r>
          </a:p>
          <a:p>
            <a:r>
              <a:rPr lang="en-GB" altLang="en-US">
                <a:latin typeface="Arial" panose="020B0604020202020204" pitchFamily="34" charset="0"/>
              </a:rPr>
              <a:t>to be, drive a car, become be six feet nothing tall or as tiny as they want to be the</a:t>
            </a:r>
          </a:p>
          <a:p>
            <a:r>
              <a:rPr lang="en-GB" altLang="en-US">
                <a:latin typeface="Arial" panose="020B0604020202020204" pitchFamily="34" charset="0"/>
              </a:rPr>
              <a:t>list is endless as is a child’s imagination.</a:t>
            </a:r>
          </a:p>
          <a:p>
            <a:r>
              <a:rPr lang="en-GB" altLang="en-US" b="1">
                <a:latin typeface="Arial" panose="020B0604020202020204" pitchFamily="34" charset="0"/>
              </a:rPr>
              <a:t>12. Imaginative Play </a:t>
            </a:r>
            <a:r>
              <a:rPr lang="en-GB" altLang="en-US">
                <a:latin typeface="Arial" panose="020B0604020202020204" pitchFamily="34" charset="0"/>
              </a:rPr>
              <a:t>– play where the conventional rules, which govern the physical</a:t>
            </a:r>
          </a:p>
          <a:p>
            <a:r>
              <a:rPr lang="en-GB" altLang="en-US">
                <a:latin typeface="Arial" panose="020B0604020202020204" pitchFamily="34" charset="0"/>
              </a:rPr>
              <a:t>world, do not apply. E.g. imagining you are …, or pretending to be, a tree or ship, or</a:t>
            </a:r>
          </a:p>
          <a:p>
            <a:r>
              <a:rPr lang="en-GB" altLang="en-US">
                <a:latin typeface="Arial" panose="020B0604020202020204" pitchFamily="34" charset="0"/>
              </a:rPr>
              <a:t>patting a dog, which isn't there.</a:t>
            </a:r>
          </a:p>
          <a:p>
            <a:r>
              <a:rPr lang="en-GB" altLang="en-US" b="1">
                <a:latin typeface="Arial" panose="020B0604020202020204" pitchFamily="34" charset="0"/>
              </a:rPr>
              <a:t>13. Mastery Play </a:t>
            </a:r>
            <a:r>
              <a:rPr lang="en-GB" altLang="en-US">
                <a:latin typeface="Arial" panose="020B0604020202020204" pitchFamily="34" charset="0"/>
              </a:rPr>
              <a:t>– control of the physical and affective</a:t>
            </a:r>
          </a:p>
        </p:txBody>
      </p:sp>
      <p:sp>
        <p:nvSpPr>
          <p:cNvPr id="51204" name="Slide Number Placeholder 3">
            <a:extLst>
              <a:ext uri="{FF2B5EF4-FFF2-40B4-BE49-F238E27FC236}">
                <a16:creationId xmlns:a16="http://schemas.microsoft.com/office/drawing/2014/main" id="{DE2A9308-CD09-9CA1-54CA-84A1252EDB5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28825" indent="-225425">
              <a:defRPr>
                <a:solidFill>
                  <a:schemeClr val="tx1"/>
                </a:solidFill>
                <a:latin typeface="Arial" panose="020B0604020202020204" pitchFamily="34" charset="0"/>
              </a:defRPr>
            </a:lvl5pPr>
            <a:lvl6pPr marL="2486025" indent="-225425" eaLnBrk="0" fontAlgn="base" hangingPunct="0">
              <a:spcBef>
                <a:spcPct val="0"/>
              </a:spcBef>
              <a:spcAft>
                <a:spcPct val="0"/>
              </a:spcAft>
              <a:defRPr>
                <a:solidFill>
                  <a:schemeClr val="tx1"/>
                </a:solidFill>
                <a:latin typeface="Arial" panose="020B0604020202020204" pitchFamily="34" charset="0"/>
              </a:defRPr>
            </a:lvl6pPr>
            <a:lvl7pPr marL="2943225" indent="-225425" eaLnBrk="0" fontAlgn="base" hangingPunct="0">
              <a:spcBef>
                <a:spcPct val="0"/>
              </a:spcBef>
              <a:spcAft>
                <a:spcPct val="0"/>
              </a:spcAft>
              <a:defRPr>
                <a:solidFill>
                  <a:schemeClr val="tx1"/>
                </a:solidFill>
                <a:latin typeface="Arial" panose="020B0604020202020204" pitchFamily="34" charset="0"/>
              </a:defRPr>
            </a:lvl7pPr>
            <a:lvl8pPr marL="3400425" indent="-225425" eaLnBrk="0" fontAlgn="base" hangingPunct="0">
              <a:spcBef>
                <a:spcPct val="0"/>
              </a:spcBef>
              <a:spcAft>
                <a:spcPct val="0"/>
              </a:spcAft>
              <a:defRPr>
                <a:solidFill>
                  <a:schemeClr val="tx1"/>
                </a:solidFill>
                <a:latin typeface="Arial" panose="020B0604020202020204" pitchFamily="34" charset="0"/>
              </a:defRPr>
            </a:lvl8pPr>
            <a:lvl9pPr marL="3857625" indent="-225425"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1D4F0ECF-4E12-4C39-9643-47EDE2C7E7ED}" type="slidenum">
              <a:rPr lang="cy-GB" altLang="en-US" smtClean="0">
                <a:ea typeface="MS PGothic" panose="020B0600070205080204" pitchFamily="34" charset="-128"/>
              </a:rPr>
              <a:pPr fontAlgn="base">
                <a:spcBef>
                  <a:spcPct val="0"/>
                </a:spcBef>
                <a:spcAft>
                  <a:spcPct val="0"/>
                </a:spcAft>
              </a:pPr>
              <a:t>24</a:t>
            </a:fld>
            <a:endParaRPr lang="cy-GB" altLang="en-US">
              <a:ea typeface="MS PGothic"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1" i="0" u="sng">
                <a:solidFill>
                  <a:srgbClr val="000000"/>
                </a:solidFill>
                <a:effectLst/>
                <a:latin typeface="Calibri" panose="020F0502020204030204" pitchFamily="34" charset="0"/>
              </a:rPr>
              <a:t>Section 1 – 1. Evidence of a clear understanding of the importance of a variety of play types including self-directed play. The  significance of holistic play should also be considered. (750 words)</a:t>
            </a:r>
            <a:r>
              <a:rPr lang="en-US" sz="1800" b="0" i="0">
                <a:solidFill>
                  <a:srgbClr val="000000"/>
                </a:solidFill>
                <a:effectLst/>
                <a:latin typeface="Calibri" panose="020F0502020204030204" pitchFamily="34" charset="0"/>
              </a:rPr>
              <a:t> </a:t>
            </a:r>
            <a:endParaRPr lang="en-US" b="0" i="0">
              <a:solidFill>
                <a:srgbClr val="000000"/>
              </a:solidFill>
              <a:effectLst/>
              <a:latin typeface="Segoe UI" panose="020B0502040204020203" pitchFamily="34" charset="0"/>
            </a:endParaRPr>
          </a:p>
          <a:p>
            <a:pPr algn="l" rtl="0" fontAlgn="base">
              <a:buFont typeface="Arial" panose="020B0604020202020204" pitchFamily="34" charset="0"/>
              <a:buChar char="•"/>
            </a:pPr>
            <a:r>
              <a:rPr lang="en-US" sz="1800" b="0" i="0">
                <a:solidFill>
                  <a:srgbClr val="000000"/>
                </a:solidFill>
                <a:effectLst/>
                <a:latin typeface="Calibri" panose="020F0502020204030204" pitchFamily="34" charset="0"/>
              </a:rPr>
              <a:t>Play type – how does the play type support children’s holistic development? </a:t>
            </a:r>
          </a:p>
          <a:p>
            <a:endParaRPr lang="en-US"/>
          </a:p>
        </p:txBody>
      </p:sp>
      <p:sp>
        <p:nvSpPr>
          <p:cNvPr id="4" name="Slide Number Placeholder 3"/>
          <p:cNvSpPr>
            <a:spLocks noGrp="1"/>
          </p:cNvSpPr>
          <p:nvPr>
            <p:ph type="sldNum" sz="quarter" idx="5"/>
          </p:nvPr>
        </p:nvSpPr>
        <p:spPr/>
        <p:txBody>
          <a:bodyPr/>
          <a:lstStyle/>
          <a:p>
            <a:pPr>
              <a:defRPr/>
            </a:pPr>
            <a:fld id="{B644AC5A-736D-4EB5-A731-4B97D4095C64}" type="slidenum">
              <a:rPr lang="cy-GB" altLang="en-US" smtClean="0"/>
              <a:pPr>
                <a:defRPr/>
              </a:pPr>
              <a:t>25</a:t>
            </a:fld>
            <a:endParaRPr lang="cy-GB" altLang="en-US"/>
          </a:p>
        </p:txBody>
      </p:sp>
    </p:spTree>
    <p:extLst>
      <p:ext uri="{BB962C8B-B14F-4D97-AF65-F5344CB8AC3E}">
        <p14:creationId xmlns:p14="http://schemas.microsoft.com/office/powerpoint/2010/main" val="13418041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F2FEC4E6-7EE5-B1FD-AF5A-B7FF36F3C792}"/>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C03EAC7F-135A-E968-C7DD-83B59C416AC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4276" name="Slide Number Placeholder 3">
            <a:extLst>
              <a:ext uri="{FF2B5EF4-FFF2-40B4-BE49-F238E27FC236}">
                <a16:creationId xmlns:a16="http://schemas.microsoft.com/office/drawing/2014/main" id="{D2542876-3446-1F14-8FB3-47CEFBEC23D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28825" indent="-225425">
              <a:defRPr>
                <a:solidFill>
                  <a:schemeClr val="tx1"/>
                </a:solidFill>
                <a:latin typeface="Arial" panose="020B0604020202020204" pitchFamily="34" charset="0"/>
              </a:defRPr>
            </a:lvl5pPr>
            <a:lvl6pPr marL="2486025" indent="-225425" eaLnBrk="0" fontAlgn="base" hangingPunct="0">
              <a:spcBef>
                <a:spcPct val="0"/>
              </a:spcBef>
              <a:spcAft>
                <a:spcPct val="0"/>
              </a:spcAft>
              <a:defRPr>
                <a:solidFill>
                  <a:schemeClr val="tx1"/>
                </a:solidFill>
                <a:latin typeface="Arial" panose="020B0604020202020204" pitchFamily="34" charset="0"/>
              </a:defRPr>
            </a:lvl6pPr>
            <a:lvl7pPr marL="2943225" indent="-225425" eaLnBrk="0" fontAlgn="base" hangingPunct="0">
              <a:spcBef>
                <a:spcPct val="0"/>
              </a:spcBef>
              <a:spcAft>
                <a:spcPct val="0"/>
              </a:spcAft>
              <a:defRPr>
                <a:solidFill>
                  <a:schemeClr val="tx1"/>
                </a:solidFill>
                <a:latin typeface="Arial" panose="020B0604020202020204" pitchFamily="34" charset="0"/>
              </a:defRPr>
            </a:lvl7pPr>
            <a:lvl8pPr marL="3400425" indent="-225425" eaLnBrk="0" fontAlgn="base" hangingPunct="0">
              <a:spcBef>
                <a:spcPct val="0"/>
              </a:spcBef>
              <a:spcAft>
                <a:spcPct val="0"/>
              </a:spcAft>
              <a:defRPr>
                <a:solidFill>
                  <a:schemeClr val="tx1"/>
                </a:solidFill>
                <a:latin typeface="Arial" panose="020B0604020202020204" pitchFamily="34" charset="0"/>
              </a:defRPr>
            </a:lvl8pPr>
            <a:lvl9pPr marL="3857625" indent="-225425"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A73C4B52-38EB-4F49-BB9F-9C49BAF4C08F}" type="slidenum">
              <a:rPr lang="cy-GB" altLang="en-US" smtClean="0">
                <a:ea typeface="MS PGothic" panose="020B0600070205080204" pitchFamily="34" charset="-128"/>
              </a:rPr>
              <a:pPr fontAlgn="base">
                <a:spcBef>
                  <a:spcPct val="0"/>
                </a:spcBef>
                <a:spcAft>
                  <a:spcPct val="0"/>
                </a:spcAft>
              </a:pPr>
              <a:t>27</a:t>
            </a:fld>
            <a:endParaRPr lang="cy-GB" altLang="en-US">
              <a:ea typeface="MS PGothic"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B5E2DB-F0ED-5530-E7D8-0B5AB90A6DF0}"/>
              </a:ext>
            </a:extLst>
          </p:cNvPr>
          <p:cNvSpPr>
            <a:spLocks noGrp="1"/>
          </p:cNvSpPr>
          <p:nvPr>
            <p:ph type="dt" sz="half" idx="10"/>
          </p:nvPr>
        </p:nvSpPr>
        <p:spPr/>
        <p:txBody>
          <a:bodyPr/>
          <a:lstStyle>
            <a:lvl1pPr>
              <a:defRPr/>
            </a:lvl1pPr>
          </a:lstStyle>
          <a:p>
            <a:pPr>
              <a:defRPr/>
            </a:pPr>
            <a:fld id="{37857F2C-209E-4843-B4A4-FAC5C3D65554}" type="datetimeFigureOut">
              <a:rPr lang="en-GB"/>
              <a:pPr>
                <a:defRPr/>
              </a:pPr>
              <a:t>05/02/2024</a:t>
            </a:fld>
            <a:endParaRPr lang="en-GB"/>
          </a:p>
        </p:txBody>
      </p:sp>
      <p:sp>
        <p:nvSpPr>
          <p:cNvPr id="5" name="Footer Placeholder 4">
            <a:extLst>
              <a:ext uri="{FF2B5EF4-FFF2-40B4-BE49-F238E27FC236}">
                <a16:creationId xmlns:a16="http://schemas.microsoft.com/office/drawing/2014/main" id="{84871563-06AC-8705-0497-327AC8C3F67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DE437B8-BD2F-99BE-2AFB-BE38CB40B60D}"/>
              </a:ext>
            </a:extLst>
          </p:cNvPr>
          <p:cNvSpPr>
            <a:spLocks noGrp="1"/>
          </p:cNvSpPr>
          <p:nvPr>
            <p:ph type="sldNum" sz="quarter" idx="12"/>
          </p:nvPr>
        </p:nvSpPr>
        <p:spPr/>
        <p:txBody>
          <a:bodyPr/>
          <a:lstStyle>
            <a:lvl1pPr>
              <a:defRPr/>
            </a:lvl1pPr>
          </a:lstStyle>
          <a:p>
            <a:pPr>
              <a:defRPr/>
            </a:pPr>
            <a:fld id="{33632A03-A3B1-45BF-80C9-E1DBCF86431F}" type="slidenum">
              <a:rPr lang="en-GB" altLang="en-US"/>
              <a:pPr>
                <a:defRPr/>
              </a:pPr>
              <a:t>‹#›</a:t>
            </a:fld>
            <a:endParaRPr lang="en-GB" altLang="en-US"/>
          </a:p>
        </p:txBody>
      </p:sp>
    </p:spTree>
    <p:extLst>
      <p:ext uri="{BB962C8B-B14F-4D97-AF65-F5344CB8AC3E}">
        <p14:creationId xmlns:p14="http://schemas.microsoft.com/office/powerpoint/2010/main" val="1671294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F24DAC-3115-2D91-4711-55DE2E9F2618}"/>
              </a:ext>
            </a:extLst>
          </p:cNvPr>
          <p:cNvSpPr>
            <a:spLocks noGrp="1"/>
          </p:cNvSpPr>
          <p:nvPr>
            <p:ph type="dt" sz="half" idx="10"/>
          </p:nvPr>
        </p:nvSpPr>
        <p:spPr/>
        <p:txBody>
          <a:bodyPr/>
          <a:lstStyle>
            <a:lvl1pPr>
              <a:defRPr/>
            </a:lvl1pPr>
          </a:lstStyle>
          <a:p>
            <a:pPr>
              <a:defRPr/>
            </a:pPr>
            <a:fld id="{53E20B2C-5F4F-4848-8492-E0C479FC185F}" type="datetimeFigureOut">
              <a:rPr lang="en-GB"/>
              <a:pPr>
                <a:defRPr/>
              </a:pPr>
              <a:t>05/02/2024</a:t>
            </a:fld>
            <a:endParaRPr lang="en-GB"/>
          </a:p>
        </p:txBody>
      </p:sp>
      <p:sp>
        <p:nvSpPr>
          <p:cNvPr id="5" name="Footer Placeholder 4">
            <a:extLst>
              <a:ext uri="{FF2B5EF4-FFF2-40B4-BE49-F238E27FC236}">
                <a16:creationId xmlns:a16="http://schemas.microsoft.com/office/drawing/2014/main" id="{2DEC2C3B-F6AF-2549-C992-D376870A9F6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B9138EE-EA76-214A-F6DD-4AD100B70DBF}"/>
              </a:ext>
            </a:extLst>
          </p:cNvPr>
          <p:cNvSpPr>
            <a:spLocks noGrp="1"/>
          </p:cNvSpPr>
          <p:nvPr>
            <p:ph type="sldNum" sz="quarter" idx="12"/>
          </p:nvPr>
        </p:nvSpPr>
        <p:spPr/>
        <p:txBody>
          <a:bodyPr/>
          <a:lstStyle>
            <a:lvl1pPr>
              <a:defRPr/>
            </a:lvl1pPr>
          </a:lstStyle>
          <a:p>
            <a:pPr>
              <a:defRPr/>
            </a:pPr>
            <a:fld id="{18AD3396-6322-4333-B3A3-03907DA9E9B4}" type="slidenum">
              <a:rPr lang="en-GB" altLang="en-US"/>
              <a:pPr>
                <a:defRPr/>
              </a:pPr>
              <a:t>‹#›</a:t>
            </a:fld>
            <a:endParaRPr lang="en-GB" altLang="en-US"/>
          </a:p>
        </p:txBody>
      </p:sp>
    </p:spTree>
    <p:extLst>
      <p:ext uri="{BB962C8B-B14F-4D97-AF65-F5344CB8AC3E}">
        <p14:creationId xmlns:p14="http://schemas.microsoft.com/office/powerpoint/2010/main" val="869968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D11618-FFA6-DCF9-BA15-BBECFFFFC0C9}"/>
              </a:ext>
            </a:extLst>
          </p:cNvPr>
          <p:cNvSpPr>
            <a:spLocks noGrp="1"/>
          </p:cNvSpPr>
          <p:nvPr>
            <p:ph type="dt" sz="half" idx="10"/>
          </p:nvPr>
        </p:nvSpPr>
        <p:spPr/>
        <p:txBody>
          <a:bodyPr/>
          <a:lstStyle>
            <a:lvl1pPr>
              <a:defRPr/>
            </a:lvl1pPr>
          </a:lstStyle>
          <a:p>
            <a:pPr>
              <a:defRPr/>
            </a:pPr>
            <a:fld id="{84A4C5AD-CA32-4732-9710-7547092923BD}" type="datetimeFigureOut">
              <a:rPr lang="en-GB"/>
              <a:pPr>
                <a:defRPr/>
              </a:pPr>
              <a:t>05/02/2024</a:t>
            </a:fld>
            <a:endParaRPr lang="en-GB"/>
          </a:p>
        </p:txBody>
      </p:sp>
      <p:sp>
        <p:nvSpPr>
          <p:cNvPr id="5" name="Footer Placeholder 4">
            <a:extLst>
              <a:ext uri="{FF2B5EF4-FFF2-40B4-BE49-F238E27FC236}">
                <a16:creationId xmlns:a16="http://schemas.microsoft.com/office/drawing/2014/main" id="{0E18EFBC-691C-6F68-A021-D06F08465D0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7F11763-F2BD-669F-A00E-BDA1FC75A8BC}"/>
              </a:ext>
            </a:extLst>
          </p:cNvPr>
          <p:cNvSpPr>
            <a:spLocks noGrp="1"/>
          </p:cNvSpPr>
          <p:nvPr>
            <p:ph type="sldNum" sz="quarter" idx="12"/>
          </p:nvPr>
        </p:nvSpPr>
        <p:spPr/>
        <p:txBody>
          <a:bodyPr/>
          <a:lstStyle>
            <a:lvl1pPr>
              <a:defRPr/>
            </a:lvl1pPr>
          </a:lstStyle>
          <a:p>
            <a:pPr>
              <a:defRPr/>
            </a:pPr>
            <a:fld id="{E8E46221-5348-4F82-AC2B-2651ADD0C88A}" type="slidenum">
              <a:rPr lang="en-GB" altLang="en-US"/>
              <a:pPr>
                <a:defRPr/>
              </a:pPr>
              <a:t>‹#›</a:t>
            </a:fld>
            <a:endParaRPr lang="en-GB" altLang="en-US"/>
          </a:p>
        </p:txBody>
      </p:sp>
    </p:spTree>
    <p:extLst>
      <p:ext uri="{BB962C8B-B14F-4D97-AF65-F5344CB8AC3E}">
        <p14:creationId xmlns:p14="http://schemas.microsoft.com/office/powerpoint/2010/main" val="3779549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3D5C7C7-F52A-C6EB-EA60-E2D2512E649E}"/>
              </a:ext>
            </a:extLst>
          </p:cNvPr>
          <p:cNvSpPr>
            <a:spLocks noGrp="1"/>
          </p:cNvSpPr>
          <p:nvPr>
            <p:ph type="dt" sz="half" idx="10"/>
          </p:nvPr>
        </p:nvSpPr>
        <p:spPr/>
        <p:txBody>
          <a:bodyPr/>
          <a:lstStyle>
            <a:lvl1pPr>
              <a:defRPr/>
            </a:lvl1pPr>
          </a:lstStyle>
          <a:p>
            <a:pPr>
              <a:defRPr/>
            </a:pPr>
            <a:fld id="{D8132004-586D-4887-98F8-A9C55AAAAF10}" type="datetimeFigureOut">
              <a:rPr lang="en-GB"/>
              <a:pPr>
                <a:defRPr/>
              </a:pPr>
              <a:t>05/02/2024</a:t>
            </a:fld>
            <a:endParaRPr lang="en-GB"/>
          </a:p>
        </p:txBody>
      </p:sp>
      <p:sp>
        <p:nvSpPr>
          <p:cNvPr id="6" name="Footer Placeholder 4">
            <a:extLst>
              <a:ext uri="{FF2B5EF4-FFF2-40B4-BE49-F238E27FC236}">
                <a16:creationId xmlns:a16="http://schemas.microsoft.com/office/drawing/2014/main" id="{257AD16B-7C1F-93B8-81B5-CE3DBA9A333B}"/>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FC6632B-D0A3-BF59-DEA7-346149D0B66B}"/>
              </a:ext>
            </a:extLst>
          </p:cNvPr>
          <p:cNvSpPr>
            <a:spLocks noGrp="1"/>
          </p:cNvSpPr>
          <p:nvPr>
            <p:ph type="sldNum" sz="quarter" idx="12"/>
          </p:nvPr>
        </p:nvSpPr>
        <p:spPr/>
        <p:txBody>
          <a:bodyPr/>
          <a:lstStyle>
            <a:lvl1pPr>
              <a:defRPr/>
            </a:lvl1pPr>
          </a:lstStyle>
          <a:p>
            <a:pPr>
              <a:defRPr/>
            </a:pPr>
            <a:fld id="{F7840B43-5721-481B-9CAB-57681243A181}" type="slidenum">
              <a:rPr lang="en-GB" altLang="en-US"/>
              <a:pPr>
                <a:defRPr/>
              </a:pPr>
              <a:t>‹#›</a:t>
            </a:fld>
            <a:endParaRPr lang="en-GB" altLang="en-US"/>
          </a:p>
        </p:txBody>
      </p:sp>
    </p:spTree>
    <p:extLst>
      <p:ext uri="{BB962C8B-B14F-4D97-AF65-F5344CB8AC3E}">
        <p14:creationId xmlns:p14="http://schemas.microsoft.com/office/powerpoint/2010/main" val="2146227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C011EC5-C7A5-085F-14D1-ABA1926D4864}"/>
              </a:ext>
            </a:extLst>
          </p:cNvPr>
          <p:cNvSpPr>
            <a:spLocks noGrp="1"/>
          </p:cNvSpPr>
          <p:nvPr>
            <p:ph type="dt" sz="half" idx="10"/>
          </p:nvPr>
        </p:nvSpPr>
        <p:spPr/>
        <p:txBody>
          <a:bodyPr/>
          <a:lstStyle>
            <a:lvl1pPr>
              <a:defRPr/>
            </a:lvl1pPr>
          </a:lstStyle>
          <a:p>
            <a:pPr>
              <a:defRPr/>
            </a:pPr>
            <a:fld id="{CB211AA5-3D30-4CDD-AD22-223DFE838588}" type="datetimeFigureOut">
              <a:rPr lang="en-GB"/>
              <a:pPr>
                <a:defRPr/>
              </a:pPr>
              <a:t>05/02/2024</a:t>
            </a:fld>
            <a:endParaRPr lang="en-GB"/>
          </a:p>
        </p:txBody>
      </p:sp>
      <p:sp>
        <p:nvSpPr>
          <p:cNvPr id="8" name="Footer Placeholder 4">
            <a:extLst>
              <a:ext uri="{FF2B5EF4-FFF2-40B4-BE49-F238E27FC236}">
                <a16:creationId xmlns:a16="http://schemas.microsoft.com/office/drawing/2014/main" id="{C0197C4E-0A73-737D-5A69-BB42DFB463EF}"/>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F90EB0E0-AC10-561F-0C7C-FA59C4A6A46A}"/>
              </a:ext>
            </a:extLst>
          </p:cNvPr>
          <p:cNvSpPr>
            <a:spLocks noGrp="1"/>
          </p:cNvSpPr>
          <p:nvPr>
            <p:ph type="sldNum" sz="quarter" idx="12"/>
          </p:nvPr>
        </p:nvSpPr>
        <p:spPr/>
        <p:txBody>
          <a:bodyPr/>
          <a:lstStyle>
            <a:lvl1pPr>
              <a:defRPr/>
            </a:lvl1pPr>
          </a:lstStyle>
          <a:p>
            <a:pPr>
              <a:defRPr/>
            </a:pPr>
            <a:fld id="{6F989C12-4488-49F5-8FAC-24823FB0684B}" type="slidenum">
              <a:rPr lang="en-GB" altLang="en-US"/>
              <a:pPr>
                <a:defRPr/>
              </a:pPr>
              <a:t>‹#›</a:t>
            </a:fld>
            <a:endParaRPr lang="en-GB" altLang="en-US"/>
          </a:p>
        </p:txBody>
      </p:sp>
    </p:spTree>
    <p:extLst>
      <p:ext uri="{BB962C8B-B14F-4D97-AF65-F5344CB8AC3E}">
        <p14:creationId xmlns:p14="http://schemas.microsoft.com/office/powerpoint/2010/main" val="1236233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B90F7F3-D688-3E3A-64CD-33A3E876D337}"/>
              </a:ext>
            </a:extLst>
          </p:cNvPr>
          <p:cNvSpPr>
            <a:spLocks noGrp="1"/>
          </p:cNvSpPr>
          <p:nvPr>
            <p:ph type="dt" sz="half" idx="10"/>
          </p:nvPr>
        </p:nvSpPr>
        <p:spPr/>
        <p:txBody>
          <a:bodyPr/>
          <a:lstStyle>
            <a:lvl1pPr>
              <a:defRPr/>
            </a:lvl1pPr>
          </a:lstStyle>
          <a:p>
            <a:pPr>
              <a:defRPr/>
            </a:pPr>
            <a:fld id="{BFA15C9F-71EE-4069-AE11-D714CED827C5}" type="datetimeFigureOut">
              <a:rPr lang="en-GB"/>
              <a:pPr>
                <a:defRPr/>
              </a:pPr>
              <a:t>05/02/2024</a:t>
            </a:fld>
            <a:endParaRPr lang="en-GB"/>
          </a:p>
        </p:txBody>
      </p:sp>
      <p:sp>
        <p:nvSpPr>
          <p:cNvPr id="4" name="Footer Placeholder 4">
            <a:extLst>
              <a:ext uri="{FF2B5EF4-FFF2-40B4-BE49-F238E27FC236}">
                <a16:creationId xmlns:a16="http://schemas.microsoft.com/office/drawing/2014/main" id="{76FE92A4-9B26-21BE-913C-AD8120E7208E}"/>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C0653175-3F12-E1D6-9E9C-39719FEC1B5A}"/>
              </a:ext>
            </a:extLst>
          </p:cNvPr>
          <p:cNvSpPr>
            <a:spLocks noGrp="1"/>
          </p:cNvSpPr>
          <p:nvPr>
            <p:ph type="sldNum" sz="quarter" idx="12"/>
          </p:nvPr>
        </p:nvSpPr>
        <p:spPr/>
        <p:txBody>
          <a:bodyPr/>
          <a:lstStyle>
            <a:lvl1pPr>
              <a:defRPr/>
            </a:lvl1pPr>
          </a:lstStyle>
          <a:p>
            <a:pPr>
              <a:defRPr/>
            </a:pPr>
            <a:fld id="{30D60391-AD7B-483A-830D-125E601EE3C5}" type="slidenum">
              <a:rPr lang="en-GB" altLang="en-US"/>
              <a:pPr>
                <a:defRPr/>
              </a:pPr>
              <a:t>‹#›</a:t>
            </a:fld>
            <a:endParaRPr lang="en-GB" altLang="en-US"/>
          </a:p>
        </p:txBody>
      </p:sp>
    </p:spTree>
    <p:extLst>
      <p:ext uri="{BB962C8B-B14F-4D97-AF65-F5344CB8AC3E}">
        <p14:creationId xmlns:p14="http://schemas.microsoft.com/office/powerpoint/2010/main" val="2781313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A177E2-1C76-FBE8-85AF-029CB266C3B9}"/>
              </a:ext>
            </a:extLst>
          </p:cNvPr>
          <p:cNvSpPr>
            <a:spLocks noGrp="1"/>
          </p:cNvSpPr>
          <p:nvPr>
            <p:ph type="dt" sz="half" idx="10"/>
          </p:nvPr>
        </p:nvSpPr>
        <p:spPr/>
        <p:txBody>
          <a:bodyPr/>
          <a:lstStyle>
            <a:lvl1pPr>
              <a:defRPr/>
            </a:lvl1pPr>
          </a:lstStyle>
          <a:p>
            <a:pPr>
              <a:defRPr/>
            </a:pPr>
            <a:fld id="{EDADC3CE-29B4-4379-84F1-93A67D763F60}" type="datetimeFigureOut">
              <a:rPr lang="en-GB"/>
              <a:pPr>
                <a:defRPr/>
              </a:pPr>
              <a:t>05/02/2024</a:t>
            </a:fld>
            <a:endParaRPr lang="en-GB"/>
          </a:p>
        </p:txBody>
      </p:sp>
      <p:sp>
        <p:nvSpPr>
          <p:cNvPr id="3" name="Footer Placeholder 4">
            <a:extLst>
              <a:ext uri="{FF2B5EF4-FFF2-40B4-BE49-F238E27FC236}">
                <a16:creationId xmlns:a16="http://schemas.microsoft.com/office/drawing/2014/main" id="{40743B4B-1A5F-0C74-3F2D-5B015FFDE7CE}"/>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F34BDCEB-6000-AA47-D352-DD42BEC0DF55}"/>
              </a:ext>
            </a:extLst>
          </p:cNvPr>
          <p:cNvSpPr>
            <a:spLocks noGrp="1"/>
          </p:cNvSpPr>
          <p:nvPr>
            <p:ph type="sldNum" sz="quarter" idx="12"/>
          </p:nvPr>
        </p:nvSpPr>
        <p:spPr/>
        <p:txBody>
          <a:bodyPr/>
          <a:lstStyle>
            <a:lvl1pPr>
              <a:defRPr/>
            </a:lvl1pPr>
          </a:lstStyle>
          <a:p>
            <a:pPr>
              <a:defRPr/>
            </a:pPr>
            <a:fld id="{662399BB-72D6-46D4-9C3B-440125BAF4BE}" type="slidenum">
              <a:rPr lang="en-GB" altLang="en-US"/>
              <a:pPr>
                <a:defRPr/>
              </a:pPr>
              <a:t>‹#›</a:t>
            </a:fld>
            <a:endParaRPr lang="en-GB" altLang="en-US"/>
          </a:p>
        </p:txBody>
      </p:sp>
    </p:spTree>
    <p:extLst>
      <p:ext uri="{BB962C8B-B14F-4D97-AF65-F5344CB8AC3E}">
        <p14:creationId xmlns:p14="http://schemas.microsoft.com/office/powerpoint/2010/main" val="3457201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57C3AD93-B59F-B6BC-E749-DD88491DEE41}"/>
              </a:ext>
            </a:extLst>
          </p:cNvPr>
          <p:cNvSpPr>
            <a:spLocks noGrp="1"/>
          </p:cNvSpPr>
          <p:nvPr>
            <p:ph type="dt" sz="half" idx="10"/>
          </p:nvPr>
        </p:nvSpPr>
        <p:spPr/>
        <p:txBody>
          <a:bodyPr/>
          <a:lstStyle>
            <a:lvl1pPr>
              <a:defRPr/>
            </a:lvl1pPr>
          </a:lstStyle>
          <a:p>
            <a:pPr>
              <a:defRPr/>
            </a:pPr>
            <a:fld id="{A47F6AFD-3BAE-42F8-B9F1-DCB210968627}" type="datetimeFigureOut">
              <a:rPr lang="en-GB"/>
              <a:pPr>
                <a:defRPr/>
              </a:pPr>
              <a:t>05/02/2024</a:t>
            </a:fld>
            <a:endParaRPr lang="en-GB"/>
          </a:p>
        </p:txBody>
      </p:sp>
      <p:sp>
        <p:nvSpPr>
          <p:cNvPr id="6" name="Footer Placeholder 4">
            <a:extLst>
              <a:ext uri="{FF2B5EF4-FFF2-40B4-BE49-F238E27FC236}">
                <a16:creationId xmlns:a16="http://schemas.microsoft.com/office/drawing/2014/main" id="{D59A5C41-FAAA-8B46-5C56-8A8EE3B4525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A9DC0B7-6585-1039-140A-7CD8A816A3EF}"/>
              </a:ext>
            </a:extLst>
          </p:cNvPr>
          <p:cNvSpPr>
            <a:spLocks noGrp="1"/>
          </p:cNvSpPr>
          <p:nvPr>
            <p:ph type="sldNum" sz="quarter" idx="12"/>
          </p:nvPr>
        </p:nvSpPr>
        <p:spPr/>
        <p:txBody>
          <a:bodyPr/>
          <a:lstStyle>
            <a:lvl1pPr>
              <a:defRPr/>
            </a:lvl1pPr>
          </a:lstStyle>
          <a:p>
            <a:pPr>
              <a:defRPr/>
            </a:pPr>
            <a:fld id="{A4FE55D1-0F07-47A6-8C2D-D7A8D1DBDE6B}" type="slidenum">
              <a:rPr lang="en-GB" altLang="en-US"/>
              <a:pPr>
                <a:defRPr/>
              </a:pPr>
              <a:t>‹#›</a:t>
            </a:fld>
            <a:endParaRPr lang="en-GB" altLang="en-US"/>
          </a:p>
        </p:txBody>
      </p:sp>
    </p:spTree>
    <p:extLst>
      <p:ext uri="{BB962C8B-B14F-4D97-AF65-F5344CB8AC3E}">
        <p14:creationId xmlns:p14="http://schemas.microsoft.com/office/powerpoint/2010/main" val="2491128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02AB5C6E-C155-00CF-E585-1ACB8FFFCF16}"/>
              </a:ext>
            </a:extLst>
          </p:cNvPr>
          <p:cNvSpPr>
            <a:spLocks noGrp="1"/>
          </p:cNvSpPr>
          <p:nvPr>
            <p:ph type="dt" sz="half" idx="10"/>
          </p:nvPr>
        </p:nvSpPr>
        <p:spPr/>
        <p:txBody>
          <a:bodyPr/>
          <a:lstStyle>
            <a:lvl1pPr>
              <a:defRPr/>
            </a:lvl1pPr>
          </a:lstStyle>
          <a:p>
            <a:pPr>
              <a:defRPr/>
            </a:pPr>
            <a:fld id="{D699FEE4-9091-4F43-92C5-A414FA7E2A11}" type="datetimeFigureOut">
              <a:rPr lang="en-GB"/>
              <a:pPr>
                <a:defRPr/>
              </a:pPr>
              <a:t>05/02/2024</a:t>
            </a:fld>
            <a:endParaRPr lang="en-GB"/>
          </a:p>
        </p:txBody>
      </p:sp>
      <p:sp>
        <p:nvSpPr>
          <p:cNvPr id="6" name="Footer Placeholder 4">
            <a:extLst>
              <a:ext uri="{FF2B5EF4-FFF2-40B4-BE49-F238E27FC236}">
                <a16:creationId xmlns:a16="http://schemas.microsoft.com/office/drawing/2014/main" id="{65F8B2A5-9CBC-AFE2-B3A5-C8C6EA6138D3}"/>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4AE8C0F-036A-B48D-36B0-F3856DA6749E}"/>
              </a:ext>
            </a:extLst>
          </p:cNvPr>
          <p:cNvSpPr>
            <a:spLocks noGrp="1"/>
          </p:cNvSpPr>
          <p:nvPr>
            <p:ph type="sldNum" sz="quarter" idx="12"/>
          </p:nvPr>
        </p:nvSpPr>
        <p:spPr/>
        <p:txBody>
          <a:bodyPr/>
          <a:lstStyle>
            <a:lvl1pPr>
              <a:defRPr/>
            </a:lvl1pPr>
          </a:lstStyle>
          <a:p>
            <a:pPr>
              <a:defRPr/>
            </a:pPr>
            <a:fld id="{6CDDA0DD-245D-450C-8A6E-109C48C22D42}" type="slidenum">
              <a:rPr lang="en-GB" altLang="en-US"/>
              <a:pPr>
                <a:defRPr/>
              </a:pPr>
              <a:t>‹#›</a:t>
            </a:fld>
            <a:endParaRPr lang="en-GB" altLang="en-US"/>
          </a:p>
        </p:txBody>
      </p:sp>
    </p:spTree>
    <p:extLst>
      <p:ext uri="{BB962C8B-B14F-4D97-AF65-F5344CB8AC3E}">
        <p14:creationId xmlns:p14="http://schemas.microsoft.com/office/powerpoint/2010/main" val="2047662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E0F4A2-D9A1-E6BB-2AFF-A1D910DBE469}"/>
              </a:ext>
            </a:extLst>
          </p:cNvPr>
          <p:cNvSpPr>
            <a:spLocks noGrp="1"/>
          </p:cNvSpPr>
          <p:nvPr>
            <p:ph type="dt" sz="half" idx="10"/>
          </p:nvPr>
        </p:nvSpPr>
        <p:spPr/>
        <p:txBody>
          <a:bodyPr/>
          <a:lstStyle>
            <a:lvl1pPr>
              <a:defRPr/>
            </a:lvl1pPr>
          </a:lstStyle>
          <a:p>
            <a:pPr>
              <a:defRPr/>
            </a:pPr>
            <a:fld id="{F0880934-47E5-4D34-8A1A-104CC85EEAE6}" type="datetimeFigureOut">
              <a:rPr lang="en-GB"/>
              <a:pPr>
                <a:defRPr/>
              </a:pPr>
              <a:t>05/02/2024</a:t>
            </a:fld>
            <a:endParaRPr lang="en-GB"/>
          </a:p>
        </p:txBody>
      </p:sp>
      <p:sp>
        <p:nvSpPr>
          <p:cNvPr id="5" name="Footer Placeholder 4">
            <a:extLst>
              <a:ext uri="{FF2B5EF4-FFF2-40B4-BE49-F238E27FC236}">
                <a16:creationId xmlns:a16="http://schemas.microsoft.com/office/drawing/2014/main" id="{E0861365-68B4-0715-DA30-9B15E9ACFC7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C96FBA5-D86C-E00F-E9B4-F4240E106F02}"/>
              </a:ext>
            </a:extLst>
          </p:cNvPr>
          <p:cNvSpPr>
            <a:spLocks noGrp="1"/>
          </p:cNvSpPr>
          <p:nvPr>
            <p:ph type="sldNum" sz="quarter" idx="12"/>
          </p:nvPr>
        </p:nvSpPr>
        <p:spPr/>
        <p:txBody>
          <a:bodyPr/>
          <a:lstStyle>
            <a:lvl1pPr>
              <a:defRPr/>
            </a:lvl1pPr>
          </a:lstStyle>
          <a:p>
            <a:pPr>
              <a:defRPr/>
            </a:pPr>
            <a:fld id="{749AAA79-D96B-496E-9934-A9F4BC04A96D}" type="slidenum">
              <a:rPr lang="en-GB" altLang="en-US"/>
              <a:pPr>
                <a:defRPr/>
              </a:pPr>
              <a:t>‹#›</a:t>
            </a:fld>
            <a:endParaRPr lang="en-GB" altLang="en-US"/>
          </a:p>
        </p:txBody>
      </p:sp>
    </p:spTree>
    <p:extLst>
      <p:ext uri="{BB962C8B-B14F-4D97-AF65-F5344CB8AC3E}">
        <p14:creationId xmlns:p14="http://schemas.microsoft.com/office/powerpoint/2010/main" val="1742035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B52263-EE20-A742-DACD-12302C51AB18}"/>
              </a:ext>
            </a:extLst>
          </p:cNvPr>
          <p:cNvSpPr>
            <a:spLocks noGrp="1"/>
          </p:cNvSpPr>
          <p:nvPr>
            <p:ph type="dt" sz="half" idx="10"/>
          </p:nvPr>
        </p:nvSpPr>
        <p:spPr/>
        <p:txBody>
          <a:bodyPr/>
          <a:lstStyle>
            <a:lvl1pPr>
              <a:defRPr/>
            </a:lvl1pPr>
          </a:lstStyle>
          <a:p>
            <a:pPr>
              <a:defRPr/>
            </a:pPr>
            <a:fld id="{AE938D28-6AD1-4826-A0C5-F10D0CDC7165}" type="datetimeFigureOut">
              <a:rPr lang="en-GB"/>
              <a:pPr>
                <a:defRPr/>
              </a:pPr>
              <a:t>05/02/2024</a:t>
            </a:fld>
            <a:endParaRPr lang="en-GB"/>
          </a:p>
        </p:txBody>
      </p:sp>
      <p:sp>
        <p:nvSpPr>
          <p:cNvPr id="5" name="Footer Placeholder 4">
            <a:extLst>
              <a:ext uri="{FF2B5EF4-FFF2-40B4-BE49-F238E27FC236}">
                <a16:creationId xmlns:a16="http://schemas.microsoft.com/office/drawing/2014/main" id="{289BDAEC-8834-47B9-C8B7-E287A5DA1D0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A5A10F7-0C88-3DEC-8090-B2CE64CD688A}"/>
              </a:ext>
            </a:extLst>
          </p:cNvPr>
          <p:cNvSpPr>
            <a:spLocks noGrp="1"/>
          </p:cNvSpPr>
          <p:nvPr>
            <p:ph type="sldNum" sz="quarter" idx="12"/>
          </p:nvPr>
        </p:nvSpPr>
        <p:spPr/>
        <p:txBody>
          <a:bodyPr/>
          <a:lstStyle>
            <a:lvl1pPr>
              <a:defRPr/>
            </a:lvl1pPr>
          </a:lstStyle>
          <a:p>
            <a:pPr>
              <a:defRPr/>
            </a:pPr>
            <a:fld id="{01745D5C-C834-4D6C-8C82-0F08EDDCF045}" type="slidenum">
              <a:rPr lang="en-GB" altLang="en-US"/>
              <a:pPr>
                <a:defRPr/>
              </a:pPr>
              <a:t>‹#›</a:t>
            </a:fld>
            <a:endParaRPr lang="en-GB" altLang="en-US"/>
          </a:p>
        </p:txBody>
      </p:sp>
    </p:spTree>
    <p:extLst>
      <p:ext uri="{BB962C8B-B14F-4D97-AF65-F5344CB8AC3E}">
        <p14:creationId xmlns:p14="http://schemas.microsoft.com/office/powerpoint/2010/main" val="31238792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7C2DA2-F7DA-51BA-AC6A-E5286F32E007}"/>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3569D5A5-5DC0-4775-99A3-B7C65C51A9D4}" type="datetimeFigureOut">
              <a:rPr lang="en-GB"/>
              <a:pPr>
                <a:defRPr/>
              </a:pPr>
              <a:t>05/02/2024</a:t>
            </a:fld>
            <a:endParaRPr lang="en-GB"/>
          </a:p>
        </p:txBody>
      </p:sp>
      <p:sp>
        <p:nvSpPr>
          <p:cNvPr id="5" name="Footer Placeholder 4">
            <a:extLst>
              <a:ext uri="{FF2B5EF4-FFF2-40B4-BE49-F238E27FC236}">
                <a16:creationId xmlns:a16="http://schemas.microsoft.com/office/drawing/2014/main" id="{C508E488-34C1-71D0-061D-36D37F9D8670}"/>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DDCF1268-4857-2166-DB4C-F97F46E6D7BC}"/>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196A70B-E653-4BE2-A4CA-F97E6EFF96D0}" type="slidenum">
              <a:rPr lang="en-GB" altLang="en-US"/>
              <a:pPr>
                <a:defRPr/>
              </a:pPr>
              <a:t>‹#›</a:t>
            </a:fld>
            <a:endParaRPr lang="en-GB" altLang="en-US"/>
          </a:p>
        </p:txBody>
      </p:sp>
    </p:spTree>
    <p:extLst>
      <p:ext uri="{BB962C8B-B14F-4D97-AF65-F5344CB8AC3E}">
        <p14:creationId xmlns:p14="http://schemas.microsoft.com/office/powerpoint/2010/main" val="14329666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7BE1A0-9910-86EC-186F-6BC2B37157C9}"/>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8C1D308-4B1E-4C7D-BF52-1FB1CDC4D103}" type="datetimeFigureOut">
              <a:rPr lang="en-GB"/>
              <a:pPr>
                <a:defRPr/>
              </a:pPr>
              <a:t>05/02/2024</a:t>
            </a:fld>
            <a:endParaRPr lang="en-GB"/>
          </a:p>
        </p:txBody>
      </p:sp>
      <p:sp>
        <p:nvSpPr>
          <p:cNvPr id="5" name="Footer Placeholder 4">
            <a:extLst>
              <a:ext uri="{FF2B5EF4-FFF2-40B4-BE49-F238E27FC236}">
                <a16:creationId xmlns:a16="http://schemas.microsoft.com/office/drawing/2014/main" id="{52E75B6E-9761-94A9-7407-A3721EAD7595}"/>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3CCCB3C6-4ADB-E2C0-6F68-2C9AC6AD749B}"/>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EB581F35-9FD5-4339-ABD3-C4FE7C8EC68A}" type="slidenum">
              <a:rPr lang="en-GB" altLang="en-US"/>
              <a:pPr>
                <a:defRPr/>
              </a:pPr>
              <a:t>‹#›</a:t>
            </a:fld>
            <a:endParaRPr lang="en-GB" altLang="en-US"/>
          </a:p>
        </p:txBody>
      </p:sp>
    </p:spTree>
    <p:extLst>
      <p:ext uri="{BB962C8B-B14F-4D97-AF65-F5344CB8AC3E}">
        <p14:creationId xmlns:p14="http://schemas.microsoft.com/office/powerpoint/2010/main" val="4918532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C9E6E6-A465-0529-6BD3-47C8662B8EC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85ADAE-A455-431C-ABC8-1F71E02C725D}" type="datetimeFigureOut">
              <a:rPr lang="en-GB"/>
              <a:pPr>
                <a:defRPr/>
              </a:pPr>
              <a:t>05/02/2024</a:t>
            </a:fld>
            <a:endParaRPr lang="en-GB"/>
          </a:p>
        </p:txBody>
      </p:sp>
      <p:sp>
        <p:nvSpPr>
          <p:cNvPr id="5" name="Slide Number Placeholder 5">
            <a:extLst>
              <a:ext uri="{FF2B5EF4-FFF2-40B4-BE49-F238E27FC236}">
                <a16:creationId xmlns:a16="http://schemas.microsoft.com/office/drawing/2014/main" id="{57DEA1E3-8B84-C65E-83D9-6805FFD0DDC8}"/>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AAD2EDD4-9E4F-4801-96B0-96132268C352}" type="slidenum">
              <a:rPr lang="en-GB" altLang="en-US"/>
              <a:pPr>
                <a:defRPr/>
              </a:pPr>
              <a:t>‹#›</a:t>
            </a:fld>
            <a:endParaRPr lang="en-GB" altLang="en-US"/>
          </a:p>
        </p:txBody>
      </p:sp>
    </p:spTree>
    <p:extLst>
      <p:ext uri="{BB962C8B-B14F-4D97-AF65-F5344CB8AC3E}">
        <p14:creationId xmlns:p14="http://schemas.microsoft.com/office/powerpoint/2010/main" val="42716113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07EC2C0-17CD-4FA9-AC17-FEBB134D97BF}"/>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BDFEA23-877C-4A3A-87F7-DF2FAD2E9C6E}" type="datetimeFigureOut">
              <a:rPr lang="en-GB"/>
              <a:pPr>
                <a:defRPr/>
              </a:pPr>
              <a:t>05/02/2024</a:t>
            </a:fld>
            <a:endParaRPr lang="en-GB"/>
          </a:p>
        </p:txBody>
      </p:sp>
      <p:sp>
        <p:nvSpPr>
          <p:cNvPr id="6" name="Slide Number Placeholder 6">
            <a:extLst>
              <a:ext uri="{FF2B5EF4-FFF2-40B4-BE49-F238E27FC236}">
                <a16:creationId xmlns:a16="http://schemas.microsoft.com/office/drawing/2014/main" id="{53EB1849-F13B-433B-3374-0D21B884B23D}"/>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C7FD3A5-1892-4D01-AF19-BC9D2CBC0601}" type="slidenum">
              <a:rPr lang="en-GB" altLang="en-US"/>
              <a:pPr>
                <a:defRPr/>
              </a:pPr>
              <a:t>‹#›</a:t>
            </a:fld>
            <a:endParaRPr lang="en-GB" altLang="en-US"/>
          </a:p>
        </p:txBody>
      </p:sp>
    </p:spTree>
    <p:extLst>
      <p:ext uri="{BB962C8B-B14F-4D97-AF65-F5344CB8AC3E}">
        <p14:creationId xmlns:p14="http://schemas.microsoft.com/office/powerpoint/2010/main" val="35101409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9C4D5B-346B-7D3F-9FA9-AEA7F493298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891B4E8-A766-4692-917B-6777121D2E9D}" type="datetimeFigureOut">
              <a:rPr lang="en-GB"/>
              <a:pPr>
                <a:defRPr/>
              </a:pPr>
              <a:t>05/02/2024</a:t>
            </a:fld>
            <a:endParaRPr lang="en-GB"/>
          </a:p>
        </p:txBody>
      </p:sp>
      <p:sp>
        <p:nvSpPr>
          <p:cNvPr id="8" name="Slide Number Placeholder 8">
            <a:extLst>
              <a:ext uri="{FF2B5EF4-FFF2-40B4-BE49-F238E27FC236}">
                <a16:creationId xmlns:a16="http://schemas.microsoft.com/office/drawing/2014/main" id="{B86FD8AF-C1A1-0F4C-58DE-7CA1E11E0974}"/>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724BDBF-5EAF-4438-B746-361743BEE875}" type="slidenum">
              <a:rPr lang="en-GB" altLang="en-US"/>
              <a:pPr>
                <a:defRPr/>
              </a:pPr>
              <a:t>‹#›</a:t>
            </a:fld>
            <a:endParaRPr lang="en-GB" altLang="en-US"/>
          </a:p>
        </p:txBody>
      </p:sp>
    </p:spTree>
    <p:extLst>
      <p:ext uri="{BB962C8B-B14F-4D97-AF65-F5344CB8AC3E}">
        <p14:creationId xmlns:p14="http://schemas.microsoft.com/office/powerpoint/2010/main" val="1600913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1018B05-6238-E3F5-340F-2421271BCD4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0B1B801-05ED-4EB5-B9C2-2728862799B6}" type="datetimeFigureOut">
              <a:rPr lang="en-GB"/>
              <a:pPr>
                <a:defRPr/>
              </a:pPr>
              <a:t>05/02/2024</a:t>
            </a:fld>
            <a:endParaRPr lang="en-GB"/>
          </a:p>
        </p:txBody>
      </p:sp>
      <p:sp>
        <p:nvSpPr>
          <p:cNvPr id="4" name="Slide Number Placeholder 4">
            <a:extLst>
              <a:ext uri="{FF2B5EF4-FFF2-40B4-BE49-F238E27FC236}">
                <a16:creationId xmlns:a16="http://schemas.microsoft.com/office/drawing/2014/main" id="{E66E92A1-0AE3-69BB-64B0-39774C6CF64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D64D43D7-9013-4E5B-8115-5858A50A5097}" type="slidenum">
              <a:rPr lang="en-GB" altLang="en-US"/>
              <a:pPr>
                <a:defRPr/>
              </a:pPr>
              <a:t>‹#›</a:t>
            </a:fld>
            <a:endParaRPr lang="en-GB" altLang="en-US"/>
          </a:p>
        </p:txBody>
      </p:sp>
    </p:spTree>
    <p:extLst>
      <p:ext uri="{BB962C8B-B14F-4D97-AF65-F5344CB8AC3E}">
        <p14:creationId xmlns:p14="http://schemas.microsoft.com/office/powerpoint/2010/main" val="11775675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CDAC3-3173-A1D2-5438-BDABA4677729}"/>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D00F698-4047-4DBD-9D85-D2F68B05995A}" type="datetimeFigureOut">
              <a:rPr lang="en-GB"/>
              <a:pPr>
                <a:defRPr/>
              </a:pPr>
              <a:t>05/02/2024</a:t>
            </a:fld>
            <a:endParaRPr lang="en-GB"/>
          </a:p>
        </p:txBody>
      </p:sp>
      <p:sp>
        <p:nvSpPr>
          <p:cNvPr id="3" name="Slide Number Placeholder 3">
            <a:extLst>
              <a:ext uri="{FF2B5EF4-FFF2-40B4-BE49-F238E27FC236}">
                <a16:creationId xmlns:a16="http://schemas.microsoft.com/office/drawing/2014/main" id="{DCE0A897-11FE-D6C2-BE30-9CBAAB12F810}"/>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16EFE7A-57CB-4189-A754-E335CA5EC807}" type="slidenum">
              <a:rPr lang="en-GB" altLang="en-US"/>
              <a:pPr>
                <a:defRPr/>
              </a:pPr>
              <a:t>‹#›</a:t>
            </a:fld>
            <a:endParaRPr lang="en-GB" altLang="en-US"/>
          </a:p>
        </p:txBody>
      </p:sp>
    </p:spTree>
    <p:extLst>
      <p:ext uri="{BB962C8B-B14F-4D97-AF65-F5344CB8AC3E}">
        <p14:creationId xmlns:p14="http://schemas.microsoft.com/office/powerpoint/2010/main" val="37223356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3F74B00C-455F-25A6-1F55-020CFC1E33C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888C60EB-2ACE-4683-8571-527FA1DA7239}" type="datetimeFigureOut">
              <a:rPr lang="en-GB"/>
              <a:pPr>
                <a:defRPr/>
              </a:pPr>
              <a:t>05/02/2024</a:t>
            </a:fld>
            <a:endParaRPr lang="en-GB"/>
          </a:p>
        </p:txBody>
      </p:sp>
      <p:sp>
        <p:nvSpPr>
          <p:cNvPr id="6" name="Slide Number Placeholder 6">
            <a:extLst>
              <a:ext uri="{FF2B5EF4-FFF2-40B4-BE49-F238E27FC236}">
                <a16:creationId xmlns:a16="http://schemas.microsoft.com/office/drawing/2014/main" id="{ECAB50BF-4D44-52D2-2AB7-0FABB3A38587}"/>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B829A4D-B5A5-47D3-9355-DED5FCF0F984}" type="slidenum">
              <a:rPr lang="en-GB" altLang="en-US"/>
              <a:pPr>
                <a:defRPr/>
              </a:pPr>
              <a:t>‹#›</a:t>
            </a:fld>
            <a:endParaRPr lang="en-GB" altLang="en-US"/>
          </a:p>
        </p:txBody>
      </p:sp>
    </p:spTree>
    <p:extLst>
      <p:ext uri="{BB962C8B-B14F-4D97-AF65-F5344CB8AC3E}">
        <p14:creationId xmlns:p14="http://schemas.microsoft.com/office/powerpoint/2010/main" val="11448778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C9FA067F-163C-83F3-9F57-51B7164913D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E48CE8F-34E0-419E-BEBA-EE62F33E1F70}" type="datetimeFigureOut">
              <a:rPr lang="en-GB"/>
              <a:pPr>
                <a:defRPr/>
              </a:pPr>
              <a:t>05/02/2024</a:t>
            </a:fld>
            <a:endParaRPr lang="en-GB"/>
          </a:p>
        </p:txBody>
      </p:sp>
      <p:sp>
        <p:nvSpPr>
          <p:cNvPr id="6" name="Slide Number Placeholder 6">
            <a:extLst>
              <a:ext uri="{FF2B5EF4-FFF2-40B4-BE49-F238E27FC236}">
                <a16:creationId xmlns:a16="http://schemas.microsoft.com/office/drawing/2014/main" id="{5EA268F4-688C-7FB3-6B27-E25356D4ECD5}"/>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A7042E0F-C210-4558-AADF-E335E94E8EED}" type="slidenum">
              <a:rPr lang="en-GB" altLang="en-US"/>
              <a:pPr>
                <a:defRPr/>
              </a:pPr>
              <a:t>‹#›</a:t>
            </a:fld>
            <a:endParaRPr lang="en-GB" altLang="en-US"/>
          </a:p>
        </p:txBody>
      </p:sp>
    </p:spTree>
    <p:extLst>
      <p:ext uri="{BB962C8B-B14F-4D97-AF65-F5344CB8AC3E}">
        <p14:creationId xmlns:p14="http://schemas.microsoft.com/office/powerpoint/2010/main" val="29281128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11DCAC-185A-D2A7-205C-B241186BE4F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33FED85-2A19-4653-80B2-C650BAB1D8C7}" type="datetimeFigureOut">
              <a:rPr lang="en-GB"/>
              <a:pPr>
                <a:defRPr/>
              </a:pPr>
              <a:t>05/02/2024</a:t>
            </a:fld>
            <a:endParaRPr lang="en-GB"/>
          </a:p>
        </p:txBody>
      </p:sp>
      <p:sp>
        <p:nvSpPr>
          <p:cNvPr id="5" name="Slide Number Placeholder 5">
            <a:extLst>
              <a:ext uri="{FF2B5EF4-FFF2-40B4-BE49-F238E27FC236}">
                <a16:creationId xmlns:a16="http://schemas.microsoft.com/office/drawing/2014/main" id="{DDD9303F-8C28-C827-4C02-CBB3FBC92665}"/>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59605B6-CE9D-4599-84F8-14EFA65B339C}" type="slidenum">
              <a:rPr lang="en-GB" altLang="en-US"/>
              <a:pPr>
                <a:defRPr/>
              </a:pPr>
              <a:t>‹#›</a:t>
            </a:fld>
            <a:endParaRPr lang="en-GB" altLang="en-US"/>
          </a:p>
        </p:txBody>
      </p:sp>
    </p:spTree>
    <p:extLst>
      <p:ext uri="{BB962C8B-B14F-4D97-AF65-F5344CB8AC3E}">
        <p14:creationId xmlns:p14="http://schemas.microsoft.com/office/powerpoint/2010/main" val="19486446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7715F5-0214-7198-C632-8F6F565B6D59}"/>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44F650-CE96-4054-B67C-2F31E63628FE}" type="datetimeFigureOut">
              <a:rPr lang="en-GB"/>
              <a:pPr>
                <a:defRPr/>
              </a:pPr>
              <a:t>05/02/2024</a:t>
            </a:fld>
            <a:endParaRPr lang="en-GB"/>
          </a:p>
        </p:txBody>
      </p:sp>
      <p:sp>
        <p:nvSpPr>
          <p:cNvPr id="5" name="Slide Number Placeholder 5">
            <a:extLst>
              <a:ext uri="{FF2B5EF4-FFF2-40B4-BE49-F238E27FC236}">
                <a16:creationId xmlns:a16="http://schemas.microsoft.com/office/drawing/2014/main" id="{ABF219F7-72C5-5E60-0ACF-05091AA6A64C}"/>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57690A27-1865-4308-BBF7-D92B07FC39E9}" type="slidenum">
              <a:rPr lang="en-GB" altLang="en-US"/>
              <a:pPr>
                <a:defRPr/>
              </a:pPr>
              <a:t>‹#›</a:t>
            </a:fld>
            <a:endParaRPr lang="en-GB" altLang="en-US"/>
          </a:p>
        </p:txBody>
      </p:sp>
    </p:spTree>
    <p:extLst>
      <p:ext uri="{BB962C8B-B14F-4D97-AF65-F5344CB8AC3E}">
        <p14:creationId xmlns:p14="http://schemas.microsoft.com/office/powerpoint/2010/main" val="2474427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7F6D9"/>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094B572B-1401-E4A9-BC9C-D4C08CBF2F12}"/>
              </a:ext>
            </a:extLst>
          </p:cNvPr>
          <p:cNvSpPr>
            <a:spLocks noGrp="1" noChangeArrowheads="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2BDE54F-1B35-B276-CF4E-009FB7FBF9E6}"/>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069F1F7-73D7-5F4B-FDD9-5997DF9F8A95}"/>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fld id="{CFBB6068-F730-4B22-8C8E-38C6C5B8F74C}" type="datetimeFigureOut">
              <a:rPr lang="en-GB"/>
              <a:pPr>
                <a:defRPr/>
              </a:pPr>
              <a:t>05/02/2024</a:t>
            </a:fld>
            <a:endParaRPr lang="en-GB"/>
          </a:p>
        </p:txBody>
      </p:sp>
      <p:sp>
        <p:nvSpPr>
          <p:cNvPr id="5" name="Footer Placeholder 4">
            <a:extLst>
              <a:ext uri="{FF2B5EF4-FFF2-40B4-BE49-F238E27FC236}">
                <a16:creationId xmlns:a16="http://schemas.microsoft.com/office/drawing/2014/main" id="{5E85E4AA-E686-28BD-392D-FF576DD7D03C}"/>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9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E0C68A48-7909-5209-0F5D-20712CF2CC48}"/>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tint val="75000"/>
                  </a:schemeClr>
                </a:solidFill>
                <a:latin typeface="+mn-lt"/>
              </a:defRPr>
            </a:lvl1pPr>
          </a:lstStyle>
          <a:p>
            <a:pPr>
              <a:defRPr/>
            </a:pPr>
            <a:fld id="{2E98D891-4D09-41AF-B55F-DD51A59ED93B}" type="slidenum">
              <a:rPr lang="en-GB" altLang="en-US"/>
              <a:pPr>
                <a:defRPr/>
              </a:pPr>
              <a:t>‹#›</a:t>
            </a:fld>
            <a:endParaRPr lang="en-GB" altLang="en-US"/>
          </a:p>
        </p:txBody>
      </p:sp>
      <p:sp>
        <p:nvSpPr>
          <p:cNvPr id="8" name="TextBox 7">
            <a:extLst>
              <a:ext uri="{FF2B5EF4-FFF2-40B4-BE49-F238E27FC236}">
                <a16:creationId xmlns:a16="http://schemas.microsoft.com/office/drawing/2014/main" id="{63806C15-26F5-390F-7513-575F670CEA2A}"/>
              </a:ext>
            </a:extLst>
          </p:cNvPr>
          <p:cNvSpPr txBox="1"/>
          <p:nvPr/>
        </p:nvSpPr>
        <p:spPr>
          <a:xfrm>
            <a:off x="8297863" y="0"/>
            <a:ext cx="866775" cy="115888"/>
          </a:xfrm>
          <a:prstGeom prst="rect">
            <a:avLst/>
          </a:prstGeom>
        </p:spPr>
        <p:txBody>
          <a:bodyPr lIns="0" tIns="0" rIns="0" bIns="0">
            <a:spAutoFit/>
          </a:bodyPr>
          <a:lstStyle/>
          <a:p>
            <a:pPr algn="r" eaLnBrk="1" fontAlgn="auto" hangingPunct="1">
              <a:spcBef>
                <a:spcPts val="0"/>
              </a:spcBef>
              <a:spcAft>
                <a:spcPts val="0"/>
              </a:spcAft>
              <a:defRPr/>
            </a:pPr>
            <a:r>
              <a:rPr lang="en-GB" sz="750">
                <a:solidFill>
                  <a:srgbClr val="000000"/>
                </a:solidFill>
                <a:latin typeface="Calibri" panose="020F0502020204030204" pitchFamily="34" charset="0"/>
                <a:cs typeface="Calibri" panose="020F0502020204030204" pitchFamily="34" charset="0"/>
              </a:rPr>
              <a:t>PUBLIC / CYHOEDDUS</a:t>
            </a:r>
          </a:p>
        </p:txBody>
      </p:sp>
      <p:pic>
        <p:nvPicPr>
          <p:cNvPr id="1032" name="Picture 8">
            <a:extLst>
              <a:ext uri="{FF2B5EF4-FFF2-40B4-BE49-F238E27FC236}">
                <a16:creationId xmlns:a16="http://schemas.microsoft.com/office/drawing/2014/main" id="{565531BC-0AA8-A5B2-99B6-91D78018E1B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0638" y="5713413"/>
            <a:ext cx="9144000"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235" r:id="rId1"/>
    <p:sldLayoutId id="2147484236" r:id="rId2"/>
    <p:sldLayoutId id="2147484237" r:id="rId3"/>
    <p:sldLayoutId id="2147484238" r:id="rId4"/>
    <p:sldLayoutId id="2147484239" r:id="rId5"/>
    <p:sldLayoutId id="2147484240" r:id="rId6"/>
    <p:sldLayoutId id="2147484241" r:id="rId7"/>
    <p:sldLayoutId id="2147484242" r:id="rId8"/>
    <p:sldLayoutId id="2147484243" r:id="rId9"/>
    <p:sldLayoutId id="2147484244" r:id="rId10"/>
    <p:sldLayoutId id="2147484245" r:id="rId11"/>
  </p:sldLayoutIdLst>
  <p:txStyles>
    <p:title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8238F819-8416-A1A7-0F25-674F61103F0E}"/>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4FBFE94E-FCEB-71DB-5A35-3FE8DEA5C04A}"/>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D3D00147-06DF-1A64-A198-7C688675EF6D}"/>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prstClr val="black">
                    <a:tint val="75000"/>
                  </a:prstClr>
                </a:solidFill>
                <a:latin typeface="Myriad Pro"/>
                <a:ea typeface="ＭＳ Ｐゴシック" charset="-128"/>
              </a:defRPr>
            </a:lvl1pPr>
          </a:lstStyle>
          <a:p>
            <a:pPr>
              <a:defRPr/>
            </a:pPr>
            <a:fld id="{A9A949E4-C266-40C2-AF6B-7AD05CC77E19}" type="datetimeFigureOut">
              <a:rPr lang="en-GB"/>
              <a:pPr>
                <a:defRPr/>
              </a:pPr>
              <a:t>05/02/2024</a:t>
            </a:fld>
            <a:endParaRPr lang="en-GB"/>
          </a:p>
        </p:txBody>
      </p:sp>
      <p:sp>
        <p:nvSpPr>
          <p:cNvPr id="6" name="Slide Number Placeholder 5">
            <a:extLst>
              <a:ext uri="{FF2B5EF4-FFF2-40B4-BE49-F238E27FC236}">
                <a16:creationId xmlns:a16="http://schemas.microsoft.com/office/drawing/2014/main" id="{C71F46ED-D103-602E-58F2-E3658C1737C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fontAlgn="auto" hangingPunct="1">
              <a:spcBef>
                <a:spcPts val="0"/>
              </a:spcBef>
              <a:spcAft>
                <a:spcPts val="0"/>
              </a:spcAft>
              <a:defRPr sz="900">
                <a:solidFill>
                  <a:srgbClr val="898989"/>
                </a:solidFill>
                <a:latin typeface="Myriad Pro" pitchFamily="34" charset="0"/>
              </a:defRPr>
            </a:lvl1pPr>
          </a:lstStyle>
          <a:p>
            <a:pPr>
              <a:defRPr/>
            </a:pPr>
            <a:fld id="{C75601A5-1BD0-41EA-892B-E0534353D2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246" r:id="rId1"/>
    <p:sldLayoutId id="2147484247" r:id="rId2"/>
    <p:sldLayoutId id="2147484248" r:id="rId3"/>
    <p:sldLayoutId id="2147484249" r:id="rId4"/>
    <p:sldLayoutId id="2147484250" r:id="rId5"/>
    <p:sldLayoutId id="2147484251" r:id="rId6"/>
    <p:sldLayoutId id="2147484252" r:id="rId7"/>
    <p:sldLayoutId id="2147484253" r:id="rId8"/>
    <p:sldLayoutId id="2147484254" r:id="rId9"/>
    <p:sldLayoutId id="2147484255" r:id="rId10"/>
    <p:sldLayoutId id="2147484256" r:id="rId11"/>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video" Target="https://www.youtube.com/embed/qrl9XKKouos?feature=oembed" TargetMode="External"/><Relationship Id="rId4" Type="http://schemas.openxmlformats.org/officeDocument/2006/relationships/image" Target="../media/image7.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www.playwales.org.uk/login/uploaded/documents/INFORMATION%20SHEETS/play%20and%20early%20years.pdf"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 Id="rId5" Type="http://schemas.openxmlformats.org/officeDocument/2006/relationships/hyperlink" Target="https://therapyfocus.org.au/on-the-blog/what-is-lego-therapy/" TargetMode="External"/><Relationship Id="rId4" Type="http://schemas.openxmlformats.org/officeDocument/2006/relationships/hyperlink" Target="http://www.playwales.org.uk/eng/playinghanging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7D5F68FA-10A6-5258-D6C1-8EE707A67DEA}"/>
              </a:ext>
            </a:extLst>
          </p:cNvPr>
          <p:cNvSpPr>
            <a:spLocks noGrp="1"/>
          </p:cNvSpPr>
          <p:nvPr>
            <p:ph type="ctrTitle"/>
          </p:nvPr>
        </p:nvSpPr>
        <p:spPr>
          <a:xfrm>
            <a:off x="611188" y="1125538"/>
            <a:ext cx="7772400" cy="4318000"/>
          </a:xfrm>
        </p:spPr>
        <p:txBody>
          <a:bodyPr rtlCol="0">
            <a:normAutofit fontScale="90000"/>
          </a:bodyPr>
          <a:lstStyle/>
          <a:p>
            <a:pPr eaLnBrk="1" fontAlgn="auto" hangingPunct="1">
              <a:spcAft>
                <a:spcPts val="0"/>
              </a:spcAft>
              <a:defRPr/>
            </a:pPr>
            <a:br>
              <a:rPr lang="en-US" altLang="en-US" sz="3600" b="1">
                <a:solidFill>
                  <a:schemeClr val="bg1"/>
                </a:solidFill>
              </a:rPr>
            </a:br>
            <a:br>
              <a:rPr lang="en-US" altLang="en-US" sz="3600" b="1">
                <a:solidFill>
                  <a:schemeClr val="bg1"/>
                </a:solidFill>
              </a:rPr>
            </a:br>
            <a:br>
              <a:rPr lang="en-US" altLang="en-US" sz="3600" b="1">
                <a:solidFill>
                  <a:schemeClr val="bg1"/>
                </a:solidFill>
                <a:latin typeface="Calibri" panose="020F0502020204030204" pitchFamily="34" charset="0"/>
                <a:cs typeface="Calibri" panose="020F0502020204030204" pitchFamily="34" charset="0"/>
              </a:rPr>
            </a:br>
            <a:r>
              <a:rPr lang="en-US" altLang="en-US" sz="4400" b="1">
                <a:latin typeface="Calibri" panose="020F0502020204030204" pitchFamily="34" charset="0"/>
                <a:cs typeface="Calibri" panose="020F0502020204030204" pitchFamily="34" charset="0"/>
              </a:rPr>
              <a:t>ECEY4003/C</a:t>
            </a:r>
            <a:br>
              <a:rPr lang="en-US" altLang="en-US" sz="4400">
                <a:latin typeface="Calibri" panose="020F0502020204030204" pitchFamily="34" charset="0"/>
                <a:cs typeface="Calibri" panose="020F0502020204030204" pitchFamily="34" charset="0"/>
              </a:rPr>
            </a:br>
            <a:r>
              <a:rPr lang="en-US" altLang="en-US" sz="4400" b="1" err="1">
                <a:latin typeface="Calibri" panose="020F0502020204030204" pitchFamily="34" charset="0"/>
                <a:cs typeface="Calibri" panose="020F0502020204030204" pitchFamily="34" charset="0"/>
              </a:rPr>
              <a:t>Chwarae</a:t>
            </a:r>
            <a:r>
              <a:rPr lang="en-US" altLang="en-US" sz="4400" b="1">
                <a:latin typeface="Calibri" panose="020F0502020204030204" pitchFamily="34" charset="0"/>
                <a:cs typeface="Calibri" panose="020F0502020204030204" pitchFamily="34" charset="0"/>
              </a:rPr>
              <a:t> plant: </a:t>
            </a:r>
            <a:r>
              <a:rPr lang="en-US" altLang="en-US" sz="4400" b="1" err="1">
                <a:latin typeface="Calibri" panose="020F0502020204030204" pitchFamily="34" charset="0"/>
                <a:cs typeface="Calibri" panose="020F0502020204030204" pitchFamily="34" charset="0"/>
              </a:rPr>
              <a:t>egwyddorion</a:t>
            </a:r>
            <a:r>
              <a:rPr lang="en-US" altLang="en-US" sz="4400" b="1">
                <a:latin typeface="Calibri" panose="020F0502020204030204" pitchFamily="34" charset="0"/>
                <a:cs typeface="Calibri" panose="020F0502020204030204" pitchFamily="34" charset="0"/>
              </a:rPr>
              <a:t> ac </a:t>
            </a:r>
            <a:r>
              <a:rPr lang="en-US" altLang="en-US" sz="4400" b="1" err="1">
                <a:latin typeface="Calibri" panose="020F0502020204030204" pitchFamily="34" charset="0"/>
                <a:cs typeface="Calibri" panose="020F0502020204030204" pitchFamily="34" charset="0"/>
              </a:rPr>
              <a:t>arfer</a:t>
            </a:r>
            <a:br>
              <a:rPr lang="en-US" altLang="en-US" sz="4400" b="1">
                <a:latin typeface="Calibri" panose="020F0502020204030204" pitchFamily="34" charset="0"/>
                <a:cs typeface="Calibri" panose="020F0502020204030204" pitchFamily="34" charset="0"/>
              </a:rPr>
            </a:br>
            <a:r>
              <a:rPr lang="en-US" altLang="en-US" sz="3600" b="1" err="1">
                <a:latin typeface="Calibri" panose="020F0502020204030204" pitchFamily="34" charset="0"/>
                <a:cs typeface="Calibri" panose="020F0502020204030204" pitchFamily="34" charset="0"/>
              </a:rPr>
              <a:t>Darlith</a:t>
            </a:r>
            <a:r>
              <a:rPr lang="en-US" altLang="en-US" sz="3600" b="1">
                <a:latin typeface="Calibri" panose="020F0502020204030204" pitchFamily="34" charset="0"/>
                <a:cs typeface="Calibri" panose="020F0502020204030204" pitchFamily="34" charset="0"/>
              </a:rPr>
              <a:t> 2</a:t>
            </a:r>
            <a:br>
              <a:rPr lang="en-US" altLang="en-US" sz="3600" b="1">
                <a:latin typeface="Calibri" panose="020F0502020204030204" pitchFamily="34" charset="0"/>
                <a:cs typeface="Calibri" panose="020F0502020204030204" pitchFamily="34" charset="0"/>
              </a:rPr>
            </a:br>
            <a:br>
              <a:rPr lang="en-US" altLang="en-US" sz="4400">
                <a:solidFill>
                  <a:schemeClr val="bg1"/>
                </a:solidFill>
                <a:latin typeface="Calibri" panose="020F0502020204030204" pitchFamily="34" charset="0"/>
                <a:cs typeface="Calibri" panose="020F0502020204030204" pitchFamily="34" charset="0"/>
              </a:rPr>
            </a:br>
            <a:r>
              <a:rPr lang="en-US" altLang="en-US" sz="4400" b="1">
                <a:solidFill>
                  <a:srgbClr val="0070C0"/>
                </a:solidFill>
                <a:latin typeface="Calibri" panose="020F0502020204030204" pitchFamily="34" charset="0"/>
                <a:cs typeface="Calibri" panose="020F0502020204030204" pitchFamily="34" charset="0"/>
              </a:rPr>
              <a:t>Children’s play: principles and practice</a:t>
            </a:r>
            <a:br>
              <a:rPr lang="en-US" altLang="en-US" sz="4400" b="1">
                <a:solidFill>
                  <a:srgbClr val="0070C0"/>
                </a:solidFill>
                <a:latin typeface="Calibri" panose="020F0502020204030204" pitchFamily="34" charset="0"/>
                <a:cs typeface="Calibri" panose="020F0502020204030204" pitchFamily="34" charset="0"/>
              </a:rPr>
            </a:br>
            <a:r>
              <a:rPr lang="en-GB" altLang="en-US" sz="3600" b="1">
                <a:solidFill>
                  <a:srgbClr val="0070C0"/>
                </a:solidFill>
                <a:latin typeface="Calibri" panose="020F0502020204030204" pitchFamily="34" charset="0"/>
                <a:cs typeface="Calibri" panose="020F0502020204030204" pitchFamily="34" charset="0"/>
              </a:rPr>
              <a:t>Lecture 2 </a:t>
            </a:r>
            <a:br>
              <a:rPr lang="en-GB" altLang="en-US" sz="4000" b="1">
                <a:solidFill>
                  <a:schemeClr val="bg1"/>
                </a:solidFill>
              </a:rPr>
            </a:br>
            <a:br>
              <a:rPr lang="en-GB" altLang="en-US" sz="4000" b="1">
                <a:solidFill>
                  <a:schemeClr val="bg1"/>
                </a:solidFill>
              </a:rPr>
            </a:br>
            <a:r>
              <a:rPr lang="en-GB" altLang="en-US" sz="4000" b="1" err="1">
                <a:latin typeface="Calibri" panose="020F0502020204030204" pitchFamily="34" charset="0"/>
                <a:cs typeface="Calibri" panose="020F0502020204030204" pitchFamily="34" charset="0"/>
              </a:rPr>
              <a:t>Mathau</a:t>
            </a:r>
            <a:r>
              <a:rPr lang="en-GB" altLang="en-US" sz="4000" b="1">
                <a:latin typeface="Calibri" panose="020F0502020204030204" pitchFamily="34" charset="0"/>
                <a:cs typeface="Calibri" panose="020F0502020204030204" pitchFamily="34" charset="0"/>
              </a:rPr>
              <a:t> o </a:t>
            </a:r>
            <a:r>
              <a:rPr lang="en-GB" altLang="en-US" sz="4000" b="1" err="1">
                <a:latin typeface="Calibri" panose="020F0502020204030204" pitchFamily="34" charset="0"/>
                <a:cs typeface="Calibri" panose="020F0502020204030204" pitchFamily="34" charset="0"/>
              </a:rPr>
              <a:t>chwarae</a:t>
            </a:r>
            <a:r>
              <a:rPr lang="en-GB" altLang="en-US" sz="4000" b="1">
                <a:latin typeface="Calibri" panose="020F0502020204030204" pitchFamily="34" charset="0"/>
                <a:cs typeface="Calibri" panose="020F0502020204030204" pitchFamily="34" charset="0"/>
              </a:rPr>
              <a:t>/ </a:t>
            </a:r>
            <a:r>
              <a:rPr lang="en-GB" altLang="en-US" sz="4000" b="1">
                <a:solidFill>
                  <a:srgbClr val="0070C0"/>
                </a:solidFill>
                <a:latin typeface="Calibri" panose="020F0502020204030204" pitchFamily="34" charset="0"/>
                <a:cs typeface="Calibri" panose="020F0502020204030204" pitchFamily="34" charset="0"/>
              </a:rPr>
              <a:t>Types of play</a:t>
            </a:r>
            <a:endParaRPr lang="en-US" altLang="en-US" sz="4000">
              <a:solidFill>
                <a:srgbClr val="0070C0"/>
              </a:solidFill>
              <a:latin typeface="Calibri" panose="020F0502020204030204" pitchFamily="34" charset="0"/>
              <a:cs typeface="Calibri" panose="020F0502020204030204" pitchFamily="34" charset="0"/>
            </a:endParaRPr>
          </a:p>
        </p:txBody>
      </p:sp>
    </p:spTree>
    <p:custDataLst>
      <p:tags r:id="rId1"/>
    </p:custData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17B739F8-726E-05A3-C68C-03127B60E3B1}"/>
              </a:ext>
            </a:extLst>
          </p:cNvPr>
          <p:cNvSpPr>
            <a:spLocks noGrp="1" noChangeArrowheads="1"/>
          </p:cNvSpPr>
          <p:nvPr>
            <p:ph type="title"/>
          </p:nvPr>
        </p:nvSpPr>
        <p:spPr/>
        <p:txBody>
          <a:bodyPr/>
          <a:lstStyle/>
          <a:p>
            <a:pPr eaLnBrk="1" hangingPunct="1"/>
            <a:r>
              <a:rPr lang="en-GB" altLang="en-US" sz="4000" b="1" err="1">
                <a:latin typeface="Calibri" panose="020F0502020204030204" pitchFamily="34" charset="0"/>
                <a:cs typeface="Calibri" panose="020F0502020204030204" pitchFamily="34" charset="0"/>
              </a:rPr>
              <a:t>Crynodeb</a:t>
            </a:r>
            <a:r>
              <a:rPr lang="en-GB" altLang="en-US" sz="4000" b="1">
                <a:latin typeface="Calibri" panose="020F0502020204030204" pitchFamily="34" charset="0"/>
                <a:cs typeface="Calibri" panose="020F0502020204030204" pitchFamily="34" charset="0"/>
              </a:rPr>
              <a:t> </a:t>
            </a:r>
            <a:r>
              <a:rPr lang="en-GB" altLang="en-US" sz="4000" b="1" err="1">
                <a:latin typeface="Calibri" panose="020F0502020204030204" pitchFamily="34" charset="0"/>
                <a:cs typeface="Calibri" panose="020F0502020204030204" pitchFamily="34" charset="0"/>
              </a:rPr>
              <a:t>o’r</a:t>
            </a:r>
            <a:r>
              <a:rPr lang="en-GB" altLang="en-US" sz="4000" b="1">
                <a:latin typeface="Calibri" panose="020F0502020204030204" pitchFamily="34" charset="0"/>
                <a:cs typeface="Calibri" panose="020F0502020204030204" pitchFamily="34" charset="0"/>
              </a:rPr>
              <a:t> </a:t>
            </a:r>
            <a:r>
              <a:rPr lang="en-GB" altLang="en-US" sz="4000" b="1" err="1">
                <a:latin typeface="Calibri" panose="020F0502020204030204" pitchFamily="34" charset="0"/>
                <a:cs typeface="Calibri" panose="020F0502020204030204" pitchFamily="34" charset="0"/>
              </a:rPr>
              <a:t>darlith</a:t>
            </a:r>
            <a:r>
              <a:rPr lang="en-GB" altLang="en-US" sz="4000" b="1">
                <a:latin typeface="Calibri" panose="020F0502020204030204" pitchFamily="34" charset="0"/>
                <a:cs typeface="Calibri" panose="020F0502020204030204" pitchFamily="34" charset="0"/>
              </a:rPr>
              <a:t> </a:t>
            </a:r>
            <a:r>
              <a:rPr lang="en-GB" altLang="en-US" sz="4000" b="1" err="1">
                <a:latin typeface="Calibri" panose="020F0502020204030204" pitchFamily="34" charset="0"/>
                <a:cs typeface="Calibri" panose="020F0502020204030204" pitchFamily="34" charset="0"/>
              </a:rPr>
              <a:t>diwethaf</a:t>
            </a:r>
            <a:br>
              <a:rPr lang="en-GB" altLang="en-US" sz="4000" b="1">
                <a:latin typeface="Calibri" panose="020F0502020204030204" pitchFamily="34" charset="0"/>
                <a:cs typeface="Calibri" panose="020F0502020204030204" pitchFamily="34" charset="0"/>
              </a:rPr>
            </a:br>
            <a:r>
              <a:rPr lang="en-GB" altLang="en-US" sz="4000" b="1">
                <a:solidFill>
                  <a:srgbClr val="0070C0"/>
                </a:solidFill>
                <a:latin typeface="Calibri" panose="020F0502020204030204" pitchFamily="34" charset="0"/>
                <a:cs typeface="Calibri" panose="020F0502020204030204" pitchFamily="34" charset="0"/>
              </a:rPr>
              <a:t>Recap of previous lecture</a:t>
            </a:r>
            <a:endParaRPr lang="en-US" altLang="en-US" sz="4000" b="1">
              <a:latin typeface="Calibri" panose="020F0502020204030204" pitchFamily="34" charset="0"/>
              <a:cs typeface="Calibri" panose="020F0502020204030204" pitchFamily="34" charset="0"/>
            </a:endParaRPr>
          </a:p>
        </p:txBody>
      </p:sp>
      <p:sp>
        <p:nvSpPr>
          <p:cNvPr id="18435" name="Content Placeholder 2">
            <a:extLst>
              <a:ext uri="{FF2B5EF4-FFF2-40B4-BE49-F238E27FC236}">
                <a16:creationId xmlns:a16="http://schemas.microsoft.com/office/drawing/2014/main" id="{B41468C7-0D1C-CEE2-52EF-093FDA935117}"/>
              </a:ext>
            </a:extLst>
          </p:cNvPr>
          <p:cNvSpPr>
            <a:spLocks noGrp="1" noChangeArrowheads="1"/>
          </p:cNvSpPr>
          <p:nvPr>
            <p:ph sz="half" idx="1"/>
          </p:nvPr>
        </p:nvSpPr>
        <p:spPr>
          <a:xfrm>
            <a:off x="4857552" y="1988840"/>
            <a:ext cx="3816548" cy="3096493"/>
          </a:xfrm>
        </p:spPr>
        <p:txBody>
          <a:bodyPr/>
          <a:lstStyle/>
          <a:p>
            <a:pPr eaLnBrk="1" hangingPunct="1"/>
            <a:r>
              <a:rPr lang="en-GB" altLang="en-US" sz="2800">
                <a:solidFill>
                  <a:srgbClr val="0070C0"/>
                </a:solidFill>
                <a:latin typeface="Calibri" panose="020F0502020204030204" pitchFamily="34" charset="0"/>
                <a:cs typeface="Calibri" panose="020F0502020204030204" pitchFamily="34" charset="0"/>
              </a:rPr>
              <a:t>Assessment requirements </a:t>
            </a:r>
          </a:p>
          <a:p>
            <a:pPr eaLnBrk="1" hangingPunct="1"/>
            <a:r>
              <a:rPr lang="en-GB" altLang="en-US" sz="2800">
                <a:solidFill>
                  <a:srgbClr val="0070C0"/>
                </a:solidFill>
                <a:latin typeface="Calibri" panose="020F0502020204030204" pitchFamily="34" charset="0"/>
                <a:cs typeface="Calibri" panose="020F0502020204030204" pitchFamily="34" charset="0"/>
              </a:rPr>
              <a:t>What is Play?</a:t>
            </a:r>
          </a:p>
          <a:p>
            <a:pPr eaLnBrk="1" hangingPunct="1"/>
            <a:r>
              <a:rPr lang="en-GB" altLang="en-US" sz="2800">
                <a:solidFill>
                  <a:srgbClr val="0070C0"/>
                </a:solidFill>
                <a:latin typeface="Calibri" panose="020F0502020204030204" pitchFamily="34" charset="0"/>
                <a:cs typeface="Calibri" panose="020F0502020204030204" pitchFamily="34" charset="0"/>
              </a:rPr>
              <a:t>Welsh Government</a:t>
            </a:r>
          </a:p>
          <a:p>
            <a:pPr eaLnBrk="1" hangingPunct="1"/>
            <a:r>
              <a:rPr lang="en-GB" altLang="en-US" sz="2800">
                <a:solidFill>
                  <a:srgbClr val="0070C0"/>
                </a:solidFill>
                <a:latin typeface="Calibri" panose="020F0502020204030204" pitchFamily="34" charset="0"/>
                <a:cs typeface="Calibri" panose="020F0502020204030204" pitchFamily="34" charset="0"/>
              </a:rPr>
              <a:t>UNCRC</a:t>
            </a:r>
            <a:endParaRPr lang="en-US" altLang="en-US" sz="2800">
              <a:solidFill>
                <a:srgbClr val="0070C0"/>
              </a:solidFill>
              <a:latin typeface="Calibri" panose="020F0502020204030204" pitchFamily="34" charset="0"/>
              <a:cs typeface="Calibri" panose="020F0502020204030204" pitchFamily="34" charset="0"/>
            </a:endParaRPr>
          </a:p>
        </p:txBody>
      </p:sp>
      <p:sp>
        <p:nvSpPr>
          <p:cNvPr id="18436" name="Content Placeholder 3">
            <a:extLst>
              <a:ext uri="{FF2B5EF4-FFF2-40B4-BE49-F238E27FC236}">
                <a16:creationId xmlns:a16="http://schemas.microsoft.com/office/drawing/2014/main" id="{2437E86A-58F5-1A85-5F32-471304B7BEBD}"/>
              </a:ext>
            </a:extLst>
          </p:cNvPr>
          <p:cNvSpPr>
            <a:spLocks noGrp="1" noChangeArrowheads="1"/>
          </p:cNvSpPr>
          <p:nvPr>
            <p:ph sz="half" idx="2"/>
          </p:nvPr>
        </p:nvSpPr>
        <p:spPr>
          <a:xfrm>
            <a:off x="628650" y="1988840"/>
            <a:ext cx="3886200" cy="4351338"/>
          </a:xfrm>
        </p:spPr>
        <p:txBody>
          <a:bodyPr/>
          <a:lstStyle/>
          <a:p>
            <a:pPr eaLnBrk="1" hangingPunct="1"/>
            <a:r>
              <a:rPr lang="en-GB" altLang="en-US" sz="2800" err="1">
                <a:latin typeface="Calibri" panose="020F0502020204030204" pitchFamily="34" charset="0"/>
                <a:cs typeface="Calibri" panose="020F0502020204030204" pitchFamily="34" charset="0"/>
              </a:rPr>
              <a:t>Gofynion</a:t>
            </a:r>
            <a:r>
              <a:rPr lang="en-GB" altLang="en-US" sz="2800">
                <a:latin typeface="Calibri" panose="020F0502020204030204" pitchFamily="34" charset="0"/>
                <a:cs typeface="Calibri" panose="020F0502020204030204" pitchFamily="34" charset="0"/>
              </a:rPr>
              <a:t> </a:t>
            </a:r>
            <a:r>
              <a:rPr lang="en-GB" altLang="en-US" sz="2800" err="1">
                <a:latin typeface="Calibri" panose="020F0502020204030204" pitchFamily="34" charset="0"/>
                <a:cs typeface="Calibri" panose="020F0502020204030204" pitchFamily="34" charset="0"/>
              </a:rPr>
              <a:t>yr</a:t>
            </a:r>
            <a:r>
              <a:rPr lang="en-GB" altLang="en-US" sz="2800">
                <a:latin typeface="Calibri" panose="020F0502020204030204" pitchFamily="34" charset="0"/>
                <a:cs typeface="Calibri" panose="020F0502020204030204" pitchFamily="34" charset="0"/>
              </a:rPr>
              <a:t> </a:t>
            </a:r>
            <a:r>
              <a:rPr lang="en-GB" altLang="en-US" sz="2800" err="1">
                <a:latin typeface="Calibri" panose="020F0502020204030204" pitchFamily="34" charset="0"/>
                <a:cs typeface="Calibri" panose="020F0502020204030204" pitchFamily="34" charset="0"/>
              </a:rPr>
              <a:t>aseiniad</a:t>
            </a:r>
            <a:endParaRPr lang="en-GB" altLang="en-US" sz="2800">
              <a:latin typeface="Calibri" panose="020F0502020204030204" pitchFamily="34" charset="0"/>
              <a:cs typeface="Calibri" panose="020F0502020204030204" pitchFamily="34" charset="0"/>
            </a:endParaRPr>
          </a:p>
          <a:p>
            <a:pPr eaLnBrk="1" hangingPunct="1"/>
            <a:r>
              <a:rPr lang="en-GB" altLang="en-US" sz="2800">
                <a:latin typeface="Calibri" panose="020F0502020204030204" pitchFamily="34" charset="0"/>
                <a:cs typeface="Calibri" panose="020F0502020204030204" pitchFamily="34" charset="0"/>
              </a:rPr>
              <a:t>Beth </a:t>
            </a:r>
            <a:r>
              <a:rPr lang="en-GB" altLang="en-US" sz="2800" err="1">
                <a:latin typeface="Calibri" panose="020F0502020204030204" pitchFamily="34" charset="0"/>
                <a:cs typeface="Calibri" panose="020F0502020204030204" pitchFamily="34" charset="0"/>
              </a:rPr>
              <a:t>yw</a:t>
            </a:r>
            <a:r>
              <a:rPr lang="en-GB" altLang="en-US" sz="2800">
                <a:latin typeface="Calibri" panose="020F0502020204030204" pitchFamily="34" charset="0"/>
                <a:cs typeface="Calibri" panose="020F0502020204030204" pitchFamily="34" charset="0"/>
              </a:rPr>
              <a:t> </a:t>
            </a:r>
            <a:r>
              <a:rPr lang="en-GB" altLang="en-US" sz="2800" err="1">
                <a:latin typeface="Calibri" panose="020F0502020204030204" pitchFamily="34" charset="0"/>
                <a:cs typeface="Calibri" panose="020F0502020204030204" pitchFamily="34" charset="0"/>
              </a:rPr>
              <a:t>chwarae</a:t>
            </a:r>
            <a:r>
              <a:rPr lang="en-GB" altLang="en-US" sz="2800">
                <a:latin typeface="Calibri" panose="020F0502020204030204" pitchFamily="34" charset="0"/>
                <a:cs typeface="Calibri" panose="020F0502020204030204" pitchFamily="34" charset="0"/>
              </a:rPr>
              <a:t>?</a:t>
            </a:r>
          </a:p>
          <a:p>
            <a:pPr eaLnBrk="1" hangingPunct="1"/>
            <a:r>
              <a:rPr lang="en-GB" altLang="en-US" sz="2800" err="1">
                <a:latin typeface="Calibri" panose="020F0502020204030204" pitchFamily="34" charset="0"/>
                <a:cs typeface="Calibri" panose="020F0502020204030204" pitchFamily="34" charset="0"/>
              </a:rPr>
              <a:t>Llywodraeth</a:t>
            </a:r>
            <a:r>
              <a:rPr lang="en-GB" altLang="en-US" sz="2800">
                <a:latin typeface="Calibri" panose="020F0502020204030204" pitchFamily="34" charset="0"/>
                <a:cs typeface="Calibri" panose="020F0502020204030204" pitchFamily="34" charset="0"/>
              </a:rPr>
              <a:t> Cymru</a:t>
            </a:r>
          </a:p>
          <a:p>
            <a:pPr eaLnBrk="1" hangingPunct="1"/>
            <a:r>
              <a:rPr lang="en-GB" altLang="en-US" sz="2800">
                <a:latin typeface="Calibri" panose="020F0502020204030204" pitchFamily="34" charset="0"/>
                <a:cs typeface="Calibri" panose="020F0502020204030204" pitchFamily="34" charset="0"/>
              </a:rPr>
              <a:t>CCUHP</a:t>
            </a:r>
            <a:endParaRPr lang="en-US" altLang="en-US" sz="2800">
              <a:latin typeface="Calibri" panose="020F0502020204030204" pitchFamily="34" charset="0"/>
              <a:cs typeface="Calibri" panose="020F050202020403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8E7A2289-D3FA-2ED6-98D3-2871EF6650B7}"/>
              </a:ext>
            </a:extLst>
          </p:cNvPr>
          <p:cNvSpPr>
            <a:spLocks noGrp="1" noChangeArrowheads="1"/>
          </p:cNvSpPr>
          <p:nvPr>
            <p:ph type="title"/>
          </p:nvPr>
        </p:nvSpPr>
        <p:spPr>
          <a:xfrm>
            <a:off x="628650" y="365125"/>
            <a:ext cx="3886200" cy="1263675"/>
          </a:xfrm>
        </p:spPr>
        <p:txBody>
          <a:bodyPr/>
          <a:lstStyle/>
          <a:p>
            <a:pPr eaLnBrk="1" hangingPunct="1"/>
            <a:r>
              <a:rPr lang="en-GB" altLang="en-US" sz="4000" b="1">
                <a:latin typeface="Calibri" panose="020F0502020204030204" pitchFamily="34" charset="0"/>
                <a:cs typeface="Calibri" panose="020F0502020204030204" pitchFamily="34" charset="0"/>
              </a:rPr>
              <a:t>Nod</a:t>
            </a:r>
            <a:endParaRPr lang="en-US" altLang="en-US" sz="4000" b="1">
              <a:solidFill>
                <a:srgbClr val="0070C0"/>
              </a:solidFill>
              <a:latin typeface="Calibri" panose="020F0502020204030204" pitchFamily="34" charset="0"/>
              <a:cs typeface="Calibri" panose="020F0502020204030204" pitchFamily="34" charset="0"/>
            </a:endParaRPr>
          </a:p>
        </p:txBody>
      </p:sp>
      <p:sp>
        <p:nvSpPr>
          <p:cNvPr id="18435" name="Content Placeholder 2">
            <a:extLst>
              <a:ext uri="{FF2B5EF4-FFF2-40B4-BE49-F238E27FC236}">
                <a16:creationId xmlns:a16="http://schemas.microsoft.com/office/drawing/2014/main" id="{3D104C1D-FCC0-E1F6-2442-235BC02563C5}"/>
              </a:ext>
            </a:extLst>
          </p:cNvPr>
          <p:cNvSpPr>
            <a:spLocks noGrp="1" noChangeArrowheads="1"/>
          </p:cNvSpPr>
          <p:nvPr>
            <p:ph sz="half" idx="1"/>
          </p:nvPr>
        </p:nvSpPr>
        <p:spPr>
          <a:xfrm>
            <a:off x="4802188" y="1690688"/>
            <a:ext cx="3946525" cy="3724275"/>
          </a:xfrm>
        </p:spPr>
        <p:txBody>
          <a:bodyPr/>
          <a:lstStyle/>
          <a:p>
            <a:pPr eaLnBrk="1" hangingPunct="1"/>
            <a:r>
              <a:rPr lang="en-GB" altLang="en-US" sz="2800">
                <a:solidFill>
                  <a:srgbClr val="0070C0"/>
                </a:solidFill>
                <a:latin typeface="Calibri" panose="020F0502020204030204" pitchFamily="34" charset="0"/>
                <a:cs typeface="Calibri" panose="020F0502020204030204" pitchFamily="34" charset="0"/>
              </a:rPr>
              <a:t>International perspectives on play</a:t>
            </a:r>
          </a:p>
          <a:p>
            <a:pPr eaLnBrk="1" hangingPunct="1"/>
            <a:r>
              <a:rPr lang="en-GB" altLang="en-US" sz="2800">
                <a:solidFill>
                  <a:srgbClr val="0070C0"/>
                </a:solidFill>
                <a:latin typeface="Calibri" panose="020F0502020204030204" pitchFamily="34" charset="0"/>
                <a:cs typeface="Calibri" panose="020F0502020204030204" pitchFamily="34" charset="0"/>
              </a:rPr>
              <a:t>Defining Play</a:t>
            </a:r>
          </a:p>
          <a:p>
            <a:pPr eaLnBrk="1" hangingPunct="1"/>
            <a:r>
              <a:rPr lang="en-GB" altLang="en-US" sz="2800">
                <a:solidFill>
                  <a:srgbClr val="0070C0"/>
                </a:solidFill>
                <a:latin typeface="Calibri" panose="020F0502020204030204" pitchFamily="34" charset="0"/>
                <a:cs typeface="Calibri" panose="020F0502020204030204" pitchFamily="34" charset="0"/>
              </a:rPr>
              <a:t>Learning theories</a:t>
            </a:r>
          </a:p>
          <a:p>
            <a:pPr eaLnBrk="1" hangingPunct="1"/>
            <a:r>
              <a:rPr lang="en-GB" altLang="en-US" sz="2800">
                <a:solidFill>
                  <a:srgbClr val="0070C0"/>
                </a:solidFill>
                <a:latin typeface="Calibri" panose="020F0502020204030204" pitchFamily="34" charset="0"/>
                <a:cs typeface="Calibri" panose="020F0502020204030204" pitchFamily="34" charset="0"/>
              </a:rPr>
              <a:t>Types of play</a:t>
            </a:r>
            <a:endParaRPr lang="en-US" altLang="en-US" sz="2800">
              <a:solidFill>
                <a:srgbClr val="0070C0"/>
              </a:solidFill>
              <a:latin typeface="Calibri" panose="020F0502020204030204" pitchFamily="34" charset="0"/>
              <a:cs typeface="Calibri" panose="020F0502020204030204" pitchFamily="34" charset="0"/>
            </a:endParaRPr>
          </a:p>
        </p:txBody>
      </p:sp>
      <p:sp>
        <p:nvSpPr>
          <p:cNvPr id="18436" name="Content Placeholder 1">
            <a:extLst>
              <a:ext uri="{FF2B5EF4-FFF2-40B4-BE49-F238E27FC236}">
                <a16:creationId xmlns:a16="http://schemas.microsoft.com/office/drawing/2014/main" id="{B04B360F-FC3E-46EE-8B0E-781578454AB5}"/>
              </a:ext>
            </a:extLst>
          </p:cNvPr>
          <p:cNvSpPr>
            <a:spLocks noGrp="1" noChangeArrowheads="1"/>
          </p:cNvSpPr>
          <p:nvPr>
            <p:ph sz="half" idx="2"/>
          </p:nvPr>
        </p:nvSpPr>
        <p:spPr>
          <a:xfrm>
            <a:off x="455613" y="1690688"/>
            <a:ext cx="3886200" cy="3960812"/>
          </a:xfrm>
        </p:spPr>
        <p:txBody>
          <a:bodyPr/>
          <a:lstStyle/>
          <a:p>
            <a:r>
              <a:rPr lang="en-GB" altLang="en-US" sz="2800" err="1">
                <a:latin typeface="Calibri" panose="020F0502020204030204" pitchFamily="34" charset="0"/>
                <a:cs typeface="Calibri" panose="020F0502020204030204" pitchFamily="34" charset="0"/>
              </a:rPr>
              <a:t>Safbwyntiau</a:t>
            </a:r>
            <a:r>
              <a:rPr lang="en-GB" altLang="en-US" sz="2800">
                <a:latin typeface="Calibri" panose="020F0502020204030204" pitchFamily="34" charset="0"/>
                <a:cs typeface="Calibri" panose="020F0502020204030204" pitchFamily="34" charset="0"/>
              </a:rPr>
              <a:t> </a:t>
            </a:r>
            <a:r>
              <a:rPr lang="en-GB" altLang="en-US" sz="2800" err="1">
                <a:latin typeface="Calibri" panose="020F0502020204030204" pitchFamily="34" charset="0"/>
                <a:cs typeface="Calibri" panose="020F0502020204030204" pitchFamily="34" charset="0"/>
              </a:rPr>
              <a:t>rhyngwladol</a:t>
            </a:r>
            <a:r>
              <a:rPr lang="en-GB" altLang="en-US" sz="2800">
                <a:latin typeface="Calibri" panose="020F0502020204030204" pitchFamily="34" charset="0"/>
                <a:cs typeface="Calibri" panose="020F0502020204030204" pitchFamily="34" charset="0"/>
              </a:rPr>
              <a:t> </a:t>
            </a:r>
            <a:r>
              <a:rPr lang="en-GB" altLang="en-US" sz="2800" err="1">
                <a:latin typeface="Calibri" panose="020F0502020204030204" pitchFamily="34" charset="0"/>
                <a:cs typeface="Calibri" panose="020F0502020204030204" pitchFamily="34" charset="0"/>
              </a:rPr>
              <a:t>ar</a:t>
            </a:r>
            <a:r>
              <a:rPr lang="en-GB" altLang="en-US" sz="2800">
                <a:latin typeface="Calibri" panose="020F0502020204030204" pitchFamily="34" charset="0"/>
                <a:cs typeface="Calibri" panose="020F0502020204030204" pitchFamily="34" charset="0"/>
              </a:rPr>
              <a:t> </a:t>
            </a:r>
            <a:r>
              <a:rPr lang="en-GB" altLang="en-US" sz="2800" err="1">
                <a:latin typeface="Calibri" panose="020F0502020204030204" pitchFamily="34" charset="0"/>
                <a:cs typeface="Calibri" panose="020F0502020204030204" pitchFamily="34" charset="0"/>
              </a:rPr>
              <a:t>chwarae</a:t>
            </a:r>
            <a:endParaRPr lang="en-GB" altLang="en-US" sz="2800">
              <a:latin typeface="Calibri" panose="020F0502020204030204" pitchFamily="34" charset="0"/>
              <a:cs typeface="Calibri" panose="020F0502020204030204" pitchFamily="34" charset="0"/>
            </a:endParaRPr>
          </a:p>
          <a:p>
            <a:r>
              <a:rPr lang="en-GB" altLang="en-US" sz="2800" err="1">
                <a:latin typeface="Calibri" panose="020F0502020204030204" pitchFamily="34" charset="0"/>
                <a:cs typeface="Calibri" panose="020F0502020204030204" pitchFamily="34" charset="0"/>
              </a:rPr>
              <a:t>Diffinio</a:t>
            </a:r>
            <a:r>
              <a:rPr lang="en-GB" altLang="en-US" sz="2800">
                <a:latin typeface="Calibri" panose="020F0502020204030204" pitchFamily="34" charset="0"/>
                <a:cs typeface="Calibri" panose="020F0502020204030204" pitchFamily="34" charset="0"/>
              </a:rPr>
              <a:t> </a:t>
            </a:r>
            <a:r>
              <a:rPr lang="en-GB" altLang="en-US" sz="2800" err="1">
                <a:latin typeface="Calibri" panose="020F0502020204030204" pitchFamily="34" charset="0"/>
                <a:cs typeface="Calibri" panose="020F0502020204030204" pitchFamily="34" charset="0"/>
              </a:rPr>
              <a:t>Chwarae</a:t>
            </a:r>
            <a:endParaRPr lang="en-GB" altLang="en-US" sz="2800">
              <a:latin typeface="Calibri" panose="020F0502020204030204" pitchFamily="34" charset="0"/>
              <a:cs typeface="Calibri" panose="020F0502020204030204" pitchFamily="34" charset="0"/>
            </a:endParaRPr>
          </a:p>
          <a:p>
            <a:r>
              <a:rPr lang="en-GB" altLang="en-US" sz="2800" err="1">
                <a:latin typeface="Calibri" panose="020F0502020204030204" pitchFamily="34" charset="0"/>
                <a:cs typeface="Calibri" panose="020F0502020204030204" pitchFamily="34" charset="0"/>
              </a:rPr>
              <a:t>Damcaniaethau</a:t>
            </a:r>
            <a:r>
              <a:rPr lang="en-GB" altLang="en-US" sz="2800">
                <a:latin typeface="Calibri" panose="020F0502020204030204" pitchFamily="34" charset="0"/>
                <a:cs typeface="Calibri" panose="020F0502020204030204" pitchFamily="34" charset="0"/>
              </a:rPr>
              <a:t> </a:t>
            </a:r>
            <a:r>
              <a:rPr lang="en-GB" altLang="en-US" sz="2800" err="1">
                <a:latin typeface="Calibri" panose="020F0502020204030204" pitchFamily="34" charset="0"/>
                <a:cs typeface="Calibri" panose="020F0502020204030204" pitchFamily="34" charset="0"/>
              </a:rPr>
              <a:t>dysgu</a:t>
            </a:r>
            <a:endParaRPr lang="en-GB" altLang="en-US" sz="2800">
              <a:latin typeface="Calibri" panose="020F0502020204030204" pitchFamily="34" charset="0"/>
              <a:cs typeface="Calibri" panose="020F0502020204030204" pitchFamily="34" charset="0"/>
            </a:endParaRPr>
          </a:p>
          <a:p>
            <a:r>
              <a:rPr lang="en-GB" altLang="en-US" sz="2800" err="1">
                <a:latin typeface="Calibri" panose="020F0502020204030204" pitchFamily="34" charset="0"/>
                <a:cs typeface="Calibri" panose="020F0502020204030204" pitchFamily="34" charset="0"/>
              </a:rPr>
              <a:t>Mathau</a:t>
            </a:r>
            <a:r>
              <a:rPr lang="en-GB" altLang="en-US" sz="2800">
                <a:latin typeface="Calibri" panose="020F0502020204030204" pitchFamily="34" charset="0"/>
                <a:cs typeface="Calibri" panose="020F0502020204030204" pitchFamily="34" charset="0"/>
              </a:rPr>
              <a:t> o </a:t>
            </a:r>
            <a:r>
              <a:rPr lang="en-GB" altLang="en-US" sz="2800" err="1">
                <a:latin typeface="Calibri" panose="020F0502020204030204" pitchFamily="34" charset="0"/>
                <a:cs typeface="Calibri" panose="020F0502020204030204" pitchFamily="34" charset="0"/>
              </a:rPr>
              <a:t>chwarae</a:t>
            </a:r>
            <a:endParaRPr lang="en-US" altLang="en-US" sz="280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18510945-2235-21AE-2125-D56478937E33}"/>
              </a:ext>
            </a:extLst>
          </p:cNvPr>
          <p:cNvSpPr txBox="1"/>
          <p:nvPr/>
        </p:nvSpPr>
        <p:spPr>
          <a:xfrm>
            <a:off x="4629152" y="735151"/>
            <a:ext cx="2416111" cy="707886"/>
          </a:xfrm>
          <a:prstGeom prst="rect">
            <a:avLst/>
          </a:prstGeom>
          <a:noFill/>
        </p:spPr>
        <p:txBody>
          <a:bodyPr wrap="none" rtlCol="0">
            <a:spAutoFit/>
          </a:bodyPr>
          <a:lstStyle/>
          <a:p>
            <a:r>
              <a:rPr lang="en-GB" altLang="en-US" sz="4000" b="1">
                <a:solidFill>
                  <a:srgbClr val="0070C0"/>
                </a:solidFill>
                <a:latin typeface="Calibri" panose="020F0502020204030204" pitchFamily="34" charset="0"/>
                <a:cs typeface="Calibri" panose="020F0502020204030204" pitchFamily="34" charset="0"/>
              </a:rPr>
              <a:t>Objectives</a:t>
            </a:r>
            <a:endParaRPr lang="en-US" sz="40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2C4E8ED7-C565-C4B7-ACDE-051E15A93A6A}"/>
              </a:ext>
            </a:extLst>
          </p:cNvPr>
          <p:cNvSpPr>
            <a:spLocks noGrp="1" noChangeArrowheads="1"/>
          </p:cNvSpPr>
          <p:nvPr>
            <p:ph type="title"/>
          </p:nvPr>
        </p:nvSpPr>
        <p:spPr/>
        <p:txBody>
          <a:bodyPr/>
          <a:lstStyle/>
          <a:p>
            <a:pPr eaLnBrk="1" hangingPunct="1"/>
            <a:r>
              <a:rPr lang="en-GB" altLang="en-US"/>
              <a:t>Crynodeb o’r darlith diwethaf</a:t>
            </a:r>
            <a:br>
              <a:rPr lang="en-GB" altLang="en-US"/>
            </a:br>
            <a:r>
              <a:rPr lang="en-GB" altLang="en-US">
                <a:solidFill>
                  <a:srgbClr val="0070C0"/>
                </a:solidFill>
              </a:rPr>
              <a:t>Recap of previous lecture</a:t>
            </a:r>
            <a:endParaRPr lang="en-US" altLang="en-US">
              <a:solidFill>
                <a:srgbClr val="0070C0"/>
              </a:solidFill>
            </a:endParaRPr>
          </a:p>
        </p:txBody>
      </p:sp>
      <p:sp>
        <p:nvSpPr>
          <p:cNvPr id="18435" name="Title 1">
            <a:extLst>
              <a:ext uri="{FF2B5EF4-FFF2-40B4-BE49-F238E27FC236}">
                <a16:creationId xmlns:a16="http://schemas.microsoft.com/office/drawing/2014/main" id="{04AC02C3-2B9C-9701-8DFF-ACD6843FC0C4}"/>
              </a:ext>
            </a:extLst>
          </p:cNvPr>
          <p:cNvSpPr>
            <a:spLocks noGrp="1" noChangeArrowheads="1"/>
          </p:cNvSpPr>
          <p:nvPr>
            <p:ph sz="half" idx="1"/>
          </p:nvPr>
        </p:nvSpPr>
        <p:spPr/>
        <p:txBody>
          <a:bodyPr/>
          <a:lstStyle/>
          <a:p>
            <a:pPr eaLnBrk="1" hangingPunct="1">
              <a:defRPr/>
            </a:pPr>
            <a:r>
              <a:rPr lang="cy-GB" altLang="en-US" sz="2800">
                <a:latin typeface="Calibri" panose="020F0502020204030204" pitchFamily="34" charset="0"/>
                <a:cs typeface="Calibri" panose="020F0502020204030204" pitchFamily="34" charset="0"/>
              </a:rPr>
              <a:t>Beth yw Chwarae?</a:t>
            </a:r>
            <a:endParaRPr lang="en-GB" altLang="en-US" sz="2800">
              <a:solidFill>
                <a:srgbClr val="0070C0"/>
              </a:solidFill>
              <a:latin typeface="Calibri" panose="020F0502020204030204" pitchFamily="34" charset="0"/>
              <a:cs typeface="Calibri" panose="020F0502020204030204" pitchFamily="34" charset="0"/>
            </a:endParaRPr>
          </a:p>
          <a:p>
            <a:pPr eaLnBrk="1" hangingPunct="1">
              <a:defRPr/>
            </a:pPr>
            <a:r>
              <a:rPr lang="en-GB" altLang="en-US" sz="2800" err="1">
                <a:latin typeface="Calibri"/>
                <a:cs typeface="Calibri"/>
              </a:rPr>
              <a:t>Chwiliwch</a:t>
            </a:r>
            <a:r>
              <a:rPr lang="en-GB" altLang="en-US" sz="2800">
                <a:latin typeface="Calibri"/>
                <a:cs typeface="Calibri"/>
              </a:rPr>
              <a:t> I </a:t>
            </a:r>
            <a:r>
              <a:rPr lang="en-GB" altLang="en-US" sz="2800" err="1">
                <a:latin typeface="Calibri"/>
                <a:cs typeface="Calibri"/>
              </a:rPr>
              <a:t>fewn</a:t>
            </a:r>
            <a:r>
              <a:rPr lang="en-GB" altLang="en-US" sz="2800">
                <a:latin typeface="Calibri"/>
                <a:cs typeface="Calibri"/>
              </a:rPr>
              <a:t> </a:t>
            </a:r>
            <a:r>
              <a:rPr lang="en-GB" altLang="en-US" sz="2800" err="1">
                <a:latin typeface="Calibri"/>
                <a:cs typeface="Calibri"/>
              </a:rPr>
              <a:t>I'r</a:t>
            </a:r>
            <a:r>
              <a:rPr lang="en-GB" altLang="en-US" sz="2800">
                <a:latin typeface="Calibri"/>
                <a:cs typeface="Calibri"/>
              </a:rPr>
              <a:t> </a:t>
            </a:r>
            <a:r>
              <a:rPr lang="en-GB" altLang="en-US" sz="2800" err="1">
                <a:latin typeface="Calibri"/>
                <a:cs typeface="Calibri"/>
              </a:rPr>
              <a:t>gwahanol</a:t>
            </a:r>
            <a:r>
              <a:rPr lang="en-GB" altLang="en-US" sz="2800">
                <a:latin typeface="Calibri"/>
                <a:cs typeface="Calibri"/>
              </a:rPr>
              <a:t> </a:t>
            </a:r>
            <a:r>
              <a:rPr lang="en-GB" altLang="en-US" sz="2800" err="1">
                <a:latin typeface="Calibri"/>
                <a:cs typeface="Calibri"/>
              </a:rPr>
              <a:t>damcaniaethau</a:t>
            </a:r>
            <a:endParaRPr lang="en-GB" altLang="en-US" sz="2800" err="1">
              <a:latin typeface="Calibri" panose="020F0502020204030204" pitchFamily="34" charset="0"/>
              <a:cs typeface="Calibri" panose="020F0502020204030204" pitchFamily="34" charset="0"/>
            </a:endParaRPr>
          </a:p>
          <a:p>
            <a:pPr marL="0" indent="0" eaLnBrk="1" hangingPunct="1">
              <a:buFont typeface="Arial" panose="020B0604020202020204" pitchFamily="34" charset="0"/>
              <a:buNone/>
              <a:defRPr/>
            </a:pPr>
            <a:endParaRPr lang="en-GB" altLang="en-US" sz="2400">
              <a:solidFill>
                <a:srgbClr val="0070C0"/>
              </a:solidFill>
            </a:endParaRPr>
          </a:p>
        </p:txBody>
      </p:sp>
      <p:sp>
        <p:nvSpPr>
          <p:cNvPr id="19460" name="Content Placeholder 1">
            <a:extLst>
              <a:ext uri="{FF2B5EF4-FFF2-40B4-BE49-F238E27FC236}">
                <a16:creationId xmlns:a16="http://schemas.microsoft.com/office/drawing/2014/main" id="{B97F0F5C-B977-3F9E-BCF7-21D56A83F0E5}"/>
              </a:ext>
            </a:extLst>
          </p:cNvPr>
          <p:cNvSpPr>
            <a:spLocks noGrp="1" noChangeArrowheads="1"/>
          </p:cNvSpPr>
          <p:nvPr>
            <p:ph sz="half" idx="2"/>
          </p:nvPr>
        </p:nvSpPr>
        <p:spPr>
          <a:xfrm>
            <a:off x="4629150" y="1825625"/>
            <a:ext cx="3886200" cy="2459038"/>
          </a:xfrm>
        </p:spPr>
        <p:txBody>
          <a:bodyPr/>
          <a:lstStyle/>
          <a:p>
            <a:r>
              <a:rPr lang="en-GB" altLang="en-US" sz="2800">
                <a:solidFill>
                  <a:srgbClr val="0070C0"/>
                </a:solidFill>
                <a:latin typeface="Calibri"/>
                <a:cs typeface="Calibri"/>
              </a:rPr>
              <a:t>What is Play?</a:t>
            </a:r>
          </a:p>
          <a:p>
            <a:r>
              <a:rPr lang="en-GB" altLang="en-US" sz="2800">
                <a:solidFill>
                  <a:srgbClr val="0070C0"/>
                </a:solidFill>
                <a:latin typeface="Calibri"/>
                <a:cs typeface="Calibri"/>
              </a:rPr>
              <a:t>Research into the different theorists</a:t>
            </a:r>
            <a:endParaRPr lang="en-GB" altLang="en-US" sz="2800">
              <a:solidFill>
                <a:srgbClr val="0070C0"/>
              </a:solidFill>
              <a:latin typeface="Calibri" panose="020F0502020204030204" pitchFamily="34" charset="0"/>
              <a:cs typeface="Calibri" panose="020F0502020204030204" pitchFamily="34" charset="0"/>
            </a:endParaRPr>
          </a:p>
          <a:p>
            <a:endParaRPr lang="en-US" altLang="en-US"/>
          </a:p>
        </p:txBody>
      </p:sp>
      <p:sp>
        <p:nvSpPr>
          <p:cNvPr id="3" name="Speech Bubble: Rectangle 2">
            <a:extLst>
              <a:ext uri="{FF2B5EF4-FFF2-40B4-BE49-F238E27FC236}">
                <a16:creationId xmlns:a16="http://schemas.microsoft.com/office/drawing/2014/main" id="{24B9F033-D8CB-6667-7C70-D0779A777EE3}"/>
              </a:ext>
            </a:extLst>
          </p:cNvPr>
          <p:cNvSpPr/>
          <p:nvPr/>
        </p:nvSpPr>
        <p:spPr>
          <a:xfrm>
            <a:off x="1116013" y="3716338"/>
            <a:ext cx="6911975" cy="1693862"/>
          </a:xfrm>
          <a:prstGeom prst="wedgeRectCallou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anchor="ctr"/>
          <a:lstStyle/>
          <a:p>
            <a:pPr algn="ctr">
              <a:defRPr/>
            </a:pPr>
            <a:r>
              <a:rPr lang="en-US" altLang="en-US" b="1">
                <a:solidFill>
                  <a:srgbClr val="0070C0"/>
                </a:solidFill>
                <a:latin typeface="Calibri"/>
                <a:cs typeface="Calibri"/>
              </a:rPr>
              <a:t>What do each of the theorists contribute to your understanding of the importance of play? Write a summary paragraph outlining why play is important and how these theorists support that view. Remember to reference your sources.</a:t>
            </a:r>
            <a:endParaRPr lang="en-GB" altLang="en-US">
              <a:solidFill>
                <a:srgbClr val="0070C0"/>
              </a:solidFill>
              <a:latin typeface="Calibri"/>
              <a:cs typeface="Calibri"/>
            </a:endParaRPr>
          </a:p>
          <a:p>
            <a:pPr algn="ctr">
              <a:defRPr/>
            </a:pP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9BCF9A90-CA2A-1F60-F8C5-A9A4F1240025}"/>
              </a:ext>
            </a:extLst>
          </p:cNvPr>
          <p:cNvSpPr>
            <a:spLocks noGrp="1"/>
          </p:cNvSpPr>
          <p:nvPr>
            <p:ph type="title"/>
          </p:nvPr>
        </p:nvSpPr>
        <p:spPr/>
        <p:txBody>
          <a:bodyPr rtlCol="0">
            <a:normAutofit fontScale="90000"/>
          </a:bodyPr>
          <a:lstStyle/>
          <a:p>
            <a:pPr fontAlgn="auto">
              <a:spcAft>
                <a:spcPts val="0"/>
              </a:spcAft>
              <a:defRPr/>
            </a:pPr>
            <a:br>
              <a:rPr lang="en-GB" altLang="en-US" sz="4000"/>
            </a:br>
            <a:r>
              <a:rPr lang="en-GB" altLang="en-US" sz="3600" err="1"/>
              <a:t>Safbwyntiau</a:t>
            </a:r>
            <a:r>
              <a:rPr lang="en-GB" altLang="en-US" sz="3600"/>
              <a:t> </a:t>
            </a:r>
            <a:r>
              <a:rPr lang="en-GB" altLang="en-US" sz="3600" err="1"/>
              <a:t>rhyngwladol</a:t>
            </a:r>
            <a:r>
              <a:rPr lang="en-GB" altLang="en-US" sz="3600"/>
              <a:t> </a:t>
            </a:r>
            <a:r>
              <a:rPr lang="en-GB" altLang="en-US" sz="3600" err="1"/>
              <a:t>ar</a:t>
            </a:r>
            <a:r>
              <a:rPr lang="en-GB" altLang="en-US" sz="3600"/>
              <a:t> </a:t>
            </a:r>
            <a:r>
              <a:rPr lang="en-GB" altLang="en-US" sz="3600" err="1"/>
              <a:t>chwarae</a:t>
            </a:r>
            <a:r>
              <a:rPr lang="en-GB" altLang="en-US" sz="3600"/>
              <a:t> </a:t>
            </a:r>
            <a:r>
              <a:rPr lang="en-GB" altLang="en-US" sz="3600">
                <a:solidFill>
                  <a:srgbClr val="0070C0"/>
                </a:solidFill>
              </a:rPr>
              <a:t>International perspectives on play</a:t>
            </a:r>
          </a:p>
        </p:txBody>
      </p:sp>
      <p:sp>
        <p:nvSpPr>
          <p:cNvPr id="57347" name="Rectangle 4">
            <a:extLst>
              <a:ext uri="{FF2B5EF4-FFF2-40B4-BE49-F238E27FC236}">
                <a16:creationId xmlns:a16="http://schemas.microsoft.com/office/drawing/2014/main" id="{A6D262F8-8B8F-DFC7-F14A-993D74CB3D52}"/>
              </a:ext>
            </a:extLst>
          </p:cNvPr>
          <p:cNvSpPr>
            <a:spLocks noGrp="1"/>
          </p:cNvSpPr>
          <p:nvPr>
            <p:ph sz="half" idx="1"/>
          </p:nvPr>
        </p:nvSpPr>
        <p:spPr>
          <a:xfrm>
            <a:off x="457200" y="1773238"/>
            <a:ext cx="4038600" cy="3743325"/>
          </a:xfrm>
        </p:spPr>
        <p:txBody>
          <a:bodyPr>
            <a:normAutofit lnSpcReduction="10000"/>
          </a:bodyPr>
          <a:lstStyle/>
          <a:p>
            <a:pPr fontAlgn="auto">
              <a:spcAft>
                <a:spcPts val="0"/>
              </a:spcAft>
              <a:buFont typeface="Arial" panose="020B0604020202020204" pitchFamily="34" charset="0"/>
              <a:buNone/>
              <a:defRPr/>
            </a:pPr>
            <a:r>
              <a:rPr lang="en-GB" altLang="en-US" sz="2000" b="1" err="1"/>
              <a:t>Seland</a:t>
            </a:r>
            <a:r>
              <a:rPr lang="en-GB" altLang="en-US" sz="2000" b="1"/>
              <a:t> Newydd</a:t>
            </a:r>
          </a:p>
          <a:p>
            <a:pPr fontAlgn="auto">
              <a:spcAft>
                <a:spcPts val="0"/>
              </a:spcAft>
              <a:defRPr/>
            </a:pPr>
            <a:r>
              <a:rPr lang="en-GB" altLang="en-US" sz="2000" err="1"/>
              <a:t>Te</a:t>
            </a:r>
            <a:r>
              <a:rPr lang="en-GB" altLang="en-US" sz="2000"/>
              <a:t> </a:t>
            </a:r>
            <a:r>
              <a:rPr lang="en-GB" altLang="en-US" sz="2000" err="1"/>
              <a:t>Whariki</a:t>
            </a:r>
            <a:endParaRPr lang="en-GB" altLang="en-US" sz="2000"/>
          </a:p>
          <a:p>
            <a:pPr fontAlgn="auto">
              <a:spcAft>
                <a:spcPts val="0"/>
              </a:spcAft>
              <a:buFont typeface="Arial" panose="020B0604020202020204" pitchFamily="34" charset="0"/>
              <a:buNone/>
              <a:defRPr/>
            </a:pPr>
            <a:r>
              <a:rPr lang="en-GB" altLang="en-US" sz="2000" b="1" err="1"/>
              <a:t>Gogledd</a:t>
            </a:r>
            <a:r>
              <a:rPr lang="en-GB" altLang="en-US" sz="2000" b="1"/>
              <a:t> </a:t>
            </a:r>
            <a:r>
              <a:rPr lang="en-GB" altLang="en-US" sz="2000" b="1" err="1"/>
              <a:t>Eidal</a:t>
            </a:r>
            <a:endParaRPr lang="en-GB" altLang="en-US" sz="2000" b="1"/>
          </a:p>
          <a:p>
            <a:pPr fontAlgn="auto">
              <a:spcAft>
                <a:spcPts val="0"/>
              </a:spcAft>
              <a:defRPr/>
            </a:pPr>
            <a:r>
              <a:rPr lang="en-GB" altLang="en-US" sz="2000"/>
              <a:t>Reggio Emilia</a:t>
            </a:r>
          </a:p>
          <a:p>
            <a:pPr fontAlgn="auto">
              <a:spcAft>
                <a:spcPts val="0"/>
              </a:spcAft>
              <a:buFont typeface="Arial" panose="020B0604020202020204" pitchFamily="34" charset="0"/>
              <a:buNone/>
              <a:defRPr/>
            </a:pPr>
            <a:r>
              <a:rPr lang="en-GB" altLang="en-US" sz="2000" b="1" err="1"/>
              <a:t>Gogledd</a:t>
            </a:r>
            <a:r>
              <a:rPr lang="en-GB" altLang="en-US" sz="2000" b="1"/>
              <a:t> America</a:t>
            </a:r>
          </a:p>
          <a:p>
            <a:pPr fontAlgn="auto">
              <a:spcAft>
                <a:spcPts val="0"/>
              </a:spcAft>
              <a:defRPr/>
            </a:pPr>
            <a:r>
              <a:rPr lang="en-GB" altLang="en-US" sz="2000"/>
              <a:t>‘High/Scope’</a:t>
            </a:r>
          </a:p>
          <a:p>
            <a:pPr fontAlgn="auto">
              <a:spcAft>
                <a:spcPts val="0"/>
              </a:spcAft>
              <a:buFont typeface="Arial" panose="020B0604020202020204" pitchFamily="34" charset="0"/>
              <a:buNone/>
              <a:defRPr/>
            </a:pPr>
            <a:r>
              <a:rPr lang="en-GB" altLang="en-US" sz="2000" b="1"/>
              <a:t>Cymru</a:t>
            </a:r>
          </a:p>
          <a:p>
            <a:pPr fontAlgn="auto">
              <a:spcAft>
                <a:spcPts val="0"/>
              </a:spcAft>
              <a:defRPr/>
            </a:pPr>
            <a:r>
              <a:rPr lang="en-GB" altLang="en-US" sz="2000"/>
              <a:t>Y </a:t>
            </a:r>
            <a:r>
              <a:rPr lang="en-GB" altLang="en-US" sz="2000" err="1"/>
              <a:t>Cwriciwlwm</a:t>
            </a:r>
            <a:r>
              <a:rPr lang="en-GB" altLang="en-US" sz="2000"/>
              <a:t> Newydd I </a:t>
            </a:r>
            <a:r>
              <a:rPr lang="en-GB" altLang="en-US" sz="2000" err="1"/>
              <a:t>Gymru</a:t>
            </a:r>
            <a:endParaRPr lang="en-GB" altLang="en-US" sz="2000"/>
          </a:p>
          <a:p>
            <a:pPr fontAlgn="auto">
              <a:spcAft>
                <a:spcPts val="0"/>
              </a:spcAft>
              <a:buFont typeface="Arial" panose="020B0604020202020204" pitchFamily="34" charset="0"/>
              <a:buNone/>
              <a:defRPr/>
            </a:pPr>
            <a:r>
              <a:rPr lang="en-GB" altLang="en-US" sz="2000" b="1" err="1"/>
              <a:t>Scandinafia</a:t>
            </a:r>
            <a:endParaRPr lang="en-GB" altLang="en-US" sz="2000" b="1"/>
          </a:p>
          <a:p>
            <a:pPr fontAlgn="auto">
              <a:spcAft>
                <a:spcPts val="0"/>
              </a:spcAft>
              <a:defRPr/>
            </a:pPr>
            <a:r>
              <a:rPr lang="en-GB" altLang="en-US" sz="2000" err="1"/>
              <a:t>Chwarae</a:t>
            </a:r>
            <a:r>
              <a:rPr lang="en-GB" altLang="en-US" sz="2000"/>
              <a:t> a </a:t>
            </a:r>
            <a:r>
              <a:rPr lang="en-GB" altLang="en-US" sz="2000" err="1"/>
              <a:t>dysgu</a:t>
            </a:r>
            <a:r>
              <a:rPr lang="en-GB" altLang="en-US" sz="2000"/>
              <a:t> </a:t>
            </a:r>
            <a:r>
              <a:rPr lang="en-GB" altLang="en-US" sz="2000" err="1"/>
              <a:t>yn</a:t>
            </a:r>
            <a:r>
              <a:rPr lang="en-GB" altLang="en-US" sz="2000"/>
              <a:t> y </a:t>
            </a:r>
            <a:r>
              <a:rPr lang="en-GB" altLang="en-US" sz="2000" err="1"/>
              <a:t>tu</a:t>
            </a:r>
            <a:r>
              <a:rPr lang="en-GB" altLang="en-US" sz="2000"/>
              <a:t> </a:t>
            </a:r>
            <a:r>
              <a:rPr lang="en-GB" altLang="en-US" sz="2000" err="1"/>
              <a:t>allan</a:t>
            </a:r>
            <a:endParaRPr lang="en-GB" altLang="en-US" sz="2000"/>
          </a:p>
        </p:txBody>
      </p:sp>
      <p:sp>
        <p:nvSpPr>
          <p:cNvPr id="57348" name="Rectangle 5">
            <a:extLst>
              <a:ext uri="{FF2B5EF4-FFF2-40B4-BE49-F238E27FC236}">
                <a16:creationId xmlns:a16="http://schemas.microsoft.com/office/drawing/2014/main" id="{9D8FCA4E-318A-CB6E-2860-0D0BF9888B52}"/>
              </a:ext>
            </a:extLst>
          </p:cNvPr>
          <p:cNvSpPr>
            <a:spLocks noGrp="1"/>
          </p:cNvSpPr>
          <p:nvPr>
            <p:ph sz="half" idx="2"/>
          </p:nvPr>
        </p:nvSpPr>
        <p:spPr>
          <a:xfrm>
            <a:off x="4648200" y="1700213"/>
            <a:ext cx="4038600" cy="3816350"/>
          </a:xfrm>
        </p:spPr>
        <p:txBody>
          <a:bodyPr>
            <a:normAutofit lnSpcReduction="10000"/>
          </a:bodyPr>
          <a:lstStyle/>
          <a:p>
            <a:pPr fontAlgn="auto">
              <a:spcAft>
                <a:spcPts val="0"/>
              </a:spcAft>
              <a:buFont typeface="Arial" panose="020B0604020202020204" pitchFamily="34" charset="0"/>
              <a:buNone/>
              <a:defRPr/>
            </a:pPr>
            <a:r>
              <a:rPr lang="en-GB" altLang="en-US" sz="2000" b="1">
                <a:solidFill>
                  <a:srgbClr val="0070C0"/>
                </a:solidFill>
              </a:rPr>
              <a:t>New Zealand</a:t>
            </a:r>
          </a:p>
          <a:p>
            <a:pPr fontAlgn="auto">
              <a:spcAft>
                <a:spcPts val="0"/>
              </a:spcAft>
              <a:defRPr/>
            </a:pPr>
            <a:r>
              <a:rPr lang="en-GB" altLang="en-US" sz="2000" err="1">
                <a:solidFill>
                  <a:srgbClr val="0070C0"/>
                </a:solidFill>
              </a:rPr>
              <a:t>Te</a:t>
            </a:r>
            <a:r>
              <a:rPr lang="en-GB" altLang="en-US" sz="2000">
                <a:solidFill>
                  <a:srgbClr val="0070C0"/>
                </a:solidFill>
              </a:rPr>
              <a:t> </a:t>
            </a:r>
            <a:r>
              <a:rPr lang="en-GB" altLang="en-US" sz="2000" err="1">
                <a:solidFill>
                  <a:srgbClr val="0070C0"/>
                </a:solidFill>
              </a:rPr>
              <a:t>Whariki</a:t>
            </a:r>
            <a:endParaRPr lang="en-GB" altLang="en-US" sz="2000">
              <a:solidFill>
                <a:srgbClr val="0070C0"/>
              </a:solidFill>
            </a:endParaRPr>
          </a:p>
          <a:p>
            <a:pPr fontAlgn="auto">
              <a:spcAft>
                <a:spcPts val="0"/>
              </a:spcAft>
              <a:buFont typeface="Arial" panose="020B0604020202020204" pitchFamily="34" charset="0"/>
              <a:buNone/>
              <a:defRPr/>
            </a:pPr>
            <a:r>
              <a:rPr lang="en-GB" altLang="en-US" sz="2000" b="1">
                <a:solidFill>
                  <a:srgbClr val="0070C0"/>
                </a:solidFill>
              </a:rPr>
              <a:t>Northern Italy</a:t>
            </a:r>
          </a:p>
          <a:p>
            <a:pPr fontAlgn="auto">
              <a:spcAft>
                <a:spcPts val="0"/>
              </a:spcAft>
              <a:defRPr/>
            </a:pPr>
            <a:r>
              <a:rPr lang="en-GB" altLang="en-US" sz="2000">
                <a:solidFill>
                  <a:srgbClr val="0070C0"/>
                </a:solidFill>
              </a:rPr>
              <a:t>Reggio Emilia</a:t>
            </a:r>
          </a:p>
          <a:p>
            <a:pPr fontAlgn="auto">
              <a:spcAft>
                <a:spcPts val="0"/>
              </a:spcAft>
              <a:buFont typeface="Arial" panose="020B0604020202020204" pitchFamily="34" charset="0"/>
              <a:buNone/>
              <a:defRPr/>
            </a:pPr>
            <a:r>
              <a:rPr lang="en-GB" altLang="en-US" sz="2000" b="1">
                <a:solidFill>
                  <a:srgbClr val="0070C0"/>
                </a:solidFill>
              </a:rPr>
              <a:t>North America</a:t>
            </a:r>
          </a:p>
          <a:p>
            <a:pPr fontAlgn="auto">
              <a:spcAft>
                <a:spcPts val="0"/>
              </a:spcAft>
              <a:defRPr/>
            </a:pPr>
            <a:r>
              <a:rPr lang="en-GB" altLang="en-US" sz="2000">
                <a:solidFill>
                  <a:srgbClr val="0070C0"/>
                </a:solidFill>
              </a:rPr>
              <a:t>‘High/Scope’</a:t>
            </a:r>
          </a:p>
          <a:p>
            <a:pPr fontAlgn="auto">
              <a:spcAft>
                <a:spcPts val="0"/>
              </a:spcAft>
              <a:buFont typeface="Arial" panose="020B0604020202020204" pitchFamily="34" charset="0"/>
              <a:buNone/>
              <a:defRPr/>
            </a:pPr>
            <a:r>
              <a:rPr lang="en-GB" altLang="en-US" sz="2000" b="1">
                <a:solidFill>
                  <a:srgbClr val="0070C0"/>
                </a:solidFill>
              </a:rPr>
              <a:t>Wales</a:t>
            </a:r>
          </a:p>
          <a:p>
            <a:pPr fontAlgn="auto">
              <a:spcAft>
                <a:spcPts val="0"/>
              </a:spcAft>
              <a:defRPr/>
            </a:pPr>
            <a:r>
              <a:rPr lang="en-GB" altLang="en-US" sz="2000">
                <a:solidFill>
                  <a:srgbClr val="0070C0"/>
                </a:solidFill>
              </a:rPr>
              <a:t>The new Curriculum for Wales</a:t>
            </a:r>
          </a:p>
          <a:p>
            <a:pPr fontAlgn="auto">
              <a:spcAft>
                <a:spcPts val="0"/>
              </a:spcAft>
              <a:buFont typeface="Arial" panose="020B0604020202020204" pitchFamily="34" charset="0"/>
              <a:buNone/>
              <a:defRPr/>
            </a:pPr>
            <a:r>
              <a:rPr lang="en-GB" altLang="en-US" sz="2000" b="1">
                <a:solidFill>
                  <a:srgbClr val="0070C0"/>
                </a:solidFill>
              </a:rPr>
              <a:t>Scandinavian</a:t>
            </a:r>
          </a:p>
          <a:p>
            <a:pPr fontAlgn="auto">
              <a:spcAft>
                <a:spcPts val="0"/>
              </a:spcAft>
              <a:defRPr/>
            </a:pPr>
            <a:r>
              <a:rPr lang="en-GB" altLang="en-US" sz="2000">
                <a:solidFill>
                  <a:srgbClr val="0070C0"/>
                </a:solidFill>
              </a:rPr>
              <a:t>Outdoor play and learning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D8E3480C-376D-F96C-5975-C9630D0E5B11}"/>
              </a:ext>
            </a:extLst>
          </p:cNvPr>
          <p:cNvSpPr>
            <a:spLocks noGrp="1" noChangeArrowheads="1"/>
          </p:cNvSpPr>
          <p:nvPr>
            <p:ph type="title"/>
          </p:nvPr>
        </p:nvSpPr>
        <p:spPr/>
        <p:txBody>
          <a:bodyPr/>
          <a:lstStyle/>
          <a:p>
            <a:pPr eaLnBrk="1" hangingPunct="1"/>
            <a:r>
              <a:rPr lang="en-GB" altLang="en-US" sz="4000" b="1">
                <a:latin typeface="Calibri" panose="020F0502020204030204" pitchFamily="34" charset="0"/>
                <a:cs typeface="Calibri" panose="020F0502020204030204" pitchFamily="34" charset="0"/>
              </a:rPr>
              <a:t>Northern Italy - Reggio Emelia</a:t>
            </a:r>
            <a:endParaRPr lang="en-US" altLang="en-US" sz="4000" b="1">
              <a:latin typeface="Calibri" panose="020F0502020204030204" pitchFamily="34" charset="0"/>
              <a:cs typeface="Calibri" panose="020F0502020204030204" pitchFamily="34" charset="0"/>
            </a:endParaRPr>
          </a:p>
        </p:txBody>
      </p:sp>
      <p:pic>
        <p:nvPicPr>
          <p:cNvPr id="23555" name="Picture 2" descr="Image preview">
            <a:extLst>
              <a:ext uri="{FF2B5EF4-FFF2-40B4-BE49-F238E27FC236}">
                <a16:creationId xmlns:a16="http://schemas.microsoft.com/office/drawing/2014/main" id="{8277AD21-AD5C-6501-D5C8-F20C16088B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 y="1411872"/>
            <a:ext cx="3024956" cy="4034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6" name="Picture 4" descr="Image preview">
            <a:extLst>
              <a:ext uri="{FF2B5EF4-FFF2-40B4-BE49-F238E27FC236}">
                <a16:creationId xmlns:a16="http://schemas.microsoft.com/office/drawing/2014/main" id="{1A7990CC-E58F-9179-7EBA-55BA57A43A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92615" y="1411872"/>
            <a:ext cx="3024956" cy="4034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EAADA729-23C9-8943-F6F7-4F9670AB5B30}"/>
              </a:ext>
            </a:extLst>
          </p:cNvPr>
          <p:cNvSpPr>
            <a:spLocks noGrp="1" noChangeArrowheads="1"/>
          </p:cNvSpPr>
          <p:nvPr>
            <p:ph type="title"/>
          </p:nvPr>
        </p:nvSpPr>
        <p:spPr>
          <a:xfrm>
            <a:off x="457200" y="188913"/>
            <a:ext cx="8229600" cy="1143000"/>
          </a:xfrm>
        </p:spPr>
        <p:txBody>
          <a:bodyPr/>
          <a:lstStyle/>
          <a:p>
            <a:pPr eaLnBrk="1" hangingPunct="1"/>
            <a:r>
              <a:rPr lang="en-GB" altLang="en-US" sz="4000" b="1" err="1">
                <a:latin typeface="Calibri" panose="020F0502020204030204" pitchFamily="34" charset="0"/>
                <a:cs typeface="Calibri" panose="020F0502020204030204" pitchFamily="34" charset="0"/>
              </a:rPr>
              <a:t>Chwarae</a:t>
            </a:r>
            <a:r>
              <a:rPr lang="en-GB" altLang="en-US" sz="4000" b="1">
                <a:latin typeface="Calibri" panose="020F0502020204030204" pitchFamily="34" charset="0"/>
                <a:cs typeface="Calibri" panose="020F0502020204030204" pitchFamily="34" charset="0"/>
              </a:rPr>
              <a:t> Cymru (2018)</a:t>
            </a:r>
          </a:p>
        </p:txBody>
      </p:sp>
      <p:sp>
        <p:nvSpPr>
          <p:cNvPr id="25603" name="Content Placeholder 2">
            <a:extLst>
              <a:ext uri="{FF2B5EF4-FFF2-40B4-BE49-F238E27FC236}">
                <a16:creationId xmlns:a16="http://schemas.microsoft.com/office/drawing/2014/main" id="{79C2C6BA-1EE2-3759-BE97-35BDB8B03F0A}"/>
              </a:ext>
            </a:extLst>
          </p:cNvPr>
          <p:cNvSpPr>
            <a:spLocks noGrp="1" noChangeArrowheads="1"/>
          </p:cNvSpPr>
          <p:nvPr>
            <p:ph sz="half" idx="1"/>
          </p:nvPr>
        </p:nvSpPr>
        <p:spPr>
          <a:xfrm>
            <a:off x="539552" y="1412776"/>
            <a:ext cx="7524328" cy="3960217"/>
          </a:xfrm>
        </p:spPr>
        <p:txBody>
          <a:bodyPr/>
          <a:lstStyle/>
          <a:p>
            <a:pPr eaLnBrk="1" hangingPunct="1"/>
            <a:r>
              <a:rPr lang="en-GB" altLang="en-US" sz="2400" err="1">
                <a:latin typeface="Calibri" panose="020F0502020204030204" pitchFamily="34" charset="0"/>
                <a:cs typeface="Calibri" panose="020F0502020204030204" pitchFamily="34" charset="0"/>
              </a:rPr>
              <a:t>Golyga</a:t>
            </a:r>
            <a:r>
              <a:rPr lang="en-GB" altLang="en-US" sz="2400">
                <a:latin typeface="Calibri" panose="020F0502020204030204" pitchFamily="34" charset="0"/>
                <a:cs typeface="Calibri" panose="020F0502020204030204" pitchFamily="34" charset="0"/>
              </a:rPr>
              <a:t> a </a:t>
            </a:r>
            <a:r>
              <a:rPr lang="en-GB" altLang="en-US" sz="2400" b="1" err="1">
                <a:latin typeface="Calibri" panose="020F0502020204030204" pitchFamily="34" charset="0"/>
                <a:cs typeface="Calibri" panose="020F0502020204030204" pitchFamily="34" charset="0"/>
              </a:rPr>
              <a:t>ddewisir</a:t>
            </a:r>
            <a:r>
              <a:rPr lang="en-GB" altLang="en-US" sz="2400" b="1">
                <a:latin typeface="Calibri" panose="020F0502020204030204" pitchFamily="34" charset="0"/>
                <a:cs typeface="Calibri" panose="020F0502020204030204" pitchFamily="34" charset="0"/>
              </a:rPr>
              <a:t> </a:t>
            </a:r>
            <a:r>
              <a:rPr lang="en-GB" altLang="en-US" sz="2400" b="1" err="1">
                <a:latin typeface="Calibri" panose="020F0502020204030204" pitchFamily="34" charset="0"/>
                <a:cs typeface="Calibri" panose="020F0502020204030204" pitchFamily="34" charset="0"/>
              </a:rPr>
              <a:t>yn</a:t>
            </a:r>
            <a:r>
              <a:rPr lang="en-GB" altLang="en-US" sz="2400" b="1">
                <a:latin typeface="Calibri" panose="020F0502020204030204" pitchFamily="34" charset="0"/>
                <a:cs typeface="Calibri" panose="020F0502020204030204" pitchFamily="34" charset="0"/>
              </a:rPr>
              <a:t> </a:t>
            </a:r>
            <a:r>
              <a:rPr lang="en-GB" altLang="en-US" sz="2400" b="1" err="1">
                <a:latin typeface="Calibri" panose="020F0502020204030204" pitchFamily="34" charset="0"/>
                <a:cs typeface="Calibri" panose="020F0502020204030204" pitchFamily="34" charset="0"/>
              </a:rPr>
              <a:t>rhydd</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fod</a:t>
            </a:r>
            <a:r>
              <a:rPr lang="en-GB" altLang="en-US" sz="2400">
                <a:latin typeface="Calibri" panose="020F0502020204030204" pitchFamily="34" charset="0"/>
                <a:cs typeface="Calibri" panose="020F0502020204030204" pitchFamily="34" charset="0"/>
              </a:rPr>
              <a:t> y plant </a:t>
            </a:r>
            <a:r>
              <a:rPr lang="en-GB" altLang="en-US" sz="2400" err="1">
                <a:latin typeface="Calibri" panose="020F0502020204030204" pitchFamily="34" charset="0"/>
                <a:cs typeface="Calibri" panose="020F0502020204030204" pitchFamily="34" charset="0"/>
              </a:rPr>
              <a:t>eu</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hunain</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yn</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dewis</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pryd</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sut</a:t>
            </a:r>
            <a:r>
              <a:rPr lang="en-GB" altLang="en-US" sz="2400">
                <a:latin typeface="Calibri" panose="020F0502020204030204" pitchFamily="34" charset="0"/>
                <a:cs typeface="Calibri" panose="020F0502020204030204" pitchFamily="34" charset="0"/>
              </a:rPr>
              <a:t> a </a:t>
            </a:r>
            <a:r>
              <a:rPr lang="en-GB" altLang="en-US" sz="2400" err="1">
                <a:latin typeface="Calibri" panose="020F0502020204030204" pitchFamily="34" charset="0"/>
                <a:cs typeface="Calibri" panose="020F0502020204030204" pitchFamily="34" charset="0"/>
              </a:rPr>
              <a:t>beth</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i'w</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chwarae</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O'r</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herwydd</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nid</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yw'n</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rhan</a:t>
            </a:r>
            <a:r>
              <a:rPr lang="en-GB" altLang="en-US" sz="2400">
                <a:latin typeface="Calibri" panose="020F0502020204030204" pitchFamily="34" charset="0"/>
                <a:cs typeface="Calibri" panose="020F0502020204030204" pitchFamily="34" charset="0"/>
              </a:rPr>
              <a:t> o </a:t>
            </a:r>
            <a:r>
              <a:rPr lang="en-GB" altLang="en-US" sz="2400" err="1">
                <a:latin typeface="Calibri" panose="020F0502020204030204" pitchFamily="34" charset="0"/>
                <a:cs typeface="Calibri" panose="020F0502020204030204" pitchFamily="34" charset="0"/>
              </a:rPr>
              <a:t>raglen</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benodol</a:t>
            </a:r>
            <a:r>
              <a:rPr lang="en-GB" altLang="en-US" sz="2400">
                <a:latin typeface="Calibri" panose="020F0502020204030204" pitchFamily="34" charset="0"/>
                <a:cs typeface="Calibri" panose="020F0502020204030204" pitchFamily="34" charset="0"/>
              </a:rPr>
              <a:t> ac </a:t>
            </a:r>
            <a:r>
              <a:rPr lang="en-GB" altLang="en-US" sz="2400" err="1">
                <a:latin typeface="Calibri" panose="020F0502020204030204" pitchFamily="34" charset="0"/>
                <a:cs typeface="Calibri" panose="020F0502020204030204" pitchFamily="34" charset="0"/>
              </a:rPr>
              <a:t>nid</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yw'n</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cynnwys</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unrhyw</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gamau</a:t>
            </a:r>
            <a:r>
              <a:rPr lang="en-GB" altLang="en-US" sz="2400">
                <a:latin typeface="Calibri" panose="020F0502020204030204" pitchFamily="34" charset="0"/>
                <a:cs typeface="Calibri" panose="020F0502020204030204" pitchFamily="34" charset="0"/>
              </a:rPr>
              <a:t> y </a:t>
            </a:r>
            <a:r>
              <a:rPr lang="en-GB" altLang="en-US" sz="2400" err="1">
                <a:latin typeface="Calibri" panose="020F0502020204030204" pitchFamily="34" charset="0"/>
                <a:cs typeface="Calibri" panose="020F0502020204030204" pitchFamily="34" charset="0"/>
              </a:rPr>
              <a:t>bydd</a:t>
            </a:r>
            <a:r>
              <a:rPr lang="en-GB" altLang="en-US" sz="2400">
                <a:latin typeface="Calibri" panose="020F0502020204030204" pitchFamily="34" charset="0"/>
                <a:cs typeface="Calibri" panose="020F0502020204030204" pitchFamily="34" charset="0"/>
              </a:rPr>
              <a:t> raid </a:t>
            </a:r>
            <a:r>
              <a:rPr lang="en-GB" altLang="en-US" sz="2400" err="1">
                <a:latin typeface="Calibri" panose="020F0502020204030204" pitchFamily="34" charset="0"/>
                <a:cs typeface="Calibri" panose="020F0502020204030204" pitchFamily="34" charset="0"/>
              </a:rPr>
              <a:t>eu</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cwblhau</a:t>
            </a:r>
            <a:r>
              <a:rPr lang="en-GB" altLang="en-US" sz="2400">
                <a:latin typeface="Calibri" panose="020F0502020204030204" pitchFamily="34" charset="0"/>
                <a:cs typeface="Calibri" panose="020F0502020204030204" pitchFamily="34" charset="0"/>
              </a:rPr>
              <a:t>.</a:t>
            </a:r>
          </a:p>
          <a:p>
            <a:pPr eaLnBrk="1" hangingPunct="1"/>
            <a:r>
              <a:rPr lang="en-GB" altLang="en-US" sz="2400" err="1">
                <a:latin typeface="Calibri" panose="020F0502020204030204" pitchFamily="34" charset="0"/>
                <a:cs typeface="Calibri" panose="020F0502020204030204" pitchFamily="34" charset="0"/>
              </a:rPr>
              <a:t>Golyga</a:t>
            </a:r>
            <a:r>
              <a:rPr lang="en-GB" altLang="en-US" sz="2400">
                <a:latin typeface="Calibri" panose="020F0502020204030204" pitchFamily="34" charset="0"/>
                <a:cs typeface="Calibri" panose="020F0502020204030204" pitchFamily="34" charset="0"/>
              </a:rPr>
              <a:t> a </a:t>
            </a:r>
            <a:r>
              <a:rPr lang="en-GB" altLang="en-US" sz="2400" b="1" err="1">
                <a:latin typeface="Calibri" panose="020F0502020204030204" pitchFamily="34" charset="0"/>
                <a:cs typeface="Calibri" panose="020F0502020204030204" pitchFamily="34" charset="0"/>
              </a:rPr>
              <a:t>gyfarwyddir</a:t>
            </a:r>
            <a:r>
              <a:rPr lang="en-GB" altLang="en-US" sz="2400" b="1">
                <a:latin typeface="Calibri" panose="020F0502020204030204" pitchFamily="34" charset="0"/>
                <a:cs typeface="Calibri" panose="020F0502020204030204" pitchFamily="34" charset="0"/>
              </a:rPr>
              <a:t> </a:t>
            </a:r>
            <a:r>
              <a:rPr lang="en-GB" altLang="en-US" sz="2400" b="1" err="1">
                <a:latin typeface="Calibri" panose="020F0502020204030204" pitchFamily="34" charset="0"/>
                <a:cs typeface="Calibri" panose="020F0502020204030204" pitchFamily="34" charset="0"/>
              </a:rPr>
              <a:t>yn</a:t>
            </a:r>
            <a:r>
              <a:rPr lang="en-GB" altLang="en-US" sz="2400" b="1">
                <a:latin typeface="Calibri" panose="020F0502020204030204" pitchFamily="34" charset="0"/>
                <a:cs typeface="Calibri" panose="020F0502020204030204" pitchFamily="34" charset="0"/>
              </a:rPr>
              <a:t> </a:t>
            </a:r>
            <a:r>
              <a:rPr lang="en-GB" altLang="en-US" sz="2400" b="1" err="1">
                <a:latin typeface="Calibri" panose="020F0502020204030204" pitchFamily="34" charset="0"/>
                <a:cs typeface="Calibri" panose="020F0502020204030204" pitchFamily="34" charset="0"/>
              </a:rPr>
              <a:t>bersonol</a:t>
            </a:r>
            <a:r>
              <a:rPr lang="en-GB" altLang="en-US" sz="2400">
                <a:latin typeface="Calibri" panose="020F0502020204030204" pitchFamily="34" charset="0"/>
                <a:cs typeface="Calibri" panose="020F0502020204030204" pitchFamily="34" charset="0"/>
              </a:rPr>
              <a:t> y </a:t>
            </a:r>
            <a:r>
              <a:rPr lang="en-GB" altLang="en-US" sz="2400" err="1">
                <a:latin typeface="Calibri" panose="020F0502020204030204" pitchFamily="34" charset="0"/>
                <a:cs typeface="Calibri" panose="020F0502020204030204" pitchFamily="34" charset="0"/>
              </a:rPr>
              <a:t>bydd</a:t>
            </a:r>
            <a:r>
              <a:rPr lang="en-GB" altLang="en-US" sz="2400">
                <a:latin typeface="Calibri" panose="020F0502020204030204" pitchFamily="34" charset="0"/>
                <a:cs typeface="Calibri" panose="020F0502020204030204" pitchFamily="34" charset="0"/>
              </a:rPr>
              <a:t> y plant </a:t>
            </a:r>
            <a:r>
              <a:rPr lang="en-GB" altLang="en-US" sz="2400" err="1">
                <a:latin typeface="Calibri" panose="020F0502020204030204" pitchFamily="34" charset="0"/>
                <a:cs typeface="Calibri" panose="020F0502020204030204" pitchFamily="34" charset="0"/>
              </a:rPr>
              <a:t>eu</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hunain</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yn</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penderfynu</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ar</a:t>
            </a:r>
            <a:r>
              <a:rPr lang="en-GB" altLang="en-US" sz="2400">
                <a:latin typeface="Calibri" panose="020F0502020204030204" pitchFamily="34" charset="0"/>
                <a:cs typeface="Calibri" panose="020F0502020204030204" pitchFamily="34" charset="0"/>
              </a:rPr>
              <a:t> y </a:t>
            </a:r>
            <a:r>
              <a:rPr lang="en-GB" altLang="en-US" sz="2400" err="1">
                <a:latin typeface="Calibri" panose="020F0502020204030204" pitchFamily="34" charset="0"/>
                <a:cs typeface="Calibri" panose="020F0502020204030204" pitchFamily="34" charset="0"/>
              </a:rPr>
              <a:t>rheolau</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a'r</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rolau</a:t>
            </a:r>
            <a:r>
              <a:rPr lang="en-GB" altLang="en-US" sz="2400">
                <a:latin typeface="Calibri" panose="020F0502020204030204" pitchFamily="34" charset="0"/>
                <a:cs typeface="Calibri" panose="020F0502020204030204" pitchFamily="34" charset="0"/>
              </a:rPr>
              <a:t> y </a:t>
            </a:r>
            <a:r>
              <a:rPr lang="en-GB" altLang="en-US" sz="2400" err="1">
                <a:latin typeface="Calibri" panose="020F0502020204030204" pitchFamily="34" charset="0"/>
                <a:cs typeface="Calibri" panose="020F0502020204030204" pitchFamily="34" charset="0"/>
              </a:rPr>
              <a:t>byddant</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yn</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eu</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dewis</a:t>
            </a:r>
            <a:r>
              <a:rPr lang="en-GB" altLang="en-US" sz="2400">
                <a:latin typeface="Calibri" panose="020F0502020204030204" pitchFamily="34" charset="0"/>
                <a:cs typeface="Calibri" panose="020F0502020204030204" pitchFamily="34" charset="0"/>
              </a:rPr>
              <a:t> o </a:t>
            </a:r>
            <a:r>
              <a:rPr lang="en-GB" altLang="en-US" sz="2400" err="1">
                <a:latin typeface="Calibri" panose="020F0502020204030204" pitchFamily="34" charset="0"/>
                <a:cs typeface="Calibri" panose="020F0502020204030204" pitchFamily="34" charset="0"/>
              </a:rPr>
              <a:t>fewn</a:t>
            </a:r>
            <a:r>
              <a:rPr lang="en-GB" altLang="en-US" sz="2400">
                <a:latin typeface="Calibri" panose="020F0502020204030204" pitchFamily="34" charset="0"/>
                <a:cs typeface="Calibri" panose="020F0502020204030204" pitchFamily="34" charset="0"/>
              </a:rPr>
              <a:t> y </a:t>
            </a:r>
            <a:r>
              <a:rPr lang="en-GB" altLang="en-US" sz="2400" err="1">
                <a:latin typeface="Calibri" panose="020F0502020204030204" pitchFamily="34" charset="0"/>
                <a:cs typeface="Calibri" panose="020F0502020204030204" pitchFamily="34" charset="0"/>
              </a:rPr>
              <a:t>chwarae</a:t>
            </a:r>
            <a:r>
              <a:rPr lang="en-GB" altLang="en-US" sz="2400">
                <a:latin typeface="Calibri" panose="020F0502020204030204" pitchFamily="34" charset="0"/>
                <a:cs typeface="Calibri" panose="020F0502020204030204" pitchFamily="34" charset="0"/>
              </a:rPr>
              <a:t>.</a:t>
            </a:r>
          </a:p>
          <a:p>
            <a:pPr eaLnBrk="1" hangingPunct="1"/>
            <a:r>
              <a:rPr lang="en-GB" altLang="en-US" sz="2400" err="1">
                <a:latin typeface="Calibri" panose="020F0502020204030204" pitchFamily="34" charset="0"/>
                <a:cs typeface="Calibri" panose="020F0502020204030204" pitchFamily="34" charset="0"/>
              </a:rPr>
              <a:t>Golyga</a:t>
            </a:r>
            <a:r>
              <a:rPr lang="en-GB" altLang="en-US" sz="2400">
                <a:latin typeface="Calibri" panose="020F0502020204030204" pitchFamily="34" charset="0"/>
                <a:cs typeface="Calibri" panose="020F0502020204030204" pitchFamily="34" charset="0"/>
              </a:rPr>
              <a:t> a </a:t>
            </a:r>
            <a:r>
              <a:rPr lang="en-GB" altLang="en-US" sz="2400" b="1" err="1">
                <a:latin typeface="Calibri" panose="020F0502020204030204" pitchFamily="34" charset="0"/>
                <a:cs typeface="Calibri" panose="020F0502020204030204" pitchFamily="34" charset="0"/>
              </a:rPr>
              <a:t>gymhellir</a:t>
            </a:r>
            <a:r>
              <a:rPr lang="en-GB" altLang="en-US" sz="2400" b="1">
                <a:latin typeface="Calibri" panose="020F0502020204030204" pitchFamily="34" charset="0"/>
                <a:cs typeface="Calibri" panose="020F0502020204030204" pitchFamily="34" charset="0"/>
              </a:rPr>
              <a:t> </a:t>
            </a:r>
            <a:r>
              <a:rPr lang="en-GB" altLang="en-US" sz="2400" b="1" err="1">
                <a:latin typeface="Calibri" panose="020F0502020204030204" pitchFamily="34" charset="0"/>
                <a:cs typeface="Calibri" panose="020F0502020204030204" pitchFamily="34" charset="0"/>
              </a:rPr>
              <a:t>yn</a:t>
            </a:r>
            <a:r>
              <a:rPr lang="en-GB" altLang="en-US" sz="2400" b="1">
                <a:latin typeface="Calibri" panose="020F0502020204030204" pitchFamily="34" charset="0"/>
                <a:cs typeface="Calibri" panose="020F0502020204030204" pitchFamily="34" charset="0"/>
              </a:rPr>
              <a:t> </a:t>
            </a:r>
            <a:r>
              <a:rPr lang="en-GB" altLang="en-US" sz="2400" b="1" err="1">
                <a:latin typeface="Calibri" panose="020F0502020204030204" pitchFamily="34" charset="0"/>
                <a:cs typeface="Calibri" panose="020F0502020204030204" pitchFamily="34" charset="0"/>
              </a:rPr>
              <a:t>gynhenid</a:t>
            </a:r>
            <a:r>
              <a:rPr lang="en-GB" altLang="en-US" sz="2400">
                <a:latin typeface="Calibri" panose="020F0502020204030204" pitchFamily="34" charset="0"/>
                <a:cs typeface="Calibri" panose="020F0502020204030204" pitchFamily="34" charset="0"/>
              </a:rPr>
              <a:t> y </a:t>
            </a:r>
            <a:r>
              <a:rPr lang="en-GB" altLang="en-US" sz="2400" err="1">
                <a:latin typeface="Calibri" panose="020F0502020204030204" pitchFamily="34" charset="0"/>
                <a:cs typeface="Calibri" panose="020F0502020204030204" pitchFamily="34" charset="0"/>
              </a:rPr>
              <a:t>caiff</a:t>
            </a:r>
            <a:r>
              <a:rPr lang="en-GB" altLang="en-US" sz="2400">
                <a:latin typeface="Calibri" panose="020F0502020204030204" pitchFamily="34" charset="0"/>
                <a:cs typeface="Calibri" panose="020F0502020204030204" pitchFamily="34" charset="0"/>
              </a:rPr>
              <a:t> y </a:t>
            </a:r>
            <a:r>
              <a:rPr lang="en-GB" altLang="en-US" sz="2400" err="1">
                <a:latin typeface="Calibri" panose="020F0502020204030204" pitchFamily="34" charset="0"/>
                <a:cs typeface="Calibri" panose="020F0502020204030204" pitchFamily="34" charset="0"/>
              </a:rPr>
              <a:t>chwarae</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ei</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gyflawni</a:t>
            </a:r>
            <a:r>
              <a:rPr lang="en-GB" altLang="en-US" sz="2400">
                <a:latin typeface="Calibri" panose="020F0502020204030204" pitchFamily="34" charset="0"/>
                <a:cs typeface="Calibri" panose="020F0502020204030204" pitchFamily="34" charset="0"/>
              </a:rPr>
              <a:t> er </a:t>
            </a:r>
            <a:r>
              <a:rPr lang="en-GB" altLang="en-US" sz="2400" err="1">
                <a:latin typeface="Calibri" panose="020F0502020204030204" pitchFamily="34" charset="0"/>
                <a:cs typeface="Calibri" panose="020F0502020204030204" pitchFamily="34" charset="0"/>
              </a:rPr>
              <a:t>ei</a:t>
            </a:r>
            <a:r>
              <a:rPr lang="en-GB" altLang="en-US" sz="2400">
                <a:latin typeface="Calibri" panose="020F0502020204030204" pitchFamily="34" charset="0"/>
                <a:cs typeface="Calibri" panose="020F0502020204030204" pitchFamily="34" charset="0"/>
              </a:rPr>
              <a:t> les </a:t>
            </a:r>
            <a:r>
              <a:rPr lang="en-GB" altLang="en-US" sz="2400" err="1">
                <a:latin typeface="Calibri" panose="020F0502020204030204" pitchFamily="34" charset="0"/>
                <a:cs typeface="Calibri" panose="020F0502020204030204" pitchFamily="34" charset="0"/>
              </a:rPr>
              <a:t>ei</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hun</a:t>
            </a:r>
            <a:r>
              <a:rPr lang="en-GB" altLang="en-US" sz="2400">
                <a:latin typeface="Calibri" panose="020F0502020204030204" pitchFamily="34" charset="0"/>
                <a:cs typeface="Calibri" panose="020F0502020204030204" pitchFamily="34" charset="0"/>
              </a:rPr>
              <a:t>, ac </a:t>
            </a:r>
            <a:r>
              <a:rPr lang="en-GB" altLang="en-US" sz="2400" err="1">
                <a:latin typeface="Calibri" panose="020F0502020204030204" pitchFamily="34" charset="0"/>
                <a:cs typeface="Calibri" panose="020F0502020204030204" pitchFamily="34" charset="0"/>
              </a:rPr>
              <a:t>na</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chaiff</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ei</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berfformio</a:t>
            </a:r>
            <a:r>
              <a:rPr lang="en-GB" altLang="en-US" sz="2400">
                <a:latin typeface="Calibri" panose="020F0502020204030204" pitchFamily="34" charset="0"/>
                <a:cs typeface="Calibri" panose="020F0502020204030204" pitchFamily="34" charset="0"/>
              </a:rPr>
              <a:t> er </a:t>
            </a:r>
            <a:r>
              <a:rPr lang="en-GB" altLang="en-US" sz="2400" err="1">
                <a:latin typeface="Calibri" panose="020F0502020204030204" pitchFamily="34" charset="0"/>
                <a:cs typeface="Calibri" panose="020F0502020204030204" pitchFamily="34" charset="0"/>
              </a:rPr>
              <a:t>mwyn</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ennill</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unrhyw</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wobr</a:t>
            </a:r>
            <a:r>
              <a:rPr lang="en-GB" altLang="en-US" sz="2400">
                <a:latin typeface="Calibri" panose="020F0502020204030204" pitchFamily="34" charset="0"/>
                <a:cs typeface="Calibri" panose="020F0502020204030204" pitchFamily="34" charset="0"/>
              </a:rPr>
              <a:t>, </a:t>
            </a:r>
            <a:r>
              <a:rPr lang="en-GB" altLang="en-US" sz="2400" err="1">
                <a:latin typeface="Calibri" panose="020F0502020204030204" pitchFamily="34" charset="0"/>
                <a:cs typeface="Calibri" panose="020F0502020204030204" pitchFamily="34" charset="0"/>
              </a:rPr>
              <a:t>tystysgrif</a:t>
            </a:r>
            <a:r>
              <a:rPr lang="en-GB" altLang="en-US" sz="2400">
                <a:latin typeface="Calibri" panose="020F0502020204030204" pitchFamily="34" charset="0"/>
                <a:cs typeface="Calibri" panose="020F0502020204030204" pitchFamily="34" charset="0"/>
              </a:rPr>
              <a:t> neu </a:t>
            </a:r>
            <a:r>
              <a:rPr lang="en-GB" altLang="en-US" sz="2400" err="1">
                <a:latin typeface="Calibri" panose="020F0502020204030204" pitchFamily="34" charset="0"/>
                <a:cs typeface="Calibri" panose="020F0502020204030204" pitchFamily="34" charset="0"/>
              </a:rPr>
              <a:t>statws</a:t>
            </a:r>
            <a:endParaRPr lang="en-GB" altLang="en-US" sz="2400">
              <a:latin typeface="Calibri" panose="020F0502020204030204" pitchFamily="34" charset="0"/>
              <a:cs typeface="Calibri" panose="020F0502020204030204" pitchFamily="34" charset="0"/>
            </a:endParaRPr>
          </a:p>
          <a:p>
            <a:pPr eaLnBrk="1" hangingPunct="1"/>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611260B7-7F65-3AA6-F5F6-5FC010477170}"/>
              </a:ext>
            </a:extLst>
          </p:cNvPr>
          <p:cNvSpPr>
            <a:spLocks noGrp="1" noChangeArrowheads="1"/>
          </p:cNvSpPr>
          <p:nvPr>
            <p:ph type="title"/>
          </p:nvPr>
        </p:nvSpPr>
        <p:spPr>
          <a:xfrm>
            <a:off x="683568" y="116632"/>
            <a:ext cx="4896668" cy="1255712"/>
          </a:xfrm>
        </p:spPr>
        <p:txBody>
          <a:bodyPr/>
          <a:lstStyle/>
          <a:p>
            <a:pPr eaLnBrk="1" hangingPunct="1"/>
            <a:r>
              <a:rPr lang="en-GB" altLang="en-US" sz="4000" b="1">
                <a:solidFill>
                  <a:srgbClr val="0070C0"/>
                </a:solidFill>
                <a:latin typeface="Calibri" panose="020F0502020204030204" pitchFamily="34" charset="0"/>
                <a:cs typeface="Calibri" panose="020F0502020204030204" pitchFamily="34" charset="0"/>
              </a:rPr>
              <a:t>Play Wales (2018)</a:t>
            </a:r>
          </a:p>
        </p:txBody>
      </p:sp>
      <p:sp>
        <p:nvSpPr>
          <p:cNvPr id="27651" name="Content Placeholder 3">
            <a:extLst>
              <a:ext uri="{FF2B5EF4-FFF2-40B4-BE49-F238E27FC236}">
                <a16:creationId xmlns:a16="http://schemas.microsoft.com/office/drawing/2014/main" id="{80701406-4C76-2747-A908-6C74E78C5070}"/>
              </a:ext>
            </a:extLst>
          </p:cNvPr>
          <p:cNvSpPr>
            <a:spLocks noGrp="1" noChangeArrowheads="1"/>
          </p:cNvSpPr>
          <p:nvPr>
            <p:ph sz="half" idx="1"/>
          </p:nvPr>
        </p:nvSpPr>
        <p:spPr>
          <a:xfrm>
            <a:off x="457200" y="1370978"/>
            <a:ext cx="8003232" cy="3816771"/>
          </a:xfrm>
        </p:spPr>
        <p:txBody>
          <a:bodyPr/>
          <a:lstStyle/>
          <a:p>
            <a:pPr eaLnBrk="1" hangingPunct="1"/>
            <a:r>
              <a:rPr lang="en-GB" altLang="en-US" sz="2400" b="1">
                <a:solidFill>
                  <a:srgbClr val="0070C0"/>
                </a:solidFill>
                <a:latin typeface="Calibri" panose="020F0502020204030204" pitchFamily="34" charset="0"/>
                <a:cs typeface="Calibri" panose="020F0502020204030204" pitchFamily="34" charset="0"/>
              </a:rPr>
              <a:t>Freely chosen</a:t>
            </a:r>
            <a:r>
              <a:rPr lang="en-GB" altLang="en-US" sz="2400">
                <a:solidFill>
                  <a:srgbClr val="0070C0"/>
                </a:solidFill>
                <a:latin typeface="Calibri" panose="020F0502020204030204" pitchFamily="34" charset="0"/>
                <a:cs typeface="Calibri" panose="020F0502020204030204" pitchFamily="34" charset="0"/>
              </a:rPr>
              <a:t> means that children themselves choose when, how and what to play. As such it is not part of a set programme and does not have any steps that need to be completed.</a:t>
            </a:r>
          </a:p>
          <a:p>
            <a:pPr eaLnBrk="1" hangingPunct="1"/>
            <a:r>
              <a:rPr lang="en-GB" altLang="en-US" sz="2400" b="1">
                <a:solidFill>
                  <a:srgbClr val="0070C0"/>
                </a:solidFill>
                <a:latin typeface="Calibri" panose="020F0502020204030204" pitchFamily="34" charset="0"/>
                <a:cs typeface="Calibri" panose="020F0502020204030204" pitchFamily="34" charset="0"/>
              </a:rPr>
              <a:t>Personally directed</a:t>
            </a:r>
            <a:r>
              <a:rPr lang="en-GB" altLang="en-US" sz="2400">
                <a:solidFill>
                  <a:srgbClr val="0070C0"/>
                </a:solidFill>
                <a:latin typeface="Calibri" panose="020F0502020204030204" pitchFamily="34" charset="0"/>
                <a:cs typeface="Calibri" panose="020F0502020204030204" pitchFamily="34" charset="0"/>
              </a:rPr>
              <a:t> means children themselves decide the rules and roles they take within their play.</a:t>
            </a:r>
          </a:p>
          <a:p>
            <a:pPr eaLnBrk="1" hangingPunct="1"/>
            <a:r>
              <a:rPr lang="en-GB" altLang="en-US" sz="2400" b="1">
                <a:solidFill>
                  <a:srgbClr val="0070C0"/>
                </a:solidFill>
                <a:latin typeface="Calibri" panose="020F0502020204030204" pitchFamily="34" charset="0"/>
                <a:cs typeface="Calibri" panose="020F0502020204030204" pitchFamily="34" charset="0"/>
              </a:rPr>
              <a:t>Intrinsically motivated</a:t>
            </a:r>
            <a:r>
              <a:rPr lang="en-GB" altLang="en-US" sz="2400">
                <a:solidFill>
                  <a:srgbClr val="0070C0"/>
                </a:solidFill>
                <a:latin typeface="Calibri" panose="020F0502020204030204" pitchFamily="34" charset="0"/>
                <a:cs typeface="Calibri" panose="020F0502020204030204" pitchFamily="34" charset="0"/>
              </a:rPr>
              <a:t> means that play is undertaken for its own sake, and not performed for any reward, certificate or status</a:t>
            </a:r>
          </a:p>
          <a:p>
            <a:pPr eaLnBrk="1" hangingPunct="1"/>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DE97C84C-98A1-93C3-9419-93EC46D1EDA3}"/>
              </a:ext>
            </a:extLst>
          </p:cNvPr>
          <p:cNvSpPr>
            <a:spLocks noGrp="1" noChangeArrowheads="1"/>
          </p:cNvSpPr>
          <p:nvPr>
            <p:ph type="title"/>
          </p:nvPr>
        </p:nvSpPr>
        <p:spPr/>
        <p:txBody>
          <a:bodyPr/>
          <a:lstStyle/>
          <a:p>
            <a:pPr eaLnBrk="1" hangingPunct="1"/>
            <a:r>
              <a:rPr lang="en-GB" altLang="en-US" sz="4000" b="1" err="1">
                <a:latin typeface="Calibri" panose="020F0502020204030204" pitchFamily="34" charset="0"/>
                <a:cs typeface="Calibri" panose="020F0502020204030204" pitchFamily="34" charset="0"/>
              </a:rPr>
              <a:t>Diffinio</a:t>
            </a:r>
            <a:r>
              <a:rPr lang="en-GB" altLang="en-US" sz="4000" b="1">
                <a:latin typeface="Calibri" panose="020F0502020204030204" pitchFamily="34" charset="0"/>
                <a:cs typeface="Calibri" panose="020F0502020204030204" pitchFamily="34" charset="0"/>
              </a:rPr>
              <a:t> </a:t>
            </a:r>
            <a:r>
              <a:rPr lang="en-GB" altLang="en-US" sz="4000" b="1" err="1">
                <a:latin typeface="Calibri" panose="020F0502020204030204" pitchFamily="34" charset="0"/>
                <a:cs typeface="Calibri" panose="020F0502020204030204" pitchFamily="34" charset="0"/>
              </a:rPr>
              <a:t>Chwarae</a:t>
            </a:r>
            <a:br>
              <a:rPr lang="en-GB" altLang="en-US" sz="4000" b="1">
                <a:latin typeface="Calibri" panose="020F0502020204030204" pitchFamily="34" charset="0"/>
                <a:cs typeface="Calibri" panose="020F0502020204030204" pitchFamily="34" charset="0"/>
              </a:rPr>
            </a:br>
            <a:r>
              <a:rPr lang="en-GB" altLang="en-US" sz="4000" b="1">
                <a:solidFill>
                  <a:srgbClr val="0070C0"/>
                </a:solidFill>
                <a:latin typeface="Calibri" panose="020F0502020204030204" pitchFamily="34" charset="0"/>
                <a:cs typeface="Calibri" panose="020F0502020204030204" pitchFamily="34" charset="0"/>
              </a:rPr>
              <a:t>Defining Play</a:t>
            </a:r>
          </a:p>
        </p:txBody>
      </p:sp>
      <p:sp>
        <p:nvSpPr>
          <p:cNvPr id="29699" name="Rectangle 3">
            <a:extLst>
              <a:ext uri="{FF2B5EF4-FFF2-40B4-BE49-F238E27FC236}">
                <a16:creationId xmlns:a16="http://schemas.microsoft.com/office/drawing/2014/main" id="{0D44A3FD-E9EB-5193-2A0F-61B3113A3316}"/>
              </a:ext>
            </a:extLst>
          </p:cNvPr>
          <p:cNvSpPr>
            <a:spLocks noGrp="1" noChangeArrowheads="1"/>
          </p:cNvSpPr>
          <p:nvPr>
            <p:ph sz="half" idx="1"/>
          </p:nvPr>
        </p:nvSpPr>
        <p:spPr>
          <a:xfrm>
            <a:off x="467544" y="1772816"/>
            <a:ext cx="8208912" cy="4176464"/>
          </a:xfrm>
        </p:spPr>
        <p:txBody>
          <a:bodyPr/>
          <a:lstStyle/>
          <a:p>
            <a:pPr eaLnBrk="1" hangingPunct="1">
              <a:buFont typeface="Arial" panose="020B0604020202020204" pitchFamily="34" charset="0"/>
              <a:buNone/>
            </a:pPr>
            <a:r>
              <a:rPr lang="en-GB" altLang="en-US" sz="2000">
                <a:solidFill>
                  <a:srgbClr val="0070C0"/>
                </a:solidFill>
                <a:latin typeface="Calibri" panose="020F0502020204030204" pitchFamily="34" charset="0"/>
                <a:cs typeface="Calibri" panose="020F0502020204030204" pitchFamily="34" charset="0"/>
              </a:rPr>
              <a:t>‘Play is, without a doubt, the most natural way children learn all over the world: this is why it is important for us, as educators, to ensure that children have every opportunity to engage in play and playful experiences.’</a:t>
            </a:r>
          </a:p>
          <a:p>
            <a:pPr eaLnBrk="1" hangingPunct="1">
              <a:buFont typeface="Arial" panose="020B0604020202020204" pitchFamily="34" charset="0"/>
              <a:buNone/>
            </a:pPr>
            <a:endParaRPr lang="en-GB" altLang="en-US" sz="2000">
              <a:solidFill>
                <a:srgbClr val="0070C0"/>
              </a:solidFill>
              <a:latin typeface="Calibri" panose="020F0502020204030204" pitchFamily="34" charset="0"/>
              <a:cs typeface="Calibri" panose="020F0502020204030204" pitchFamily="34" charset="0"/>
            </a:endParaRPr>
          </a:p>
          <a:p>
            <a:pPr eaLnBrk="1" hangingPunct="1">
              <a:buFont typeface="Arial" panose="020B0604020202020204" pitchFamily="34" charset="0"/>
              <a:buNone/>
            </a:pPr>
            <a:r>
              <a:rPr lang="en-GB" altLang="en-US" sz="2000">
                <a:solidFill>
                  <a:srgbClr val="0070C0"/>
                </a:solidFill>
                <a:latin typeface="Calibri" panose="020F0502020204030204" pitchFamily="34" charset="0"/>
                <a:cs typeface="Calibri" panose="020F0502020204030204" pitchFamily="34" charset="0"/>
              </a:rPr>
              <a:t>‘Play is powerful. Play deepens children’s learning and understanding because it enables them to begin learning from first hand experiences, based on what they already know and can do.’          </a:t>
            </a:r>
          </a:p>
          <a:p>
            <a:pPr eaLnBrk="1" hangingPunct="1">
              <a:buFont typeface="Arial" panose="020B0604020202020204" pitchFamily="34" charset="0"/>
              <a:buNone/>
            </a:pPr>
            <a:r>
              <a:rPr lang="en-GB" altLang="en-US" sz="2000" b="1">
                <a:solidFill>
                  <a:srgbClr val="0070C0"/>
                </a:solidFill>
                <a:latin typeface="Calibri" panose="020F0502020204030204" pitchFamily="34" charset="0"/>
                <a:cs typeface="Calibri" panose="020F0502020204030204" pitchFamily="34" charset="0"/>
              </a:rPr>
              <a:t>Moyles, 2009:28 </a:t>
            </a:r>
          </a:p>
          <a:p>
            <a:pPr eaLnBrk="1" hangingPunct="1">
              <a:buFont typeface="Arial" panose="020B0604020202020204" pitchFamily="34" charset="0"/>
              <a:buNone/>
            </a:pPr>
            <a:endParaRPr lang="en-GB" altLang="en-US" sz="2000" b="1">
              <a:solidFill>
                <a:srgbClr val="0070C0"/>
              </a:solidFill>
              <a:latin typeface="Calibri" panose="020F0502020204030204" pitchFamily="34" charset="0"/>
              <a:cs typeface="Calibri" panose="020F0502020204030204" pitchFamily="34" charset="0"/>
            </a:endParaRPr>
          </a:p>
          <a:p>
            <a:pPr eaLnBrk="1" hangingPunct="1">
              <a:buFont typeface="Arial" panose="020B0604020202020204" pitchFamily="34" charset="0"/>
              <a:buNone/>
            </a:pPr>
            <a:r>
              <a:rPr lang="en-GB" altLang="en-US" sz="2800" b="1" err="1">
                <a:latin typeface="Calibri" panose="020F0502020204030204" pitchFamily="34" charset="0"/>
                <a:cs typeface="Calibri" panose="020F0502020204030204" pitchFamily="34" charset="0"/>
              </a:rPr>
              <a:t>Trafodwch</a:t>
            </a:r>
            <a:r>
              <a:rPr lang="en-GB" altLang="en-US" sz="2800" b="1">
                <a:latin typeface="Calibri" panose="020F0502020204030204" pitchFamily="34" charset="0"/>
                <a:cs typeface="Calibri" panose="020F0502020204030204" pitchFamily="34" charset="0"/>
              </a:rPr>
              <a:t>/</a:t>
            </a:r>
            <a:r>
              <a:rPr lang="en-GB" altLang="en-US" sz="2800" b="1">
                <a:solidFill>
                  <a:srgbClr val="0070C0"/>
                </a:solidFill>
                <a:latin typeface="Calibri" panose="020F0502020204030204" pitchFamily="34" charset="0"/>
                <a:cs typeface="Calibri" panose="020F0502020204030204" pitchFamily="34" charset="0"/>
              </a:rPr>
              <a:t>Discuss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93322A-0DE8-5739-0FD7-1902888F09F9}"/>
              </a:ext>
            </a:extLst>
          </p:cNvPr>
          <p:cNvSpPr>
            <a:spLocks noGrp="1"/>
          </p:cNvSpPr>
          <p:nvPr>
            <p:ph sz="half" idx="1"/>
          </p:nvPr>
        </p:nvSpPr>
        <p:spPr>
          <a:xfrm>
            <a:off x="628650" y="1916832"/>
            <a:ext cx="6779096" cy="2116832"/>
          </a:xfrm>
        </p:spPr>
        <p:txBody>
          <a:bodyPr rtlCol="0">
            <a:normAutofit/>
          </a:bodyPr>
          <a:lstStyle/>
          <a:p>
            <a:pPr marL="0" indent="0" eaLnBrk="1" fontAlgn="auto" hangingPunct="1">
              <a:spcAft>
                <a:spcPts val="0"/>
              </a:spcAft>
              <a:buNone/>
              <a:defRPr/>
            </a:pPr>
            <a:r>
              <a:rPr lang="en-GB" sz="2800">
                <a:solidFill>
                  <a:srgbClr val="0070C0"/>
                </a:solidFill>
                <a:latin typeface="Calibri" panose="020F0502020204030204" pitchFamily="34" charset="0"/>
                <a:cs typeface="Calibri" panose="020F0502020204030204" pitchFamily="34" charset="0"/>
              </a:rPr>
              <a:t>‘Play is not a luxury but rather a crucial</a:t>
            </a:r>
          </a:p>
          <a:p>
            <a:pPr marL="0" indent="0" eaLnBrk="1" fontAlgn="auto" hangingPunct="1">
              <a:spcAft>
                <a:spcPts val="0"/>
              </a:spcAft>
              <a:buFont typeface="Arial" panose="020B0604020202020204" pitchFamily="34" charset="0"/>
              <a:buNone/>
              <a:defRPr/>
            </a:pPr>
            <a:r>
              <a:rPr lang="en-GB" sz="2800">
                <a:solidFill>
                  <a:srgbClr val="0070C0"/>
                </a:solidFill>
                <a:latin typeface="Calibri" panose="020F0502020204030204" pitchFamily="34" charset="0"/>
                <a:cs typeface="Calibri" panose="020F0502020204030204" pitchFamily="34" charset="0"/>
              </a:rPr>
              <a:t>dynamic of healthy physical, intellectual and</a:t>
            </a:r>
          </a:p>
          <a:p>
            <a:pPr marL="0" indent="0" eaLnBrk="1" fontAlgn="auto" hangingPunct="1">
              <a:spcAft>
                <a:spcPts val="0"/>
              </a:spcAft>
              <a:buFont typeface="Arial" panose="020B0604020202020204" pitchFamily="34" charset="0"/>
              <a:buNone/>
              <a:defRPr/>
            </a:pPr>
            <a:r>
              <a:rPr lang="en-GB" sz="2800">
                <a:solidFill>
                  <a:srgbClr val="0070C0"/>
                </a:solidFill>
                <a:latin typeface="Calibri" panose="020F0502020204030204" pitchFamily="34" charset="0"/>
                <a:cs typeface="Calibri" panose="020F0502020204030204" pitchFamily="34" charset="0"/>
              </a:rPr>
              <a:t>social-emotional development at all ages’ </a:t>
            </a:r>
          </a:p>
          <a:p>
            <a:pPr marL="0" indent="0" eaLnBrk="1" fontAlgn="auto" hangingPunct="1">
              <a:spcAft>
                <a:spcPts val="0"/>
              </a:spcAft>
              <a:buFont typeface="Arial" panose="020B0604020202020204" pitchFamily="34" charset="0"/>
              <a:buNone/>
              <a:defRPr/>
            </a:pPr>
            <a:r>
              <a:rPr lang="en-GB" sz="2800">
                <a:solidFill>
                  <a:srgbClr val="0070C0"/>
                </a:solidFill>
                <a:latin typeface="Calibri" panose="020F0502020204030204" pitchFamily="34" charset="0"/>
                <a:cs typeface="Calibri" panose="020F0502020204030204" pitchFamily="34" charset="0"/>
              </a:rPr>
              <a:t>Elkind, D. (2008: 4)</a:t>
            </a:r>
          </a:p>
        </p:txBody>
      </p:sp>
      <p:sp>
        <p:nvSpPr>
          <p:cNvPr id="2" name="Rectangle 2">
            <a:extLst>
              <a:ext uri="{FF2B5EF4-FFF2-40B4-BE49-F238E27FC236}">
                <a16:creationId xmlns:a16="http://schemas.microsoft.com/office/drawing/2014/main" id="{70E3C599-D342-E65B-49CC-5815D1147D1B}"/>
              </a:ext>
            </a:extLst>
          </p:cNvPr>
          <p:cNvSpPr>
            <a:spLocks noGrp="1" noChangeArrowheads="1"/>
          </p:cNvSpPr>
          <p:nvPr>
            <p:ph type="title"/>
          </p:nvPr>
        </p:nvSpPr>
        <p:spPr>
          <a:xfrm>
            <a:off x="628650" y="365125"/>
            <a:ext cx="7886700" cy="1325563"/>
          </a:xfrm>
        </p:spPr>
        <p:txBody>
          <a:bodyPr/>
          <a:lstStyle/>
          <a:p>
            <a:pPr eaLnBrk="1" hangingPunct="1"/>
            <a:r>
              <a:rPr lang="en-GB" altLang="en-US" sz="4000" b="1" err="1">
                <a:latin typeface="Calibri" panose="020F0502020204030204" pitchFamily="34" charset="0"/>
                <a:cs typeface="Calibri" panose="020F0502020204030204" pitchFamily="34" charset="0"/>
              </a:rPr>
              <a:t>Diffinio</a:t>
            </a:r>
            <a:r>
              <a:rPr lang="en-GB" altLang="en-US" sz="4000" b="1">
                <a:latin typeface="Calibri" panose="020F0502020204030204" pitchFamily="34" charset="0"/>
                <a:cs typeface="Calibri" panose="020F0502020204030204" pitchFamily="34" charset="0"/>
              </a:rPr>
              <a:t> </a:t>
            </a:r>
            <a:r>
              <a:rPr lang="en-GB" altLang="en-US" sz="4000" b="1" err="1">
                <a:latin typeface="Calibri" panose="020F0502020204030204" pitchFamily="34" charset="0"/>
                <a:cs typeface="Calibri" panose="020F0502020204030204" pitchFamily="34" charset="0"/>
              </a:rPr>
              <a:t>Chwarae</a:t>
            </a:r>
            <a:br>
              <a:rPr lang="en-GB" altLang="en-US" sz="4000" b="1">
                <a:latin typeface="Calibri" panose="020F0502020204030204" pitchFamily="34" charset="0"/>
                <a:cs typeface="Calibri" panose="020F0502020204030204" pitchFamily="34" charset="0"/>
              </a:rPr>
            </a:br>
            <a:r>
              <a:rPr lang="en-GB" altLang="en-US" sz="4000" b="1">
                <a:solidFill>
                  <a:srgbClr val="0070C0"/>
                </a:solidFill>
                <a:latin typeface="Calibri" panose="020F0502020204030204" pitchFamily="34" charset="0"/>
                <a:cs typeface="Calibri" panose="020F0502020204030204" pitchFamily="34" charset="0"/>
              </a:rPr>
              <a:t>Defining Play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2C45A022-EBA5-D2C8-8DBB-0C6A631AEFA2}"/>
              </a:ext>
            </a:extLst>
          </p:cNvPr>
          <p:cNvSpPr>
            <a:spLocks noGrp="1" noChangeArrowheads="1"/>
          </p:cNvSpPr>
          <p:nvPr>
            <p:ph type="title"/>
          </p:nvPr>
        </p:nvSpPr>
        <p:spPr/>
        <p:txBody>
          <a:bodyPr/>
          <a:lstStyle/>
          <a:p>
            <a:pPr eaLnBrk="1" hangingPunct="1"/>
            <a:r>
              <a:rPr lang="en-GB" altLang="en-US" sz="4000" b="1">
                <a:latin typeface="Calibri" panose="020F0502020204030204" pitchFamily="34" charset="0"/>
                <a:cs typeface="Calibri" panose="020F0502020204030204" pitchFamily="34" charset="0"/>
              </a:rPr>
              <a:t>Gwaith neu </a:t>
            </a:r>
            <a:r>
              <a:rPr lang="en-GB" altLang="en-US" sz="4000" b="1" err="1">
                <a:latin typeface="Calibri" panose="020F0502020204030204" pitchFamily="34" charset="0"/>
                <a:cs typeface="Calibri" panose="020F0502020204030204" pitchFamily="34" charset="0"/>
              </a:rPr>
              <a:t>chwarae</a:t>
            </a:r>
            <a:r>
              <a:rPr lang="en-GB" altLang="en-US" sz="4000" b="1">
                <a:latin typeface="Calibri" panose="020F0502020204030204" pitchFamily="34" charset="0"/>
                <a:cs typeface="Calibri" panose="020F0502020204030204" pitchFamily="34" charset="0"/>
              </a:rPr>
              <a:t>?</a:t>
            </a:r>
            <a:br>
              <a:rPr lang="en-GB" altLang="en-US" sz="4000" b="1">
                <a:latin typeface="Calibri" panose="020F0502020204030204" pitchFamily="34" charset="0"/>
                <a:cs typeface="Calibri" panose="020F0502020204030204" pitchFamily="34" charset="0"/>
              </a:rPr>
            </a:br>
            <a:r>
              <a:rPr lang="en-GB" altLang="en-US" sz="4000" b="1">
                <a:solidFill>
                  <a:srgbClr val="0070C0"/>
                </a:solidFill>
                <a:latin typeface="Calibri" panose="020F0502020204030204" pitchFamily="34" charset="0"/>
                <a:cs typeface="Calibri" panose="020F0502020204030204" pitchFamily="34" charset="0"/>
              </a:rPr>
              <a:t>Work or play?</a:t>
            </a:r>
          </a:p>
        </p:txBody>
      </p:sp>
      <p:sp>
        <p:nvSpPr>
          <p:cNvPr id="32771" name="Rectangle 6">
            <a:extLst>
              <a:ext uri="{FF2B5EF4-FFF2-40B4-BE49-F238E27FC236}">
                <a16:creationId xmlns:a16="http://schemas.microsoft.com/office/drawing/2014/main" id="{5D4FD490-84BF-03B3-DA31-652DF414F679}"/>
              </a:ext>
            </a:extLst>
          </p:cNvPr>
          <p:cNvSpPr>
            <a:spLocks noGrp="1" noChangeArrowheads="1"/>
          </p:cNvSpPr>
          <p:nvPr>
            <p:ph sz="half" idx="1"/>
          </p:nvPr>
        </p:nvSpPr>
        <p:spPr>
          <a:xfrm>
            <a:off x="628650" y="1825625"/>
            <a:ext cx="8191500" cy="4351338"/>
          </a:xfrm>
        </p:spPr>
        <p:txBody>
          <a:bodyPr/>
          <a:lstStyle/>
          <a:p>
            <a:pPr eaLnBrk="1" hangingPunct="1">
              <a:buFont typeface="Arial" panose="020B0604020202020204" pitchFamily="34" charset="0"/>
              <a:buNone/>
            </a:pPr>
            <a:r>
              <a:rPr lang="en-GB" altLang="en-US" sz="2800">
                <a:solidFill>
                  <a:srgbClr val="0070C0"/>
                </a:solidFill>
                <a:latin typeface="Calibri" panose="020F0502020204030204" pitchFamily="34" charset="0"/>
                <a:cs typeface="Calibri" panose="020F0502020204030204" pitchFamily="34" charset="0"/>
              </a:rPr>
              <a:t>Reed and Brown (2000)</a:t>
            </a:r>
          </a:p>
          <a:p>
            <a:pPr eaLnBrk="1" hangingPunct="1">
              <a:buFont typeface="Arial" panose="020B0604020202020204" pitchFamily="34" charset="0"/>
              <a:buNone/>
            </a:pPr>
            <a:r>
              <a:rPr lang="en-GB" altLang="en-US" sz="2800">
                <a:solidFill>
                  <a:srgbClr val="0070C0"/>
                </a:solidFill>
                <a:latin typeface="Calibri" panose="020F0502020204030204" pitchFamily="34" charset="0"/>
                <a:cs typeface="Calibri" panose="020F0502020204030204" pitchFamily="34" charset="0"/>
              </a:rPr>
              <a:t>‘Play is something ‘felt’ rather than ‘done’’…no agreed universal definition…</a:t>
            </a:r>
          </a:p>
          <a:p>
            <a:pPr eaLnBrk="1" hangingPunct="1">
              <a:buFont typeface="Arial" panose="020B0604020202020204" pitchFamily="34" charset="0"/>
              <a:buNone/>
            </a:pPr>
            <a:endParaRPr lang="en-GB" altLang="en-US" sz="2800">
              <a:solidFill>
                <a:srgbClr val="0070C0"/>
              </a:solidFill>
              <a:latin typeface="Calibri" panose="020F0502020204030204" pitchFamily="34" charset="0"/>
              <a:cs typeface="Calibri" panose="020F0502020204030204" pitchFamily="34" charset="0"/>
            </a:endParaRPr>
          </a:p>
          <a:p>
            <a:pPr eaLnBrk="1" hangingPunct="1">
              <a:buFont typeface="Arial" panose="020B0604020202020204" pitchFamily="34" charset="0"/>
              <a:buNone/>
            </a:pPr>
            <a:r>
              <a:rPr lang="en-GB" altLang="en-US" sz="2800">
                <a:solidFill>
                  <a:srgbClr val="0070C0"/>
                </a:solidFill>
                <a:latin typeface="Calibri" panose="020F0502020204030204" pitchFamily="34" charset="0"/>
                <a:cs typeface="Calibri" panose="020F0502020204030204" pitchFamily="34" charset="0"/>
              </a:rPr>
              <a:t>Ramsey (1998)</a:t>
            </a:r>
          </a:p>
          <a:p>
            <a:pPr eaLnBrk="1" hangingPunct="1">
              <a:buFont typeface="Arial" panose="020B0604020202020204" pitchFamily="34" charset="0"/>
              <a:buNone/>
            </a:pPr>
            <a:r>
              <a:rPr lang="en-GB" altLang="en-US" sz="2800">
                <a:solidFill>
                  <a:srgbClr val="0070C0"/>
                </a:solidFill>
                <a:latin typeface="Calibri" panose="020F0502020204030204" pitchFamily="34" charset="0"/>
                <a:cs typeface="Calibri" panose="020F0502020204030204" pitchFamily="34" charset="0"/>
              </a:rPr>
              <a:t>‘a social vehicle for exploring differences and developing common themes’</a:t>
            </a:r>
          </a:p>
          <a:p>
            <a:pPr eaLnBrk="1" hangingPunct="1">
              <a:buFont typeface="Arial" panose="020B0604020202020204" pitchFamily="34" charset="0"/>
              <a:buNone/>
            </a:pPr>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9F1404FF-6949-F793-623B-06637575F717}"/>
              </a:ext>
            </a:extLst>
          </p:cNvPr>
          <p:cNvSpPr>
            <a:spLocks noGrp="1" noChangeArrowheads="1"/>
          </p:cNvSpPr>
          <p:nvPr>
            <p:ph type="title"/>
          </p:nvPr>
        </p:nvSpPr>
        <p:spPr/>
        <p:txBody>
          <a:bodyPr/>
          <a:lstStyle/>
          <a:p>
            <a:pPr eaLnBrk="1" hangingPunct="1"/>
            <a:r>
              <a:rPr lang="en-GB" altLang="en-US" sz="4000" b="1">
                <a:latin typeface="Calibri" panose="020F0502020204030204" pitchFamily="34" charset="0"/>
                <a:cs typeface="Calibri" panose="020F0502020204030204" pitchFamily="34" charset="0"/>
              </a:rPr>
              <a:t>Gwaith neu </a:t>
            </a:r>
            <a:r>
              <a:rPr lang="en-GB" altLang="en-US" sz="4000" b="1" err="1">
                <a:latin typeface="Calibri" panose="020F0502020204030204" pitchFamily="34" charset="0"/>
                <a:cs typeface="Calibri" panose="020F0502020204030204" pitchFamily="34" charset="0"/>
              </a:rPr>
              <a:t>chwarae</a:t>
            </a:r>
            <a:r>
              <a:rPr lang="en-GB" altLang="en-US" sz="4000" b="1">
                <a:latin typeface="Calibri" panose="020F0502020204030204" pitchFamily="34" charset="0"/>
                <a:cs typeface="Calibri" panose="020F0502020204030204" pitchFamily="34" charset="0"/>
              </a:rPr>
              <a:t>?</a:t>
            </a:r>
            <a:br>
              <a:rPr lang="en-GB" altLang="en-US" sz="4000" b="1">
                <a:latin typeface="Calibri" panose="020F0502020204030204" pitchFamily="34" charset="0"/>
                <a:cs typeface="Calibri" panose="020F0502020204030204" pitchFamily="34" charset="0"/>
              </a:rPr>
            </a:br>
            <a:r>
              <a:rPr lang="en-GB" altLang="en-US" sz="4000" b="1">
                <a:solidFill>
                  <a:srgbClr val="0070C0"/>
                </a:solidFill>
                <a:latin typeface="Calibri" panose="020F0502020204030204" pitchFamily="34" charset="0"/>
                <a:cs typeface="Calibri" panose="020F0502020204030204" pitchFamily="34" charset="0"/>
              </a:rPr>
              <a:t>Work or play?</a:t>
            </a:r>
          </a:p>
        </p:txBody>
      </p:sp>
      <p:sp>
        <p:nvSpPr>
          <p:cNvPr id="34819" name="Rectangle 3">
            <a:extLst>
              <a:ext uri="{FF2B5EF4-FFF2-40B4-BE49-F238E27FC236}">
                <a16:creationId xmlns:a16="http://schemas.microsoft.com/office/drawing/2014/main" id="{90FC41D8-5CAC-D19E-32C6-2FD54512B0A0}"/>
              </a:ext>
            </a:extLst>
          </p:cNvPr>
          <p:cNvSpPr>
            <a:spLocks noGrp="1" noChangeArrowheads="1"/>
          </p:cNvSpPr>
          <p:nvPr>
            <p:ph sz="half" idx="1"/>
          </p:nvPr>
        </p:nvSpPr>
        <p:spPr>
          <a:xfrm>
            <a:off x="250825" y="1655763"/>
            <a:ext cx="8569325" cy="4351337"/>
          </a:xfrm>
        </p:spPr>
        <p:txBody>
          <a:bodyPr/>
          <a:lstStyle/>
          <a:p>
            <a:pPr eaLnBrk="1" hangingPunct="1">
              <a:lnSpc>
                <a:spcPct val="80000"/>
              </a:lnSpc>
              <a:buFont typeface="Arial" panose="020B0604020202020204" pitchFamily="34" charset="0"/>
              <a:buNone/>
            </a:pPr>
            <a:endParaRPr lang="en-GB" altLang="en-US" sz="2400">
              <a:solidFill>
                <a:srgbClr val="0070C0"/>
              </a:solidFill>
            </a:endParaRPr>
          </a:p>
          <a:p>
            <a:pPr eaLnBrk="1" hangingPunct="1">
              <a:lnSpc>
                <a:spcPct val="80000"/>
              </a:lnSpc>
              <a:buFont typeface="Arial" panose="020B0604020202020204" pitchFamily="34" charset="0"/>
              <a:buNone/>
            </a:pPr>
            <a:r>
              <a:rPr lang="en-GB" altLang="en-US" sz="2400">
                <a:solidFill>
                  <a:srgbClr val="0070C0"/>
                </a:solidFill>
                <a:latin typeface="Calibri" panose="020F0502020204030204" pitchFamily="34" charset="0"/>
                <a:cs typeface="Calibri" panose="020F0502020204030204" pitchFamily="34" charset="0"/>
              </a:rPr>
              <a:t>Elkonin (1978) believed the key role of early years practitioners was to support…</a:t>
            </a:r>
          </a:p>
          <a:p>
            <a:pPr eaLnBrk="1" hangingPunct="1">
              <a:lnSpc>
                <a:spcPct val="80000"/>
              </a:lnSpc>
              <a:buFont typeface="Arial" panose="020B0604020202020204" pitchFamily="34" charset="0"/>
              <a:buNone/>
            </a:pPr>
            <a:r>
              <a:rPr lang="en-GB" altLang="en-US" sz="2400">
                <a:solidFill>
                  <a:srgbClr val="0070C0"/>
                </a:solidFill>
                <a:latin typeface="Calibri" panose="020F0502020204030204" pitchFamily="34" charset="0"/>
                <a:cs typeface="Calibri" panose="020F0502020204030204" pitchFamily="34" charset="0"/>
              </a:rPr>
              <a:t>‘play prepares the child’s mind for the learning tasks of today’.</a:t>
            </a:r>
          </a:p>
          <a:p>
            <a:pPr eaLnBrk="1" hangingPunct="1">
              <a:lnSpc>
                <a:spcPct val="80000"/>
              </a:lnSpc>
              <a:buFont typeface="Arial" panose="020B0604020202020204" pitchFamily="34" charset="0"/>
              <a:buNone/>
            </a:pPr>
            <a:endParaRPr lang="en-GB" altLang="en-US" sz="2400">
              <a:solidFill>
                <a:srgbClr val="0070C0"/>
              </a:solidFill>
              <a:latin typeface="Calibri" panose="020F0502020204030204" pitchFamily="34" charset="0"/>
              <a:cs typeface="Calibri" panose="020F0502020204030204" pitchFamily="34" charset="0"/>
            </a:endParaRPr>
          </a:p>
          <a:p>
            <a:pPr eaLnBrk="1" hangingPunct="1">
              <a:lnSpc>
                <a:spcPct val="80000"/>
              </a:lnSpc>
              <a:buFont typeface="Arial" panose="020B0604020202020204" pitchFamily="34" charset="0"/>
              <a:buNone/>
            </a:pPr>
            <a:r>
              <a:rPr lang="en-GB" altLang="en-US" sz="2400">
                <a:solidFill>
                  <a:srgbClr val="0070C0"/>
                </a:solidFill>
                <a:latin typeface="Calibri" panose="020F0502020204030204" pitchFamily="34" charset="0"/>
                <a:cs typeface="Calibri" panose="020F0502020204030204" pitchFamily="34" charset="0"/>
              </a:rPr>
              <a:t>Miller and Almon (2009)</a:t>
            </a:r>
          </a:p>
          <a:p>
            <a:pPr eaLnBrk="1" hangingPunct="1">
              <a:lnSpc>
                <a:spcPct val="80000"/>
              </a:lnSpc>
              <a:buFont typeface="Arial" panose="020B0604020202020204" pitchFamily="34" charset="0"/>
              <a:buNone/>
            </a:pPr>
            <a:r>
              <a:rPr lang="en-GB" altLang="en-US" sz="2400">
                <a:solidFill>
                  <a:srgbClr val="0070C0"/>
                </a:solidFill>
                <a:latin typeface="Calibri" panose="020F0502020204030204" pitchFamily="34" charset="0"/>
                <a:cs typeface="Calibri" panose="020F0502020204030204" pitchFamily="34" charset="0"/>
              </a:rPr>
              <a:t>‘Too many schools place a double burden on young children. First they heighten their stress by demanding that they master material beyond their developmental level. Then they deprive children of their chief means of dealing with that stress – creative play.’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858586-6302-E7EB-8AF1-2569CAC57733}"/>
              </a:ext>
            </a:extLst>
          </p:cNvPr>
          <p:cNvSpPr>
            <a:spLocks noGrp="1"/>
          </p:cNvSpPr>
          <p:nvPr>
            <p:ph sz="half" idx="1"/>
          </p:nvPr>
        </p:nvSpPr>
        <p:spPr/>
        <p:txBody>
          <a:bodyPr/>
          <a:lstStyle/>
          <a:p>
            <a:pPr marL="0" indent="0">
              <a:buNone/>
            </a:pPr>
            <a:r>
              <a:rPr lang="en-GB" err="1"/>
              <a:t>Wnaeth</a:t>
            </a:r>
            <a:r>
              <a:rPr lang="en-GB"/>
              <a:t> Garvey (1977) </a:t>
            </a:r>
            <a:r>
              <a:rPr lang="en-GB" err="1"/>
              <a:t>diffinio</a:t>
            </a:r>
            <a:r>
              <a:rPr lang="en-GB"/>
              <a:t> </a:t>
            </a:r>
            <a:r>
              <a:rPr lang="en-GB" err="1"/>
              <a:t>chwarae</a:t>
            </a:r>
            <a:r>
              <a:rPr lang="en-GB"/>
              <a:t> </a:t>
            </a:r>
            <a:r>
              <a:rPr lang="en-GB" err="1"/>
              <a:t>fel</a:t>
            </a:r>
            <a:endParaRPr lang="en-GB"/>
          </a:p>
          <a:p>
            <a:r>
              <a:rPr lang="en-GB" err="1"/>
              <a:t>Mwynhad</a:t>
            </a:r>
            <a:endParaRPr lang="en-GB"/>
          </a:p>
          <a:p>
            <a:r>
              <a:rPr lang="en-GB"/>
              <a:t>Dim </a:t>
            </a:r>
            <a:r>
              <a:rPr lang="en-GB" err="1"/>
              <a:t>gol</a:t>
            </a:r>
            <a:r>
              <a:rPr lang="en-GB"/>
              <a:t> </a:t>
            </a:r>
            <a:r>
              <a:rPr lang="en-GB" err="1"/>
              <a:t>penodol</a:t>
            </a:r>
            <a:r>
              <a:rPr lang="en-GB"/>
              <a:t>- </a:t>
            </a:r>
            <a:r>
              <a:rPr lang="en-GB" err="1"/>
              <a:t>mynd</a:t>
            </a:r>
            <a:r>
              <a:rPr lang="en-GB"/>
              <a:t> </a:t>
            </a:r>
            <a:r>
              <a:rPr lang="en-GB" err="1"/>
              <a:t>ar</a:t>
            </a:r>
            <a:r>
              <a:rPr lang="en-GB"/>
              <a:t> </a:t>
            </a:r>
            <a:r>
              <a:rPr lang="en-GB" err="1"/>
              <a:t>drywydd</a:t>
            </a:r>
            <a:r>
              <a:rPr lang="en-GB"/>
              <a:t> </a:t>
            </a:r>
            <a:r>
              <a:rPr lang="en-GB" err="1"/>
              <a:t>mwynhad</a:t>
            </a:r>
            <a:endParaRPr lang="en-GB"/>
          </a:p>
          <a:p>
            <a:r>
              <a:rPr lang="en-GB"/>
              <a:t>Yn </a:t>
            </a:r>
            <a:r>
              <a:rPr lang="en-GB" err="1"/>
              <a:t>digymell</a:t>
            </a:r>
            <a:endParaRPr lang="en-GB"/>
          </a:p>
          <a:p>
            <a:r>
              <a:rPr lang="en-GB" err="1"/>
              <a:t>Ymgyswllt</a:t>
            </a:r>
            <a:r>
              <a:rPr lang="en-GB"/>
              <a:t> </a:t>
            </a:r>
            <a:r>
              <a:rPr lang="en-GB" err="1"/>
              <a:t>gweithredol</a:t>
            </a:r>
            <a:r>
              <a:rPr lang="en-GB"/>
              <a:t> </a:t>
            </a:r>
            <a:endParaRPr lang="en-US"/>
          </a:p>
        </p:txBody>
      </p:sp>
      <p:sp>
        <p:nvSpPr>
          <p:cNvPr id="4" name="Content Placeholder 3">
            <a:extLst>
              <a:ext uri="{FF2B5EF4-FFF2-40B4-BE49-F238E27FC236}">
                <a16:creationId xmlns:a16="http://schemas.microsoft.com/office/drawing/2014/main" id="{15A96D18-CDB3-3C01-89B3-5408FF1220E6}"/>
              </a:ext>
            </a:extLst>
          </p:cNvPr>
          <p:cNvSpPr>
            <a:spLocks noGrp="1"/>
          </p:cNvSpPr>
          <p:nvPr>
            <p:ph sz="half" idx="2"/>
          </p:nvPr>
        </p:nvSpPr>
        <p:spPr/>
        <p:txBody>
          <a:bodyPr/>
          <a:lstStyle/>
          <a:p>
            <a:pPr eaLnBrk="1" hangingPunct="1">
              <a:buFont typeface="Arial" panose="020B0604020202020204" pitchFamily="34" charset="0"/>
              <a:buNone/>
            </a:pPr>
            <a:r>
              <a:rPr lang="en-GB" sz="2400">
                <a:solidFill>
                  <a:srgbClr val="0070C0"/>
                </a:solidFill>
                <a:latin typeface="Calibri" panose="020F0502020204030204" pitchFamily="34" charset="0"/>
                <a:cs typeface="Calibri" panose="020F0502020204030204" pitchFamily="34" charset="0"/>
              </a:rPr>
              <a:t>Garvey (1977) </a:t>
            </a:r>
            <a:r>
              <a:rPr lang="en-GB" altLang="en-US" sz="2400">
                <a:solidFill>
                  <a:srgbClr val="0070C0"/>
                </a:solidFill>
                <a:latin typeface="Calibri" panose="020F0502020204030204" pitchFamily="34" charset="0"/>
                <a:cs typeface="Calibri" panose="020F0502020204030204" pitchFamily="34" charset="0"/>
              </a:rPr>
              <a:t>defined play as</a:t>
            </a:r>
          </a:p>
          <a:p>
            <a:pPr eaLnBrk="1" hangingPunct="1"/>
            <a:r>
              <a:rPr lang="en-GB" altLang="en-US" sz="2400">
                <a:solidFill>
                  <a:srgbClr val="0070C0"/>
                </a:solidFill>
                <a:latin typeface="Calibri" panose="020F0502020204030204" pitchFamily="34" charset="0"/>
                <a:cs typeface="Calibri" panose="020F0502020204030204" pitchFamily="34" charset="0"/>
              </a:rPr>
              <a:t>Enjoyable</a:t>
            </a:r>
          </a:p>
          <a:p>
            <a:pPr eaLnBrk="1" hangingPunct="1"/>
            <a:r>
              <a:rPr lang="en-GB" altLang="en-US" sz="2400">
                <a:solidFill>
                  <a:srgbClr val="0070C0"/>
                </a:solidFill>
                <a:latin typeface="Calibri" panose="020F0502020204030204" pitchFamily="34" charset="0"/>
                <a:cs typeface="Calibri" panose="020F0502020204030204" pitchFamily="34" charset="0"/>
              </a:rPr>
              <a:t>Has no extrinsic goals- the pursuit of enjoyment</a:t>
            </a:r>
          </a:p>
          <a:p>
            <a:pPr eaLnBrk="1" hangingPunct="1"/>
            <a:r>
              <a:rPr lang="en-GB" altLang="en-US" sz="2400">
                <a:solidFill>
                  <a:srgbClr val="0070C0"/>
                </a:solidFill>
                <a:latin typeface="Calibri" panose="020F0502020204030204" pitchFamily="34" charset="0"/>
                <a:cs typeface="Calibri" panose="020F0502020204030204" pitchFamily="34" charset="0"/>
              </a:rPr>
              <a:t>Spontaneous</a:t>
            </a:r>
          </a:p>
          <a:p>
            <a:pPr eaLnBrk="1" hangingPunct="1"/>
            <a:r>
              <a:rPr lang="en-GB" altLang="en-US" sz="2400">
                <a:solidFill>
                  <a:srgbClr val="0070C0"/>
                </a:solidFill>
                <a:latin typeface="Calibri" panose="020F0502020204030204" pitchFamily="34" charset="0"/>
                <a:cs typeface="Calibri" panose="020F0502020204030204" pitchFamily="34" charset="0"/>
              </a:rPr>
              <a:t>Active engagement</a:t>
            </a:r>
          </a:p>
          <a:p>
            <a:endParaRPr lang="en-US"/>
          </a:p>
        </p:txBody>
      </p:sp>
      <p:sp>
        <p:nvSpPr>
          <p:cNvPr id="5" name="Rectangle 2">
            <a:extLst>
              <a:ext uri="{FF2B5EF4-FFF2-40B4-BE49-F238E27FC236}">
                <a16:creationId xmlns:a16="http://schemas.microsoft.com/office/drawing/2014/main" id="{39606887-5529-9832-F952-A8E99A4F85FD}"/>
              </a:ext>
            </a:extLst>
          </p:cNvPr>
          <p:cNvSpPr>
            <a:spLocks noGrp="1" noChangeArrowheads="1"/>
          </p:cNvSpPr>
          <p:nvPr>
            <p:ph type="title"/>
          </p:nvPr>
        </p:nvSpPr>
        <p:spPr>
          <a:xfrm>
            <a:off x="628650" y="365125"/>
            <a:ext cx="7886700" cy="1325563"/>
          </a:xfrm>
        </p:spPr>
        <p:txBody>
          <a:bodyPr/>
          <a:lstStyle/>
          <a:p>
            <a:pPr eaLnBrk="1" hangingPunct="1"/>
            <a:r>
              <a:rPr lang="en-GB" altLang="en-US" sz="4000" b="1">
                <a:latin typeface="Calibri" panose="020F0502020204030204" pitchFamily="34" charset="0"/>
                <a:cs typeface="Calibri" panose="020F0502020204030204" pitchFamily="34" charset="0"/>
              </a:rPr>
              <a:t>Gwaith neu </a:t>
            </a:r>
            <a:r>
              <a:rPr lang="en-GB" altLang="en-US" sz="4000" b="1" err="1">
                <a:latin typeface="Calibri" panose="020F0502020204030204" pitchFamily="34" charset="0"/>
                <a:cs typeface="Calibri" panose="020F0502020204030204" pitchFamily="34" charset="0"/>
              </a:rPr>
              <a:t>chwarae</a:t>
            </a:r>
            <a:r>
              <a:rPr lang="en-GB" altLang="en-US" sz="4000" b="1">
                <a:latin typeface="Calibri" panose="020F0502020204030204" pitchFamily="34" charset="0"/>
                <a:cs typeface="Calibri" panose="020F0502020204030204" pitchFamily="34" charset="0"/>
              </a:rPr>
              <a:t>?</a:t>
            </a:r>
            <a:br>
              <a:rPr lang="en-GB" altLang="en-US" sz="4000" b="1">
                <a:latin typeface="Calibri" panose="020F0502020204030204" pitchFamily="34" charset="0"/>
                <a:cs typeface="Calibri" panose="020F0502020204030204" pitchFamily="34" charset="0"/>
              </a:rPr>
            </a:br>
            <a:r>
              <a:rPr lang="en-GB" altLang="en-US" sz="4000" b="1">
                <a:solidFill>
                  <a:srgbClr val="0070C0"/>
                </a:solidFill>
                <a:latin typeface="Calibri" panose="020F0502020204030204" pitchFamily="34" charset="0"/>
                <a:cs typeface="Calibri" panose="020F0502020204030204" pitchFamily="34" charset="0"/>
              </a:rPr>
              <a:t>Work or play?</a:t>
            </a:r>
          </a:p>
        </p:txBody>
      </p:sp>
    </p:spTree>
    <p:extLst>
      <p:ext uri="{BB962C8B-B14F-4D97-AF65-F5344CB8AC3E}">
        <p14:creationId xmlns:p14="http://schemas.microsoft.com/office/powerpoint/2010/main" val="1831608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4BBFF906-67B6-4180-CBEE-27FE49149D1C}"/>
              </a:ext>
            </a:extLst>
          </p:cNvPr>
          <p:cNvSpPr>
            <a:spLocks noGrp="1" noChangeArrowheads="1"/>
          </p:cNvSpPr>
          <p:nvPr>
            <p:ph type="title"/>
          </p:nvPr>
        </p:nvSpPr>
        <p:spPr/>
        <p:txBody>
          <a:bodyPr/>
          <a:lstStyle/>
          <a:p>
            <a:pPr eaLnBrk="1" hangingPunct="1"/>
            <a:r>
              <a:rPr lang="en-GB" altLang="en-US" sz="4000" b="1" err="1">
                <a:latin typeface="Calibri" panose="020F0502020204030204" pitchFamily="34" charset="0"/>
                <a:cs typeface="Calibri" panose="020F0502020204030204" pitchFamily="34" charset="0"/>
              </a:rPr>
              <a:t>Damcaniaeth</a:t>
            </a:r>
            <a:r>
              <a:rPr lang="en-GB" altLang="en-US" sz="4000" b="1">
                <a:latin typeface="Calibri" panose="020F0502020204030204" pitchFamily="34" charset="0"/>
                <a:cs typeface="Calibri" panose="020F0502020204030204" pitchFamily="34" charset="0"/>
              </a:rPr>
              <a:t> </a:t>
            </a:r>
            <a:r>
              <a:rPr lang="en-GB" altLang="en-US" sz="4000" b="1" err="1">
                <a:latin typeface="Calibri" panose="020F0502020204030204" pitchFamily="34" charset="0"/>
                <a:cs typeface="Calibri" panose="020F0502020204030204" pitchFamily="34" charset="0"/>
              </a:rPr>
              <a:t>clasurol</a:t>
            </a:r>
            <a:br>
              <a:rPr lang="en-GB" altLang="en-US" sz="4000" b="1">
                <a:latin typeface="Calibri" panose="020F0502020204030204" pitchFamily="34" charset="0"/>
                <a:cs typeface="Calibri" panose="020F0502020204030204" pitchFamily="34" charset="0"/>
              </a:rPr>
            </a:br>
            <a:r>
              <a:rPr lang="en-GB" altLang="en-US" sz="4000" b="1">
                <a:solidFill>
                  <a:srgbClr val="0070C0"/>
                </a:solidFill>
                <a:latin typeface="Calibri" panose="020F0502020204030204" pitchFamily="34" charset="0"/>
                <a:cs typeface="Calibri" panose="020F0502020204030204" pitchFamily="34" charset="0"/>
              </a:rPr>
              <a:t>Classical theories</a:t>
            </a:r>
          </a:p>
        </p:txBody>
      </p:sp>
      <p:sp>
        <p:nvSpPr>
          <p:cNvPr id="38915" name="Rectangle 3">
            <a:extLst>
              <a:ext uri="{FF2B5EF4-FFF2-40B4-BE49-F238E27FC236}">
                <a16:creationId xmlns:a16="http://schemas.microsoft.com/office/drawing/2014/main" id="{BDBA6C0B-AC07-10DF-2EAE-CC331A510739}"/>
              </a:ext>
            </a:extLst>
          </p:cNvPr>
          <p:cNvSpPr>
            <a:spLocks noGrp="1" noChangeArrowheads="1"/>
          </p:cNvSpPr>
          <p:nvPr>
            <p:ph sz="half" idx="1"/>
          </p:nvPr>
        </p:nvSpPr>
        <p:spPr>
          <a:xfrm>
            <a:off x="628650" y="1825625"/>
            <a:ext cx="8515350" cy="4351338"/>
          </a:xfrm>
        </p:spPr>
        <p:txBody>
          <a:bodyPr/>
          <a:lstStyle/>
          <a:p>
            <a:pPr eaLnBrk="1" hangingPunct="1">
              <a:buFont typeface="Arial" panose="020B0604020202020204" pitchFamily="34" charset="0"/>
              <a:buNone/>
            </a:pPr>
            <a:endParaRPr lang="en-GB" altLang="en-US"/>
          </a:p>
          <a:p>
            <a:pPr eaLnBrk="1" hangingPunct="1">
              <a:buFont typeface="Arial" panose="020B0604020202020204" pitchFamily="34" charset="0"/>
              <a:buNone/>
            </a:pPr>
            <a:r>
              <a:rPr lang="en-GB" altLang="en-US" sz="2800">
                <a:solidFill>
                  <a:srgbClr val="0070C0"/>
                </a:solidFill>
                <a:latin typeface="Calibri" panose="020F0502020204030204" pitchFamily="34" charset="0"/>
                <a:cs typeface="Calibri" panose="020F0502020204030204" pitchFamily="34" charset="0"/>
              </a:rPr>
              <a:t>Jarvis, Brock and Brown (2009)</a:t>
            </a:r>
          </a:p>
          <a:p>
            <a:pPr eaLnBrk="1" hangingPunct="1">
              <a:buFont typeface="Arial" panose="020B0604020202020204" pitchFamily="34" charset="0"/>
              <a:buNone/>
            </a:pPr>
            <a:r>
              <a:rPr lang="en-GB" altLang="en-US" sz="2800">
                <a:solidFill>
                  <a:srgbClr val="0070C0"/>
                </a:solidFill>
                <a:latin typeface="Calibri" panose="020F0502020204030204" pitchFamily="34" charset="0"/>
                <a:cs typeface="Calibri" panose="020F0502020204030204" pitchFamily="34" charset="0"/>
              </a:rPr>
              <a:t>‘For a long time, play was considered to be just something that children did which did not merit the effort of adult attention.’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679280"/>
            <a:ext cx="4227257" cy="965021"/>
          </a:xfrm>
        </p:spPr>
        <p:txBody>
          <a:bodyPr>
            <a:normAutofit/>
          </a:bodyPr>
          <a:lstStyle/>
          <a:p>
            <a:r>
              <a:rPr lang="en-GB" sz="3000">
                <a:solidFill>
                  <a:srgbClr val="0070C0"/>
                </a:solidFill>
              </a:rPr>
              <a:t>A different approach:</a:t>
            </a:r>
            <a:br>
              <a:rPr lang="en-GB" sz="3000">
                <a:solidFill>
                  <a:srgbClr val="0070C0"/>
                </a:solidFill>
              </a:rPr>
            </a:br>
            <a:r>
              <a:rPr lang="en-GB" sz="3000">
                <a:solidFill>
                  <a:srgbClr val="0070C0"/>
                </a:solidFill>
              </a:rPr>
              <a:t>Alternative Uses</a:t>
            </a:r>
          </a:p>
        </p:txBody>
      </p:sp>
      <p:sp>
        <p:nvSpPr>
          <p:cNvPr id="3" name="Content Placeholder 2"/>
          <p:cNvSpPr>
            <a:spLocks noGrp="1"/>
          </p:cNvSpPr>
          <p:nvPr>
            <p:ph sz="half" idx="1"/>
          </p:nvPr>
        </p:nvSpPr>
        <p:spPr>
          <a:xfrm>
            <a:off x="539552" y="1916832"/>
            <a:ext cx="3886200" cy="3263504"/>
          </a:xfrm>
        </p:spPr>
        <p:txBody>
          <a:bodyPr>
            <a:normAutofit lnSpcReduction="10000"/>
          </a:bodyPr>
          <a:lstStyle/>
          <a:p>
            <a:pPr>
              <a:lnSpc>
                <a:spcPct val="90000"/>
              </a:lnSpc>
            </a:pPr>
            <a:r>
              <a:rPr lang="en-GB" sz="2000" err="1">
                <a:latin typeface="Calibri" panose="020F0502020204030204" pitchFamily="34" charset="0"/>
                <a:cs typeface="Calibri" panose="020F0502020204030204" pitchFamily="34" charset="0"/>
              </a:rPr>
              <a:t>Wedi'i</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ddatblygu</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gan</a:t>
            </a:r>
            <a:r>
              <a:rPr lang="en-GB" sz="2000">
                <a:latin typeface="Calibri" panose="020F0502020204030204" pitchFamily="34" charset="0"/>
                <a:cs typeface="Calibri" panose="020F0502020204030204" pitchFamily="34" charset="0"/>
              </a:rPr>
              <a:t> Joy Guilford </a:t>
            </a:r>
            <a:r>
              <a:rPr lang="en-GB" sz="2000" err="1">
                <a:latin typeface="Calibri" panose="020F0502020204030204" pitchFamily="34" charset="0"/>
                <a:cs typeface="Calibri" panose="020F0502020204030204" pitchFamily="34" charset="0"/>
              </a:rPr>
              <a:t>ym</a:t>
            </a:r>
            <a:r>
              <a:rPr lang="en-GB" sz="2000">
                <a:latin typeface="Calibri" panose="020F0502020204030204" pitchFamily="34" charset="0"/>
                <a:cs typeface="Calibri" panose="020F0502020204030204" pitchFamily="34" charset="0"/>
              </a:rPr>
              <a:t> 1967, </a:t>
            </a:r>
            <a:r>
              <a:rPr lang="en-GB" sz="2000" err="1">
                <a:latin typeface="Calibri" panose="020F0502020204030204" pitchFamily="34" charset="0"/>
                <a:cs typeface="Calibri" panose="020F0502020204030204" pitchFamily="34" charset="0"/>
              </a:rPr>
              <a:t>mae'r</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Prawf</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Defnyddiau</a:t>
            </a:r>
            <a:r>
              <a:rPr lang="en-GB" sz="2000">
                <a:latin typeface="Calibri" panose="020F0502020204030204" pitchFamily="34" charset="0"/>
                <a:cs typeface="Calibri" panose="020F0502020204030204" pitchFamily="34" charset="0"/>
              </a:rPr>
              <a:t> Amgen </a:t>
            </a:r>
            <a:r>
              <a:rPr lang="en-GB" sz="2000" err="1">
                <a:latin typeface="Calibri" panose="020F0502020204030204" pitchFamily="34" charset="0"/>
                <a:cs typeface="Calibri" panose="020F0502020204030204" pitchFamily="34" charset="0"/>
              </a:rPr>
              <a:t>yn</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ymestyn</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eich</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creadigrwydd</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trwy</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roi</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dwy</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funud</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i</a:t>
            </a:r>
            <a:r>
              <a:rPr lang="en-GB" sz="2000">
                <a:latin typeface="Calibri" panose="020F0502020204030204" pitchFamily="34" charset="0"/>
                <a:cs typeface="Calibri" panose="020F0502020204030204" pitchFamily="34" charset="0"/>
              </a:rPr>
              <a:t> chi </a:t>
            </a:r>
            <a:r>
              <a:rPr lang="en-GB" sz="2000" err="1">
                <a:latin typeface="Calibri" panose="020F0502020204030204" pitchFamily="34" charset="0"/>
                <a:cs typeface="Calibri" panose="020F0502020204030204" pitchFamily="34" charset="0"/>
              </a:rPr>
              <a:t>feddwl</a:t>
            </a:r>
            <a:r>
              <a:rPr lang="en-GB" sz="2000">
                <a:latin typeface="Calibri" panose="020F0502020204030204" pitchFamily="34" charset="0"/>
                <a:cs typeface="Calibri" panose="020F0502020204030204" pitchFamily="34" charset="0"/>
              </a:rPr>
              <a:t> am </a:t>
            </a:r>
            <a:r>
              <a:rPr lang="en-GB" sz="2000" err="1">
                <a:latin typeface="Calibri" panose="020F0502020204030204" pitchFamily="34" charset="0"/>
                <a:cs typeface="Calibri" panose="020F0502020204030204" pitchFamily="34" charset="0"/>
              </a:rPr>
              <a:t>gymaint</a:t>
            </a:r>
            <a:r>
              <a:rPr lang="en-GB" sz="2000">
                <a:latin typeface="Calibri" panose="020F0502020204030204" pitchFamily="34" charset="0"/>
                <a:cs typeface="Calibri" panose="020F0502020204030204" pitchFamily="34" charset="0"/>
              </a:rPr>
              <a:t> o </a:t>
            </a:r>
            <a:r>
              <a:rPr lang="en-GB" sz="2000" err="1">
                <a:latin typeface="Calibri" panose="020F0502020204030204" pitchFamily="34" charset="0"/>
                <a:cs typeface="Calibri" panose="020F0502020204030204" pitchFamily="34" charset="0"/>
              </a:rPr>
              <a:t>ddefnyddiau</a:t>
            </a:r>
            <a:r>
              <a:rPr lang="en-GB" sz="2000">
                <a:latin typeface="Calibri" panose="020F0502020204030204" pitchFamily="34" charset="0"/>
                <a:cs typeface="Calibri" panose="020F0502020204030204" pitchFamily="34" charset="0"/>
              </a:rPr>
              <a:t> â </a:t>
            </a:r>
            <a:r>
              <a:rPr lang="en-GB" sz="2000" err="1">
                <a:latin typeface="Calibri" panose="020F0502020204030204" pitchFamily="34" charset="0"/>
                <a:cs typeface="Calibri" panose="020F0502020204030204" pitchFamily="34" charset="0"/>
              </a:rPr>
              <a:t>phosib</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ar</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gyfer</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gwrthrych</a:t>
            </a:r>
            <a:r>
              <a:rPr lang="en-GB" sz="2000">
                <a:latin typeface="Calibri" panose="020F0502020204030204" pitchFamily="34" charset="0"/>
                <a:cs typeface="Calibri" panose="020F0502020204030204" pitchFamily="34" charset="0"/>
              </a:rPr>
              <a:t> bob </a:t>
            </a:r>
            <a:r>
              <a:rPr lang="en-GB" sz="2000" err="1">
                <a:latin typeface="Calibri" panose="020F0502020204030204" pitchFamily="34" charset="0"/>
                <a:cs typeface="Calibri" panose="020F0502020204030204" pitchFamily="34" charset="0"/>
              </a:rPr>
              <a:t>dydd</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fel</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cadair</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mwg</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coffi</a:t>
            </a:r>
            <a:r>
              <a:rPr lang="en-GB" sz="2000">
                <a:latin typeface="Calibri" panose="020F0502020204030204" pitchFamily="34" charset="0"/>
                <a:cs typeface="Calibri" panose="020F0502020204030204" pitchFamily="34" charset="0"/>
              </a:rPr>
              <a:t>, neu </a:t>
            </a:r>
            <a:r>
              <a:rPr lang="en-GB" sz="2000" err="1">
                <a:latin typeface="Calibri" panose="020F0502020204030204" pitchFamily="34" charset="0"/>
                <a:cs typeface="Calibri" panose="020F0502020204030204" pitchFamily="34" charset="0"/>
              </a:rPr>
              <a:t>fricsen</a:t>
            </a:r>
            <a:r>
              <a:rPr lang="en-GB" sz="2000">
                <a:latin typeface="Calibri" panose="020F0502020204030204" pitchFamily="34" charset="0"/>
                <a:cs typeface="Calibri" panose="020F0502020204030204" pitchFamily="34" charset="0"/>
              </a:rPr>
              <a:t>.</a:t>
            </a:r>
          </a:p>
          <a:p>
            <a:pPr>
              <a:lnSpc>
                <a:spcPct val="90000"/>
              </a:lnSpc>
            </a:pPr>
            <a:endParaRPr lang="en-GB" sz="2000">
              <a:latin typeface="Calibri" panose="020F0502020204030204" pitchFamily="34" charset="0"/>
              <a:cs typeface="Calibri" panose="020F0502020204030204" pitchFamily="34" charset="0"/>
            </a:endParaRPr>
          </a:p>
          <a:p>
            <a:pPr>
              <a:lnSpc>
                <a:spcPct val="90000"/>
              </a:lnSpc>
            </a:pPr>
            <a:r>
              <a:rPr lang="en-GB" sz="2000" err="1">
                <a:latin typeface="Calibri" panose="020F0502020204030204" pitchFamily="34" charset="0"/>
                <a:cs typeface="Calibri" panose="020F0502020204030204" pitchFamily="34" charset="0"/>
              </a:rPr>
              <a:t>Defnyddir</a:t>
            </a:r>
            <a:r>
              <a:rPr lang="en-GB" sz="2000">
                <a:latin typeface="Calibri" panose="020F0502020204030204" pitchFamily="34" charset="0"/>
                <a:cs typeface="Calibri" panose="020F0502020204030204" pitchFamily="34" charset="0"/>
              </a:rPr>
              <a:t> y </a:t>
            </a:r>
            <a:r>
              <a:rPr lang="en-GB" sz="2000" err="1">
                <a:latin typeface="Calibri" panose="020F0502020204030204" pitchFamily="34" charset="0"/>
                <a:cs typeface="Calibri" panose="020F0502020204030204" pitchFamily="34" charset="0"/>
              </a:rPr>
              <a:t>prawf</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yma</a:t>
            </a:r>
            <a:r>
              <a:rPr lang="en-GB" sz="2000">
                <a:latin typeface="Calibri" panose="020F0502020204030204" pitchFamily="34" charset="0"/>
                <a:cs typeface="Calibri" panose="020F0502020204030204" pitchFamily="34" charset="0"/>
              </a:rPr>
              <a:t> I </a:t>
            </a:r>
            <a:r>
              <a:rPr lang="en-GB" sz="2000" err="1">
                <a:latin typeface="Calibri" panose="020F0502020204030204" pitchFamily="34" charset="0"/>
                <a:cs typeface="Calibri" panose="020F0502020204030204" pitchFamily="34" charset="0"/>
              </a:rPr>
              <a:t>fesure</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meddwl</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creadigol</a:t>
            </a:r>
            <a:endParaRPr lang="en-GB" sz="2000">
              <a:latin typeface="Calibri" panose="020F0502020204030204" pitchFamily="34" charset="0"/>
              <a:cs typeface="Calibri" panose="020F0502020204030204" pitchFamily="34" charset="0"/>
            </a:endParaRPr>
          </a:p>
          <a:p>
            <a:pPr>
              <a:lnSpc>
                <a:spcPct val="90000"/>
              </a:lnSpc>
            </a:pPr>
            <a:endParaRPr lang="en-GB" sz="1275"/>
          </a:p>
          <a:p>
            <a:pPr>
              <a:lnSpc>
                <a:spcPct val="90000"/>
              </a:lnSpc>
            </a:pPr>
            <a:endParaRPr lang="en-GB" sz="1275"/>
          </a:p>
          <a:p>
            <a:pPr>
              <a:lnSpc>
                <a:spcPct val="90000"/>
              </a:lnSpc>
            </a:pPr>
            <a:endParaRPr lang="en-GB" sz="1275"/>
          </a:p>
        </p:txBody>
      </p:sp>
      <p:sp>
        <p:nvSpPr>
          <p:cNvPr id="4" name="Content Placeholder 3">
            <a:extLst>
              <a:ext uri="{FF2B5EF4-FFF2-40B4-BE49-F238E27FC236}">
                <a16:creationId xmlns:a16="http://schemas.microsoft.com/office/drawing/2014/main" id="{70FBF994-6852-0564-3EC5-FB619CCA7A0D}"/>
              </a:ext>
            </a:extLst>
          </p:cNvPr>
          <p:cNvSpPr>
            <a:spLocks noGrp="1"/>
          </p:cNvSpPr>
          <p:nvPr>
            <p:ph sz="half" idx="2"/>
          </p:nvPr>
        </p:nvSpPr>
        <p:spPr>
          <a:xfrm>
            <a:off x="4643232" y="1916832"/>
            <a:ext cx="4033224" cy="3263504"/>
          </a:xfrm>
        </p:spPr>
        <p:txBody>
          <a:bodyPr/>
          <a:lstStyle/>
          <a:p>
            <a:r>
              <a:rPr lang="en-GB" sz="2000">
                <a:solidFill>
                  <a:srgbClr val="0070C0"/>
                </a:solidFill>
                <a:latin typeface="Calibri" panose="020F0502020204030204" pitchFamily="34" charset="0"/>
                <a:cs typeface="Calibri" panose="020F0502020204030204" pitchFamily="34" charset="0"/>
              </a:rPr>
              <a:t>Developed by Joy Guilford in 1967, the Alternative Uses Test stretches your creativity by giving you two minutes to think of as many uses as possible for an everyday object like a chair, coffee mug, or brick.</a:t>
            </a:r>
          </a:p>
          <a:p>
            <a:endParaRPr lang="en-GB" sz="2000">
              <a:solidFill>
                <a:srgbClr val="0070C0"/>
              </a:solidFill>
              <a:latin typeface="Calibri" panose="020F0502020204030204" pitchFamily="34" charset="0"/>
              <a:cs typeface="Calibri" panose="020F0502020204030204" pitchFamily="34" charset="0"/>
            </a:endParaRPr>
          </a:p>
          <a:p>
            <a:r>
              <a:rPr lang="en-US" sz="2000">
                <a:solidFill>
                  <a:srgbClr val="0070C0"/>
                </a:solidFill>
                <a:latin typeface="Calibri" panose="020F0502020204030204" pitchFamily="34" charset="0"/>
                <a:cs typeface="Calibri" panose="020F0502020204030204" pitchFamily="34" charset="0"/>
              </a:rPr>
              <a:t>This test is used to measure creative thinking.</a:t>
            </a:r>
          </a:p>
        </p:txBody>
      </p:sp>
      <p:sp>
        <p:nvSpPr>
          <p:cNvPr id="5" name="TextBox 4">
            <a:extLst>
              <a:ext uri="{FF2B5EF4-FFF2-40B4-BE49-F238E27FC236}">
                <a16:creationId xmlns:a16="http://schemas.microsoft.com/office/drawing/2014/main" id="{8E6A7B84-48E8-C472-BEE5-9D8AB1248DA2}"/>
              </a:ext>
            </a:extLst>
          </p:cNvPr>
          <p:cNvSpPr txBox="1"/>
          <p:nvPr/>
        </p:nvSpPr>
        <p:spPr>
          <a:xfrm>
            <a:off x="628650" y="612614"/>
            <a:ext cx="3428759" cy="1015663"/>
          </a:xfrm>
          <a:prstGeom prst="rect">
            <a:avLst/>
          </a:prstGeom>
          <a:noFill/>
        </p:spPr>
        <p:txBody>
          <a:bodyPr wrap="none" rtlCol="0">
            <a:spAutoFit/>
          </a:bodyPr>
          <a:lstStyle/>
          <a:p>
            <a:r>
              <a:rPr lang="en-GB" sz="3000"/>
              <a:t>Dull </a:t>
            </a:r>
            <a:r>
              <a:rPr lang="en-GB" sz="3000" err="1"/>
              <a:t>gwahanol</a:t>
            </a:r>
            <a:r>
              <a:rPr lang="en-GB" sz="3000"/>
              <a:t>:</a:t>
            </a:r>
          </a:p>
          <a:p>
            <a:r>
              <a:rPr lang="en-GB" sz="3000" err="1"/>
              <a:t>Defnyddiau</a:t>
            </a:r>
            <a:r>
              <a:rPr lang="en-GB" sz="3000"/>
              <a:t> Amgen</a:t>
            </a:r>
            <a:endParaRPr lang="en-US" sz="3000"/>
          </a:p>
        </p:txBody>
      </p:sp>
    </p:spTree>
    <p:extLst>
      <p:ext uri="{BB962C8B-B14F-4D97-AF65-F5344CB8AC3E}">
        <p14:creationId xmlns:p14="http://schemas.microsoft.com/office/powerpoint/2010/main" val="18894383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098FD-7F88-E29C-BC3B-69DD7EC718B4}"/>
              </a:ext>
            </a:extLst>
          </p:cNvPr>
          <p:cNvSpPr>
            <a:spLocks noGrp="1"/>
          </p:cNvSpPr>
          <p:nvPr>
            <p:ph type="title"/>
          </p:nvPr>
        </p:nvSpPr>
        <p:spPr>
          <a:xfrm>
            <a:off x="4716016" y="1069765"/>
            <a:ext cx="3886200" cy="581563"/>
          </a:xfrm>
        </p:spPr>
        <p:txBody>
          <a:bodyPr>
            <a:normAutofit fontScale="90000"/>
          </a:bodyPr>
          <a:lstStyle/>
          <a:p>
            <a:r>
              <a:rPr lang="en-GB" sz="4400" b="1" i="0" u="none" strike="noStrike">
                <a:solidFill>
                  <a:srgbClr val="0070C0"/>
                </a:solidFill>
                <a:effectLst/>
                <a:latin typeface="Calibri" panose="020F0502020204030204" pitchFamily="34" charset="0"/>
                <a:cs typeface="Calibri" panose="020F0502020204030204" pitchFamily="34" charset="0"/>
              </a:rPr>
              <a:t>Alternative uses test</a:t>
            </a:r>
            <a:r>
              <a:rPr lang="en-US" sz="4400" b="1" i="0">
                <a:solidFill>
                  <a:srgbClr val="0070C0"/>
                </a:solidFill>
                <a:effectLst/>
                <a:latin typeface="Calibri" panose="020F0502020204030204" pitchFamily="34" charset="0"/>
                <a:cs typeface="Calibri" panose="020F0502020204030204" pitchFamily="34" charset="0"/>
              </a:rPr>
              <a:t>​</a:t>
            </a:r>
            <a:br>
              <a:rPr lang="en-US" sz="3000">
                <a:solidFill>
                  <a:srgbClr val="0070C0"/>
                </a:solidFill>
              </a:rPr>
            </a:br>
            <a:endParaRPr lang="en-US" sz="3000">
              <a:solidFill>
                <a:srgbClr val="0070C0"/>
              </a:solidFill>
            </a:endParaRPr>
          </a:p>
        </p:txBody>
      </p:sp>
      <p:sp>
        <p:nvSpPr>
          <p:cNvPr id="3" name="Content Placeholder 2">
            <a:extLst>
              <a:ext uri="{FF2B5EF4-FFF2-40B4-BE49-F238E27FC236}">
                <a16:creationId xmlns:a16="http://schemas.microsoft.com/office/drawing/2014/main" id="{5C3DD536-4BBB-7A37-FB79-D9AEE1BA5AA1}"/>
              </a:ext>
            </a:extLst>
          </p:cNvPr>
          <p:cNvSpPr>
            <a:spLocks noGrp="1"/>
          </p:cNvSpPr>
          <p:nvPr>
            <p:ph sz="half" idx="1"/>
          </p:nvPr>
        </p:nvSpPr>
        <p:spPr>
          <a:xfrm>
            <a:off x="454862" y="1840731"/>
            <a:ext cx="3886200" cy="4351338"/>
          </a:xfrm>
        </p:spPr>
        <p:txBody>
          <a:bodyPr>
            <a:normAutofit/>
          </a:bodyPr>
          <a:lstStyle/>
          <a:p>
            <a:r>
              <a:rPr lang="en-US" sz="2200" err="1">
                <a:latin typeface="Calibri" panose="020F0502020204030204" pitchFamily="34" charset="0"/>
                <a:cs typeface="Calibri" panose="020F0502020204030204" pitchFamily="34" charset="0"/>
              </a:rPr>
              <a:t>Sawl</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defnydd</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allwch</a:t>
            </a:r>
            <a:r>
              <a:rPr lang="en-US" sz="2200">
                <a:latin typeface="Calibri" panose="020F0502020204030204" pitchFamily="34" charset="0"/>
                <a:cs typeface="Calibri" panose="020F0502020204030204" pitchFamily="34" charset="0"/>
              </a:rPr>
              <a:t> chi </a:t>
            </a:r>
            <a:r>
              <a:rPr lang="en-US" sz="2200" err="1">
                <a:latin typeface="Calibri" panose="020F0502020204030204" pitchFamily="34" charset="0"/>
                <a:cs typeface="Calibri" panose="020F0502020204030204" pitchFamily="34" charset="0"/>
              </a:rPr>
              <a:t>feddwl</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amdano</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ar</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gyfer</a:t>
            </a:r>
            <a:r>
              <a:rPr lang="en-US" sz="2200">
                <a:latin typeface="Calibri" panose="020F0502020204030204" pitchFamily="34" charset="0"/>
                <a:cs typeface="Calibri" panose="020F0502020204030204" pitchFamily="34" charset="0"/>
              </a:rPr>
              <a:t> bloc Lego?​</a:t>
            </a:r>
          </a:p>
          <a:p>
            <a:endParaRPr lang="en-US" sz="2200">
              <a:latin typeface="Calibri" panose="020F0502020204030204" pitchFamily="34" charset="0"/>
              <a:cs typeface="Calibri" panose="020F0502020204030204" pitchFamily="34" charset="0"/>
            </a:endParaRPr>
          </a:p>
          <a:p>
            <a:r>
              <a:rPr lang="en-US" sz="2200">
                <a:latin typeface="Calibri" panose="020F0502020204030204" pitchFamily="34" charset="0"/>
                <a:cs typeface="Calibri" panose="020F0502020204030204" pitchFamily="34" charset="0"/>
              </a:rPr>
              <a:t>Mae </a:t>
            </a:r>
            <a:r>
              <a:rPr lang="en-US" sz="2200" err="1">
                <a:latin typeface="Calibri" panose="020F0502020204030204" pitchFamily="34" charset="0"/>
                <a:cs typeface="Calibri" panose="020F0502020204030204" pitchFamily="34" charset="0"/>
              </a:rPr>
              <a:t>gennych</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dau</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funud</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i</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ysgrifennu</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eich</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atebion</a:t>
            </a:r>
            <a:endParaRPr lang="en-US" sz="2200">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4C9A4F2D-EFE2-DE60-0B2B-BEA19ADED92E}"/>
              </a:ext>
            </a:extLst>
          </p:cNvPr>
          <p:cNvSpPr>
            <a:spLocks noGrp="1"/>
          </p:cNvSpPr>
          <p:nvPr>
            <p:ph sz="half" idx="2"/>
          </p:nvPr>
        </p:nvSpPr>
        <p:spPr>
          <a:xfrm>
            <a:off x="4716016" y="1840142"/>
            <a:ext cx="3886200" cy="2815049"/>
          </a:xfrm>
        </p:spPr>
        <p:txBody>
          <a:bodyPr/>
          <a:lstStyle/>
          <a:p>
            <a:pPr rtl="0" fontAlgn="base"/>
            <a:r>
              <a:rPr lang="en-GB" sz="2200">
                <a:solidFill>
                  <a:srgbClr val="0070C0"/>
                </a:solidFill>
                <a:latin typeface="Calibri" panose="020F0502020204030204" pitchFamily="34" charset="0"/>
                <a:cs typeface="Calibri" panose="020F0502020204030204" pitchFamily="34" charset="0"/>
              </a:rPr>
              <a:t>How many uses can you think of for a Lego block?</a:t>
            </a:r>
            <a:r>
              <a:rPr lang="en-US" sz="2200">
                <a:solidFill>
                  <a:srgbClr val="0070C0"/>
                </a:solidFill>
                <a:latin typeface="Calibri" panose="020F0502020204030204" pitchFamily="34" charset="0"/>
                <a:cs typeface="Calibri" panose="020F0502020204030204" pitchFamily="34" charset="0"/>
              </a:rPr>
              <a:t>​</a:t>
            </a:r>
          </a:p>
          <a:p>
            <a:pPr rtl="0" fontAlgn="base"/>
            <a:endParaRPr lang="en-GB" sz="2200">
              <a:solidFill>
                <a:srgbClr val="0070C0"/>
              </a:solidFill>
              <a:latin typeface="Calibri" panose="020F0502020204030204" pitchFamily="34" charset="0"/>
              <a:cs typeface="Calibri" panose="020F0502020204030204" pitchFamily="34" charset="0"/>
            </a:endParaRPr>
          </a:p>
          <a:p>
            <a:pPr rtl="0" fontAlgn="base"/>
            <a:r>
              <a:rPr lang="en-GB" sz="2200">
                <a:solidFill>
                  <a:srgbClr val="0070C0"/>
                </a:solidFill>
                <a:latin typeface="Calibri" panose="020F0502020204030204" pitchFamily="34" charset="0"/>
                <a:cs typeface="Calibri" panose="020F0502020204030204" pitchFamily="34" charset="0"/>
              </a:rPr>
              <a:t>You have two minutes to write down your answers </a:t>
            </a:r>
            <a:endParaRPr lang="en-US" sz="2200">
              <a:solidFill>
                <a:srgbClr val="0070C0"/>
              </a:solidFill>
              <a:latin typeface="Calibri" panose="020F0502020204030204" pitchFamily="34" charset="0"/>
              <a:cs typeface="Calibri" panose="020F0502020204030204" pitchFamily="34" charset="0"/>
            </a:endParaRPr>
          </a:p>
          <a:p>
            <a:endParaRPr lang="en-US"/>
          </a:p>
        </p:txBody>
      </p:sp>
      <p:pic>
        <p:nvPicPr>
          <p:cNvPr id="3074" name="Picture 2">
            <a:extLst>
              <a:ext uri="{FF2B5EF4-FFF2-40B4-BE49-F238E27FC236}">
                <a16:creationId xmlns:a16="http://schemas.microsoft.com/office/drawing/2014/main" id="{1C97CFE5-2751-7370-195C-68356DF37B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0207" y="4095736"/>
            <a:ext cx="1673143" cy="131984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22444D2-2CA3-D21B-BD6C-744745D340B4}"/>
              </a:ext>
            </a:extLst>
          </p:cNvPr>
          <p:cNvSpPr txBox="1"/>
          <p:nvPr/>
        </p:nvSpPr>
        <p:spPr>
          <a:xfrm>
            <a:off x="628650" y="517292"/>
            <a:ext cx="4009718" cy="1323439"/>
          </a:xfrm>
          <a:prstGeom prst="rect">
            <a:avLst/>
          </a:prstGeom>
          <a:noFill/>
        </p:spPr>
        <p:txBody>
          <a:bodyPr wrap="square" rtlCol="0">
            <a:spAutoFit/>
          </a:bodyPr>
          <a:lstStyle/>
          <a:p>
            <a:r>
              <a:rPr lang="en-US" sz="4000" b="1" err="1">
                <a:latin typeface="Calibri" panose="020F0502020204030204" pitchFamily="34" charset="0"/>
                <a:cs typeface="Calibri" panose="020F0502020204030204" pitchFamily="34" charset="0"/>
              </a:rPr>
              <a:t>Prawf</a:t>
            </a:r>
            <a:r>
              <a:rPr lang="en-US" sz="4000" b="1">
                <a:latin typeface="Calibri" panose="020F0502020204030204" pitchFamily="34" charset="0"/>
                <a:cs typeface="Calibri" panose="020F0502020204030204" pitchFamily="34" charset="0"/>
              </a:rPr>
              <a:t> </a:t>
            </a:r>
            <a:r>
              <a:rPr lang="en-US" sz="4000" b="1" err="1">
                <a:latin typeface="Calibri" panose="020F0502020204030204" pitchFamily="34" charset="0"/>
                <a:cs typeface="Calibri" panose="020F0502020204030204" pitchFamily="34" charset="0"/>
              </a:rPr>
              <a:t>defnyddiau</a:t>
            </a:r>
            <a:r>
              <a:rPr lang="en-US" sz="4000" b="1">
                <a:latin typeface="Calibri" panose="020F0502020204030204" pitchFamily="34" charset="0"/>
                <a:cs typeface="Calibri" panose="020F0502020204030204" pitchFamily="34" charset="0"/>
              </a:rPr>
              <a:t> </a:t>
            </a:r>
            <a:r>
              <a:rPr lang="en-US" sz="4000" b="1" err="1">
                <a:latin typeface="Calibri" panose="020F0502020204030204" pitchFamily="34" charset="0"/>
                <a:cs typeface="Calibri" panose="020F0502020204030204" pitchFamily="34" charset="0"/>
              </a:rPr>
              <a:t>amgen</a:t>
            </a:r>
            <a:endParaRPr lang="en-US" sz="4000" b="1">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064765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8A6F31-5F3C-C967-37C7-BE6969E42997}"/>
              </a:ext>
            </a:extLst>
          </p:cNvPr>
          <p:cNvSpPr>
            <a:spLocks noGrp="1"/>
          </p:cNvSpPr>
          <p:nvPr>
            <p:ph sz="half" idx="1"/>
          </p:nvPr>
        </p:nvSpPr>
        <p:spPr/>
        <p:txBody>
          <a:bodyPr/>
          <a:lstStyle/>
          <a:p>
            <a:pPr marL="0" indent="0">
              <a:buNone/>
            </a:pPr>
            <a:r>
              <a:rPr lang="en-US">
                <a:latin typeface="Calibri" panose="020F0502020204030204" pitchFamily="34" charset="0"/>
                <a:cs typeface="Calibri" panose="020F0502020204030204" pitchFamily="34" charset="0"/>
              </a:rPr>
              <a:t>Mae </a:t>
            </a:r>
            <a:r>
              <a:rPr lang="en-US" err="1">
                <a:latin typeface="Calibri" panose="020F0502020204030204" pitchFamily="34" charset="0"/>
                <a:cs typeface="Calibri" panose="020F0502020204030204" pitchFamily="34" charset="0"/>
              </a:rPr>
              <a:t>tair</a:t>
            </a:r>
            <a:r>
              <a:rPr lang="en-US">
                <a:latin typeface="Calibri" panose="020F0502020204030204" pitchFamily="34" charset="0"/>
                <a:cs typeface="Calibri" panose="020F0502020204030204" pitchFamily="34" charset="0"/>
              </a:rPr>
              <a:t> </a:t>
            </a:r>
            <a:r>
              <a:rPr lang="en-US" err="1">
                <a:latin typeface="Calibri" panose="020F0502020204030204" pitchFamily="34" charset="0"/>
                <a:cs typeface="Calibri" panose="020F0502020204030204" pitchFamily="34" charset="0"/>
              </a:rPr>
              <a:t>rôl</a:t>
            </a:r>
            <a:r>
              <a:rPr lang="en-US">
                <a:latin typeface="Calibri" panose="020F0502020204030204" pitchFamily="34" charset="0"/>
                <a:cs typeface="Calibri" panose="020F0502020204030204" pitchFamily="34" charset="0"/>
              </a:rPr>
              <a:t> </a:t>
            </a:r>
            <a:r>
              <a:rPr lang="en-US" err="1">
                <a:latin typeface="Calibri" panose="020F0502020204030204" pitchFamily="34" charset="0"/>
                <a:cs typeface="Calibri" panose="020F0502020204030204" pitchFamily="34" charset="0"/>
              </a:rPr>
              <a:t>mewn</a:t>
            </a:r>
            <a:r>
              <a:rPr lang="en-US">
                <a:latin typeface="Calibri" panose="020F0502020204030204" pitchFamily="34" charset="0"/>
                <a:cs typeface="Calibri" panose="020F0502020204030204" pitchFamily="34" charset="0"/>
              </a:rPr>
              <a:t> </a:t>
            </a:r>
            <a:r>
              <a:rPr lang="en-US" err="1">
                <a:latin typeface="Calibri" panose="020F0502020204030204" pitchFamily="34" charset="0"/>
                <a:cs typeface="Calibri" panose="020F0502020204030204" pitchFamily="34" charset="0"/>
              </a:rPr>
              <a:t>sesiwn</a:t>
            </a:r>
            <a:r>
              <a:rPr lang="en-US">
                <a:latin typeface="Calibri" panose="020F0502020204030204" pitchFamily="34" charset="0"/>
                <a:cs typeface="Calibri" panose="020F0502020204030204" pitchFamily="34" charset="0"/>
              </a:rPr>
              <a:t>; </a:t>
            </a:r>
            <a:r>
              <a:rPr lang="en-US" err="1">
                <a:latin typeface="Calibri" panose="020F0502020204030204" pitchFamily="34" charset="0"/>
                <a:cs typeface="Calibri" panose="020F0502020204030204" pitchFamily="34" charset="0"/>
              </a:rPr>
              <a:t>yn</a:t>
            </a:r>
            <a:endParaRPr lang="en-US">
              <a:latin typeface="Calibri" panose="020F0502020204030204" pitchFamily="34" charset="0"/>
              <a:cs typeface="Calibri" panose="020F0502020204030204" pitchFamily="34" charset="0"/>
            </a:endParaRPr>
          </a:p>
          <a:p>
            <a:r>
              <a:rPr lang="en-US" err="1">
                <a:latin typeface="Calibri" panose="020F0502020204030204" pitchFamily="34" charset="0"/>
                <a:cs typeface="Calibri" panose="020F0502020204030204" pitchFamily="34" charset="0"/>
              </a:rPr>
              <a:t>Yr</a:t>
            </a:r>
            <a:r>
              <a:rPr lang="en-US">
                <a:latin typeface="Calibri" panose="020F0502020204030204" pitchFamily="34" charset="0"/>
                <a:cs typeface="Calibri" panose="020F0502020204030204" pitchFamily="34" charset="0"/>
              </a:rPr>
              <a:t> </a:t>
            </a:r>
            <a:r>
              <a:rPr lang="en-US" err="1">
                <a:latin typeface="Calibri" panose="020F0502020204030204" pitchFamily="34" charset="0"/>
                <a:cs typeface="Calibri" panose="020F0502020204030204" pitchFamily="34" charset="0"/>
              </a:rPr>
              <a:t>Adeiladydd</a:t>
            </a:r>
            <a:endParaRPr lang="en-US">
              <a:latin typeface="Calibri" panose="020F0502020204030204" pitchFamily="34" charset="0"/>
              <a:cs typeface="Calibri" panose="020F0502020204030204" pitchFamily="34" charset="0"/>
            </a:endParaRPr>
          </a:p>
          <a:p>
            <a:r>
              <a:rPr lang="en-US">
                <a:latin typeface="Calibri" panose="020F0502020204030204" pitchFamily="34" charset="0"/>
                <a:cs typeface="Calibri" panose="020F0502020204030204" pitchFamily="34" charset="0"/>
              </a:rPr>
              <a:t>Y </a:t>
            </a:r>
            <a:r>
              <a:rPr lang="en-US" err="1">
                <a:latin typeface="Calibri" panose="020F0502020204030204" pitchFamily="34" charset="0"/>
                <a:cs typeface="Calibri" panose="020F0502020204030204" pitchFamily="34" charset="0"/>
              </a:rPr>
              <a:t>Peiriannydd</a:t>
            </a:r>
            <a:endParaRPr lang="en-US">
              <a:latin typeface="Calibri" panose="020F0502020204030204" pitchFamily="34" charset="0"/>
              <a:cs typeface="Calibri" panose="020F0502020204030204" pitchFamily="34" charset="0"/>
            </a:endParaRPr>
          </a:p>
          <a:p>
            <a:r>
              <a:rPr lang="en-US">
                <a:latin typeface="Calibri" panose="020F0502020204030204" pitchFamily="34" charset="0"/>
                <a:cs typeface="Calibri" panose="020F0502020204030204" pitchFamily="34" charset="0"/>
              </a:rPr>
              <a:t>Y </a:t>
            </a:r>
            <a:r>
              <a:rPr lang="en-US" err="1">
                <a:latin typeface="Calibri" panose="020F0502020204030204" pitchFamily="34" charset="0"/>
                <a:cs typeface="Calibri" panose="020F0502020204030204" pitchFamily="34" charset="0"/>
              </a:rPr>
              <a:t>Cyflenwr</a:t>
            </a:r>
            <a:endParaRPr lang="en-US">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E2D8CE02-7626-8F1A-E6E6-02FD78BFAB51}"/>
              </a:ext>
            </a:extLst>
          </p:cNvPr>
          <p:cNvSpPr>
            <a:spLocks noGrp="1"/>
          </p:cNvSpPr>
          <p:nvPr>
            <p:ph sz="half" idx="2"/>
          </p:nvPr>
        </p:nvSpPr>
        <p:spPr/>
        <p:txBody>
          <a:bodyPr/>
          <a:lstStyle/>
          <a:p>
            <a:pPr marL="0" indent="0" algn="l" rtl="0" fontAlgn="base">
              <a:buNone/>
            </a:pPr>
            <a:r>
              <a:rPr lang="en-GB" sz="2000" b="0" i="0" u="none" strike="noStrike">
                <a:solidFill>
                  <a:srgbClr val="0070C0"/>
                </a:solidFill>
                <a:effectLst/>
                <a:latin typeface="Calibri" panose="020F0502020204030204" pitchFamily="34" charset="0"/>
                <a:cs typeface="Calibri" panose="020F0502020204030204" pitchFamily="34" charset="0"/>
              </a:rPr>
              <a:t>There are three roles in a session; </a:t>
            </a:r>
            <a:r>
              <a:rPr lang="en-US" sz="2000" b="0" i="0">
                <a:solidFill>
                  <a:srgbClr val="0070C0"/>
                </a:solidFill>
                <a:effectLst/>
                <a:latin typeface="Calibri" panose="020F0502020204030204" pitchFamily="34" charset="0"/>
                <a:cs typeface="Calibri" panose="020F0502020204030204" pitchFamily="34" charset="0"/>
              </a:rPr>
              <a:t>​</a:t>
            </a:r>
          </a:p>
          <a:p>
            <a:pPr algn="l" rtl="0" fontAlgn="base">
              <a:buFont typeface="Arial" panose="020B0604020202020204" pitchFamily="34" charset="0"/>
              <a:buChar char="•"/>
            </a:pPr>
            <a:r>
              <a:rPr lang="en-GB" sz="2000" b="0" i="0" u="none" strike="noStrike">
                <a:solidFill>
                  <a:srgbClr val="0070C0"/>
                </a:solidFill>
                <a:effectLst/>
                <a:latin typeface="Calibri" panose="020F0502020204030204" pitchFamily="34" charset="0"/>
                <a:cs typeface="Calibri" panose="020F0502020204030204" pitchFamily="34" charset="0"/>
              </a:rPr>
              <a:t>The Builder</a:t>
            </a:r>
          </a:p>
          <a:p>
            <a:pPr algn="l" rtl="0" fontAlgn="base">
              <a:buFont typeface="Arial" panose="020B0604020202020204" pitchFamily="34" charset="0"/>
              <a:buChar char="•"/>
            </a:pPr>
            <a:r>
              <a:rPr lang="en-GB" sz="2000">
                <a:solidFill>
                  <a:srgbClr val="0070C0"/>
                </a:solidFill>
                <a:latin typeface="Calibri" panose="020F0502020204030204" pitchFamily="34" charset="0"/>
                <a:cs typeface="Calibri" panose="020F0502020204030204" pitchFamily="34" charset="0"/>
              </a:rPr>
              <a:t>The </a:t>
            </a:r>
            <a:r>
              <a:rPr lang="en-GB" sz="2000" b="0" i="0" u="none" strike="noStrike">
                <a:solidFill>
                  <a:srgbClr val="0070C0"/>
                </a:solidFill>
                <a:effectLst/>
                <a:latin typeface="Calibri" panose="020F0502020204030204" pitchFamily="34" charset="0"/>
                <a:cs typeface="Calibri" panose="020F0502020204030204" pitchFamily="34" charset="0"/>
              </a:rPr>
              <a:t>Engineer </a:t>
            </a:r>
            <a:endParaRPr lang="en-GB" sz="2000">
              <a:solidFill>
                <a:srgbClr val="0070C0"/>
              </a:solidFill>
              <a:latin typeface="Calibri" panose="020F0502020204030204" pitchFamily="34" charset="0"/>
              <a:cs typeface="Calibri" panose="020F0502020204030204" pitchFamily="34" charset="0"/>
            </a:endParaRPr>
          </a:p>
          <a:p>
            <a:pPr algn="l" rtl="0" fontAlgn="base">
              <a:buFont typeface="Arial" panose="020B0604020202020204" pitchFamily="34" charset="0"/>
              <a:buChar char="•"/>
            </a:pPr>
            <a:r>
              <a:rPr lang="en-GB" sz="2000" b="0" i="0" u="none" strike="noStrike">
                <a:solidFill>
                  <a:srgbClr val="0070C0"/>
                </a:solidFill>
                <a:effectLst/>
                <a:latin typeface="Calibri" panose="020F0502020204030204" pitchFamily="34" charset="0"/>
                <a:cs typeface="Calibri" panose="020F0502020204030204" pitchFamily="34" charset="0"/>
              </a:rPr>
              <a:t>The Supplier</a:t>
            </a:r>
            <a:endParaRPr lang="en-US" sz="2000" b="0" i="0">
              <a:solidFill>
                <a:srgbClr val="0070C0"/>
              </a:solidFill>
              <a:effectLst/>
              <a:latin typeface="Calibri" panose="020F0502020204030204" pitchFamily="34" charset="0"/>
              <a:cs typeface="Calibri" panose="020F0502020204030204" pitchFamily="34" charset="0"/>
            </a:endParaRPr>
          </a:p>
          <a:p>
            <a:endParaRPr lang="en-US" b="1"/>
          </a:p>
        </p:txBody>
      </p:sp>
      <p:sp>
        <p:nvSpPr>
          <p:cNvPr id="5" name="TextBox 4">
            <a:extLst>
              <a:ext uri="{FF2B5EF4-FFF2-40B4-BE49-F238E27FC236}">
                <a16:creationId xmlns:a16="http://schemas.microsoft.com/office/drawing/2014/main" id="{941E7FD2-C63E-6AC0-9945-A59690C0B088}"/>
              </a:ext>
            </a:extLst>
          </p:cNvPr>
          <p:cNvSpPr txBox="1"/>
          <p:nvPr/>
        </p:nvSpPr>
        <p:spPr>
          <a:xfrm>
            <a:off x="4505321" y="681037"/>
            <a:ext cx="2942024" cy="707886"/>
          </a:xfrm>
          <a:prstGeom prst="rect">
            <a:avLst/>
          </a:prstGeom>
          <a:noFill/>
        </p:spPr>
        <p:txBody>
          <a:bodyPr wrap="none" rtlCol="0">
            <a:spAutoFit/>
          </a:bodyPr>
          <a:lstStyle/>
          <a:p>
            <a:r>
              <a:rPr lang="en-GB" sz="4000" b="1">
                <a:solidFill>
                  <a:srgbClr val="0070C0"/>
                </a:solidFill>
                <a:latin typeface="Calibri" panose="020F0502020204030204" pitchFamily="34" charset="0"/>
                <a:cs typeface="Calibri" panose="020F0502020204030204" pitchFamily="34" charset="0"/>
              </a:rPr>
              <a:t>Lego therapy</a:t>
            </a:r>
            <a:endParaRPr lang="en-US" sz="4000">
              <a:solidFill>
                <a:srgbClr val="0070C0"/>
              </a:solidFill>
            </a:endParaRPr>
          </a:p>
        </p:txBody>
      </p:sp>
      <p:sp>
        <p:nvSpPr>
          <p:cNvPr id="6" name="Title 1">
            <a:extLst>
              <a:ext uri="{FF2B5EF4-FFF2-40B4-BE49-F238E27FC236}">
                <a16:creationId xmlns:a16="http://schemas.microsoft.com/office/drawing/2014/main" id="{3BA29280-A7B2-B46A-55CF-A0C8434F338D}"/>
              </a:ext>
            </a:extLst>
          </p:cNvPr>
          <p:cNvSpPr>
            <a:spLocks noGrp="1"/>
          </p:cNvSpPr>
          <p:nvPr>
            <p:ph type="title"/>
          </p:nvPr>
        </p:nvSpPr>
        <p:spPr>
          <a:xfrm>
            <a:off x="628650" y="365125"/>
            <a:ext cx="3886200" cy="1335683"/>
          </a:xfrm>
        </p:spPr>
        <p:txBody>
          <a:bodyPr/>
          <a:lstStyle/>
          <a:p>
            <a:r>
              <a:rPr lang="en-GB" sz="4000" b="1" err="1">
                <a:latin typeface="Calibri" panose="020F0502020204030204" pitchFamily="34" charset="0"/>
                <a:cs typeface="Calibri" panose="020F0502020204030204" pitchFamily="34" charset="0"/>
              </a:rPr>
              <a:t>Therapi</a:t>
            </a:r>
            <a:r>
              <a:rPr lang="en-GB" sz="4000" b="1">
                <a:latin typeface="Calibri" panose="020F0502020204030204" pitchFamily="34" charset="0"/>
                <a:cs typeface="Calibri" panose="020F0502020204030204" pitchFamily="34" charset="0"/>
              </a:rPr>
              <a:t> </a:t>
            </a:r>
            <a:r>
              <a:rPr lang="en-GB" sz="4000" b="1" err="1">
                <a:latin typeface="Calibri" panose="020F0502020204030204" pitchFamily="34" charset="0"/>
                <a:cs typeface="Calibri" panose="020F0502020204030204" pitchFamily="34" charset="0"/>
              </a:rPr>
              <a:t>lego</a:t>
            </a:r>
            <a:endParaRPr lang="en-US" sz="4000" b="1">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47668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538BE-DAD7-B01A-F54A-7E7E15B61BF4}"/>
              </a:ext>
            </a:extLst>
          </p:cNvPr>
          <p:cNvSpPr>
            <a:spLocks noGrp="1"/>
          </p:cNvSpPr>
          <p:nvPr>
            <p:ph type="title"/>
          </p:nvPr>
        </p:nvSpPr>
        <p:spPr>
          <a:xfrm>
            <a:off x="4860032" y="548679"/>
            <a:ext cx="4231382" cy="1119659"/>
          </a:xfrm>
        </p:spPr>
        <p:txBody>
          <a:bodyPr/>
          <a:lstStyle/>
          <a:p>
            <a:r>
              <a:rPr lang="en-GB" sz="4000" b="1">
                <a:solidFill>
                  <a:srgbClr val="0070C0"/>
                </a:solidFill>
                <a:latin typeface="Calibri" panose="020F0502020204030204" pitchFamily="34" charset="0"/>
                <a:cs typeface="Calibri" panose="020F0502020204030204" pitchFamily="34" charset="0"/>
              </a:rPr>
              <a:t>How does it work?</a:t>
            </a:r>
            <a:endParaRPr lang="en-US" sz="4000" b="1">
              <a:solidFill>
                <a:srgbClr val="0070C0"/>
              </a:solidFill>
              <a:latin typeface="Calibri" panose="020F0502020204030204" pitchFamily="34" charset="0"/>
              <a:cs typeface="Calibri" panose="020F0502020204030204" pitchFamily="34" charset="0"/>
            </a:endParaRPr>
          </a:p>
        </p:txBody>
      </p:sp>
      <p:pic>
        <p:nvPicPr>
          <p:cNvPr id="7" name="Online Media 6" title="What is Lego Therapy?">
            <a:hlinkClick r:id="" action="ppaction://media"/>
            <a:extLst>
              <a:ext uri="{FF2B5EF4-FFF2-40B4-BE49-F238E27FC236}">
                <a16:creationId xmlns:a16="http://schemas.microsoft.com/office/drawing/2014/main" id="{36A1D791-D0E6-3361-1948-ABDF3551476A}"/>
              </a:ext>
            </a:extLst>
          </p:cNvPr>
          <p:cNvPicPr>
            <a:picLocks noGrp="1" noRot="1" noChangeAspect="1"/>
          </p:cNvPicPr>
          <p:nvPr>
            <p:ph sz="half" idx="1"/>
            <a:videoFile r:link="rId1"/>
          </p:nvPr>
        </p:nvPicPr>
        <p:blipFill>
          <a:blip r:embed="rId4"/>
          <a:stretch>
            <a:fillRect/>
          </a:stretch>
        </p:blipFill>
        <p:spPr>
          <a:xfrm>
            <a:off x="1959093" y="1982255"/>
            <a:ext cx="5225814" cy="2952328"/>
          </a:xfrm>
          <a:prstGeom prst="rect">
            <a:avLst/>
          </a:prstGeom>
        </p:spPr>
      </p:pic>
      <p:sp>
        <p:nvSpPr>
          <p:cNvPr id="8" name="TextBox 7">
            <a:extLst>
              <a:ext uri="{FF2B5EF4-FFF2-40B4-BE49-F238E27FC236}">
                <a16:creationId xmlns:a16="http://schemas.microsoft.com/office/drawing/2014/main" id="{6420E919-BD4F-6D8B-BC49-AF552DFCC8E2}"/>
              </a:ext>
            </a:extLst>
          </p:cNvPr>
          <p:cNvSpPr txBox="1"/>
          <p:nvPr/>
        </p:nvSpPr>
        <p:spPr>
          <a:xfrm>
            <a:off x="251520" y="754566"/>
            <a:ext cx="4455579" cy="707886"/>
          </a:xfrm>
          <a:prstGeom prst="rect">
            <a:avLst/>
          </a:prstGeom>
          <a:noFill/>
        </p:spPr>
        <p:txBody>
          <a:bodyPr wrap="none" rtlCol="0">
            <a:spAutoFit/>
          </a:bodyPr>
          <a:lstStyle/>
          <a:p>
            <a:r>
              <a:rPr lang="en-GB" sz="4000" b="1" err="1">
                <a:latin typeface="Calibri" panose="020F0502020204030204" pitchFamily="34" charset="0"/>
                <a:cs typeface="Calibri" panose="020F0502020204030204" pitchFamily="34" charset="0"/>
              </a:rPr>
              <a:t>Fel</a:t>
            </a:r>
            <a:r>
              <a:rPr lang="en-GB" sz="4000" b="1">
                <a:latin typeface="Calibri" panose="020F0502020204030204" pitchFamily="34" charset="0"/>
                <a:cs typeface="Calibri" panose="020F0502020204030204" pitchFamily="34" charset="0"/>
              </a:rPr>
              <a:t> </a:t>
            </a:r>
            <a:r>
              <a:rPr lang="en-GB" sz="4000" b="1" err="1">
                <a:latin typeface="Calibri" panose="020F0502020204030204" pitchFamily="34" charset="0"/>
                <a:cs typeface="Calibri" panose="020F0502020204030204" pitchFamily="34" charset="0"/>
              </a:rPr>
              <a:t>mae’n</a:t>
            </a:r>
            <a:r>
              <a:rPr lang="en-GB" sz="4000" b="1">
                <a:latin typeface="Calibri" panose="020F0502020204030204" pitchFamily="34" charset="0"/>
                <a:cs typeface="Calibri" panose="020F0502020204030204" pitchFamily="34" charset="0"/>
              </a:rPr>
              <a:t> </a:t>
            </a:r>
            <a:r>
              <a:rPr lang="en-GB" sz="4000" b="1" err="1">
                <a:latin typeface="Calibri" panose="020F0502020204030204" pitchFamily="34" charset="0"/>
                <a:cs typeface="Calibri" panose="020F0502020204030204" pitchFamily="34" charset="0"/>
              </a:rPr>
              <a:t>gweithio</a:t>
            </a:r>
            <a:r>
              <a:rPr lang="en-GB" sz="4000" b="1">
                <a:latin typeface="Calibri" panose="020F0502020204030204" pitchFamily="34" charset="0"/>
                <a:cs typeface="Calibri" panose="020F0502020204030204" pitchFamily="34" charset="0"/>
              </a:rPr>
              <a:t>?</a:t>
            </a:r>
            <a:endParaRPr lang="en-US" sz="4000" b="1">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91993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49764-2C49-8F15-8727-9C3A66020F7E}"/>
              </a:ext>
            </a:extLst>
          </p:cNvPr>
          <p:cNvSpPr>
            <a:spLocks noGrp="1"/>
          </p:cNvSpPr>
          <p:nvPr>
            <p:ph type="title"/>
          </p:nvPr>
        </p:nvSpPr>
        <p:spPr>
          <a:xfrm>
            <a:off x="628650" y="365125"/>
            <a:ext cx="3886200" cy="1335683"/>
          </a:xfrm>
        </p:spPr>
        <p:txBody>
          <a:bodyPr/>
          <a:lstStyle/>
          <a:p>
            <a:r>
              <a:rPr lang="en-GB" sz="4000" b="1" err="1">
                <a:latin typeface="Calibri" panose="020F0502020204030204" pitchFamily="34" charset="0"/>
                <a:cs typeface="Calibri" panose="020F0502020204030204" pitchFamily="34" charset="0"/>
              </a:rPr>
              <a:t>Therapi</a:t>
            </a:r>
            <a:r>
              <a:rPr lang="en-GB" sz="4000" b="1">
                <a:latin typeface="Calibri" panose="020F0502020204030204" pitchFamily="34" charset="0"/>
                <a:cs typeface="Calibri" panose="020F0502020204030204" pitchFamily="34" charset="0"/>
              </a:rPr>
              <a:t> </a:t>
            </a:r>
            <a:r>
              <a:rPr lang="en-GB" sz="4000" b="1" err="1">
                <a:latin typeface="Calibri" panose="020F0502020204030204" pitchFamily="34" charset="0"/>
                <a:cs typeface="Calibri" panose="020F0502020204030204" pitchFamily="34" charset="0"/>
              </a:rPr>
              <a:t>lego</a:t>
            </a:r>
            <a:endParaRPr lang="en-US" sz="4000" b="1">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063FD0F0-3921-ACF3-D41A-4E272E1D6759}"/>
              </a:ext>
            </a:extLst>
          </p:cNvPr>
          <p:cNvSpPr>
            <a:spLocks noGrp="1"/>
          </p:cNvSpPr>
          <p:nvPr>
            <p:ph sz="half" idx="1"/>
          </p:nvPr>
        </p:nvSpPr>
        <p:spPr/>
        <p:txBody>
          <a:bodyPr/>
          <a:lstStyle/>
          <a:p>
            <a:r>
              <a:rPr lang="en-US" sz="1800">
                <a:latin typeface="Calibri" panose="020F0502020204030204" pitchFamily="34" charset="0"/>
                <a:cs typeface="Calibri" panose="020F0502020204030204" pitchFamily="34" charset="0"/>
              </a:rPr>
              <a:t>Mae </a:t>
            </a:r>
            <a:r>
              <a:rPr lang="en-US" sz="1800" err="1">
                <a:latin typeface="Calibri" panose="020F0502020204030204" pitchFamily="34" charset="0"/>
                <a:cs typeface="Calibri" panose="020F0502020204030204" pitchFamily="34" charset="0"/>
              </a:rPr>
              <a:t>chwarae</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gyda</a:t>
            </a:r>
            <a:r>
              <a:rPr lang="en-US" sz="1800">
                <a:latin typeface="Calibri" panose="020F0502020204030204" pitchFamily="34" charset="0"/>
                <a:cs typeface="Calibri" panose="020F0502020204030204" pitchFamily="34" charset="0"/>
              </a:rPr>
              <a:t> LEGO </a:t>
            </a:r>
            <a:r>
              <a:rPr lang="en-US" sz="1800" err="1">
                <a:latin typeface="Calibri" panose="020F0502020204030204" pitchFamily="34" charset="0"/>
                <a:cs typeface="Calibri" panose="020F0502020204030204" pitchFamily="34" charset="0"/>
              </a:rPr>
              <a:t>mewn</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sesiwn</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therapi</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yn</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hybu</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rhyngweithio</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cymdeithasol</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sgiliau</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cymryd</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tro</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rhannu</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datrys</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problemau</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ar</a:t>
            </a:r>
            <a:r>
              <a:rPr lang="en-US" sz="1800">
                <a:latin typeface="Calibri" panose="020F0502020204030204" pitchFamily="34" charset="0"/>
                <a:cs typeface="Calibri" panose="020F0502020204030204" pitchFamily="34" charset="0"/>
              </a:rPr>
              <a:t> y </a:t>
            </a:r>
            <a:r>
              <a:rPr lang="en-US" sz="1800" err="1">
                <a:latin typeface="Calibri" panose="020F0502020204030204" pitchFamily="34" charset="0"/>
                <a:cs typeface="Calibri" panose="020F0502020204030204" pitchFamily="34" charset="0"/>
              </a:rPr>
              <a:t>cyd</a:t>
            </a:r>
            <a:r>
              <a:rPr lang="en-US" sz="1800">
                <a:latin typeface="Calibri" panose="020F0502020204030204" pitchFamily="34" charset="0"/>
                <a:cs typeface="Calibri" panose="020F0502020204030204" pitchFamily="34" charset="0"/>
              </a:rPr>
              <a:t> a </a:t>
            </a:r>
            <a:r>
              <a:rPr lang="en-US" sz="1800" err="1">
                <a:latin typeface="Calibri" panose="020F0502020204030204" pitchFamily="34" charset="0"/>
                <a:cs typeface="Calibri" panose="020F0502020204030204" pitchFamily="34" charset="0"/>
              </a:rPr>
              <a:t>dysgu</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cysyniadau</a:t>
            </a:r>
            <a:r>
              <a:rPr lang="en-US" sz="1800">
                <a:latin typeface="Calibri" panose="020F0502020204030204" pitchFamily="34" charset="0"/>
                <a:cs typeface="Calibri" panose="020F0502020204030204" pitchFamily="34" charset="0"/>
              </a:rPr>
              <a:t>.</a:t>
            </a:r>
          </a:p>
          <a:p>
            <a:r>
              <a:rPr lang="en-US" sz="1800" err="1">
                <a:latin typeface="Calibri" panose="020F0502020204030204" pitchFamily="34" charset="0"/>
                <a:cs typeface="Calibri" panose="020F0502020204030204" pitchFamily="34" charset="0"/>
              </a:rPr>
              <a:t>Gellir</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ei</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ddefnyddio</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i</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dargedu</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nodau</a:t>
            </a:r>
            <a:r>
              <a:rPr lang="en-US" sz="1800">
                <a:latin typeface="Calibri" panose="020F0502020204030204" pitchFamily="34" charset="0"/>
                <a:cs typeface="Calibri" panose="020F0502020204030204" pitchFamily="34" charset="0"/>
              </a:rPr>
              <a:t> o </a:t>
            </a:r>
            <a:r>
              <a:rPr lang="en-US" sz="1800" err="1">
                <a:latin typeface="Calibri" panose="020F0502020204030204" pitchFamily="34" charset="0"/>
                <a:cs typeface="Calibri" panose="020F0502020204030204" pitchFamily="34" charset="0"/>
              </a:rPr>
              <a:t>amgylch</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sgiliau</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cymdeithasol</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iaith</a:t>
            </a:r>
            <a:r>
              <a:rPr lang="en-US" sz="1800">
                <a:latin typeface="Calibri" panose="020F0502020204030204" pitchFamily="34" charset="0"/>
                <a:cs typeface="Calibri" panose="020F0502020204030204" pitchFamily="34" charset="0"/>
              </a:rPr>
              <a:t> a </a:t>
            </a:r>
            <a:r>
              <a:rPr lang="en-US" sz="1800" err="1">
                <a:latin typeface="Calibri" panose="020F0502020204030204" pitchFamily="34" charset="0"/>
                <a:cs typeface="Calibri" panose="020F0502020204030204" pitchFamily="34" charset="0"/>
              </a:rPr>
              <a:t>sgiliau</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echddygol</a:t>
            </a:r>
            <a:r>
              <a:rPr lang="en-US" sz="1800">
                <a:latin typeface="Calibri" panose="020F0502020204030204" pitchFamily="34" charset="0"/>
                <a:cs typeface="Calibri" panose="020F0502020204030204" pitchFamily="34" charset="0"/>
              </a:rPr>
              <a:t> (Therapy Focus, 2024).</a:t>
            </a:r>
          </a:p>
          <a:p>
            <a:r>
              <a:rPr lang="en-US" sz="1800">
                <a:latin typeface="Calibri" panose="020F0502020204030204" pitchFamily="34" charset="0"/>
                <a:cs typeface="Calibri" panose="020F0502020204030204" pitchFamily="34" charset="0"/>
              </a:rPr>
              <a:t>Mae </a:t>
            </a:r>
            <a:r>
              <a:rPr lang="en-US" sz="1800" err="1">
                <a:latin typeface="Calibri" panose="020F0502020204030204" pitchFamily="34" charset="0"/>
                <a:cs typeface="Calibri" panose="020F0502020204030204" pitchFamily="34" charset="0"/>
              </a:rPr>
              <a:t>defnyddio'r</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fformat</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hwn</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yn</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rhoi</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cyfle</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i</a:t>
            </a:r>
            <a:r>
              <a:rPr lang="en-US" sz="1800">
                <a:latin typeface="Calibri" panose="020F0502020204030204" pitchFamily="34" charset="0"/>
                <a:cs typeface="Calibri" panose="020F0502020204030204" pitchFamily="34" charset="0"/>
              </a:rPr>
              <a:t> bob </a:t>
            </a:r>
            <a:r>
              <a:rPr lang="en-US" sz="1800" err="1">
                <a:latin typeface="Calibri" panose="020F0502020204030204" pitchFamily="34" charset="0"/>
                <a:cs typeface="Calibri" panose="020F0502020204030204" pitchFamily="34" charset="0"/>
              </a:rPr>
              <a:t>plentyn</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ymarfer</a:t>
            </a:r>
            <a:r>
              <a:rPr lang="en-US" sz="1800">
                <a:latin typeface="Calibri" panose="020F0502020204030204" pitchFamily="34" charset="0"/>
                <a:cs typeface="Calibri" panose="020F0502020204030204" pitchFamily="34" charset="0"/>
              </a:rPr>
              <a:t> a </a:t>
            </a:r>
            <a:r>
              <a:rPr lang="en-US" sz="1800" err="1">
                <a:latin typeface="Calibri" panose="020F0502020204030204" pitchFamily="34" charset="0"/>
                <a:cs typeface="Calibri" panose="020F0502020204030204" pitchFamily="34" charset="0"/>
              </a:rPr>
              <a:t>datblygu</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ystod</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eang</a:t>
            </a:r>
            <a:r>
              <a:rPr lang="en-US" sz="1800">
                <a:latin typeface="Calibri" panose="020F0502020204030204" pitchFamily="34" charset="0"/>
                <a:cs typeface="Calibri" panose="020F0502020204030204" pitchFamily="34" charset="0"/>
              </a:rPr>
              <a:t> o </a:t>
            </a:r>
            <a:r>
              <a:rPr lang="en-US" sz="1800" err="1">
                <a:latin typeface="Calibri" panose="020F0502020204030204" pitchFamily="34" charset="0"/>
                <a:cs typeface="Calibri" panose="020F0502020204030204" pitchFamily="34" charset="0"/>
              </a:rPr>
              <a:t>sgiliau</a:t>
            </a:r>
            <a:r>
              <a:rPr lang="en-US" sz="1800">
                <a:latin typeface="Calibri" panose="020F0502020204030204" pitchFamily="34" charset="0"/>
                <a:cs typeface="Calibri" panose="020F0502020204030204" pitchFamily="34" charset="0"/>
              </a:rPr>
              <a:t> - </a:t>
            </a:r>
            <a:r>
              <a:rPr lang="en-US" sz="1800" err="1">
                <a:latin typeface="Calibri" panose="020F0502020204030204" pitchFamily="34" charset="0"/>
                <a:cs typeface="Calibri" panose="020F0502020204030204" pitchFamily="34" charset="0"/>
              </a:rPr>
              <a:t>allwch</a:t>
            </a:r>
            <a:r>
              <a:rPr lang="en-US" sz="1800">
                <a:latin typeface="Calibri" panose="020F0502020204030204" pitchFamily="34" charset="0"/>
                <a:cs typeface="Calibri" panose="020F0502020204030204" pitchFamily="34" charset="0"/>
              </a:rPr>
              <a:t> chi </a:t>
            </a:r>
            <a:r>
              <a:rPr lang="en-US" sz="1800" err="1">
                <a:latin typeface="Calibri" panose="020F0502020204030204" pitchFamily="34" charset="0"/>
                <a:cs typeface="Calibri" panose="020F0502020204030204" pitchFamily="34" charset="0"/>
              </a:rPr>
              <a:t>enwi'r</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sgiliau</a:t>
            </a:r>
            <a:r>
              <a:rPr lang="en-US" sz="1800">
                <a:latin typeface="Calibri" panose="020F0502020204030204" pitchFamily="34" charset="0"/>
                <a:cs typeface="Calibri" panose="020F0502020204030204" pitchFamily="34" charset="0"/>
              </a:rPr>
              <a:t> </a:t>
            </a:r>
            <a:r>
              <a:rPr lang="en-US" sz="1800" err="1">
                <a:latin typeface="Calibri" panose="020F0502020204030204" pitchFamily="34" charset="0"/>
                <a:cs typeface="Calibri" panose="020F0502020204030204" pitchFamily="34" charset="0"/>
              </a:rPr>
              <a:t>hyn</a:t>
            </a:r>
            <a:r>
              <a:rPr lang="en-US" sz="1800">
                <a:latin typeface="Calibri" panose="020F0502020204030204" pitchFamily="34" charset="0"/>
                <a:cs typeface="Calibri" panose="020F0502020204030204" pitchFamily="34" charset="0"/>
              </a:rPr>
              <a:t>?</a:t>
            </a:r>
          </a:p>
        </p:txBody>
      </p:sp>
      <p:sp>
        <p:nvSpPr>
          <p:cNvPr id="4" name="Content Placeholder 3">
            <a:extLst>
              <a:ext uri="{FF2B5EF4-FFF2-40B4-BE49-F238E27FC236}">
                <a16:creationId xmlns:a16="http://schemas.microsoft.com/office/drawing/2014/main" id="{880ECD5C-6A2C-F96B-0A76-34E9E91AF2DF}"/>
              </a:ext>
            </a:extLst>
          </p:cNvPr>
          <p:cNvSpPr>
            <a:spLocks noGrp="1"/>
          </p:cNvSpPr>
          <p:nvPr>
            <p:ph sz="half" idx="2"/>
          </p:nvPr>
        </p:nvSpPr>
        <p:spPr/>
        <p:txBody>
          <a:bodyPr/>
          <a:lstStyle/>
          <a:p>
            <a:r>
              <a:rPr lang="en-US" sz="1800" b="0" i="0">
                <a:solidFill>
                  <a:srgbClr val="0070C0"/>
                </a:solidFill>
                <a:effectLst/>
                <a:latin typeface="Calibri" panose="020F0502020204030204" pitchFamily="34" charset="0"/>
                <a:cs typeface="Calibri" panose="020F0502020204030204" pitchFamily="34" charset="0"/>
              </a:rPr>
              <a:t>Playing with LEGO in a therapy session promotes social interaction, turn-taking skills, sharing, collaborative problem-solving and the learning of concepts. </a:t>
            </a:r>
          </a:p>
          <a:p>
            <a:r>
              <a:rPr lang="en-US" sz="1800" b="0" i="0">
                <a:solidFill>
                  <a:srgbClr val="0070C0"/>
                </a:solidFill>
                <a:effectLst/>
                <a:latin typeface="Calibri" panose="020F0502020204030204" pitchFamily="34" charset="0"/>
                <a:cs typeface="Calibri" panose="020F0502020204030204" pitchFamily="34" charset="0"/>
              </a:rPr>
              <a:t>It can be used to target goals around social skills, language and motor skills (Therapy Focu</a:t>
            </a:r>
            <a:r>
              <a:rPr lang="en-US" sz="1800">
                <a:solidFill>
                  <a:srgbClr val="0070C0"/>
                </a:solidFill>
                <a:latin typeface="Calibri" panose="020F0502020204030204" pitchFamily="34" charset="0"/>
                <a:cs typeface="Calibri" panose="020F0502020204030204" pitchFamily="34" charset="0"/>
              </a:rPr>
              <a:t>s, 2024).</a:t>
            </a:r>
            <a:endParaRPr lang="en-US" sz="1800" b="0" i="0">
              <a:solidFill>
                <a:srgbClr val="0070C0"/>
              </a:solidFill>
              <a:effectLst/>
              <a:latin typeface="Calibri" panose="020F0502020204030204" pitchFamily="34" charset="0"/>
              <a:cs typeface="Calibri" panose="020F0502020204030204" pitchFamily="34" charset="0"/>
            </a:endParaRPr>
          </a:p>
          <a:p>
            <a:r>
              <a:rPr lang="en-US" sz="1800" b="0" i="0">
                <a:solidFill>
                  <a:srgbClr val="0070C0"/>
                </a:solidFill>
                <a:effectLst/>
                <a:latin typeface="Calibri" panose="020F0502020204030204" pitchFamily="34" charset="0"/>
                <a:cs typeface="Calibri" panose="020F0502020204030204" pitchFamily="34" charset="0"/>
              </a:rPr>
              <a:t>Using this format provides each child with an opportunity to practice and develop a wide range of skills</a:t>
            </a:r>
            <a:r>
              <a:rPr lang="en-US" sz="1800">
                <a:solidFill>
                  <a:srgbClr val="0070C0"/>
                </a:solidFill>
                <a:latin typeface="Calibri" panose="020F0502020204030204" pitchFamily="34" charset="0"/>
                <a:cs typeface="Calibri" panose="020F0502020204030204" pitchFamily="34" charset="0"/>
              </a:rPr>
              <a:t>- can you name these skills?</a:t>
            </a:r>
          </a:p>
        </p:txBody>
      </p:sp>
      <p:sp>
        <p:nvSpPr>
          <p:cNvPr id="5" name="TextBox 4">
            <a:extLst>
              <a:ext uri="{FF2B5EF4-FFF2-40B4-BE49-F238E27FC236}">
                <a16:creationId xmlns:a16="http://schemas.microsoft.com/office/drawing/2014/main" id="{62843BE2-A64C-5D32-0F2E-467A2DF89A10}"/>
              </a:ext>
            </a:extLst>
          </p:cNvPr>
          <p:cNvSpPr txBox="1"/>
          <p:nvPr/>
        </p:nvSpPr>
        <p:spPr>
          <a:xfrm>
            <a:off x="4505321" y="681037"/>
            <a:ext cx="2942024" cy="707886"/>
          </a:xfrm>
          <a:prstGeom prst="rect">
            <a:avLst/>
          </a:prstGeom>
          <a:noFill/>
        </p:spPr>
        <p:txBody>
          <a:bodyPr wrap="none" rtlCol="0">
            <a:spAutoFit/>
          </a:bodyPr>
          <a:lstStyle/>
          <a:p>
            <a:r>
              <a:rPr lang="en-GB" sz="4000" b="1">
                <a:solidFill>
                  <a:srgbClr val="0070C0"/>
                </a:solidFill>
                <a:latin typeface="Calibri" panose="020F0502020204030204" pitchFamily="34" charset="0"/>
                <a:cs typeface="Calibri" panose="020F0502020204030204" pitchFamily="34" charset="0"/>
              </a:rPr>
              <a:t>Lego therapy</a:t>
            </a:r>
            <a:endParaRPr lang="en-US" sz="4000">
              <a:solidFill>
                <a:srgbClr val="0070C0"/>
              </a:solidFill>
            </a:endParaRPr>
          </a:p>
        </p:txBody>
      </p:sp>
    </p:spTree>
    <p:extLst>
      <p:ext uri="{BB962C8B-B14F-4D97-AF65-F5344CB8AC3E}">
        <p14:creationId xmlns:p14="http://schemas.microsoft.com/office/powerpoint/2010/main" val="9822586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30AC6-58E7-595B-07E1-25F22CE3EC47}"/>
              </a:ext>
            </a:extLst>
          </p:cNvPr>
          <p:cNvSpPr>
            <a:spLocks noGrp="1"/>
          </p:cNvSpPr>
          <p:nvPr>
            <p:ph type="title"/>
          </p:nvPr>
        </p:nvSpPr>
        <p:spPr/>
        <p:txBody>
          <a:bodyPr/>
          <a:lstStyle/>
          <a:p>
            <a:r>
              <a:rPr lang="en-US">
                <a:cs typeface="Arial"/>
              </a:rPr>
              <a:t>6 </a:t>
            </a:r>
            <a:r>
              <a:rPr lang="en-US" err="1">
                <a:cs typeface="Arial"/>
              </a:rPr>
              <a:t>cyfnod</a:t>
            </a:r>
            <a:r>
              <a:rPr lang="en-US">
                <a:cs typeface="Arial"/>
              </a:rPr>
              <a:t> </a:t>
            </a:r>
            <a:r>
              <a:rPr lang="en-US" err="1">
                <a:cs typeface="Arial"/>
              </a:rPr>
              <a:t>chwarae</a:t>
            </a:r>
            <a:r>
              <a:rPr lang="en-US">
                <a:solidFill>
                  <a:srgbClr val="0070C0"/>
                </a:solidFill>
                <a:cs typeface="Arial"/>
              </a:rPr>
              <a:t> 6 Stages of play</a:t>
            </a:r>
            <a:endParaRPr lang="en-US">
              <a:solidFill>
                <a:srgbClr val="0070C0"/>
              </a:solidFill>
            </a:endParaRPr>
          </a:p>
        </p:txBody>
      </p:sp>
      <p:sp>
        <p:nvSpPr>
          <p:cNvPr id="3" name="Content Placeholder 2">
            <a:extLst>
              <a:ext uri="{FF2B5EF4-FFF2-40B4-BE49-F238E27FC236}">
                <a16:creationId xmlns:a16="http://schemas.microsoft.com/office/drawing/2014/main" id="{546C17E7-43AA-7F0A-3428-25BD260357F0}"/>
              </a:ext>
            </a:extLst>
          </p:cNvPr>
          <p:cNvSpPr>
            <a:spLocks noGrp="1"/>
          </p:cNvSpPr>
          <p:nvPr>
            <p:ph sz="half" idx="1"/>
          </p:nvPr>
        </p:nvSpPr>
        <p:spPr/>
        <p:txBody>
          <a:bodyPr/>
          <a:lstStyle/>
          <a:p>
            <a:r>
              <a:rPr lang="en-US" sz="2000" err="1">
                <a:latin typeface="Calibri"/>
                <a:ea typeface="+mn-lt"/>
                <a:cs typeface="+mn-lt"/>
              </a:rPr>
              <a:t>Chwarae</a:t>
            </a:r>
            <a:r>
              <a:rPr lang="en-US" sz="2000">
                <a:latin typeface="Calibri"/>
                <a:ea typeface="+mn-lt"/>
                <a:cs typeface="+mn-lt"/>
              </a:rPr>
              <a:t> </a:t>
            </a:r>
            <a:r>
              <a:rPr lang="en-US" sz="2000" err="1">
                <a:latin typeface="Calibri"/>
                <a:ea typeface="+mn-lt"/>
                <a:cs typeface="+mn-lt"/>
              </a:rPr>
              <a:t>heb</a:t>
            </a:r>
            <a:r>
              <a:rPr lang="en-US" sz="2000">
                <a:latin typeface="Calibri"/>
                <a:ea typeface="+mn-lt"/>
                <a:cs typeface="+mn-lt"/>
              </a:rPr>
              <a:t> </a:t>
            </a:r>
            <a:r>
              <a:rPr lang="en-US" sz="2000" err="1">
                <a:latin typeface="Calibri"/>
                <a:ea typeface="+mn-lt"/>
                <a:cs typeface="+mn-lt"/>
              </a:rPr>
              <a:t>cymorth</a:t>
            </a:r>
            <a:r>
              <a:rPr lang="en-US" sz="2000">
                <a:latin typeface="Calibri"/>
                <a:ea typeface="+mn-lt"/>
                <a:cs typeface="+mn-lt"/>
              </a:rPr>
              <a:t> (</a:t>
            </a:r>
            <a:r>
              <a:rPr lang="en-US" sz="2000" err="1">
                <a:latin typeface="Calibri"/>
                <a:ea typeface="+mn-lt"/>
                <a:cs typeface="+mn-lt"/>
              </a:rPr>
              <a:t>Genedigaeth</a:t>
            </a:r>
            <a:r>
              <a:rPr lang="en-US" sz="2000">
                <a:latin typeface="Calibri"/>
                <a:ea typeface="+mn-lt"/>
                <a:cs typeface="+mn-lt"/>
              </a:rPr>
              <a:t> - 3 Mis </a:t>
            </a:r>
            <a:r>
              <a:rPr lang="en-US" sz="2000" err="1">
                <a:latin typeface="Calibri"/>
                <a:ea typeface="+mn-lt"/>
                <a:cs typeface="+mn-lt"/>
              </a:rPr>
              <a:t>Oed</a:t>
            </a:r>
            <a:r>
              <a:rPr lang="en-US" sz="2000">
                <a:latin typeface="Calibri"/>
                <a:ea typeface="+mn-lt"/>
                <a:cs typeface="+mn-lt"/>
              </a:rPr>
              <a:t>).</a:t>
            </a:r>
            <a:endParaRPr lang="en-US" sz="2000">
              <a:latin typeface="Calibri"/>
              <a:ea typeface="Calibri"/>
              <a:cs typeface="Arial"/>
            </a:endParaRPr>
          </a:p>
          <a:p>
            <a:r>
              <a:rPr lang="en-US" sz="2000" err="1">
                <a:latin typeface="Calibri"/>
                <a:ea typeface="+mn-lt"/>
                <a:cs typeface="+mn-lt"/>
              </a:rPr>
              <a:t>Chwarae</a:t>
            </a:r>
            <a:r>
              <a:rPr lang="en-US" sz="2000">
                <a:latin typeface="Calibri"/>
                <a:ea typeface="+mn-lt"/>
                <a:cs typeface="+mn-lt"/>
              </a:rPr>
              <a:t> </a:t>
            </a:r>
            <a:r>
              <a:rPr lang="en-US" sz="2000" err="1">
                <a:latin typeface="Calibri"/>
                <a:ea typeface="+mn-lt"/>
                <a:cs typeface="+mn-lt"/>
              </a:rPr>
              <a:t>unigol</a:t>
            </a:r>
            <a:r>
              <a:rPr lang="en-US" sz="2000">
                <a:latin typeface="Calibri"/>
                <a:ea typeface="+mn-lt"/>
                <a:cs typeface="+mn-lt"/>
              </a:rPr>
              <a:t> (3 Mis </a:t>
            </a:r>
            <a:r>
              <a:rPr lang="en-US" sz="2000" err="1">
                <a:latin typeface="Calibri"/>
                <a:ea typeface="+mn-lt"/>
                <a:cs typeface="+mn-lt"/>
              </a:rPr>
              <a:t>Oed</a:t>
            </a:r>
            <a:r>
              <a:rPr lang="en-US" sz="2000">
                <a:latin typeface="Calibri"/>
                <a:ea typeface="+mn-lt"/>
                <a:cs typeface="+mn-lt"/>
              </a:rPr>
              <a:t> - 2 </a:t>
            </a:r>
            <a:r>
              <a:rPr lang="en-US" sz="2000" err="1">
                <a:latin typeface="Calibri"/>
                <a:ea typeface="+mn-lt"/>
                <a:cs typeface="+mn-lt"/>
              </a:rPr>
              <a:t>Flynedd</a:t>
            </a:r>
            <a:r>
              <a:rPr lang="en-US" sz="2000">
                <a:latin typeface="Calibri"/>
                <a:ea typeface="+mn-lt"/>
                <a:cs typeface="+mn-lt"/>
              </a:rPr>
              <a:t> </a:t>
            </a:r>
            <a:r>
              <a:rPr lang="en-US" sz="2000" err="1">
                <a:latin typeface="Calibri"/>
                <a:ea typeface="+mn-lt"/>
                <a:cs typeface="+mn-lt"/>
              </a:rPr>
              <a:t>Oed</a:t>
            </a:r>
            <a:r>
              <a:rPr lang="en-US" sz="2000">
                <a:latin typeface="Calibri"/>
                <a:ea typeface="+mn-lt"/>
                <a:cs typeface="+mn-lt"/>
              </a:rPr>
              <a:t>).</a:t>
            </a:r>
            <a:endParaRPr lang="en-US" sz="2000">
              <a:latin typeface="Calibri"/>
              <a:ea typeface="Calibri"/>
              <a:cs typeface="Arial"/>
            </a:endParaRPr>
          </a:p>
          <a:p>
            <a:r>
              <a:rPr lang="en-US" sz="2000" err="1">
                <a:latin typeface="Calibri"/>
                <a:ea typeface="+mn-lt"/>
                <a:cs typeface="+mn-lt"/>
              </a:rPr>
              <a:t>Chwarae</a:t>
            </a:r>
            <a:r>
              <a:rPr lang="en-US" sz="2000">
                <a:latin typeface="Calibri"/>
                <a:ea typeface="+mn-lt"/>
                <a:cs typeface="+mn-lt"/>
              </a:rPr>
              <a:t> </a:t>
            </a:r>
            <a:r>
              <a:rPr lang="en-US" sz="2000" err="1">
                <a:latin typeface="Calibri"/>
                <a:ea typeface="+mn-lt"/>
                <a:cs typeface="+mn-lt"/>
              </a:rPr>
              <a:t>Gwyliwr</a:t>
            </a:r>
            <a:r>
              <a:rPr lang="en-US" sz="2000">
                <a:latin typeface="Calibri"/>
                <a:ea typeface="+mn-lt"/>
                <a:cs typeface="+mn-lt"/>
              </a:rPr>
              <a:t> (2 </a:t>
            </a:r>
            <a:r>
              <a:rPr lang="en-US" sz="2000" err="1">
                <a:latin typeface="Calibri"/>
                <a:ea typeface="+mn-lt"/>
                <a:cs typeface="+mn-lt"/>
              </a:rPr>
              <a:t>Flynedd</a:t>
            </a:r>
            <a:r>
              <a:rPr lang="en-US" sz="2000">
                <a:latin typeface="Calibri"/>
                <a:ea typeface="+mn-lt"/>
                <a:cs typeface="+mn-lt"/>
              </a:rPr>
              <a:t> </a:t>
            </a:r>
            <a:r>
              <a:rPr lang="en-US" sz="2000" err="1">
                <a:latin typeface="Calibri"/>
                <a:ea typeface="+mn-lt"/>
                <a:cs typeface="+mn-lt"/>
              </a:rPr>
              <a:t>Oed</a:t>
            </a:r>
            <a:r>
              <a:rPr lang="en-US" sz="2000">
                <a:latin typeface="Calibri"/>
                <a:ea typeface="+mn-lt"/>
                <a:cs typeface="+mn-lt"/>
              </a:rPr>
              <a:t>).</a:t>
            </a:r>
            <a:endParaRPr lang="en-US" sz="2000">
              <a:latin typeface="Calibri"/>
              <a:ea typeface="Calibri"/>
              <a:cs typeface="Arial"/>
            </a:endParaRPr>
          </a:p>
          <a:p>
            <a:r>
              <a:rPr lang="en-US" sz="2000" err="1">
                <a:latin typeface="Calibri"/>
                <a:ea typeface="+mn-lt"/>
                <a:cs typeface="+mn-lt"/>
              </a:rPr>
              <a:t>Chwarae</a:t>
            </a:r>
            <a:r>
              <a:rPr lang="en-US" sz="2000">
                <a:latin typeface="Calibri"/>
                <a:ea typeface="+mn-lt"/>
                <a:cs typeface="+mn-lt"/>
              </a:rPr>
              <a:t> </a:t>
            </a:r>
            <a:r>
              <a:rPr lang="en-US" sz="2000" err="1">
                <a:latin typeface="Calibri"/>
                <a:ea typeface="+mn-lt"/>
                <a:cs typeface="+mn-lt"/>
              </a:rPr>
              <a:t>Paralel</a:t>
            </a:r>
            <a:r>
              <a:rPr lang="en-US" sz="2000">
                <a:latin typeface="Calibri"/>
                <a:ea typeface="+mn-lt"/>
                <a:cs typeface="+mn-lt"/>
              </a:rPr>
              <a:t> (2 </a:t>
            </a:r>
            <a:r>
              <a:rPr lang="en-US" sz="2000" err="1">
                <a:latin typeface="Calibri"/>
                <a:ea typeface="+mn-lt"/>
                <a:cs typeface="+mn-lt"/>
              </a:rPr>
              <a:t>Flynedd</a:t>
            </a:r>
            <a:r>
              <a:rPr lang="en-US" sz="2000">
                <a:latin typeface="Calibri"/>
                <a:ea typeface="+mn-lt"/>
                <a:cs typeface="+mn-lt"/>
              </a:rPr>
              <a:t> </a:t>
            </a:r>
            <a:r>
              <a:rPr lang="en-US" sz="2000" err="1">
                <a:latin typeface="Calibri"/>
                <a:ea typeface="+mn-lt"/>
                <a:cs typeface="+mn-lt"/>
              </a:rPr>
              <a:t>Oed</a:t>
            </a:r>
            <a:r>
              <a:rPr lang="en-US" sz="2000">
                <a:latin typeface="Calibri"/>
                <a:ea typeface="+mn-lt"/>
                <a:cs typeface="+mn-lt"/>
              </a:rPr>
              <a:t> a Hyn).</a:t>
            </a:r>
            <a:endParaRPr lang="en-US" sz="2000">
              <a:latin typeface="Calibri"/>
              <a:ea typeface="Calibri"/>
              <a:cs typeface="Arial"/>
            </a:endParaRPr>
          </a:p>
          <a:p>
            <a:r>
              <a:rPr lang="en-US" sz="2000" err="1">
                <a:latin typeface="Calibri"/>
                <a:ea typeface="+mn-lt"/>
                <a:cs typeface="+mn-lt"/>
              </a:rPr>
              <a:t>Chwarae</a:t>
            </a:r>
            <a:r>
              <a:rPr lang="en-US" sz="2000">
                <a:latin typeface="Calibri"/>
                <a:ea typeface="+mn-lt"/>
                <a:cs typeface="+mn-lt"/>
              </a:rPr>
              <a:t> </a:t>
            </a:r>
            <a:r>
              <a:rPr lang="en-US" sz="2000" err="1">
                <a:latin typeface="Calibri"/>
                <a:ea typeface="+mn-lt"/>
                <a:cs typeface="+mn-lt"/>
              </a:rPr>
              <a:t>Cysylltiedig</a:t>
            </a:r>
            <a:r>
              <a:rPr lang="en-US" sz="2000">
                <a:latin typeface="Calibri"/>
                <a:ea typeface="+mn-lt"/>
                <a:cs typeface="+mn-lt"/>
              </a:rPr>
              <a:t> (3-4 </a:t>
            </a:r>
            <a:r>
              <a:rPr lang="en-US" sz="2000" err="1">
                <a:latin typeface="Calibri"/>
                <a:ea typeface="+mn-lt"/>
                <a:cs typeface="+mn-lt"/>
              </a:rPr>
              <a:t>Oedran</a:t>
            </a:r>
            <a:r>
              <a:rPr lang="en-US" sz="2000">
                <a:latin typeface="Calibri"/>
                <a:ea typeface="+mn-lt"/>
                <a:cs typeface="+mn-lt"/>
              </a:rPr>
              <a:t>).</a:t>
            </a:r>
            <a:endParaRPr lang="en-US" sz="2000">
              <a:latin typeface="Calibri"/>
              <a:ea typeface="Calibri"/>
              <a:cs typeface="Arial"/>
            </a:endParaRPr>
          </a:p>
          <a:p>
            <a:r>
              <a:rPr lang="en-US" sz="2000" err="1">
                <a:latin typeface="Calibri"/>
                <a:ea typeface="+mn-lt"/>
                <a:cs typeface="+mn-lt"/>
              </a:rPr>
              <a:t>Chwarae</a:t>
            </a:r>
            <a:r>
              <a:rPr lang="en-US" sz="2000">
                <a:latin typeface="Calibri"/>
                <a:ea typeface="+mn-lt"/>
                <a:cs typeface="+mn-lt"/>
              </a:rPr>
              <a:t> </a:t>
            </a:r>
            <a:r>
              <a:rPr lang="en-US" sz="2000" err="1">
                <a:latin typeface="Calibri"/>
                <a:ea typeface="+mn-lt"/>
                <a:cs typeface="+mn-lt"/>
              </a:rPr>
              <a:t>Cydweithredol</a:t>
            </a:r>
            <a:r>
              <a:rPr lang="en-US" sz="2000">
                <a:latin typeface="Calibri"/>
                <a:ea typeface="+mn-lt"/>
                <a:cs typeface="+mn-lt"/>
              </a:rPr>
              <a:t> (4+ </a:t>
            </a:r>
            <a:r>
              <a:rPr lang="en-US" sz="2000" err="1">
                <a:latin typeface="Calibri"/>
                <a:ea typeface="+mn-lt"/>
                <a:cs typeface="+mn-lt"/>
              </a:rPr>
              <a:t>Oed</a:t>
            </a:r>
            <a:r>
              <a:rPr lang="en-US" sz="2000">
                <a:latin typeface="Calibri"/>
                <a:ea typeface="+mn-lt"/>
                <a:cs typeface="+mn-lt"/>
              </a:rPr>
              <a:t>)</a:t>
            </a:r>
            <a:endParaRPr lang="en-US" sz="2000">
              <a:latin typeface="Calibri"/>
              <a:cs typeface="Arial" panose="020B0604020202020204"/>
            </a:endParaRPr>
          </a:p>
        </p:txBody>
      </p:sp>
      <p:sp>
        <p:nvSpPr>
          <p:cNvPr id="4" name="Content Placeholder 3">
            <a:extLst>
              <a:ext uri="{FF2B5EF4-FFF2-40B4-BE49-F238E27FC236}">
                <a16:creationId xmlns:a16="http://schemas.microsoft.com/office/drawing/2014/main" id="{EAEB038B-6290-D12C-4AF4-4EFDA104C6FC}"/>
              </a:ext>
            </a:extLst>
          </p:cNvPr>
          <p:cNvSpPr>
            <a:spLocks noGrp="1"/>
          </p:cNvSpPr>
          <p:nvPr>
            <p:ph sz="half" idx="2"/>
          </p:nvPr>
        </p:nvSpPr>
        <p:spPr/>
        <p:txBody>
          <a:bodyPr/>
          <a:lstStyle/>
          <a:p>
            <a:r>
              <a:rPr lang="en-US" sz="2000">
                <a:solidFill>
                  <a:srgbClr val="0070C0"/>
                </a:solidFill>
                <a:latin typeface="Calibri"/>
                <a:ea typeface="+mn-lt"/>
                <a:cs typeface="+mn-lt"/>
              </a:rPr>
              <a:t>Unoccupied play (Birth – 3 Months of Age)</a:t>
            </a:r>
          </a:p>
          <a:p>
            <a:r>
              <a:rPr lang="en-US" sz="2000">
                <a:solidFill>
                  <a:srgbClr val="0070C0"/>
                </a:solidFill>
                <a:latin typeface="Calibri"/>
                <a:ea typeface="+mn-lt"/>
                <a:cs typeface="+mn-lt"/>
              </a:rPr>
              <a:t>Solitary play (3 Months of Age – 2 Years of Age)</a:t>
            </a:r>
          </a:p>
          <a:p>
            <a:r>
              <a:rPr lang="en-US" sz="2000">
                <a:solidFill>
                  <a:srgbClr val="0070C0"/>
                </a:solidFill>
                <a:latin typeface="Calibri"/>
                <a:ea typeface="+mn-lt"/>
                <a:cs typeface="+mn-lt"/>
              </a:rPr>
              <a:t>Onlooker Play (2 Years of Age)</a:t>
            </a:r>
            <a:endParaRPr lang="en-US" sz="2000">
              <a:solidFill>
                <a:srgbClr val="0070C0"/>
              </a:solidFill>
              <a:latin typeface="Calibri"/>
              <a:ea typeface="Calibri"/>
              <a:cs typeface="Arial"/>
            </a:endParaRPr>
          </a:p>
          <a:p>
            <a:r>
              <a:rPr lang="en-US" sz="2000">
                <a:solidFill>
                  <a:srgbClr val="0070C0"/>
                </a:solidFill>
                <a:latin typeface="Calibri"/>
                <a:ea typeface="+mn-lt"/>
                <a:cs typeface="+mn-lt"/>
              </a:rPr>
              <a:t>Parallel Play (2 Years of Age and Older)</a:t>
            </a:r>
            <a:endParaRPr lang="en-US" sz="2000">
              <a:solidFill>
                <a:srgbClr val="0070C0"/>
              </a:solidFill>
              <a:latin typeface="Calibri"/>
              <a:ea typeface="Calibri"/>
              <a:cs typeface="Arial"/>
            </a:endParaRPr>
          </a:p>
          <a:p>
            <a:r>
              <a:rPr lang="en-US" sz="2000">
                <a:solidFill>
                  <a:srgbClr val="0070C0"/>
                </a:solidFill>
                <a:latin typeface="Calibri"/>
                <a:ea typeface="+mn-lt"/>
                <a:cs typeface="+mn-lt"/>
              </a:rPr>
              <a:t>Associate Play (3-4 Years of Age)</a:t>
            </a:r>
            <a:endParaRPr lang="en-US" sz="2000">
              <a:solidFill>
                <a:srgbClr val="0070C0"/>
              </a:solidFill>
              <a:latin typeface="Calibri"/>
              <a:ea typeface="Calibri"/>
              <a:cs typeface="Arial"/>
            </a:endParaRPr>
          </a:p>
          <a:p>
            <a:r>
              <a:rPr lang="en-US" sz="2000">
                <a:solidFill>
                  <a:srgbClr val="0070C0"/>
                </a:solidFill>
                <a:latin typeface="Calibri"/>
                <a:ea typeface="+mn-lt"/>
                <a:cs typeface="+mn-lt"/>
              </a:rPr>
              <a:t>Cooperative Play (4+ Years of Age)</a:t>
            </a:r>
            <a:endParaRPr lang="en-US" sz="2000">
              <a:solidFill>
                <a:srgbClr val="0070C0"/>
              </a:solidFill>
              <a:latin typeface="Calibri"/>
              <a:ea typeface="Calibri"/>
              <a:cs typeface="Calibri"/>
            </a:endParaRPr>
          </a:p>
          <a:p>
            <a:endParaRPr lang="en-US">
              <a:cs typeface="Arial"/>
            </a:endParaRPr>
          </a:p>
        </p:txBody>
      </p:sp>
    </p:spTree>
    <p:extLst>
      <p:ext uri="{BB962C8B-B14F-4D97-AF65-F5344CB8AC3E}">
        <p14:creationId xmlns:p14="http://schemas.microsoft.com/office/powerpoint/2010/main" val="8381302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FF14B-948F-2997-BDB6-AFFF4336FA70}"/>
              </a:ext>
            </a:extLst>
          </p:cNvPr>
          <p:cNvSpPr>
            <a:spLocks noGrp="1"/>
          </p:cNvSpPr>
          <p:nvPr>
            <p:ph type="title"/>
          </p:nvPr>
        </p:nvSpPr>
        <p:spPr>
          <a:xfrm>
            <a:off x="628650" y="365125"/>
            <a:ext cx="3886200" cy="1335683"/>
          </a:xfrm>
        </p:spPr>
        <p:txBody>
          <a:bodyPr/>
          <a:lstStyle/>
          <a:p>
            <a:r>
              <a:rPr lang="en-GB" sz="4000" b="1" err="1">
                <a:latin typeface="Calibri" panose="020F0502020204030204" pitchFamily="34" charset="0"/>
                <a:cs typeface="Calibri" panose="020F0502020204030204" pitchFamily="34" charset="0"/>
              </a:rPr>
              <a:t>Basgedi</a:t>
            </a:r>
            <a:r>
              <a:rPr lang="en-GB" sz="4000" b="1">
                <a:latin typeface="Calibri" panose="020F0502020204030204" pitchFamily="34" charset="0"/>
                <a:cs typeface="Calibri" panose="020F0502020204030204" pitchFamily="34" charset="0"/>
              </a:rPr>
              <a:t> </a:t>
            </a:r>
            <a:r>
              <a:rPr lang="en-GB" sz="4000" b="1" err="1">
                <a:latin typeface="Calibri" panose="020F0502020204030204" pitchFamily="34" charset="0"/>
                <a:cs typeface="Calibri" panose="020F0502020204030204" pitchFamily="34" charset="0"/>
              </a:rPr>
              <a:t>Trysor</a:t>
            </a:r>
            <a:endParaRPr lang="en-US" sz="4000" b="1">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1A462AA-1C9E-158F-A3B0-6196C1AD942E}"/>
              </a:ext>
            </a:extLst>
          </p:cNvPr>
          <p:cNvSpPr>
            <a:spLocks noGrp="1"/>
          </p:cNvSpPr>
          <p:nvPr>
            <p:ph sz="half" idx="1"/>
          </p:nvPr>
        </p:nvSpPr>
        <p:spPr/>
        <p:txBody>
          <a:bodyPr/>
          <a:lstStyle/>
          <a:p>
            <a:r>
              <a:rPr lang="en-US" dirty="0">
                <a:cs typeface="Arial"/>
              </a:rPr>
              <a:t>Pa </a:t>
            </a:r>
            <a:r>
              <a:rPr lang="en-US" dirty="0" err="1">
                <a:cs typeface="Arial"/>
              </a:rPr>
              <a:t>fath</a:t>
            </a:r>
            <a:r>
              <a:rPr lang="en-US" dirty="0">
                <a:cs typeface="Arial"/>
              </a:rPr>
              <a:t> o </a:t>
            </a:r>
            <a:r>
              <a:rPr lang="en-US" dirty="0" err="1">
                <a:cs typeface="Arial"/>
              </a:rPr>
              <a:t>chwarae</a:t>
            </a:r>
            <a:r>
              <a:rPr lang="en-US" dirty="0">
                <a:cs typeface="Arial"/>
              </a:rPr>
              <a:t> </a:t>
            </a:r>
            <a:r>
              <a:rPr lang="en-US" dirty="0" err="1">
                <a:cs typeface="Arial"/>
              </a:rPr>
              <a:t>yw</a:t>
            </a:r>
            <a:r>
              <a:rPr lang="en-US" dirty="0">
                <a:cs typeface="Arial"/>
              </a:rPr>
              <a:t> </a:t>
            </a:r>
            <a:r>
              <a:rPr lang="en-US" dirty="0" err="1">
                <a:cs typeface="Arial"/>
              </a:rPr>
              <a:t>hwn</a:t>
            </a:r>
            <a:r>
              <a:rPr lang="en-US" dirty="0">
                <a:cs typeface="Arial"/>
              </a:rPr>
              <a:t>?</a:t>
            </a:r>
            <a:endParaRPr lang="en-US" dirty="0"/>
          </a:p>
          <a:p>
            <a:r>
              <a:rPr lang="en-US" dirty="0"/>
              <a:t>Pa </a:t>
            </a:r>
            <a:r>
              <a:rPr lang="en-US" dirty="0" err="1"/>
              <a:t>sgiliau</a:t>
            </a:r>
            <a:r>
              <a:rPr lang="en-US" dirty="0"/>
              <a:t> </a:t>
            </a:r>
            <a:r>
              <a:rPr lang="en-US" dirty="0" err="1"/>
              <a:t>mae</a:t>
            </a:r>
            <a:r>
              <a:rPr lang="en-US" dirty="0"/>
              <a:t> plant </a:t>
            </a:r>
            <a:r>
              <a:rPr lang="en-US" dirty="0" err="1"/>
              <a:t>yn</a:t>
            </a:r>
            <a:r>
              <a:rPr lang="en-US" dirty="0"/>
              <a:t> </a:t>
            </a:r>
            <a:r>
              <a:rPr lang="en-US" dirty="0" err="1"/>
              <a:t>datblygu</a:t>
            </a:r>
            <a:r>
              <a:rPr lang="en-US" dirty="0"/>
              <a:t>?</a:t>
            </a:r>
            <a:endParaRPr lang="en-US"/>
          </a:p>
          <a:p>
            <a:r>
              <a:rPr lang="en-US" dirty="0"/>
              <a:t>A </a:t>
            </a:r>
            <a:r>
              <a:rPr lang="en-US" dirty="0" err="1"/>
              <a:t>yw</a:t>
            </a:r>
            <a:r>
              <a:rPr lang="en-US" dirty="0"/>
              <a:t> </a:t>
            </a:r>
            <a:r>
              <a:rPr lang="en-US" dirty="0" err="1"/>
              <a:t>hyn</a:t>
            </a:r>
            <a:r>
              <a:rPr lang="en-US" dirty="0"/>
              <a:t> </a:t>
            </a:r>
            <a:r>
              <a:rPr lang="en-US" dirty="0" err="1"/>
              <a:t>yn</a:t>
            </a:r>
            <a:r>
              <a:rPr lang="en-US" dirty="0"/>
              <a:t> </a:t>
            </a:r>
            <a:r>
              <a:rPr lang="en-US" dirty="0" err="1"/>
              <a:t>cysylltu</a:t>
            </a:r>
            <a:r>
              <a:rPr lang="en-US" dirty="0"/>
              <a:t> </a:t>
            </a:r>
            <a:r>
              <a:rPr lang="en-US" dirty="0" err="1"/>
              <a:t>â’r</a:t>
            </a:r>
            <a:r>
              <a:rPr lang="en-US" dirty="0"/>
              <a:t> </a:t>
            </a:r>
            <a:r>
              <a:rPr lang="en-US" dirty="0" err="1"/>
              <a:t>cwricwlwm</a:t>
            </a:r>
            <a:r>
              <a:rPr lang="en-US" dirty="0"/>
              <a:t>? </a:t>
            </a:r>
            <a:r>
              <a:rPr lang="en-US" dirty="0" err="1"/>
              <a:t>Gallwn</a:t>
            </a:r>
            <a:r>
              <a:rPr lang="en-US" dirty="0"/>
              <a:t> </a:t>
            </a:r>
            <a:r>
              <a:rPr lang="en-US" dirty="0" err="1"/>
              <a:t>ystyried</a:t>
            </a:r>
            <a:r>
              <a:rPr lang="en-US" dirty="0"/>
              <a:t> </a:t>
            </a:r>
            <a:r>
              <a:rPr lang="en-US" dirty="0" err="1"/>
              <a:t>cyfleoedd</a:t>
            </a:r>
            <a:r>
              <a:rPr lang="en-US" dirty="0"/>
              <a:t> o fen </a:t>
            </a:r>
            <a:r>
              <a:rPr lang="en-US" dirty="0" err="1"/>
              <a:t>yr</a:t>
            </a:r>
            <a:r>
              <a:rPr lang="en-US" dirty="0"/>
              <a:t> </a:t>
            </a:r>
            <a:r>
              <a:rPr lang="en-US" dirty="0" err="1"/>
              <a:t>ysgol</a:t>
            </a:r>
            <a:endParaRPr lang="en-US" dirty="0">
              <a:cs typeface="Arial"/>
            </a:endParaRPr>
          </a:p>
          <a:p>
            <a:r>
              <a:rPr lang="en-US" dirty="0"/>
              <a:t>A </a:t>
            </a:r>
            <a:r>
              <a:rPr lang="en-US" dirty="0" err="1"/>
              <a:t>yw</a:t>
            </a:r>
            <a:r>
              <a:rPr lang="en-US" dirty="0"/>
              <a:t> </a:t>
            </a:r>
            <a:r>
              <a:rPr lang="en-US" dirty="0" err="1"/>
              <a:t>hyn</a:t>
            </a:r>
            <a:r>
              <a:rPr lang="en-US" dirty="0"/>
              <a:t> </a:t>
            </a:r>
            <a:r>
              <a:rPr lang="en-US" dirty="0" err="1"/>
              <a:t>yn</a:t>
            </a:r>
            <a:r>
              <a:rPr lang="en-US" dirty="0"/>
              <a:t> </a:t>
            </a:r>
            <a:r>
              <a:rPr lang="en-US" dirty="0" err="1"/>
              <a:t>cyfri</a:t>
            </a:r>
            <a:r>
              <a:rPr lang="en-US" dirty="0"/>
              <a:t> </a:t>
            </a:r>
            <a:r>
              <a:rPr lang="en-US" dirty="0" err="1"/>
              <a:t>fel</a:t>
            </a:r>
            <a:r>
              <a:rPr lang="en-US" dirty="0"/>
              <a:t> ‘</a:t>
            </a:r>
            <a:r>
              <a:rPr lang="en-US" dirty="0" err="1"/>
              <a:t>chwarae</a:t>
            </a:r>
            <a:r>
              <a:rPr lang="en-US" dirty="0"/>
              <a:t>’?</a:t>
            </a:r>
            <a:endParaRPr lang="en-US" dirty="0">
              <a:cs typeface="Arial"/>
            </a:endParaRPr>
          </a:p>
          <a:p>
            <a:endParaRPr lang="en-US"/>
          </a:p>
        </p:txBody>
      </p:sp>
      <p:sp>
        <p:nvSpPr>
          <p:cNvPr id="4" name="Content Placeholder 3">
            <a:extLst>
              <a:ext uri="{FF2B5EF4-FFF2-40B4-BE49-F238E27FC236}">
                <a16:creationId xmlns:a16="http://schemas.microsoft.com/office/drawing/2014/main" id="{BB43A785-14DF-86CD-C71F-A60FF4EC74BF}"/>
              </a:ext>
            </a:extLst>
          </p:cNvPr>
          <p:cNvSpPr>
            <a:spLocks noGrp="1"/>
          </p:cNvSpPr>
          <p:nvPr>
            <p:ph sz="half" idx="2"/>
          </p:nvPr>
        </p:nvSpPr>
        <p:spPr/>
        <p:txBody>
          <a:bodyPr/>
          <a:lstStyle/>
          <a:p>
            <a:r>
              <a:rPr lang="en-GB" dirty="0">
                <a:solidFill>
                  <a:srgbClr val="0070C0"/>
                </a:solidFill>
                <a:cs typeface="Arial"/>
              </a:rPr>
              <a:t>What type of play is this?</a:t>
            </a:r>
            <a:endParaRPr lang="en-GB" dirty="0">
              <a:solidFill>
                <a:srgbClr val="0070C0"/>
              </a:solidFill>
            </a:endParaRPr>
          </a:p>
          <a:p>
            <a:r>
              <a:rPr lang="en-GB" dirty="0">
                <a:solidFill>
                  <a:srgbClr val="0070C0"/>
                </a:solidFill>
              </a:rPr>
              <a:t>What skills do children develop?</a:t>
            </a:r>
            <a:endParaRPr lang="en-GB"/>
          </a:p>
          <a:p>
            <a:r>
              <a:rPr lang="en-GB" dirty="0">
                <a:solidFill>
                  <a:srgbClr val="0070C0"/>
                </a:solidFill>
              </a:rPr>
              <a:t>Does this connect to the curriculum? Consider in-school opportunities </a:t>
            </a:r>
          </a:p>
          <a:p>
            <a:r>
              <a:rPr lang="en-GB" dirty="0">
                <a:solidFill>
                  <a:srgbClr val="0070C0"/>
                </a:solidFill>
              </a:rPr>
              <a:t>Does this count as ‘play’?</a:t>
            </a:r>
            <a:endParaRPr lang="en-US" dirty="0">
              <a:solidFill>
                <a:srgbClr val="0070C0"/>
              </a:solidFill>
            </a:endParaRPr>
          </a:p>
          <a:p>
            <a:endParaRPr lang="en-US"/>
          </a:p>
        </p:txBody>
      </p:sp>
      <p:sp>
        <p:nvSpPr>
          <p:cNvPr id="5" name="TextBox 4">
            <a:extLst>
              <a:ext uri="{FF2B5EF4-FFF2-40B4-BE49-F238E27FC236}">
                <a16:creationId xmlns:a16="http://schemas.microsoft.com/office/drawing/2014/main" id="{1733BBEE-9692-4658-88E3-CAEECA1FD438}"/>
              </a:ext>
            </a:extLst>
          </p:cNvPr>
          <p:cNvSpPr txBox="1"/>
          <p:nvPr/>
        </p:nvSpPr>
        <p:spPr>
          <a:xfrm>
            <a:off x="4571461" y="681037"/>
            <a:ext cx="3736023" cy="707886"/>
          </a:xfrm>
          <a:prstGeom prst="rect">
            <a:avLst/>
          </a:prstGeom>
          <a:noFill/>
        </p:spPr>
        <p:txBody>
          <a:bodyPr wrap="none" rtlCol="0">
            <a:spAutoFit/>
          </a:bodyPr>
          <a:lstStyle/>
          <a:p>
            <a:r>
              <a:rPr lang="en-GB" sz="4000" b="1">
                <a:solidFill>
                  <a:srgbClr val="0070C0"/>
                </a:solidFill>
                <a:latin typeface="Calibri" panose="020F0502020204030204" pitchFamily="34" charset="0"/>
                <a:cs typeface="Calibri" panose="020F0502020204030204" pitchFamily="34" charset="0"/>
              </a:rPr>
              <a:t>Treasure baskets</a:t>
            </a:r>
            <a:endParaRPr lang="en-US" sz="4000" b="1">
              <a:solidFill>
                <a:srgbClr val="0070C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411368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61FAECBF-A160-F630-C3CB-E365FD9C7A9D}"/>
              </a:ext>
            </a:extLst>
          </p:cNvPr>
          <p:cNvSpPr>
            <a:spLocks noGrp="1" noChangeArrowheads="1"/>
          </p:cNvSpPr>
          <p:nvPr>
            <p:ph type="title"/>
          </p:nvPr>
        </p:nvSpPr>
        <p:spPr/>
        <p:txBody>
          <a:bodyPr/>
          <a:lstStyle/>
          <a:p>
            <a:pPr eaLnBrk="1" hangingPunct="1"/>
            <a:r>
              <a:rPr lang="en-GB" altLang="en-US" sz="4000" b="1" err="1">
                <a:latin typeface="Calibri" panose="020F0502020204030204" pitchFamily="34" charset="0"/>
                <a:cs typeface="Calibri" panose="020F0502020204030204" pitchFamily="34" charset="0"/>
              </a:rPr>
              <a:t>Ymchwil</a:t>
            </a:r>
            <a:r>
              <a:rPr lang="en-GB" altLang="en-US" sz="4000" b="1">
                <a:latin typeface="Calibri" panose="020F0502020204030204" pitchFamily="34" charset="0"/>
                <a:cs typeface="Calibri" panose="020F0502020204030204" pitchFamily="34" charset="0"/>
              </a:rPr>
              <a:t> </a:t>
            </a:r>
            <a:r>
              <a:rPr lang="en-GB" altLang="en-US" sz="4000" b="1" err="1">
                <a:latin typeface="Calibri" panose="020F0502020204030204" pitchFamily="34" charset="0"/>
                <a:cs typeface="Calibri" panose="020F0502020204030204" pitchFamily="34" charset="0"/>
              </a:rPr>
              <a:t>annibynnol</a:t>
            </a:r>
            <a:br>
              <a:rPr lang="en-GB" altLang="en-US" sz="4000" b="1">
                <a:latin typeface="Calibri" panose="020F0502020204030204" pitchFamily="34" charset="0"/>
                <a:cs typeface="Calibri" panose="020F0502020204030204" pitchFamily="34" charset="0"/>
              </a:rPr>
            </a:br>
            <a:r>
              <a:rPr lang="en-GB" altLang="en-US" sz="4000" b="1">
                <a:solidFill>
                  <a:srgbClr val="0070C0"/>
                </a:solidFill>
                <a:latin typeface="Calibri" panose="020F0502020204030204" pitchFamily="34" charset="0"/>
                <a:cs typeface="Calibri" panose="020F0502020204030204" pitchFamily="34" charset="0"/>
              </a:rPr>
              <a:t>Independent Research</a:t>
            </a:r>
          </a:p>
        </p:txBody>
      </p:sp>
      <p:sp>
        <p:nvSpPr>
          <p:cNvPr id="46083" name="Rectangle 4">
            <a:extLst>
              <a:ext uri="{FF2B5EF4-FFF2-40B4-BE49-F238E27FC236}">
                <a16:creationId xmlns:a16="http://schemas.microsoft.com/office/drawing/2014/main" id="{B43AC1CF-6811-537F-2154-5477BCA1AD64}"/>
              </a:ext>
            </a:extLst>
          </p:cNvPr>
          <p:cNvSpPr>
            <a:spLocks noGrp="1" noChangeArrowheads="1"/>
          </p:cNvSpPr>
          <p:nvPr>
            <p:ph sz="half" idx="1"/>
          </p:nvPr>
        </p:nvSpPr>
        <p:spPr>
          <a:xfrm>
            <a:off x="457200" y="1600200"/>
            <a:ext cx="4038600" cy="3916363"/>
          </a:xfrm>
        </p:spPr>
        <p:txBody>
          <a:bodyPr/>
          <a:lstStyle/>
          <a:p>
            <a:pPr eaLnBrk="1" hangingPunct="1">
              <a:buFont typeface="Arial" panose="020B0604020202020204" pitchFamily="34" charset="0"/>
              <a:buNone/>
            </a:pPr>
            <a:endParaRPr lang="en-GB" altLang="en-US" sz="2800" b="1"/>
          </a:p>
          <a:p>
            <a:pPr eaLnBrk="1" hangingPunct="1">
              <a:buFont typeface="Arial" panose="020B0604020202020204" pitchFamily="34" charset="0"/>
              <a:buNone/>
            </a:pPr>
            <a:r>
              <a:rPr lang="en-GB" altLang="en-US" sz="2800" b="1" dirty="0" err="1"/>
              <a:t>Mathau</a:t>
            </a:r>
            <a:r>
              <a:rPr lang="en-GB" altLang="en-US" sz="2800" b="1" dirty="0"/>
              <a:t> o </a:t>
            </a:r>
            <a:r>
              <a:rPr lang="en-GB" altLang="en-US" sz="2800" b="1" dirty="0" err="1"/>
              <a:t>chwarae</a:t>
            </a:r>
            <a:endParaRPr lang="en-GB" altLang="en-US" sz="2800" b="1" dirty="0" err="1">
              <a:cs typeface="Arial"/>
            </a:endParaRPr>
          </a:p>
          <a:p>
            <a:pPr eaLnBrk="1" hangingPunct="1"/>
            <a:r>
              <a:rPr lang="en-GB" altLang="en-US" sz="2800" dirty="0" err="1"/>
              <a:t>Chwarae</a:t>
            </a:r>
            <a:r>
              <a:rPr lang="en-GB" altLang="en-US" sz="2800" dirty="0"/>
              <a:t> </a:t>
            </a:r>
            <a:r>
              <a:rPr lang="en-GB" altLang="en-US" sz="2800" dirty="0" err="1"/>
              <a:t>creadigol</a:t>
            </a:r>
            <a:endParaRPr lang="en-GB" altLang="en-US" sz="2800" dirty="0" err="1">
              <a:cs typeface="Arial"/>
            </a:endParaRPr>
          </a:p>
          <a:p>
            <a:pPr eaLnBrk="1" hangingPunct="1"/>
            <a:r>
              <a:rPr lang="en-GB" altLang="en-US" sz="2800" dirty="0" err="1"/>
              <a:t>Chwarae</a:t>
            </a:r>
            <a:r>
              <a:rPr lang="en-GB" altLang="en-US" sz="2800" dirty="0"/>
              <a:t> </a:t>
            </a:r>
            <a:r>
              <a:rPr lang="en-GB" altLang="en-US" sz="2800" dirty="0" err="1"/>
              <a:t>archwiliadol</a:t>
            </a:r>
            <a:endParaRPr lang="en-GB" altLang="en-US" sz="2800" dirty="0" err="1">
              <a:cs typeface="Arial"/>
            </a:endParaRPr>
          </a:p>
          <a:p>
            <a:r>
              <a:rPr lang="en-GB" altLang="en-US" sz="2800" dirty="0" err="1"/>
              <a:t>Chwarae</a:t>
            </a:r>
            <a:r>
              <a:rPr lang="en-GB" altLang="en-US" sz="2800" dirty="0"/>
              <a:t> </a:t>
            </a:r>
            <a:r>
              <a:rPr lang="en-GB" altLang="en-US" sz="2800" dirty="0" err="1"/>
              <a:t>meistrolaeth</a:t>
            </a:r>
            <a:endParaRPr lang="en-GB" altLang="en-US" sz="2800" dirty="0" err="1">
              <a:cs typeface="Arial"/>
            </a:endParaRPr>
          </a:p>
          <a:p>
            <a:pPr eaLnBrk="1" hangingPunct="1"/>
            <a:r>
              <a:rPr lang="en-GB" altLang="en-US" sz="2800" dirty="0" err="1"/>
              <a:t>Chwarae</a:t>
            </a:r>
            <a:r>
              <a:rPr lang="en-GB" altLang="en-US" sz="2800" dirty="0"/>
              <a:t> </a:t>
            </a:r>
            <a:r>
              <a:rPr lang="en-GB" altLang="en-US" sz="2800" dirty="0" err="1"/>
              <a:t>gyda</a:t>
            </a:r>
            <a:r>
              <a:rPr lang="en-GB" altLang="en-US" sz="2800" dirty="0"/>
              <a:t> </a:t>
            </a:r>
            <a:r>
              <a:rPr lang="en-GB" altLang="en-US" sz="2800" dirty="0" err="1"/>
              <a:t>gwrthrychau</a:t>
            </a:r>
            <a:endParaRPr lang="en-GB" altLang="en-US" sz="2800" dirty="0" err="1">
              <a:cs typeface="Arial"/>
            </a:endParaRPr>
          </a:p>
        </p:txBody>
      </p:sp>
      <p:sp>
        <p:nvSpPr>
          <p:cNvPr id="46084" name="Rectangle 5">
            <a:extLst>
              <a:ext uri="{FF2B5EF4-FFF2-40B4-BE49-F238E27FC236}">
                <a16:creationId xmlns:a16="http://schemas.microsoft.com/office/drawing/2014/main" id="{451070D3-DA3B-9729-F9F5-D0F1D44DFC92}"/>
              </a:ext>
            </a:extLst>
          </p:cNvPr>
          <p:cNvSpPr>
            <a:spLocks noGrp="1" noChangeArrowheads="1"/>
          </p:cNvSpPr>
          <p:nvPr>
            <p:ph sz="half" idx="2"/>
          </p:nvPr>
        </p:nvSpPr>
        <p:spPr>
          <a:xfrm>
            <a:off x="4648200" y="1600200"/>
            <a:ext cx="4038600" cy="3916363"/>
          </a:xfrm>
        </p:spPr>
        <p:txBody>
          <a:bodyPr/>
          <a:lstStyle/>
          <a:p>
            <a:pPr eaLnBrk="1" hangingPunct="1">
              <a:buFont typeface="Arial" panose="020B0604020202020204" pitchFamily="34" charset="0"/>
              <a:buNone/>
            </a:pPr>
            <a:endParaRPr lang="en-GB" altLang="en-US" sz="2800" b="1"/>
          </a:p>
          <a:p>
            <a:pPr eaLnBrk="1" hangingPunct="1">
              <a:buFont typeface="Arial" panose="020B0604020202020204" pitchFamily="34" charset="0"/>
              <a:buNone/>
            </a:pPr>
            <a:r>
              <a:rPr lang="en-GB" altLang="en-US" sz="2800" b="1" dirty="0">
                <a:solidFill>
                  <a:srgbClr val="0070C0"/>
                </a:solidFill>
              </a:rPr>
              <a:t>Types of play</a:t>
            </a:r>
          </a:p>
          <a:p>
            <a:pPr eaLnBrk="1" hangingPunct="1"/>
            <a:r>
              <a:rPr lang="en-GB" altLang="en-US" sz="2800" dirty="0">
                <a:solidFill>
                  <a:srgbClr val="0070C0"/>
                </a:solidFill>
              </a:rPr>
              <a:t>Creative Play</a:t>
            </a:r>
            <a:endParaRPr lang="en-GB" altLang="en-US" sz="2800" dirty="0">
              <a:solidFill>
                <a:srgbClr val="0070C0"/>
              </a:solidFill>
              <a:cs typeface="Arial"/>
            </a:endParaRPr>
          </a:p>
          <a:p>
            <a:pPr eaLnBrk="1" hangingPunct="1"/>
            <a:r>
              <a:rPr lang="en-GB" altLang="en-US" sz="2800" dirty="0">
                <a:solidFill>
                  <a:srgbClr val="0070C0"/>
                </a:solidFill>
              </a:rPr>
              <a:t>Exploratory Play </a:t>
            </a:r>
            <a:endParaRPr lang="en-GB" altLang="en-US" sz="2800" dirty="0">
              <a:solidFill>
                <a:srgbClr val="0070C0"/>
              </a:solidFill>
              <a:cs typeface="Arial" panose="020B0604020202020204"/>
            </a:endParaRPr>
          </a:p>
          <a:p>
            <a:pPr eaLnBrk="1" hangingPunct="1"/>
            <a:r>
              <a:rPr lang="en-GB" altLang="en-US" sz="2800" dirty="0">
                <a:solidFill>
                  <a:srgbClr val="0070C0"/>
                </a:solidFill>
              </a:rPr>
              <a:t>Mastery Play</a:t>
            </a:r>
            <a:endParaRPr lang="en-GB" altLang="en-US" sz="2800" dirty="0">
              <a:solidFill>
                <a:srgbClr val="0070C0"/>
              </a:solidFill>
              <a:cs typeface="Arial"/>
            </a:endParaRPr>
          </a:p>
          <a:p>
            <a:pPr eaLnBrk="1" hangingPunct="1"/>
            <a:r>
              <a:rPr lang="en-GB" altLang="en-US" sz="2800" dirty="0">
                <a:solidFill>
                  <a:srgbClr val="0070C0"/>
                </a:solidFill>
              </a:rPr>
              <a:t>Object play </a:t>
            </a:r>
            <a:endParaRPr lang="en-GB" altLang="en-US" sz="2800" dirty="0">
              <a:solidFill>
                <a:srgbClr val="0070C0"/>
              </a:solidFill>
              <a:cs typeface="Arial"/>
            </a:endParaRPr>
          </a:p>
          <a:p>
            <a:pPr eaLnBrk="1" hangingPunct="1">
              <a:buFont typeface="Arial" panose="020B0604020202020204" pitchFamily="34" charset="0"/>
              <a:buNone/>
            </a:pPr>
            <a:endParaRPr lang="en-GB" altLang="en-US" sz="2800"/>
          </a:p>
          <a:p>
            <a:pPr eaLnBrk="1" hangingPunct="1">
              <a:buFont typeface="Arial" panose="020B0604020202020204" pitchFamily="34" charset="0"/>
              <a:buNone/>
            </a:pPr>
            <a:endParaRPr lang="en-GB" altLang="en-US" sz="28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4">
            <a:extLst>
              <a:ext uri="{FF2B5EF4-FFF2-40B4-BE49-F238E27FC236}">
                <a16:creationId xmlns:a16="http://schemas.microsoft.com/office/drawing/2014/main" id="{D0FBEA90-E454-554D-9C38-587EFFF6DCEB}"/>
              </a:ext>
            </a:extLst>
          </p:cNvPr>
          <p:cNvSpPr>
            <a:spLocks noGrp="1" noChangeArrowheads="1"/>
          </p:cNvSpPr>
          <p:nvPr>
            <p:ph type="title"/>
          </p:nvPr>
        </p:nvSpPr>
        <p:spPr>
          <a:xfrm>
            <a:off x="457200" y="397311"/>
            <a:ext cx="3943350" cy="976312"/>
          </a:xfrm>
        </p:spPr>
        <p:txBody>
          <a:bodyPr/>
          <a:lstStyle/>
          <a:p>
            <a:pPr eaLnBrk="1" hangingPunct="1"/>
            <a:r>
              <a:rPr lang="en-GB" altLang="en-US" sz="4000" b="1" err="1">
                <a:latin typeface="Calibri" panose="020F0502020204030204" pitchFamily="34" charset="0"/>
                <a:cs typeface="Calibri" panose="020F0502020204030204" pitchFamily="34" charset="0"/>
              </a:rPr>
              <a:t>Mathau</a:t>
            </a:r>
            <a:r>
              <a:rPr lang="en-GB" altLang="en-US" sz="4000" b="1">
                <a:latin typeface="Calibri" panose="020F0502020204030204" pitchFamily="34" charset="0"/>
                <a:cs typeface="Calibri" panose="020F0502020204030204" pitchFamily="34" charset="0"/>
              </a:rPr>
              <a:t> </a:t>
            </a:r>
            <a:r>
              <a:rPr lang="en-GB" altLang="en-US" sz="4000" b="1" err="1">
                <a:latin typeface="Calibri" panose="020F0502020204030204" pitchFamily="34" charset="0"/>
                <a:cs typeface="Calibri" panose="020F0502020204030204" pitchFamily="34" charset="0"/>
              </a:rPr>
              <a:t>eraill</a:t>
            </a:r>
            <a:r>
              <a:rPr lang="en-GB" altLang="en-US" sz="4000" b="1">
                <a:latin typeface="Calibri" panose="020F0502020204030204" pitchFamily="34" charset="0"/>
                <a:cs typeface="Calibri" panose="020F0502020204030204" pitchFamily="34" charset="0"/>
              </a:rPr>
              <a:t> o </a:t>
            </a:r>
            <a:r>
              <a:rPr lang="en-GB" altLang="en-US" sz="4000" b="1" err="1">
                <a:latin typeface="Calibri" panose="020F0502020204030204" pitchFamily="34" charset="0"/>
                <a:cs typeface="Calibri" panose="020F0502020204030204" pitchFamily="34" charset="0"/>
              </a:rPr>
              <a:t>chwarae</a:t>
            </a:r>
            <a:endParaRPr lang="en-GB" altLang="en-US" sz="4000" b="1">
              <a:solidFill>
                <a:srgbClr val="0070C0"/>
              </a:solidFill>
              <a:latin typeface="Calibri" panose="020F0502020204030204" pitchFamily="34" charset="0"/>
              <a:cs typeface="Calibri" panose="020F0502020204030204" pitchFamily="34" charset="0"/>
            </a:endParaRPr>
          </a:p>
        </p:txBody>
      </p:sp>
      <p:sp>
        <p:nvSpPr>
          <p:cNvPr id="48131" name="Rectangle 5">
            <a:extLst>
              <a:ext uri="{FF2B5EF4-FFF2-40B4-BE49-F238E27FC236}">
                <a16:creationId xmlns:a16="http://schemas.microsoft.com/office/drawing/2014/main" id="{40BED48A-7BD2-5B7B-696F-E878A013AEC9}"/>
              </a:ext>
            </a:extLst>
          </p:cNvPr>
          <p:cNvSpPr>
            <a:spLocks noGrp="1" noChangeArrowheads="1"/>
          </p:cNvSpPr>
          <p:nvPr>
            <p:ph sz="half" idx="1"/>
          </p:nvPr>
        </p:nvSpPr>
        <p:spPr>
          <a:xfrm>
            <a:off x="409575" y="1772816"/>
            <a:ext cx="4038600" cy="3916363"/>
          </a:xfrm>
        </p:spPr>
        <p:txBody>
          <a:bodyPr/>
          <a:lstStyle/>
          <a:p>
            <a:pPr eaLnBrk="1" hangingPunct="1">
              <a:lnSpc>
                <a:spcPct val="80000"/>
              </a:lnSpc>
            </a:pPr>
            <a:r>
              <a:rPr lang="en-GB" altLang="en-US" sz="2000" err="1">
                <a:latin typeface="Calibri" panose="020F0502020204030204" pitchFamily="34" charset="0"/>
                <a:cs typeface="Calibri" panose="020F0502020204030204" pitchFamily="34" charset="0"/>
              </a:rPr>
              <a:t>Chwarae</a:t>
            </a:r>
            <a:r>
              <a:rPr lang="en-GB" altLang="en-US" sz="2000">
                <a:latin typeface="Calibri" panose="020F0502020204030204" pitchFamily="34" charset="0"/>
                <a:cs typeface="Calibri" panose="020F0502020204030204" pitchFamily="34" charset="0"/>
              </a:rPr>
              <a:t> </a:t>
            </a:r>
            <a:r>
              <a:rPr lang="en-GB" altLang="en-US" sz="2000" err="1">
                <a:latin typeface="Calibri" panose="020F0502020204030204" pitchFamily="34" charset="0"/>
                <a:cs typeface="Calibri" panose="020F0502020204030204" pitchFamily="34" charset="0"/>
              </a:rPr>
              <a:t>symbolig</a:t>
            </a:r>
            <a:endParaRPr lang="en-GB" altLang="en-US" sz="2000">
              <a:latin typeface="Calibri" panose="020F0502020204030204" pitchFamily="34" charset="0"/>
              <a:cs typeface="Calibri" panose="020F0502020204030204" pitchFamily="34" charset="0"/>
            </a:endParaRPr>
          </a:p>
          <a:p>
            <a:pPr eaLnBrk="1" hangingPunct="1">
              <a:lnSpc>
                <a:spcPct val="80000"/>
              </a:lnSpc>
            </a:pPr>
            <a:r>
              <a:rPr lang="en-GB" altLang="en-US" sz="2000" err="1">
                <a:latin typeface="Calibri" panose="020F0502020204030204" pitchFamily="34" charset="0"/>
                <a:cs typeface="Calibri" panose="020F0502020204030204" pitchFamily="34" charset="0"/>
              </a:rPr>
              <a:t>Chwarae</a:t>
            </a:r>
            <a:r>
              <a:rPr lang="en-GB" altLang="en-US" sz="2000">
                <a:latin typeface="Calibri" panose="020F0502020204030204" pitchFamily="34" charset="0"/>
                <a:cs typeface="Calibri" panose="020F0502020204030204" pitchFamily="34" charset="0"/>
              </a:rPr>
              <a:t> </a:t>
            </a:r>
            <a:r>
              <a:rPr lang="en-GB" altLang="en-US" sz="2000" err="1">
                <a:latin typeface="Calibri" panose="020F0502020204030204" pitchFamily="34" charset="0"/>
                <a:cs typeface="Calibri" panose="020F0502020204030204" pitchFamily="34" charset="0"/>
              </a:rPr>
              <a:t>gwyllt</a:t>
            </a:r>
            <a:r>
              <a:rPr lang="en-GB" altLang="en-US" sz="2000">
                <a:latin typeface="Calibri" panose="020F0502020204030204" pitchFamily="34" charset="0"/>
                <a:cs typeface="Calibri" panose="020F0502020204030204" pitchFamily="34" charset="0"/>
              </a:rPr>
              <a:t>, di-</a:t>
            </a:r>
            <a:r>
              <a:rPr lang="en-GB" altLang="en-US" sz="2000" err="1">
                <a:latin typeface="Calibri" panose="020F0502020204030204" pitchFamily="34" charset="0"/>
                <a:cs typeface="Calibri" panose="020F0502020204030204" pitchFamily="34" charset="0"/>
              </a:rPr>
              <a:t>drefn</a:t>
            </a:r>
            <a:endParaRPr lang="en-GB" altLang="en-US" sz="2000">
              <a:latin typeface="Calibri" panose="020F0502020204030204" pitchFamily="34" charset="0"/>
              <a:cs typeface="Calibri" panose="020F0502020204030204" pitchFamily="34" charset="0"/>
            </a:endParaRPr>
          </a:p>
          <a:p>
            <a:pPr eaLnBrk="1" hangingPunct="1">
              <a:lnSpc>
                <a:spcPct val="80000"/>
              </a:lnSpc>
            </a:pPr>
            <a:r>
              <a:rPr lang="en-GB" altLang="en-US" sz="2000" err="1">
                <a:latin typeface="Calibri" panose="020F0502020204030204" pitchFamily="34" charset="0"/>
                <a:cs typeface="Calibri" panose="020F0502020204030204" pitchFamily="34" charset="0"/>
              </a:rPr>
              <a:t>Chwarae</a:t>
            </a:r>
            <a:r>
              <a:rPr lang="en-GB" altLang="en-US" sz="2000">
                <a:latin typeface="Calibri" panose="020F0502020204030204" pitchFamily="34" charset="0"/>
                <a:cs typeface="Calibri" panose="020F0502020204030204" pitchFamily="34" charset="0"/>
              </a:rPr>
              <a:t> </a:t>
            </a:r>
            <a:r>
              <a:rPr lang="en-GB" altLang="en-US" sz="2000" err="1">
                <a:latin typeface="Calibri" panose="020F0502020204030204" pitchFamily="34" charset="0"/>
                <a:cs typeface="Calibri" panose="020F0502020204030204" pitchFamily="34" charset="0"/>
              </a:rPr>
              <a:t>dramatig-cymdeithasol</a:t>
            </a:r>
            <a:endParaRPr lang="en-GB" altLang="en-US" sz="2000">
              <a:latin typeface="Calibri" panose="020F0502020204030204" pitchFamily="34" charset="0"/>
              <a:cs typeface="Calibri" panose="020F0502020204030204" pitchFamily="34" charset="0"/>
            </a:endParaRPr>
          </a:p>
          <a:p>
            <a:pPr eaLnBrk="1" hangingPunct="1">
              <a:lnSpc>
                <a:spcPct val="80000"/>
              </a:lnSpc>
            </a:pPr>
            <a:r>
              <a:rPr lang="en-GB" altLang="en-US" sz="2000" err="1">
                <a:latin typeface="Calibri" panose="020F0502020204030204" pitchFamily="34" charset="0"/>
                <a:cs typeface="Calibri" panose="020F0502020204030204" pitchFamily="34" charset="0"/>
              </a:rPr>
              <a:t>Chware</a:t>
            </a:r>
            <a:r>
              <a:rPr lang="en-GB" altLang="en-US" sz="2000">
                <a:latin typeface="Calibri" panose="020F0502020204030204" pitchFamily="34" charset="0"/>
                <a:cs typeface="Calibri" panose="020F0502020204030204" pitchFamily="34" charset="0"/>
              </a:rPr>
              <a:t> </a:t>
            </a:r>
            <a:r>
              <a:rPr lang="en-GB" altLang="en-US" sz="2000" err="1">
                <a:latin typeface="Calibri" panose="020F0502020204030204" pitchFamily="34" charset="0"/>
                <a:cs typeface="Calibri" panose="020F0502020204030204" pitchFamily="34" charset="0"/>
              </a:rPr>
              <a:t>lwdig</a:t>
            </a:r>
            <a:endParaRPr lang="en-GB" altLang="en-US" sz="2000">
              <a:latin typeface="Calibri" panose="020F0502020204030204" pitchFamily="34" charset="0"/>
              <a:cs typeface="Calibri" panose="020F0502020204030204" pitchFamily="34" charset="0"/>
            </a:endParaRPr>
          </a:p>
          <a:p>
            <a:pPr eaLnBrk="1" hangingPunct="1">
              <a:lnSpc>
                <a:spcPct val="80000"/>
              </a:lnSpc>
            </a:pPr>
            <a:r>
              <a:rPr lang="en-GB" altLang="en-US" sz="2000" err="1">
                <a:latin typeface="Calibri" panose="020F0502020204030204" pitchFamily="34" charset="0"/>
                <a:cs typeface="Calibri" panose="020F0502020204030204" pitchFamily="34" charset="0"/>
              </a:rPr>
              <a:t>Chwarae</a:t>
            </a:r>
            <a:r>
              <a:rPr lang="en-GB" altLang="en-US" sz="2000">
                <a:latin typeface="Calibri" panose="020F0502020204030204" pitchFamily="34" charset="0"/>
                <a:cs typeface="Calibri" panose="020F0502020204030204" pitchFamily="34" charset="0"/>
              </a:rPr>
              <a:t> </a:t>
            </a:r>
            <a:r>
              <a:rPr lang="en-GB" altLang="en-US" sz="2000" err="1">
                <a:latin typeface="Calibri" panose="020F0502020204030204" pitchFamily="34" charset="0"/>
                <a:cs typeface="Calibri" panose="020F0502020204030204" pitchFamily="34" charset="0"/>
              </a:rPr>
              <a:t>cymdeithasol</a:t>
            </a:r>
            <a:endParaRPr lang="en-GB" altLang="en-US" sz="2000">
              <a:latin typeface="Calibri" panose="020F0502020204030204" pitchFamily="34" charset="0"/>
              <a:cs typeface="Calibri" panose="020F0502020204030204" pitchFamily="34" charset="0"/>
            </a:endParaRPr>
          </a:p>
          <a:p>
            <a:pPr eaLnBrk="1" hangingPunct="1">
              <a:lnSpc>
                <a:spcPct val="80000"/>
              </a:lnSpc>
            </a:pPr>
            <a:r>
              <a:rPr lang="en-GB" altLang="en-US" sz="2000" err="1">
                <a:latin typeface="Calibri" panose="020F0502020204030204" pitchFamily="34" charset="0"/>
                <a:cs typeface="Calibri" panose="020F0502020204030204" pitchFamily="34" charset="0"/>
              </a:rPr>
              <a:t>Chwarae</a:t>
            </a:r>
            <a:r>
              <a:rPr lang="en-GB" altLang="en-US" sz="2000">
                <a:latin typeface="Calibri" panose="020F0502020204030204" pitchFamily="34" charset="0"/>
                <a:cs typeface="Calibri" panose="020F0502020204030204" pitchFamily="34" charset="0"/>
              </a:rPr>
              <a:t> </a:t>
            </a:r>
            <a:r>
              <a:rPr lang="en-GB" altLang="en-US" sz="2000" err="1">
                <a:latin typeface="Calibri" panose="020F0502020204030204" pitchFamily="34" charset="0"/>
                <a:cs typeface="Calibri" panose="020F0502020204030204" pitchFamily="34" charset="0"/>
              </a:rPr>
              <a:t>creadigol</a:t>
            </a:r>
            <a:endParaRPr lang="en-GB" altLang="en-US" sz="2000">
              <a:latin typeface="Calibri" panose="020F0502020204030204" pitchFamily="34" charset="0"/>
              <a:cs typeface="Calibri" panose="020F0502020204030204" pitchFamily="34" charset="0"/>
            </a:endParaRPr>
          </a:p>
          <a:p>
            <a:pPr eaLnBrk="1" hangingPunct="1">
              <a:lnSpc>
                <a:spcPct val="80000"/>
              </a:lnSpc>
            </a:pPr>
            <a:r>
              <a:rPr lang="en-GB" altLang="en-US" sz="2000" err="1">
                <a:latin typeface="Calibri" panose="020F0502020204030204" pitchFamily="34" charset="0"/>
                <a:cs typeface="Calibri" panose="020F0502020204030204" pitchFamily="34" charset="0"/>
              </a:rPr>
              <a:t>Chwarae</a:t>
            </a:r>
            <a:r>
              <a:rPr lang="en-GB" altLang="en-US" sz="2000">
                <a:latin typeface="Calibri" panose="020F0502020204030204" pitchFamily="34" charset="0"/>
                <a:cs typeface="Calibri" panose="020F0502020204030204" pitchFamily="34" charset="0"/>
              </a:rPr>
              <a:t> </a:t>
            </a:r>
            <a:r>
              <a:rPr lang="en-GB" altLang="en-US" sz="2000" err="1">
                <a:latin typeface="Calibri" panose="020F0502020204030204" pitchFamily="34" charset="0"/>
                <a:cs typeface="Calibri" panose="020F0502020204030204" pitchFamily="34" charset="0"/>
              </a:rPr>
              <a:t>cyfathrebol</a:t>
            </a:r>
            <a:endParaRPr lang="en-GB" altLang="en-US" sz="2000">
              <a:latin typeface="Calibri" panose="020F0502020204030204" pitchFamily="34" charset="0"/>
              <a:cs typeface="Calibri" panose="020F0502020204030204" pitchFamily="34" charset="0"/>
            </a:endParaRPr>
          </a:p>
          <a:p>
            <a:pPr eaLnBrk="1" hangingPunct="1">
              <a:lnSpc>
                <a:spcPct val="80000"/>
              </a:lnSpc>
            </a:pPr>
            <a:r>
              <a:rPr lang="en-GB" altLang="en-US" sz="2000" err="1">
                <a:latin typeface="Calibri" panose="020F0502020204030204" pitchFamily="34" charset="0"/>
                <a:cs typeface="Calibri" panose="020F0502020204030204" pitchFamily="34" charset="0"/>
              </a:rPr>
              <a:t>Chwarae</a:t>
            </a:r>
            <a:r>
              <a:rPr lang="en-GB" altLang="en-US" sz="2000">
                <a:latin typeface="Calibri" panose="020F0502020204030204" pitchFamily="34" charset="0"/>
                <a:cs typeface="Calibri" panose="020F0502020204030204" pitchFamily="34" charset="0"/>
              </a:rPr>
              <a:t> </a:t>
            </a:r>
            <a:r>
              <a:rPr lang="en-GB" altLang="en-US" sz="2000" err="1">
                <a:latin typeface="Calibri" panose="020F0502020204030204" pitchFamily="34" charset="0"/>
                <a:cs typeface="Calibri" panose="020F0502020204030204" pitchFamily="34" charset="0"/>
              </a:rPr>
              <a:t>adeiladol</a:t>
            </a:r>
            <a:endParaRPr lang="en-GB" altLang="en-US" sz="2000">
              <a:latin typeface="Calibri" panose="020F0502020204030204" pitchFamily="34" charset="0"/>
              <a:cs typeface="Calibri" panose="020F0502020204030204" pitchFamily="34" charset="0"/>
            </a:endParaRPr>
          </a:p>
          <a:p>
            <a:pPr eaLnBrk="1" hangingPunct="1">
              <a:lnSpc>
                <a:spcPct val="80000"/>
              </a:lnSpc>
            </a:pPr>
            <a:r>
              <a:rPr lang="en-GB" altLang="en-US" sz="2000" err="1">
                <a:latin typeface="Calibri" panose="020F0502020204030204" pitchFamily="34" charset="0"/>
                <a:cs typeface="Calibri" panose="020F0502020204030204" pitchFamily="34" charset="0"/>
              </a:rPr>
              <a:t>Chwarae</a:t>
            </a:r>
            <a:r>
              <a:rPr lang="en-GB" altLang="en-US" sz="2000">
                <a:latin typeface="Calibri" panose="020F0502020204030204" pitchFamily="34" charset="0"/>
                <a:cs typeface="Calibri" panose="020F0502020204030204" pitchFamily="34" charset="0"/>
              </a:rPr>
              <a:t> </a:t>
            </a:r>
            <a:r>
              <a:rPr lang="en-GB" altLang="en-US" sz="2000" err="1">
                <a:latin typeface="Calibri" panose="020F0502020204030204" pitchFamily="34" charset="0"/>
                <a:cs typeface="Calibri" panose="020F0502020204030204" pitchFamily="34" charset="0"/>
              </a:rPr>
              <a:t>ffantasi</a:t>
            </a:r>
            <a:endParaRPr lang="en-GB" altLang="en-US" sz="2000">
              <a:latin typeface="Calibri" panose="020F0502020204030204" pitchFamily="34" charset="0"/>
              <a:cs typeface="Calibri" panose="020F0502020204030204" pitchFamily="34" charset="0"/>
            </a:endParaRPr>
          </a:p>
        </p:txBody>
      </p:sp>
      <p:sp>
        <p:nvSpPr>
          <p:cNvPr id="48132" name="Rectangle 6">
            <a:extLst>
              <a:ext uri="{FF2B5EF4-FFF2-40B4-BE49-F238E27FC236}">
                <a16:creationId xmlns:a16="http://schemas.microsoft.com/office/drawing/2014/main" id="{CF6E74C7-8944-2BBA-D806-576F93FCE8F5}"/>
              </a:ext>
            </a:extLst>
          </p:cNvPr>
          <p:cNvSpPr>
            <a:spLocks noGrp="1" noChangeArrowheads="1"/>
          </p:cNvSpPr>
          <p:nvPr>
            <p:ph sz="half" idx="2"/>
          </p:nvPr>
        </p:nvSpPr>
        <p:spPr>
          <a:xfrm>
            <a:off x="4648200" y="1772816"/>
            <a:ext cx="4038600" cy="3816350"/>
          </a:xfrm>
        </p:spPr>
        <p:txBody>
          <a:bodyPr/>
          <a:lstStyle/>
          <a:p>
            <a:pPr eaLnBrk="1" hangingPunct="1">
              <a:lnSpc>
                <a:spcPct val="80000"/>
              </a:lnSpc>
            </a:pPr>
            <a:r>
              <a:rPr lang="en-GB" altLang="en-US" sz="2000">
                <a:solidFill>
                  <a:srgbClr val="0070C0"/>
                </a:solidFill>
                <a:latin typeface="Calibri" panose="020F0502020204030204" pitchFamily="34" charset="0"/>
                <a:cs typeface="Calibri" panose="020F0502020204030204" pitchFamily="34" charset="0"/>
              </a:rPr>
              <a:t>Symbolic play</a:t>
            </a:r>
          </a:p>
          <a:p>
            <a:pPr eaLnBrk="1" hangingPunct="1">
              <a:lnSpc>
                <a:spcPct val="80000"/>
              </a:lnSpc>
            </a:pPr>
            <a:r>
              <a:rPr lang="en-GB" altLang="en-US" sz="2000">
                <a:solidFill>
                  <a:srgbClr val="0070C0"/>
                </a:solidFill>
                <a:latin typeface="Calibri" panose="020F0502020204030204" pitchFamily="34" charset="0"/>
                <a:cs typeface="Calibri" panose="020F0502020204030204" pitchFamily="34" charset="0"/>
              </a:rPr>
              <a:t>Rough and Tumble play</a:t>
            </a:r>
          </a:p>
          <a:p>
            <a:pPr eaLnBrk="1" hangingPunct="1">
              <a:lnSpc>
                <a:spcPct val="80000"/>
              </a:lnSpc>
            </a:pPr>
            <a:r>
              <a:rPr lang="en-GB" altLang="en-US" sz="2000">
                <a:solidFill>
                  <a:srgbClr val="0070C0"/>
                </a:solidFill>
                <a:latin typeface="Calibri" panose="020F0502020204030204" pitchFamily="34" charset="0"/>
                <a:cs typeface="Calibri" panose="020F0502020204030204" pitchFamily="34" charset="0"/>
              </a:rPr>
              <a:t>Socio-dramatic play</a:t>
            </a:r>
          </a:p>
          <a:p>
            <a:pPr eaLnBrk="1" hangingPunct="1">
              <a:lnSpc>
                <a:spcPct val="80000"/>
              </a:lnSpc>
            </a:pPr>
            <a:r>
              <a:rPr lang="en-GB" altLang="en-US" sz="2000">
                <a:solidFill>
                  <a:srgbClr val="0070C0"/>
                </a:solidFill>
                <a:latin typeface="Calibri" panose="020F0502020204030204" pitchFamily="34" charset="0"/>
                <a:cs typeface="Calibri" panose="020F0502020204030204" pitchFamily="34" charset="0"/>
              </a:rPr>
              <a:t>Ludic play</a:t>
            </a:r>
          </a:p>
          <a:p>
            <a:pPr eaLnBrk="1" hangingPunct="1">
              <a:lnSpc>
                <a:spcPct val="80000"/>
              </a:lnSpc>
            </a:pPr>
            <a:r>
              <a:rPr lang="en-GB" altLang="en-US" sz="2000">
                <a:solidFill>
                  <a:srgbClr val="0070C0"/>
                </a:solidFill>
                <a:latin typeface="Calibri" panose="020F0502020204030204" pitchFamily="34" charset="0"/>
                <a:cs typeface="Calibri" panose="020F0502020204030204" pitchFamily="34" charset="0"/>
              </a:rPr>
              <a:t>Social play</a:t>
            </a:r>
          </a:p>
          <a:p>
            <a:pPr eaLnBrk="1" hangingPunct="1">
              <a:lnSpc>
                <a:spcPct val="80000"/>
              </a:lnSpc>
            </a:pPr>
            <a:r>
              <a:rPr lang="en-GB" altLang="en-US" sz="2000">
                <a:solidFill>
                  <a:srgbClr val="0070C0"/>
                </a:solidFill>
                <a:latin typeface="Calibri" panose="020F0502020204030204" pitchFamily="34" charset="0"/>
                <a:cs typeface="Calibri" panose="020F0502020204030204" pitchFamily="34" charset="0"/>
              </a:rPr>
              <a:t>Creative play</a:t>
            </a:r>
          </a:p>
          <a:p>
            <a:pPr eaLnBrk="1" hangingPunct="1">
              <a:lnSpc>
                <a:spcPct val="80000"/>
              </a:lnSpc>
            </a:pPr>
            <a:r>
              <a:rPr lang="en-GB" altLang="en-US" sz="2000">
                <a:solidFill>
                  <a:srgbClr val="0070C0"/>
                </a:solidFill>
                <a:latin typeface="Calibri" panose="020F0502020204030204" pitchFamily="34" charset="0"/>
                <a:cs typeface="Calibri" panose="020F0502020204030204" pitchFamily="34" charset="0"/>
              </a:rPr>
              <a:t>Communication play</a:t>
            </a:r>
          </a:p>
          <a:p>
            <a:pPr eaLnBrk="1" hangingPunct="1">
              <a:lnSpc>
                <a:spcPct val="80000"/>
              </a:lnSpc>
            </a:pPr>
            <a:r>
              <a:rPr lang="en-GB" altLang="en-US" sz="2000">
                <a:solidFill>
                  <a:srgbClr val="0070C0"/>
                </a:solidFill>
                <a:latin typeface="Calibri" panose="020F0502020204030204" pitchFamily="34" charset="0"/>
                <a:cs typeface="Calibri" panose="020F0502020204030204" pitchFamily="34" charset="0"/>
              </a:rPr>
              <a:t>Constructive play</a:t>
            </a:r>
          </a:p>
          <a:p>
            <a:pPr eaLnBrk="1" hangingPunct="1">
              <a:lnSpc>
                <a:spcPct val="80000"/>
              </a:lnSpc>
            </a:pPr>
            <a:r>
              <a:rPr lang="en-GB" altLang="en-US" sz="2000">
                <a:solidFill>
                  <a:srgbClr val="0070C0"/>
                </a:solidFill>
                <a:latin typeface="Calibri" panose="020F0502020204030204" pitchFamily="34" charset="0"/>
                <a:cs typeface="Calibri" panose="020F0502020204030204" pitchFamily="34" charset="0"/>
              </a:rPr>
              <a:t>Fantasy play</a:t>
            </a:r>
          </a:p>
          <a:p>
            <a:pPr eaLnBrk="1" hangingPunct="1">
              <a:lnSpc>
                <a:spcPct val="80000"/>
              </a:lnSpc>
            </a:pPr>
            <a:endParaRPr lang="en-GB" altLang="en-US" sz="2400"/>
          </a:p>
        </p:txBody>
      </p:sp>
      <p:sp>
        <p:nvSpPr>
          <p:cNvPr id="2" name="TextBox 1">
            <a:extLst>
              <a:ext uri="{FF2B5EF4-FFF2-40B4-BE49-F238E27FC236}">
                <a16:creationId xmlns:a16="http://schemas.microsoft.com/office/drawing/2014/main" id="{27E55648-436A-1298-4875-721E541992CC}"/>
              </a:ext>
            </a:extLst>
          </p:cNvPr>
          <p:cNvSpPr txBox="1"/>
          <p:nvPr/>
        </p:nvSpPr>
        <p:spPr>
          <a:xfrm>
            <a:off x="4572000" y="397311"/>
            <a:ext cx="4259820" cy="707886"/>
          </a:xfrm>
          <a:prstGeom prst="rect">
            <a:avLst/>
          </a:prstGeom>
          <a:noFill/>
        </p:spPr>
        <p:txBody>
          <a:bodyPr wrap="none" rtlCol="0">
            <a:spAutoFit/>
          </a:bodyPr>
          <a:lstStyle/>
          <a:p>
            <a:r>
              <a:rPr lang="en-GB" altLang="en-US" sz="4000" b="1">
                <a:solidFill>
                  <a:srgbClr val="0070C0"/>
                </a:solidFill>
                <a:latin typeface="Calibri" panose="020F0502020204030204" pitchFamily="34" charset="0"/>
                <a:cs typeface="Calibri" panose="020F0502020204030204" pitchFamily="34" charset="0"/>
              </a:rPr>
              <a:t>Other types of play</a:t>
            </a:r>
            <a:endParaRPr lang="en-US" sz="40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Rectangle 5">
            <a:extLst>
              <a:ext uri="{FF2B5EF4-FFF2-40B4-BE49-F238E27FC236}">
                <a16:creationId xmlns:a16="http://schemas.microsoft.com/office/drawing/2014/main" id="{65D9A456-F196-DD39-ACC8-031D46B2BBA7}"/>
              </a:ext>
            </a:extLst>
          </p:cNvPr>
          <p:cNvSpPr>
            <a:spLocks noGrp="1"/>
          </p:cNvSpPr>
          <p:nvPr>
            <p:ph sz="half" idx="1"/>
          </p:nvPr>
        </p:nvSpPr>
        <p:spPr>
          <a:xfrm>
            <a:off x="457200" y="1600200"/>
            <a:ext cx="4038600" cy="3916363"/>
          </a:xfrm>
        </p:spPr>
        <p:txBody>
          <a:bodyPr rtlCol="0">
            <a:normAutofit/>
          </a:bodyPr>
          <a:lstStyle/>
          <a:p>
            <a:pPr eaLnBrk="1" fontAlgn="auto" hangingPunct="1">
              <a:lnSpc>
                <a:spcPct val="80000"/>
              </a:lnSpc>
              <a:spcAft>
                <a:spcPts val="0"/>
              </a:spcAft>
              <a:defRPr/>
            </a:pPr>
            <a:r>
              <a:rPr lang="en-GB" altLang="en-US" sz="2000" err="1">
                <a:latin typeface="Calibri" panose="020F0502020204030204" pitchFamily="34" charset="0"/>
                <a:cs typeface="Calibri" panose="020F0502020204030204" pitchFamily="34" charset="0"/>
              </a:rPr>
              <a:t>Chwarae</a:t>
            </a:r>
            <a:r>
              <a:rPr lang="en-GB" altLang="en-US" sz="2000">
                <a:latin typeface="Calibri" panose="020F0502020204030204" pitchFamily="34" charset="0"/>
                <a:cs typeface="Calibri" panose="020F0502020204030204" pitchFamily="34" charset="0"/>
              </a:rPr>
              <a:t> </a:t>
            </a:r>
            <a:r>
              <a:rPr lang="en-GB" altLang="en-US" sz="2000" err="1">
                <a:latin typeface="Calibri" panose="020F0502020204030204" pitchFamily="34" charset="0"/>
                <a:cs typeface="Calibri" panose="020F0502020204030204" pitchFamily="34" charset="0"/>
              </a:rPr>
              <a:t>dramatig</a:t>
            </a:r>
            <a:endParaRPr lang="en-GB" altLang="en-US" sz="2000">
              <a:latin typeface="Calibri" panose="020F0502020204030204" pitchFamily="34" charset="0"/>
              <a:cs typeface="Calibri" panose="020F0502020204030204" pitchFamily="34" charset="0"/>
            </a:endParaRPr>
          </a:p>
          <a:p>
            <a:pPr eaLnBrk="1" fontAlgn="auto" hangingPunct="1">
              <a:lnSpc>
                <a:spcPct val="80000"/>
              </a:lnSpc>
              <a:spcAft>
                <a:spcPts val="0"/>
              </a:spcAft>
              <a:defRPr/>
            </a:pPr>
            <a:r>
              <a:rPr lang="en-GB" altLang="en-US" sz="2000" err="1">
                <a:latin typeface="Calibri" panose="020F0502020204030204" pitchFamily="34" charset="0"/>
                <a:cs typeface="Calibri" panose="020F0502020204030204" pitchFamily="34" charset="0"/>
              </a:rPr>
              <a:t>Chwarae</a:t>
            </a:r>
            <a:r>
              <a:rPr lang="en-GB" altLang="en-US" sz="2000">
                <a:latin typeface="Calibri" panose="020F0502020204030204" pitchFamily="34" charset="0"/>
                <a:cs typeface="Calibri" panose="020F0502020204030204" pitchFamily="34" charset="0"/>
              </a:rPr>
              <a:t> </a:t>
            </a:r>
            <a:r>
              <a:rPr lang="en-GB" altLang="en-US" sz="2000" err="1">
                <a:latin typeface="Calibri" panose="020F0502020204030204" pitchFamily="34" charset="0"/>
                <a:cs typeface="Calibri" panose="020F0502020204030204" pitchFamily="34" charset="0"/>
              </a:rPr>
              <a:t>ymsymudol</a:t>
            </a:r>
            <a:endParaRPr lang="en-GB" altLang="en-US" sz="2000">
              <a:latin typeface="Calibri" panose="020F0502020204030204" pitchFamily="34" charset="0"/>
              <a:cs typeface="Calibri" panose="020F0502020204030204" pitchFamily="34" charset="0"/>
            </a:endParaRPr>
          </a:p>
          <a:p>
            <a:pPr eaLnBrk="1" fontAlgn="auto" hangingPunct="1">
              <a:lnSpc>
                <a:spcPct val="80000"/>
              </a:lnSpc>
              <a:spcAft>
                <a:spcPts val="0"/>
              </a:spcAft>
              <a:defRPr/>
            </a:pPr>
            <a:r>
              <a:rPr lang="en-GB" altLang="en-US" sz="2000" err="1">
                <a:latin typeface="Calibri" panose="020F0502020204030204" pitchFamily="34" charset="0"/>
                <a:cs typeface="Calibri" panose="020F0502020204030204" pitchFamily="34" charset="0"/>
              </a:rPr>
              <a:t>Chwarae</a:t>
            </a:r>
            <a:r>
              <a:rPr lang="en-GB" altLang="en-US" sz="2000">
                <a:latin typeface="Calibri" panose="020F0502020204030204" pitchFamily="34" charset="0"/>
                <a:cs typeface="Calibri" panose="020F0502020204030204" pitchFamily="34" charset="0"/>
              </a:rPr>
              <a:t> </a:t>
            </a:r>
            <a:r>
              <a:rPr lang="en-GB" altLang="en-US" sz="2000" err="1">
                <a:latin typeface="Calibri" panose="020F0502020204030204" pitchFamily="34" charset="0"/>
                <a:cs typeface="Calibri" panose="020F0502020204030204" pitchFamily="34" charset="0"/>
              </a:rPr>
              <a:t>corfforol</a:t>
            </a:r>
            <a:r>
              <a:rPr lang="en-GB" altLang="en-US" sz="2000">
                <a:latin typeface="Calibri" panose="020F0502020204030204" pitchFamily="34" charset="0"/>
                <a:cs typeface="Calibri" panose="020F0502020204030204" pitchFamily="34" charset="0"/>
              </a:rPr>
              <a:t>/</a:t>
            </a:r>
            <a:r>
              <a:rPr lang="en-GB" altLang="en-US" sz="2000" err="1">
                <a:latin typeface="Calibri" panose="020F0502020204030204" pitchFamily="34" charset="0"/>
                <a:cs typeface="Calibri" panose="020F0502020204030204" pitchFamily="34" charset="0"/>
              </a:rPr>
              <a:t>echddygol</a:t>
            </a:r>
            <a:r>
              <a:rPr lang="en-GB" altLang="en-US" sz="2000">
                <a:latin typeface="Calibri" panose="020F0502020204030204" pitchFamily="34" charset="0"/>
                <a:cs typeface="Calibri" panose="020F0502020204030204" pitchFamily="34" charset="0"/>
              </a:rPr>
              <a:t> </a:t>
            </a:r>
          </a:p>
          <a:p>
            <a:pPr eaLnBrk="1" fontAlgn="auto" hangingPunct="1">
              <a:lnSpc>
                <a:spcPct val="80000"/>
              </a:lnSpc>
              <a:spcAft>
                <a:spcPts val="0"/>
              </a:spcAft>
              <a:defRPr/>
            </a:pPr>
            <a:r>
              <a:rPr lang="en-GB" altLang="en-US" sz="2000" err="1">
                <a:latin typeface="Calibri" panose="020F0502020204030204" pitchFamily="34" charset="0"/>
                <a:cs typeface="Calibri" panose="020F0502020204030204" pitchFamily="34" charset="0"/>
              </a:rPr>
              <a:t>Chwarae</a:t>
            </a:r>
            <a:r>
              <a:rPr lang="en-GB" altLang="en-US" sz="2000">
                <a:latin typeface="Calibri" panose="020F0502020204030204" pitchFamily="34" charset="0"/>
                <a:cs typeface="Calibri" panose="020F0502020204030204" pitchFamily="34" charset="0"/>
              </a:rPr>
              <a:t> </a:t>
            </a:r>
            <a:r>
              <a:rPr lang="en-GB" altLang="en-US" sz="2000" err="1">
                <a:latin typeface="Calibri" panose="020F0502020204030204" pitchFamily="34" charset="0"/>
                <a:cs typeface="Calibri" panose="020F0502020204030204" pitchFamily="34" charset="0"/>
              </a:rPr>
              <a:t>dwfn</a:t>
            </a:r>
            <a:endParaRPr lang="en-GB" altLang="en-US" sz="2000">
              <a:latin typeface="Calibri" panose="020F0502020204030204" pitchFamily="34" charset="0"/>
              <a:cs typeface="Calibri" panose="020F0502020204030204" pitchFamily="34" charset="0"/>
            </a:endParaRPr>
          </a:p>
          <a:p>
            <a:pPr eaLnBrk="1" fontAlgn="auto" hangingPunct="1">
              <a:lnSpc>
                <a:spcPct val="80000"/>
              </a:lnSpc>
              <a:spcAft>
                <a:spcPts val="0"/>
              </a:spcAft>
              <a:defRPr/>
            </a:pPr>
            <a:r>
              <a:rPr lang="en-GB" altLang="en-US" sz="2000" err="1">
                <a:latin typeface="Calibri" panose="020F0502020204030204" pitchFamily="34" charset="0"/>
                <a:cs typeface="Calibri" panose="020F0502020204030204" pitchFamily="34" charset="0"/>
              </a:rPr>
              <a:t>Chwarae</a:t>
            </a:r>
            <a:r>
              <a:rPr lang="en-GB" altLang="en-US" sz="2000">
                <a:latin typeface="Calibri" panose="020F0502020204030204" pitchFamily="34" charset="0"/>
                <a:cs typeface="Calibri" panose="020F0502020204030204" pitchFamily="34" charset="0"/>
              </a:rPr>
              <a:t> </a:t>
            </a:r>
            <a:r>
              <a:rPr lang="en-GB" altLang="en-US" sz="2000" err="1">
                <a:latin typeface="Calibri" panose="020F0502020204030204" pitchFamily="34" charset="0"/>
                <a:cs typeface="Calibri" panose="020F0502020204030204" pitchFamily="34" charset="0"/>
              </a:rPr>
              <a:t>archwiliol</a:t>
            </a:r>
            <a:endParaRPr lang="en-GB" altLang="en-US" sz="2000">
              <a:latin typeface="Calibri" panose="020F0502020204030204" pitchFamily="34" charset="0"/>
              <a:cs typeface="Calibri" panose="020F0502020204030204" pitchFamily="34" charset="0"/>
            </a:endParaRPr>
          </a:p>
          <a:p>
            <a:pPr eaLnBrk="1" fontAlgn="auto" hangingPunct="1">
              <a:lnSpc>
                <a:spcPct val="80000"/>
              </a:lnSpc>
              <a:spcAft>
                <a:spcPts val="0"/>
              </a:spcAft>
              <a:defRPr/>
            </a:pPr>
            <a:r>
              <a:rPr lang="en-GB" altLang="en-US" sz="2000" err="1">
                <a:latin typeface="Calibri" panose="020F0502020204030204" pitchFamily="34" charset="0"/>
                <a:cs typeface="Calibri" panose="020F0502020204030204" pitchFamily="34" charset="0"/>
              </a:rPr>
              <a:t>Chwarae</a:t>
            </a:r>
            <a:r>
              <a:rPr lang="en-GB" altLang="en-US" sz="2000">
                <a:latin typeface="Calibri" panose="020F0502020204030204" pitchFamily="34" charset="0"/>
                <a:cs typeface="Calibri" panose="020F0502020204030204" pitchFamily="34" charset="0"/>
              </a:rPr>
              <a:t> </a:t>
            </a:r>
            <a:r>
              <a:rPr lang="en-GB" altLang="en-US" sz="2000" err="1">
                <a:latin typeface="Calibri" panose="020F0502020204030204" pitchFamily="34" charset="0"/>
                <a:cs typeface="Calibri" panose="020F0502020204030204" pitchFamily="34" charset="0"/>
              </a:rPr>
              <a:t>dychmygol</a:t>
            </a:r>
            <a:endParaRPr lang="en-GB" altLang="en-US" sz="2000">
              <a:latin typeface="Calibri" panose="020F0502020204030204" pitchFamily="34" charset="0"/>
              <a:cs typeface="Calibri" panose="020F0502020204030204" pitchFamily="34" charset="0"/>
            </a:endParaRPr>
          </a:p>
          <a:p>
            <a:pPr eaLnBrk="1" fontAlgn="auto" hangingPunct="1">
              <a:lnSpc>
                <a:spcPct val="80000"/>
              </a:lnSpc>
              <a:spcAft>
                <a:spcPts val="0"/>
              </a:spcAft>
              <a:defRPr/>
            </a:pPr>
            <a:r>
              <a:rPr lang="en-GB" altLang="en-US" sz="2000" err="1">
                <a:latin typeface="Calibri" panose="020F0502020204030204" pitchFamily="34" charset="0"/>
                <a:cs typeface="Calibri" panose="020F0502020204030204" pitchFamily="34" charset="0"/>
              </a:rPr>
              <a:t>Chwarae</a:t>
            </a:r>
            <a:r>
              <a:rPr lang="en-GB" altLang="en-US" sz="2000">
                <a:latin typeface="Calibri" panose="020F0502020204030204" pitchFamily="34" charset="0"/>
                <a:cs typeface="Calibri" panose="020F0502020204030204" pitchFamily="34" charset="0"/>
              </a:rPr>
              <a:t> </a:t>
            </a:r>
            <a:r>
              <a:rPr lang="en-GB" altLang="en-US" sz="2000" err="1">
                <a:latin typeface="Calibri" panose="020F0502020204030204" pitchFamily="34" charset="0"/>
                <a:cs typeface="Calibri" panose="020F0502020204030204" pitchFamily="34" charset="0"/>
              </a:rPr>
              <a:t>meistrolgar</a:t>
            </a:r>
            <a:endParaRPr lang="en-GB" altLang="en-US" sz="2000">
              <a:latin typeface="Calibri" panose="020F0502020204030204" pitchFamily="34" charset="0"/>
              <a:cs typeface="Calibri" panose="020F0502020204030204" pitchFamily="34" charset="0"/>
            </a:endParaRPr>
          </a:p>
          <a:p>
            <a:pPr eaLnBrk="1" fontAlgn="auto" hangingPunct="1">
              <a:lnSpc>
                <a:spcPct val="80000"/>
              </a:lnSpc>
              <a:spcAft>
                <a:spcPts val="0"/>
              </a:spcAft>
              <a:defRPr/>
            </a:pPr>
            <a:r>
              <a:rPr lang="en-GB" altLang="en-US" sz="2000" err="1">
                <a:latin typeface="Calibri" panose="020F0502020204030204" pitchFamily="34" charset="0"/>
                <a:cs typeface="Calibri" panose="020F0502020204030204" pitchFamily="34" charset="0"/>
              </a:rPr>
              <a:t>Chwarae</a:t>
            </a:r>
            <a:r>
              <a:rPr lang="en-GB" altLang="en-US" sz="2000">
                <a:latin typeface="Calibri" panose="020F0502020204030204" pitchFamily="34" charset="0"/>
                <a:cs typeface="Calibri" panose="020F0502020204030204" pitchFamily="34" charset="0"/>
              </a:rPr>
              <a:t> </a:t>
            </a:r>
            <a:r>
              <a:rPr lang="en-GB" altLang="en-US" sz="2000" err="1">
                <a:latin typeface="Calibri" panose="020F0502020204030204" pitchFamily="34" charset="0"/>
                <a:cs typeface="Calibri" panose="020F0502020204030204" pitchFamily="34" charset="0"/>
              </a:rPr>
              <a:t>gwrthrych</a:t>
            </a:r>
            <a:endParaRPr lang="en-GB" altLang="en-US" sz="2000">
              <a:latin typeface="Calibri" panose="020F0502020204030204" pitchFamily="34" charset="0"/>
              <a:cs typeface="Calibri" panose="020F0502020204030204" pitchFamily="34" charset="0"/>
            </a:endParaRPr>
          </a:p>
          <a:p>
            <a:pPr eaLnBrk="1" fontAlgn="auto" hangingPunct="1">
              <a:lnSpc>
                <a:spcPct val="80000"/>
              </a:lnSpc>
              <a:spcAft>
                <a:spcPts val="0"/>
              </a:spcAft>
              <a:defRPr/>
            </a:pPr>
            <a:r>
              <a:rPr lang="en-GB" altLang="en-US" sz="2000" err="1">
                <a:latin typeface="Calibri" panose="020F0502020204030204" pitchFamily="34" charset="0"/>
                <a:cs typeface="Calibri" panose="020F0502020204030204" pitchFamily="34" charset="0"/>
              </a:rPr>
              <a:t>Chware</a:t>
            </a:r>
            <a:r>
              <a:rPr lang="en-GB" altLang="en-US" sz="2000">
                <a:latin typeface="Calibri" panose="020F0502020204030204" pitchFamily="34" charset="0"/>
                <a:cs typeface="Calibri" panose="020F0502020204030204" pitchFamily="34" charset="0"/>
              </a:rPr>
              <a:t> </a:t>
            </a:r>
            <a:r>
              <a:rPr lang="en-GB" altLang="en-US" sz="2000" err="1">
                <a:latin typeface="Calibri" panose="020F0502020204030204" pitchFamily="34" charset="0"/>
                <a:cs typeface="Calibri" panose="020F0502020204030204" pitchFamily="34" charset="0"/>
              </a:rPr>
              <a:t>rôl</a:t>
            </a:r>
            <a:endParaRPr lang="en-GB" altLang="en-US" sz="2000">
              <a:latin typeface="Calibri" panose="020F0502020204030204" pitchFamily="34" charset="0"/>
              <a:cs typeface="Calibri" panose="020F0502020204030204" pitchFamily="34" charset="0"/>
            </a:endParaRPr>
          </a:p>
          <a:p>
            <a:pPr eaLnBrk="1" fontAlgn="auto" hangingPunct="1">
              <a:lnSpc>
                <a:spcPct val="80000"/>
              </a:lnSpc>
              <a:spcAft>
                <a:spcPts val="0"/>
              </a:spcAft>
              <a:defRPr/>
            </a:pPr>
            <a:r>
              <a:rPr lang="en-GB" altLang="en-US" sz="2000" err="1">
                <a:latin typeface="Calibri" panose="020F0502020204030204" pitchFamily="34" charset="0"/>
                <a:cs typeface="Calibri" panose="020F0502020204030204" pitchFamily="34" charset="0"/>
              </a:rPr>
              <a:t>Chwarae</a:t>
            </a:r>
            <a:r>
              <a:rPr lang="en-GB" altLang="en-US" sz="2000">
                <a:latin typeface="Calibri" panose="020F0502020204030204" pitchFamily="34" charset="0"/>
                <a:cs typeface="Calibri" panose="020F0502020204030204" pitchFamily="34" charset="0"/>
              </a:rPr>
              <a:t> </a:t>
            </a:r>
            <a:r>
              <a:rPr lang="en-GB" altLang="en-US" sz="2000" err="1">
                <a:latin typeface="Calibri" panose="020F0502020204030204" pitchFamily="34" charset="0"/>
                <a:cs typeface="Calibri" panose="020F0502020204030204" pitchFamily="34" charset="0"/>
              </a:rPr>
              <a:t>ailadroddol</a:t>
            </a:r>
            <a:endParaRPr lang="en-GB" altLang="en-US" sz="2000">
              <a:latin typeface="Calibri" panose="020F0502020204030204" pitchFamily="34" charset="0"/>
              <a:cs typeface="Calibri" panose="020F0502020204030204" pitchFamily="34" charset="0"/>
            </a:endParaRPr>
          </a:p>
        </p:txBody>
      </p:sp>
      <p:sp>
        <p:nvSpPr>
          <p:cNvPr id="45060" name="Rectangle 6">
            <a:extLst>
              <a:ext uri="{FF2B5EF4-FFF2-40B4-BE49-F238E27FC236}">
                <a16:creationId xmlns:a16="http://schemas.microsoft.com/office/drawing/2014/main" id="{1C8D77E9-F216-F689-CBB2-A3A5A4F2496D}"/>
              </a:ext>
            </a:extLst>
          </p:cNvPr>
          <p:cNvSpPr>
            <a:spLocks noGrp="1"/>
          </p:cNvSpPr>
          <p:nvPr>
            <p:ph sz="half" idx="2"/>
          </p:nvPr>
        </p:nvSpPr>
        <p:spPr>
          <a:xfrm>
            <a:off x="4648200" y="1600200"/>
            <a:ext cx="4038600" cy="3916363"/>
          </a:xfrm>
        </p:spPr>
        <p:txBody>
          <a:bodyPr rtlCol="0">
            <a:normAutofit/>
          </a:bodyPr>
          <a:lstStyle/>
          <a:p>
            <a:pPr eaLnBrk="1" fontAlgn="auto" hangingPunct="1">
              <a:lnSpc>
                <a:spcPct val="80000"/>
              </a:lnSpc>
              <a:spcAft>
                <a:spcPts val="0"/>
              </a:spcAft>
              <a:defRPr/>
            </a:pPr>
            <a:r>
              <a:rPr lang="en-GB" altLang="en-US" sz="2000">
                <a:solidFill>
                  <a:srgbClr val="0070C0"/>
                </a:solidFill>
                <a:latin typeface="Calibri" panose="020F0502020204030204" pitchFamily="34" charset="0"/>
                <a:cs typeface="Calibri" panose="020F0502020204030204" pitchFamily="34" charset="0"/>
              </a:rPr>
              <a:t>Dramatic play</a:t>
            </a:r>
          </a:p>
          <a:p>
            <a:pPr eaLnBrk="1" fontAlgn="auto" hangingPunct="1">
              <a:lnSpc>
                <a:spcPct val="80000"/>
              </a:lnSpc>
              <a:spcAft>
                <a:spcPts val="0"/>
              </a:spcAft>
              <a:defRPr/>
            </a:pPr>
            <a:r>
              <a:rPr lang="en-GB" altLang="en-US" sz="2000">
                <a:solidFill>
                  <a:srgbClr val="0070C0"/>
                </a:solidFill>
                <a:latin typeface="Calibri" panose="020F0502020204030204" pitchFamily="34" charset="0"/>
                <a:cs typeface="Calibri" panose="020F0502020204030204" pitchFamily="34" charset="0"/>
              </a:rPr>
              <a:t>Locomotor play</a:t>
            </a:r>
          </a:p>
          <a:p>
            <a:pPr eaLnBrk="1" fontAlgn="auto" hangingPunct="1">
              <a:lnSpc>
                <a:spcPct val="80000"/>
              </a:lnSpc>
              <a:spcAft>
                <a:spcPts val="0"/>
              </a:spcAft>
              <a:defRPr/>
            </a:pPr>
            <a:r>
              <a:rPr lang="en-GB" altLang="en-US" sz="2000">
                <a:solidFill>
                  <a:srgbClr val="0070C0"/>
                </a:solidFill>
                <a:latin typeface="Calibri" panose="020F0502020204030204" pitchFamily="34" charset="0"/>
                <a:cs typeface="Calibri" panose="020F0502020204030204" pitchFamily="34" charset="0"/>
              </a:rPr>
              <a:t>Motor/Physical play</a:t>
            </a:r>
          </a:p>
          <a:p>
            <a:pPr eaLnBrk="1" fontAlgn="auto" hangingPunct="1">
              <a:lnSpc>
                <a:spcPct val="80000"/>
              </a:lnSpc>
              <a:spcAft>
                <a:spcPts val="0"/>
              </a:spcAft>
              <a:defRPr/>
            </a:pPr>
            <a:r>
              <a:rPr lang="en-GB" altLang="en-US" sz="2000">
                <a:solidFill>
                  <a:srgbClr val="0070C0"/>
                </a:solidFill>
                <a:latin typeface="Calibri" panose="020F0502020204030204" pitchFamily="34" charset="0"/>
                <a:cs typeface="Calibri" panose="020F0502020204030204" pitchFamily="34" charset="0"/>
              </a:rPr>
              <a:t>Deep play</a:t>
            </a:r>
          </a:p>
          <a:p>
            <a:pPr eaLnBrk="1" fontAlgn="auto" hangingPunct="1">
              <a:lnSpc>
                <a:spcPct val="80000"/>
              </a:lnSpc>
              <a:spcAft>
                <a:spcPts val="0"/>
              </a:spcAft>
              <a:defRPr/>
            </a:pPr>
            <a:r>
              <a:rPr lang="en-GB" altLang="en-US" sz="2000">
                <a:solidFill>
                  <a:srgbClr val="0070C0"/>
                </a:solidFill>
                <a:latin typeface="Calibri" panose="020F0502020204030204" pitchFamily="34" charset="0"/>
                <a:cs typeface="Calibri" panose="020F0502020204030204" pitchFamily="34" charset="0"/>
              </a:rPr>
              <a:t>Exploratory play</a:t>
            </a:r>
          </a:p>
          <a:p>
            <a:pPr eaLnBrk="1" fontAlgn="auto" hangingPunct="1">
              <a:lnSpc>
                <a:spcPct val="80000"/>
              </a:lnSpc>
              <a:spcAft>
                <a:spcPts val="0"/>
              </a:spcAft>
              <a:defRPr/>
            </a:pPr>
            <a:r>
              <a:rPr lang="en-GB" altLang="en-US" sz="2000">
                <a:solidFill>
                  <a:srgbClr val="0070C0"/>
                </a:solidFill>
                <a:latin typeface="Calibri" panose="020F0502020204030204" pitchFamily="34" charset="0"/>
                <a:cs typeface="Calibri" panose="020F0502020204030204" pitchFamily="34" charset="0"/>
              </a:rPr>
              <a:t>Imaginative play</a:t>
            </a:r>
          </a:p>
          <a:p>
            <a:pPr eaLnBrk="1" fontAlgn="auto" hangingPunct="1">
              <a:lnSpc>
                <a:spcPct val="80000"/>
              </a:lnSpc>
              <a:spcAft>
                <a:spcPts val="0"/>
              </a:spcAft>
              <a:defRPr/>
            </a:pPr>
            <a:r>
              <a:rPr lang="en-GB" altLang="en-US" sz="2000">
                <a:solidFill>
                  <a:srgbClr val="0070C0"/>
                </a:solidFill>
                <a:latin typeface="Calibri" panose="020F0502020204030204" pitchFamily="34" charset="0"/>
                <a:cs typeface="Calibri" panose="020F0502020204030204" pitchFamily="34" charset="0"/>
              </a:rPr>
              <a:t>Mastery play</a:t>
            </a:r>
          </a:p>
          <a:p>
            <a:pPr eaLnBrk="1" fontAlgn="auto" hangingPunct="1">
              <a:lnSpc>
                <a:spcPct val="80000"/>
              </a:lnSpc>
              <a:spcAft>
                <a:spcPts val="0"/>
              </a:spcAft>
              <a:defRPr/>
            </a:pPr>
            <a:r>
              <a:rPr lang="en-GB" altLang="en-US" sz="2000">
                <a:solidFill>
                  <a:srgbClr val="0070C0"/>
                </a:solidFill>
                <a:latin typeface="Calibri" panose="020F0502020204030204" pitchFamily="34" charset="0"/>
                <a:cs typeface="Calibri" panose="020F0502020204030204" pitchFamily="34" charset="0"/>
              </a:rPr>
              <a:t>Object play</a:t>
            </a:r>
          </a:p>
          <a:p>
            <a:pPr eaLnBrk="1" fontAlgn="auto" hangingPunct="1">
              <a:lnSpc>
                <a:spcPct val="80000"/>
              </a:lnSpc>
              <a:spcAft>
                <a:spcPts val="0"/>
              </a:spcAft>
              <a:defRPr/>
            </a:pPr>
            <a:r>
              <a:rPr lang="en-GB" altLang="en-US" sz="2000">
                <a:solidFill>
                  <a:srgbClr val="0070C0"/>
                </a:solidFill>
                <a:latin typeface="Calibri" panose="020F0502020204030204" pitchFamily="34" charset="0"/>
                <a:cs typeface="Calibri" panose="020F0502020204030204" pitchFamily="34" charset="0"/>
              </a:rPr>
              <a:t>Role play</a:t>
            </a:r>
          </a:p>
          <a:p>
            <a:pPr eaLnBrk="1" fontAlgn="auto" hangingPunct="1">
              <a:lnSpc>
                <a:spcPct val="80000"/>
              </a:lnSpc>
              <a:spcAft>
                <a:spcPts val="0"/>
              </a:spcAft>
              <a:defRPr/>
            </a:pPr>
            <a:r>
              <a:rPr lang="en-GB" altLang="en-US" sz="2000">
                <a:solidFill>
                  <a:srgbClr val="0070C0"/>
                </a:solidFill>
                <a:latin typeface="Calibri" panose="020F0502020204030204" pitchFamily="34" charset="0"/>
                <a:cs typeface="Calibri" panose="020F0502020204030204" pitchFamily="34" charset="0"/>
              </a:rPr>
              <a:t>Recapitulative play </a:t>
            </a:r>
          </a:p>
        </p:txBody>
      </p:sp>
      <p:sp>
        <p:nvSpPr>
          <p:cNvPr id="3" name="Rectangle 4">
            <a:extLst>
              <a:ext uri="{FF2B5EF4-FFF2-40B4-BE49-F238E27FC236}">
                <a16:creationId xmlns:a16="http://schemas.microsoft.com/office/drawing/2014/main" id="{2A3F9004-3B77-0F8A-DD3A-15E2D529C791}"/>
              </a:ext>
            </a:extLst>
          </p:cNvPr>
          <p:cNvSpPr txBox="1">
            <a:spLocks noChangeArrowheads="1"/>
          </p:cNvSpPr>
          <p:nvPr/>
        </p:nvSpPr>
        <p:spPr bwMode="auto">
          <a:xfrm>
            <a:off x="457200" y="397311"/>
            <a:ext cx="3943350" cy="97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a:lstStyle>
          <a:p>
            <a:pPr eaLnBrk="1" hangingPunct="1"/>
            <a:r>
              <a:rPr lang="en-GB" altLang="en-US" sz="4000" b="1">
                <a:latin typeface="Calibri" panose="020F0502020204030204" pitchFamily="34" charset="0"/>
                <a:cs typeface="Calibri" panose="020F0502020204030204" pitchFamily="34" charset="0"/>
              </a:rPr>
              <a:t>Mathau eraill o chwarae</a:t>
            </a:r>
            <a:endParaRPr lang="en-GB" altLang="en-US" sz="4000" b="1">
              <a:solidFill>
                <a:srgbClr val="0070C0"/>
              </a:solidFill>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98D2DE9C-A0F0-917C-2108-CBD7BC787244}"/>
              </a:ext>
            </a:extLst>
          </p:cNvPr>
          <p:cNvSpPr txBox="1"/>
          <p:nvPr/>
        </p:nvSpPr>
        <p:spPr>
          <a:xfrm>
            <a:off x="4572000" y="397311"/>
            <a:ext cx="4259820" cy="707886"/>
          </a:xfrm>
          <a:prstGeom prst="rect">
            <a:avLst/>
          </a:prstGeom>
          <a:noFill/>
        </p:spPr>
        <p:txBody>
          <a:bodyPr wrap="none" rtlCol="0">
            <a:spAutoFit/>
          </a:bodyPr>
          <a:lstStyle/>
          <a:p>
            <a:r>
              <a:rPr lang="en-GB" altLang="en-US" sz="4000" b="1">
                <a:solidFill>
                  <a:srgbClr val="0070C0"/>
                </a:solidFill>
                <a:latin typeface="Calibri" panose="020F0502020204030204" pitchFamily="34" charset="0"/>
                <a:cs typeface="Calibri" panose="020F0502020204030204" pitchFamily="34" charset="0"/>
              </a:rPr>
              <a:t>Other types of play</a:t>
            </a:r>
            <a:endParaRPr lang="en-US" sz="40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85265-C5CA-A136-731B-205B934BCA11}"/>
              </a:ext>
            </a:extLst>
          </p:cNvPr>
          <p:cNvSpPr>
            <a:spLocks noGrp="1"/>
          </p:cNvSpPr>
          <p:nvPr>
            <p:ph type="title"/>
          </p:nvPr>
        </p:nvSpPr>
        <p:spPr>
          <a:xfrm>
            <a:off x="628650" y="384937"/>
            <a:ext cx="4000500" cy="1171855"/>
          </a:xfrm>
        </p:spPr>
        <p:txBody>
          <a:bodyPr/>
          <a:lstStyle/>
          <a:p>
            <a:r>
              <a:rPr lang="en-GB" sz="4000" b="1" err="1">
                <a:latin typeface="Calibri" panose="020F0502020204030204" pitchFamily="34" charset="0"/>
                <a:cs typeface="Calibri" panose="020F0502020204030204" pitchFamily="34" charset="0"/>
              </a:rPr>
              <a:t>Datblygiad</a:t>
            </a:r>
            <a:r>
              <a:rPr lang="en-GB" sz="4000" b="1">
                <a:latin typeface="Calibri" panose="020F0502020204030204" pitchFamily="34" charset="0"/>
                <a:cs typeface="Calibri" panose="020F0502020204030204" pitchFamily="34" charset="0"/>
              </a:rPr>
              <a:t> </a:t>
            </a:r>
            <a:r>
              <a:rPr lang="en-GB" sz="4000" b="1" err="1">
                <a:latin typeface="Calibri" panose="020F0502020204030204" pitchFamily="34" charset="0"/>
                <a:cs typeface="Calibri" panose="020F0502020204030204" pitchFamily="34" charset="0"/>
              </a:rPr>
              <a:t>Holistaidd</a:t>
            </a:r>
            <a:endParaRPr lang="en-US" sz="4000" b="1">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9062CBB5-F270-240C-B68D-8C32EBE0394F}"/>
              </a:ext>
            </a:extLst>
          </p:cNvPr>
          <p:cNvSpPr>
            <a:spLocks noGrp="1"/>
          </p:cNvSpPr>
          <p:nvPr>
            <p:ph sz="half" idx="1"/>
          </p:nvPr>
        </p:nvSpPr>
        <p:spPr>
          <a:xfrm>
            <a:off x="628650" y="2060848"/>
            <a:ext cx="3886200" cy="4351338"/>
          </a:xfrm>
        </p:spPr>
        <p:txBody>
          <a:bodyPr/>
          <a:lstStyle/>
          <a:p>
            <a:r>
              <a:rPr lang="en-GB" sz="2000">
                <a:latin typeface="Calibri" panose="020F0502020204030204" pitchFamily="34" charset="0"/>
                <a:cs typeface="Calibri" panose="020F0502020204030204" pitchFamily="34" charset="0"/>
              </a:rPr>
              <a:t>Beth </a:t>
            </a:r>
            <a:r>
              <a:rPr lang="en-GB" sz="2000" err="1">
                <a:latin typeface="Calibri" panose="020F0502020204030204" pitchFamily="34" charset="0"/>
                <a:cs typeface="Calibri" panose="020F0502020204030204" pitchFamily="34" charset="0"/>
              </a:rPr>
              <a:t>olygir</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gan</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Datblygiad</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holistaidd</a:t>
            </a:r>
            <a:r>
              <a:rPr lang="en-GB" sz="2000">
                <a:latin typeface="Calibri" panose="020F0502020204030204" pitchFamily="34" charset="0"/>
                <a:cs typeface="Calibri" panose="020F0502020204030204" pitchFamily="34" charset="0"/>
              </a:rPr>
              <a:t>’?</a:t>
            </a:r>
          </a:p>
          <a:p>
            <a:r>
              <a:rPr lang="en-GB" sz="2000">
                <a:latin typeface="Calibri" panose="020F0502020204030204" pitchFamily="34" charset="0"/>
                <a:cs typeface="Calibri" panose="020F0502020204030204" pitchFamily="34" charset="0"/>
              </a:rPr>
              <a:t>Math o </a:t>
            </a:r>
            <a:r>
              <a:rPr lang="en-GB" sz="2000" err="1">
                <a:latin typeface="Calibri" panose="020F0502020204030204" pitchFamily="34" charset="0"/>
                <a:cs typeface="Calibri" panose="020F0502020204030204" pitchFamily="34" charset="0"/>
              </a:rPr>
              <a:t>chwarae</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fel</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mae’r</a:t>
            </a:r>
            <a:r>
              <a:rPr lang="en-GB" sz="2000">
                <a:latin typeface="Calibri" panose="020F0502020204030204" pitchFamily="34" charset="0"/>
                <a:cs typeface="Calibri" panose="020F0502020204030204" pitchFamily="34" charset="0"/>
              </a:rPr>
              <a:t> math o </a:t>
            </a:r>
            <a:r>
              <a:rPr lang="en-GB" sz="2000" err="1">
                <a:latin typeface="Calibri" panose="020F0502020204030204" pitchFamily="34" charset="0"/>
                <a:cs typeface="Calibri" panose="020F0502020204030204" pitchFamily="34" charset="0"/>
              </a:rPr>
              <a:t>chwarae</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yn</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cefnogi</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datblygiad</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holistaidd</a:t>
            </a:r>
            <a:r>
              <a:rPr lang="en-GB" sz="2000">
                <a:latin typeface="Calibri" panose="020F0502020204030204" pitchFamily="34" charset="0"/>
                <a:cs typeface="Calibri" panose="020F0502020204030204" pitchFamily="34" charset="0"/>
              </a:rPr>
              <a:t>?</a:t>
            </a:r>
            <a:endParaRPr lang="en-US" sz="2000">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BFABF0FF-BE43-CFF7-884A-97C428244A67}"/>
              </a:ext>
            </a:extLst>
          </p:cNvPr>
          <p:cNvSpPr>
            <a:spLocks noGrp="1"/>
          </p:cNvSpPr>
          <p:nvPr>
            <p:ph sz="half" idx="2"/>
          </p:nvPr>
        </p:nvSpPr>
        <p:spPr>
          <a:xfrm>
            <a:off x="4629150" y="2060848"/>
            <a:ext cx="3886200" cy="4351338"/>
          </a:xfrm>
        </p:spPr>
        <p:txBody>
          <a:bodyPr/>
          <a:lstStyle/>
          <a:p>
            <a:r>
              <a:rPr lang="en-US" sz="1800" b="0" i="0">
                <a:solidFill>
                  <a:srgbClr val="0070C0"/>
                </a:solidFill>
                <a:effectLst/>
                <a:latin typeface="Calibri" panose="020F0502020204030204" pitchFamily="34" charset="0"/>
              </a:rPr>
              <a:t>What do we mean by ‘Holistic development’?</a:t>
            </a:r>
          </a:p>
          <a:p>
            <a:r>
              <a:rPr lang="en-US" sz="1800" b="0" i="0">
                <a:solidFill>
                  <a:srgbClr val="0070C0"/>
                </a:solidFill>
                <a:effectLst/>
                <a:latin typeface="Calibri" panose="020F0502020204030204" pitchFamily="34" charset="0"/>
              </a:rPr>
              <a:t>Play type – how does the play type support children’s holistic development? </a:t>
            </a:r>
            <a:endParaRPr lang="en-US">
              <a:solidFill>
                <a:srgbClr val="0070C0"/>
              </a:solidFill>
            </a:endParaRPr>
          </a:p>
        </p:txBody>
      </p:sp>
      <p:sp>
        <p:nvSpPr>
          <p:cNvPr id="5" name="TextBox 4">
            <a:extLst>
              <a:ext uri="{FF2B5EF4-FFF2-40B4-BE49-F238E27FC236}">
                <a16:creationId xmlns:a16="http://schemas.microsoft.com/office/drawing/2014/main" id="{96A95D17-D196-32E2-F842-1C5D53964C63}"/>
              </a:ext>
            </a:extLst>
          </p:cNvPr>
          <p:cNvSpPr txBox="1"/>
          <p:nvPr/>
        </p:nvSpPr>
        <p:spPr>
          <a:xfrm>
            <a:off x="4629150" y="384937"/>
            <a:ext cx="4000500" cy="1323439"/>
          </a:xfrm>
          <a:prstGeom prst="rect">
            <a:avLst/>
          </a:prstGeom>
          <a:noFill/>
        </p:spPr>
        <p:txBody>
          <a:bodyPr wrap="square" rtlCol="0">
            <a:spAutoFit/>
          </a:bodyPr>
          <a:lstStyle/>
          <a:p>
            <a:r>
              <a:rPr lang="en-GB" sz="4000" b="1">
                <a:solidFill>
                  <a:srgbClr val="0070C0"/>
                </a:solidFill>
                <a:latin typeface="Calibri" panose="020F0502020204030204" pitchFamily="34" charset="0"/>
                <a:cs typeface="Calibri" panose="020F0502020204030204" pitchFamily="34" charset="0"/>
              </a:rPr>
              <a:t>Holistic Development</a:t>
            </a:r>
            <a:endParaRPr lang="en-US" sz="4000" b="1">
              <a:solidFill>
                <a:srgbClr val="0070C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887158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FB440F7F-3346-8A72-03BF-C54B5D941760}"/>
              </a:ext>
            </a:extLst>
          </p:cNvPr>
          <p:cNvSpPr>
            <a:spLocks noGrp="1" noChangeArrowheads="1"/>
          </p:cNvSpPr>
          <p:nvPr>
            <p:ph type="title"/>
          </p:nvPr>
        </p:nvSpPr>
        <p:spPr/>
        <p:txBody>
          <a:bodyPr/>
          <a:lstStyle/>
          <a:p>
            <a:pPr eaLnBrk="1" hangingPunct="1"/>
            <a:r>
              <a:rPr lang="en-GB" altLang="en-US" b="1"/>
              <a:t>I </a:t>
            </a:r>
            <a:r>
              <a:rPr lang="en-GB" altLang="en-US" b="1" err="1"/>
              <a:t>orffen</a:t>
            </a:r>
            <a:r>
              <a:rPr lang="en-GB" altLang="en-US" b="1"/>
              <a:t>…</a:t>
            </a:r>
            <a:r>
              <a:rPr lang="en-GB" altLang="en-US" b="1" err="1"/>
              <a:t>cofiwch</a:t>
            </a:r>
            <a:br>
              <a:rPr lang="en-GB" altLang="en-US" b="1"/>
            </a:br>
            <a:r>
              <a:rPr lang="en-GB" altLang="en-US" b="1">
                <a:solidFill>
                  <a:srgbClr val="0070C0"/>
                </a:solidFill>
              </a:rPr>
              <a:t>To finish…remember</a:t>
            </a:r>
          </a:p>
        </p:txBody>
      </p:sp>
      <p:sp>
        <p:nvSpPr>
          <p:cNvPr id="52227" name="Rectangle 3">
            <a:extLst>
              <a:ext uri="{FF2B5EF4-FFF2-40B4-BE49-F238E27FC236}">
                <a16:creationId xmlns:a16="http://schemas.microsoft.com/office/drawing/2014/main" id="{01D2273E-BA00-E6A5-AC12-9DD06E6CA986}"/>
              </a:ext>
            </a:extLst>
          </p:cNvPr>
          <p:cNvSpPr>
            <a:spLocks noGrp="1" noChangeArrowheads="1"/>
          </p:cNvSpPr>
          <p:nvPr>
            <p:ph sz="half" idx="1"/>
          </p:nvPr>
        </p:nvSpPr>
        <p:spPr>
          <a:xfrm>
            <a:off x="568325" y="2997200"/>
            <a:ext cx="7975600" cy="4351338"/>
          </a:xfrm>
        </p:spPr>
        <p:txBody>
          <a:bodyPr/>
          <a:lstStyle/>
          <a:p>
            <a:pPr eaLnBrk="1" hangingPunct="1">
              <a:buFont typeface="Arial" panose="020B0604020202020204" pitchFamily="34" charset="0"/>
              <a:buNone/>
            </a:pPr>
            <a:r>
              <a:rPr lang="en-GB" altLang="en-US" sz="2800">
                <a:solidFill>
                  <a:srgbClr val="0070C0"/>
                </a:solidFill>
              </a:rPr>
              <a:t>‘You don’t stop playing when you get old, you get old when you stop playing.’                         Anon</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2">
            <a:extLst>
              <a:ext uri="{FF2B5EF4-FFF2-40B4-BE49-F238E27FC236}">
                <a16:creationId xmlns:a16="http://schemas.microsoft.com/office/drawing/2014/main" id="{C9C0EE92-C910-8731-D861-6E6A72C23F48}"/>
              </a:ext>
            </a:extLst>
          </p:cNvPr>
          <p:cNvSpPr>
            <a:spLocks noGrp="1" noChangeArrowheads="1"/>
          </p:cNvSpPr>
          <p:nvPr>
            <p:ph sz="half" idx="1"/>
          </p:nvPr>
        </p:nvSpPr>
        <p:spPr>
          <a:xfrm>
            <a:off x="519113" y="476250"/>
            <a:ext cx="8229600" cy="5589588"/>
          </a:xfrm>
        </p:spPr>
        <p:txBody>
          <a:bodyPr/>
          <a:lstStyle/>
          <a:p>
            <a:pPr eaLnBrk="1" hangingPunct="1"/>
            <a:r>
              <a:rPr lang="en-GB" altLang="en-US" sz="2400">
                <a:solidFill>
                  <a:srgbClr val="0070C0"/>
                </a:solidFill>
                <a:latin typeface="ArialMT"/>
              </a:rPr>
              <a:t>Elkind, D. (2008) </a:t>
            </a:r>
            <a:r>
              <a:rPr lang="en-GB" altLang="en-US" sz="2400" i="1">
                <a:solidFill>
                  <a:srgbClr val="0070C0"/>
                </a:solidFill>
                <a:latin typeface="Arial-ItalicMT"/>
              </a:rPr>
              <a:t>The Power of Play: How spontaneous, imaginative activities lead to happier, healthier children</a:t>
            </a:r>
            <a:r>
              <a:rPr lang="en-GB" altLang="en-US" sz="2400">
                <a:solidFill>
                  <a:srgbClr val="0070C0"/>
                </a:solidFill>
                <a:latin typeface="ArialMT"/>
              </a:rPr>
              <a:t>. Cambridge, MA: De Capo Press.</a:t>
            </a:r>
          </a:p>
          <a:p>
            <a:pPr eaLnBrk="1" hangingPunct="1"/>
            <a:r>
              <a:rPr lang="en-GB" altLang="en-US" sz="2400">
                <a:solidFill>
                  <a:srgbClr val="0070C0"/>
                </a:solidFill>
                <a:latin typeface="ArialMT"/>
              </a:rPr>
              <a:t>Moyles, J. (2013) ‘Play and Early Years: Birth to Seven Years’ Available at: </a:t>
            </a:r>
            <a:r>
              <a:rPr lang="en-GB" altLang="en-US" sz="2400">
                <a:solidFill>
                  <a:srgbClr val="0070C0"/>
                </a:solidFill>
                <a:latin typeface="ArialMT"/>
                <a:hlinkClick r:id="rId3"/>
              </a:rPr>
              <a:t>http://www.playwales.org.uk/login/uploaded/documents/INFORMATION%20SHEETS/play%20and%20early%20years.pdf</a:t>
            </a:r>
            <a:r>
              <a:rPr lang="en-GB" altLang="en-US" sz="2400">
                <a:solidFill>
                  <a:srgbClr val="0070C0"/>
                </a:solidFill>
                <a:latin typeface="ArialMT"/>
              </a:rPr>
              <a:t> </a:t>
            </a:r>
          </a:p>
          <a:p>
            <a:pPr eaLnBrk="1" hangingPunct="1"/>
            <a:r>
              <a:rPr lang="en-GB" altLang="en-US">
                <a:solidFill>
                  <a:srgbClr val="0070C0"/>
                </a:solidFill>
              </a:rPr>
              <a:t>Play Wales (2018) ‘Playing and Hanging Out’ </a:t>
            </a:r>
            <a:r>
              <a:rPr lang="en-GB" altLang="en-US">
                <a:solidFill>
                  <a:srgbClr val="0070C0"/>
                </a:solidFill>
                <a:hlinkClick r:id="rId4"/>
              </a:rPr>
              <a:t>http://www.playwales.org.uk/eng/playinghangingout</a:t>
            </a:r>
            <a:r>
              <a:rPr lang="en-GB" altLang="en-US">
                <a:solidFill>
                  <a:srgbClr val="0070C0"/>
                </a:solidFill>
              </a:rPr>
              <a:t> [Accessed: 23/7/18].</a:t>
            </a:r>
          </a:p>
          <a:p>
            <a:pPr eaLnBrk="1" hangingPunct="1"/>
            <a:r>
              <a:rPr lang="en-GB" altLang="en-US">
                <a:solidFill>
                  <a:srgbClr val="0070C0"/>
                </a:solidFill>
                <a:latin typeface="ArialMT"/>
              </a:rPr>
              <a:t>Therapy Focus. (2024) ‘What is LEGO-Based therapy?’ </a:t>
            </a:r>
            <a:r>
              <a:rPr lang="en-US">
                <a:solidFill>
                  <a:srgbClr val="0070C0"/>
                </a:solidFill>
                <a:hlinkClick r:id="rId5">
                  <a:extLst>
                    <a:ext uri="{A12FA001-AC4F-418D-AE19-62706E023703}">
                      <ahyp:hlinkClr xmlns:ahyp="http://schemas.microsoft.com/office/drawing/2018/hyperlinkcolor" val="tx"/>
                    </a:ext>
                  </a:extLst>
                </a:hlinkClick>
              </a:rPr>
              <a:t>What is LEGO-based therapy? Expert Advice - Therapy Focus</a:t>
            </a:r>
            <a:r>
              <a:rPr lang="en-US">
                <a:solidFill>
                  <a:srgbClr val="0070C0"/>
                </a:solidFill>
              </a:rPr>
              <a:t> [Accessed: 14/04/24].</a:t>
            </a:r>
            <a:endParaRPr lang="en-GB" altLang="en-US">
              <a:solidFill>
                <a:srgbClr val="0070C0"/>
              </a:solidFill>
              <a:latin typeface="ArialMT"/>
            </a:endParaRPr>
          </a:p>
          <a:p>
            <a:pPr eaLnBrk="1" hangingPunct="1"/>
            <a:endParaRPr lang="en-GB" altLang="en-US"/>
          </a:p>
          <a:p>
            <a:pPr eaLnBrk="1" hangingPunct="1"/>
            <a:endParaRPr lang="en-GB" altLang="en-US"/>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PodHandl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dHandler" id="{13650762-B47E-4831-B6E2-90D0068FB010}" vid="{7EAE80CA-C815-451C-9B0B-943525A673D6}"/>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dHandler" id="{13650762-B47E-4831-B6E2-90D0068FB010}" vid="{F3944D7E-7013-4E67-A11B-0FC9CD71B0FC}"/>
    </a:ext>
  </a:ext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B8D9504-7D60-4BBE-8DA9-2C7771A3B9D6}">
  <ds:schemaRefs>
    <ds:schemaRef ds:uri="http://schemas.microsoft.com/sharepoint/v3/contenttype/forms"/>
  </ds:schemaRefs>
</ds:datastoreItem>
</file>

<file path=customXml/itemProps2.xml><?xml version="1.0" encoding="utf-8"?>
<ds:datastoreItem xmlns:ds="http://schemas.openxmlformats.org/officeDocument/2006/customXml" ds:itemID="{B30E54EF-2324-45FE-9072-4F8CADD05CE5}">
  <ds:schemaRefs>
    <ds:schemaRef ds:uri="16bfc89a-06a0-41d6-ae50-6ff65b36cb8b"/>
    <ds:schemaRef ds:uri="e4a72011-89be-41d7-bd49-565121a9e247"/>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D18BBCE-30D2-4B56-8F1E-0FE181BC6A85}">
  <ds:schemaRefs>
    <ds:schemaRef ds:uri="16bfc89a-06a0-41d6-ae50-6ff65b36cb8b"/>
    <ds:schemaRef ds:uri="e4a72011-89be-41d7-bd49-565121a9e24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PodHandler</Template>
  <Application>Microsoft Office PowerPoint</Application>
  <PresentationFormat>On-screen Show (4:3)</PresentationFormat>
  <Slides>27</Slides>
  <Notes>21</Notes>
  <HiddenSlides>0</HiddenSlides>
  <ScaleCrop>false</ScaleCrop>
  <HeadingPairs>
    <vt:vector size="4" baseType="variant">
      <vt:variant>
        <vt:lpstr>Theme</vt:lpstr>
      </vt:variant>
      <vt:variant>
        <vt:i4>2</vt:i4>
      </vt:variant>
      <vt:variant>
        <vt:lpstr>Slide Titles</vt:lpstr>
      </vt:variant>
      <vt:variant>
        <vt:i4>27</vt:i4>
      </vt:variant>
    </vt:vector>
  </HeadingPairs>
  <TitlesOfParts>
    <vt:vector size="29" baseType="lpstr">
      <vt:lpstr>PodHandler</vt:lpstr>
      <vt:lpstr>20140311PresentationUWTSDTemplate</vt:lpstr>
      <vt:lpstr>   ECEY4003/C Chwarae plant: egwyddorion ac arfer Darlith 2  Children’s play: principles and practice Lecture 2   Mathau o chwarae/ Types of play</vt:lpstr>
      <vt:lpstr>Crynodeb o’r darlith diwethaf Recap of previous lecture</vt:lpstr>
      <vt:lpstr>Nod</vt:lpstr>
      <vt:lpstr>Crynodeb o’r darlith diwethaf Recap of previous lecture</vt:lpstr>
      <vt:lpstr> Safbwyntiau rhyngwladol ar chwarae International perspectives on play</vt:lpstr>
      <vt:lpstr>Northern Italy - Reggio Emelia</vt:lpstr>
      <vt:lpstr>Chwarae Cymru (2018)</vt:lpstr>
      <vt:lpstr>Play Wales (2018)</vt:lpstr>
      <vt:lpstr>Diffinio Chwarae Defining Play</vt:lpstr>
      <vt:lpstr>Diffinio Chwarae Defining Play</vt:lpstr>
      <vt:lpstr>Gwaith neu chwarae? Work or play?</vt:lpstr>
      <vt:lpstr>Gwaith neu chwarae? Work or play?</vt:lpstr>
      <vt:lpstr>Gwaith neu chwarae? Work or play?</vt:lpstr>
      <vt:lpstr>Damcaniaeth clasurol Classical theories</vt:lpstr>
      <vt:lpstr>A different approach: Alternative Uses</vt:lpstr>
      <vt:lpstr>Alternative uses test​ </vt:lpstr>
      <vt:lpstr>Therapi lego</vt:lpstr>
      <vt:lpstr>How does it work?</vt:lpstr>
      <vt:lpstr>Therapi lego</vt:lpstr>
      <vt:lpstr>6 cyfnod chwarae 6 Stages of play</vt:lpstr>
      <vt:lpstr>Basgedi Trysor</vt:lpstr>
      <vt:lpstr>Ymchwil annibynnol Independent Research</vt:lpstr>
      <vt:lpstr>Mathau eraill o chwarae</vt:lpstr>
      <vt:lpstr>PowerPoint Presentation</vt:lpstr>
      <vt:lpstr>Datblygiad Holistaidd</vt:lpstr>
      <vt:lpstr>I orffen…cofiwch To finish…remember</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revision>36</cp:revision>
  <cp:lastPrinted>2018-11-26T15:30:45Z</cp:lastPrinted>
  <dcterms:created xsi:type="dcterms:W3CDTF">2004-04-06T15:50:52Z</dcterms:created>
  <dcterms:modified xsi:type="dcterms:W3CDTF">2024-02-05T15:21:08Z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y fmtid="{D5CDD505-2E9C-101B-9397-08002B2CF9AE}" pid="21" name="MediaServiceImageTags">
    <vt:lpwstr/>
  </property>
</Properties>
</file>