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7" r:id="rId4"/>
    <p:sldId id="259" r:id="rId5"/>
    <p:sldId id="260" r:id="rId6"/>
    <p:sldId id="269" r:id="rId7"/>
    <p:sldId id="261" r:id="rId8"/>
    <p:sldId id="262" r:id="rId9"/>
    <p:sldId id="263" r:id="rId10"/>
    <p:sldId id="267" r:id="rId11"/>
    <p:sldId id="264" r:id="rId12"/>
    <p:sldId id="268" r:id="rId13"/>
    <p:sldId id="270" r:id="rId14"/>
    <p:sldId id="265" r:id="rId15"/>
    <p:sldId id="266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96"/>
    <p:restoredTop sz="93462"/>
  </p:normalViewPr>
  <p:slideViewPr>
    <p:cSldViewPr snapToGrid="0" snapToObjects="1">
      <p:cViewPr varScale="1">
        <p:scale>
          <a:sx n="48" d="100"/>
          <a:sy n="48" d="100"/>
        </p:scale>
        <p:origin x="232" y="1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sheanneojea/Desktop/SOLO's%20Sales%20Forecas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sheanneojea/Desktop/SOLO's%20Sales%20Forecast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 dirty="0"/>
              <a:t>Sales</a:t>
            </a:r>
            <a:r>
              <a:rPr lang="en-GB" baseline="0" dirty="0"/>
              <a:t> Forecast in financial sales generated. 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0872696031106348"/>
          <c:y val="0.13504621072088727"/>
          <c:w val="0.85977697669681052"/>
          <c:h val="0.6835364664444670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Sheet1!$C$4</c:f>
              <c:strCache>
                <c:ptCount val="1"/>
                <c:pt idx="0">
                  <c:v>Sales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Sheet1!$B$5:$B$17</c:f>
              <c:strCache>
                <c:ptCount val="13"/>
                <c:pt idx="0">
                  <c:v>Nov</c:v>
                </c:pt>
                <c:pt idx="1">
                  <c:v>Dec</c:v>
                </c:pt>
                <c:pt idx="2">
                  <c:v>Jan</c:v>
                </c:pt>
                <c:pt idx="3">
                  <c:v>Feb</c:v>
                </c:pt>
                <c:pt idx="4">
                  <c:v>Mar</c:v>
                </c:pt>
                <c:pt idx="5">
                  <c:v>Apr</c:v>
                </c:pt>
                <c:pt idx="6">
                  <c:v>May</c:v>
                </c:pt>
                <c:pt idx="7">
                  <c:v>Jun</c:v>
                </c:pt>
                <c:pt idx="8">
                  <c:v>Jul</c:v>
                </c:pt>
                <c:pt idx="9">
                  <c:v>Aug</c:v>
                </c:pt>
                <c:pt idx="10">
                  <c:v>Sep</c:v>
                </c:pt>
                <c:pt idx="11">
                  <c:v>Oct</c:v>
                </c:pt>
                <c:pt idx="12">
                  <c:v>Nov</c:v>
                </c:pt>
              </c:strCache>
            </c:strRef>
          </c:cat>
          <c:val>
            <c:numRef>
              <c:f>Sheet1!$C$5:$C$17</c:f>
              <c:numCache>
                <c:formatCode>General</c:formatCode>
                <c:ptCount val="13"/>
                <c:pt idx="0">
                  <c:v>1000</c:v>
                </c:pt>
                <c:pt idx="1">
                  <c:v>2000</c:v>
                </c:pt>
                <c:pt idx="2">
                  <c:v>3000</c:v>
                </c:pt>
                <c:pt idx="3">
                  <c:v>4000</c:v>
                </c:pt>
                <c:pt idx="4">
                  <c:v>5000</c:v>
                </c:pt>
                <c:pt idx="5">
                  <c:v>6000</c:v>
                </c:pt>
                <c:pt idx="6">
                  <c:v>7000</c:v>
                </c:pt>
                <c:pt idx="7">
                  <c:v>3562</c:v>
                </c:pt>
                <c:pt idx="8">
                  <c:v>6000</c:v>
                </c:pt>
                <c:pt idx="9">
                  <c:v>4652</c:v>
                </c:pt>
                <c:pt idx="10">
                  <c:v>8000</c:v>
                </c:pt>
                <c:pt idx="11">
                  <c:v>7500</c:v>
                </c:pt>
                <c:pt idx="12">
                  <c:v>7500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AE0-3D40-92C0-6F7EBF0F08F4}"/>
            </c:ext>
          </c:extLst>
        </c:ser>
        <c:ser>
          <c:idx val="1"/>
          <c:order val="1"/>
          <c:tx>
            <c:strRef>
              <c:f>Sheet1!$D$4</c:f>
              <c:strCache>
                <c:ptCount val="1"/>
                <c:pt idx="0">
                  <c:v>Values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Sheet1!$B$5:$B$17</c:f>
              <c:strCache>
                <c:ptCount val="13"/>
                <c:pt idx="0">
                  <c:v>Nov</c:v>
                </c:pt>
                <c:pt idx="1">
                  <c:v>Dec</c:v>
                </c:pt>
                <c:pt idx="2">
                  <c:v>Jan</c:v>
                </c:pt>
                <c:pt idx="3">
                  <c:v>Feb</c:v>
                </c:pt>
                <c:pt idx="4">
                  <c:v>Mar</c:v>
                </c:pt>
                <c:pt idx="5">
                  <c:v>Apr</c:v>
                </c:pt>
                <c:pt idx="6">
                  <c:v>May</c:v>
                </c:pt>
                <c:pt idx="7">
                  <c:v>Jun</c:v>
                </c:pt>
                <c:pt idx="8">
                  <c:v>Jul</c:v>
                </c:pt>
                <c:pt idx="9">
                  <c:v>Aug</c:v>
                </c:pt>
                <c:pt idx="10">
                  <c:v>Sep</c:v>
                </c:pt>
                <c:pt idx="11">
                  <c:v>Oct</c:v>
                </c:pt>
                <c:pt idx="12">
                  <c:v>Nov</c:v>
                </c:pt>
              </c:strCache>
            </c:strRef>
          </c:cat>
          <c:val>
            <c:numRef>
              <c:f>Sheet1!$D$5:$D$17</c:f>
              <c:numCache>
                <c:formatCode>_-[$£-809]* #,##0.00_-;\-[$£-809]* #,##0.00_-;_-[$£-809]* "-"??_-;_-@_-</c:formatCode>
                <c:ptCount val="13"/>
                <c:pt idx="0">
                  <c:v>1100990</c:v>
                </c:pt>
                <c:pt idx="1">
                  <c:v>2201980</c:v>
                </c:pt>
                <c:pt idx="2">
                  <c:v>3302970</c:v>
                </c:pt>
                <c:pt idx="3">
                  <c:v>4403960</c:v>
                </c:pt>
                <c:pt idx="4">
                  <c:v>5504950</c:v>
                </c:pt>
                <c:pt idx="5">
                  <c:v>6605940</c:v>
                </c:pt>
                <c:pt idx="6">
                  <c:v>7706930</c:v>
                </c:pt>
                <c:pt idx="7">
                  <c:v>3921726.38</c:v>
                </c:pt>
                <c:pt idx="8">
                  <c:v>6605940</c:v>
                </c:pt>
                <c:pt idx="9">
                  <c:v>5121805.4800000004</c:v>
                </c:pt>
                <c:pt idx="10">
                  <c:v>8807920</c:v>
                </c:pt>
                <c:pt idx="11">
                  <c:v>8257425</c:v>
                </c:pt>
                <c:pt idx="12">
                  <c:v>8257425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AE0-3D40-92C0-6F7EBF0F08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622169136"/>
        <c:axId val="622164992"/>
      </c:barChart>
      <c:catAx>
        <c:axId val="6221691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2164992"/>
        <c:crosses val="autoZero"/>
        <c:auto val="1"/>
        <c:lblAlgn val="ctr"/>
        <c:lblOffset val="100"/>
        <c:noMultiLvlLbl val="0"/>
      </c:catAx>
      <c:valAx>
        <c:axId val="6221649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21691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dirty="0"/>
              <a:t>Sales Forecast</a:t>
            </a:r>
            <a:r>
              <a:rPr lang="en-US" baseline="0" dirty="0"/>
              <a:t> in quantity of smartphone  </a:t>
            </a:r>
          </a:p>
          <a:p>
            <a:pPr>
              <a:defRPr/>
            </a:pPr>
            <a:r>
              <a:rPr lang="en-US" baseline="0" dirty="0"/>
              <a:t>sold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6.6864917415934019E-2"/>
          <c:y val="0.14269729866669167"/>
          <c:w val="0.89503220840436704"/>
          <c:h val="0.7330404308621935"/>
        </c:manualLayout>
      </c:layout>
      <c:lineChart>
        <c:grouping val="standard"/>
        <c:varyColors val="0"/>
        <c:ser>
          <c:idx val="0"/>
          <c:order val="0"/>
          <c:tx>
            <c:strRef>
              <c:f>Sheet1!$C$4</c:f>
              <c:strCache>
                <c:ptCount val="1"/>
                <c:pt idx="0">
                  <c:v>Sales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cat>
            <c:strRef>
              <c:f>Sheet1!$B$5:$B$17</c:f>
              <c:strCache>
                <c:ptCount val="13"/>
                <c:pt idx="0">
                  <c:v>Nov</c:v>
                </c:pt>
                <c:pt idx="1">
                  <c:v>Dec</c:v>
                </c:pt>
                <c:pt idx="2">
                  <c:v>Jan</c:v>
                </c:pt>
                <c:pt idx="3">
                  <c:v>Feb</c:v>
                </c:pt>
                <c:pt idx="4">
                  <c:v>Mar</c:v>
                </c:pt>
                <c:pt idx="5">
                  <c:v>Apr</c:v>
                </c:pt>
                <c:pt idx="6">
                  <c:v>May</c:v>
                </c:pt>
                <c:pt idx="7">
                  <c:v>Jun</c:v>
                </c:pt>
                <c:pt idx="8">
                  <c:v>Jul</c:v>
                </c:pt>
                <c:pt idx="9">
                  <c:v>Aug</c:v>
                </c:pt>
                <c:pt idx="10">
                  <c:v>Sep</c:v>
                </c:pt>
                <c:pt idx="11">
                  <c:v>Oct</c:v>
                </c:pt>
                <c:pt idx="12">
                  <c:v>Nov</c:v>
                </c:pt>
              </c:strCache>
            </c:strRef>
          </c:cat>
          <c:val>
            <c:numRef>
              <c:f>Sheet1!$C$5:$C$17</c:f>
              <c:numCache>
                <c:formatCode>General</c:formatCode>
                <c:ptCount val="13"/>
                <c:pt idx="0">
                  <c:v>1000</c:v>
                </c:pt>
                <c:pt idx="1">
                  <c:v>2000</c:v>
                </c:pt>
                <c:pt idx="2">
                  <c:v>3000</c:v>
                </c:pt>
                <c:pt idx="3">
                  <c:v>4000</c:v>
                </c:pt>
                <c:pt idx="4">
                  <c:v>5000</c:v>
                </c:pt>
                <c:pt idx="5">
                  <c:v>6000</c:v>
                </c:pt>
                <c:pt idx="6">
                  <c:v>7000</c:v>
                </c:pt>
                <c:pt idx="7">
                  <c:v>3562</c:v>
                </c:pt>
                <c:pt idx="8">
                  <c:v>6000</c:v>
                </c:pt>
                <c:pt idx="9">
                  <c:v>4652</c:v>
                </c:pt>
                <c:pt idx="10">
                  <c:v>8000</c:v>
                </c:pt>
                <c:pt idx="11">
                  <c:v>7500</c:v>
                </c:pt>
                <c:pt idx="12">
                  <c:v>7500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65D-CC42-A8C7-E5C8E9591B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03886192"/>
        <c:axId val="1204059824"/>
      </c:lineChart>
      <c:catAx>
        <c:axId val="12038861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4059824"/>
        <c:crosses val="autoZero"/>
        <c:auto val="1"/>
        <c:lblAlgn val="ctr"/>
        <c:lblOffset val="100"/>
        <c:noMultiLvlLbl val="0"/>
      </c:catAx>
      <c:valAx>
        <c:axId val="12040598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38861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1100C4-3712-B64F-B030-7B33AD25738C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6965D-06CE-104C-9F1F-191A30E05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179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96965D-06CE-104C-9F1F-191A30E050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40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96965D-06CE-104C-9F1F-191A30E050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524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F25D7-0A4F-F348-1AA6-0400850FB6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6CC142-5394-478C-8D1E-1211AA07D8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7CCD0-A4D3-61AE-2B02-AA9A49512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C41BE-D23A-A4E5-4B33-A209C1B90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A9B0-829B-34E8-87DB-4FAD9FB99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50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A57CD-B5FD-DFF4-4EE3-108A1A188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27BC9-2F64-E08C-40DB-F4D9B923D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5570D-C34F-7A83-1539-E4471344F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D9780-5582-9DA7-DF90-587061E07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618E97-E4BD-E614-2E45-98094DF26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36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8DAC-1865-00CA-0006-995231DBB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66CCE7-E8B5-366B-10AB-E9A74AC2C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24530-0929-4F72-D8CE-767434DAB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A9C7B-3180-6EB1-4CC4-05AFE4695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9E621-2A2C-3F82-2768-D435129F0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48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63B74-7478-2421-B982-C1B2B5B67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BDE92-5144-36B6-DA69-31A8FD0996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EB833-B067-D1E3-B059-6DEC64B87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13C992-1923-157B-4DA8-7CAF4100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66EC0-ABEB-4819-AF6B-E8545AD9D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965DF2-3A44-94B5-D5F7-B7DF2E805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77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AC3C8-7B67-B3D9-4116-6E0E1BE0A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5534E-0FE0-A566-8292-02AF7910FE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A9D82C-9306-77BC-A6A1-855255F1E6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C6281F-3529-B57B-528F-27FC63A342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05034C-E6F7-1B8E-47FE-BD3D63851A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757EFE-4BA3-208E-0F54-CEF02BC75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C8C6E6-771A-3C2F-B9F6-9D532F310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99B402-9DBF-224D-E870-6F925F1AA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771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82F5E-D386-0AA3-D50B-6172D9E1D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B1509F-5B40-6B0C-D78D-4DF0ACBAC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71AB4-AB7C-1B24-4076-78DDDD234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C1F47B-7B2D-0363-9B81-FFF197BCC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115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9B0F72-47C5-E4F0-131D-DC1E9EF20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320FEE-4A4F-857D-0B0E-9E1A100DE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C9879B-5B5F-1BEC-F876-AF62A2CD6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38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292AE-C778-EB05-B27C-E5FA02ADD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A1BE5-F3F4-9FB5-862D-B3744668E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98DC73-9C91-AE41-B81D-00A7100D4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F47AC-6ECF-3EA9-2835-AEF77C15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B134D-8366-0417-034B-65C238E4B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FA5BF-ECB8-BE96-8F41-2BB8DF1E8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947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B2C2-0EE2-ED3D-D3F5-14E99672E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7CD2E0-2F59-70DA-7F76-976B406872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593019-5BB8-C7BC-737B-9CE62EC860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6DF5A-151A-535C-826E-48610BC34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D41CA-D9AD-93AC-6114-2336377B2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103697-B8D2-C9FE-4809-EA373E833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2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B4D53-7E5D-7282-AEE4-8B6C34CD8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A4E8BC-759A-CAB1-5F36-6C7F589621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49B99-23E6-9F49-DF0E-4A177CB2D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F8E2B-FFF1-8B54-6B91-0FE03F852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13B03-AAC3-708A-88DF-D986A99F9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5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75C6F2-9DE9-B442-F206-8DDB3DA4BD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D50239-4F3A-EBE0-A27A-C1EFAFAD5C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F7E08-1259-AC14-EBF4-15A34BF73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7DE35-0103-19B8-BCAB-4C985D56B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260CF-AA8D-79AD-9431-528FF1EA3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53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751AD0-A6FD-6DCB-7A54-5E1909F50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2EBA2-5651-D47E-6BB2-5A8DD89FF0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04694-56B1-1378-D3D0-AD914DFCDF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6310E4-3668-FE4E-BA1D-86EDA246C469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C4CA9-3B31-913C-4FA3-D5CF800CD4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08563-4B9C-6E75-0A54-FA86EA50F6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7C188-7A76-9945-AC73-DDEBF2F8E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776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7E0295-143D-B439-8491-2BE5C7752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164" y="1166932"/>
            <a:ext cx="4192200" cy="42797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Managing Enterprise in the 21</a:t>
            </a:r>
            <a:r>
              <a:rPr lang="en-US" sz="4800" b="1" kern="1200" baseline="30000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st</a:t>
            </a:r>
            <a:r>
              <a:rPr lang="en-US" sz="4800" b="1" kern="1200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 Century.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B78F7D-EE5F-875E-21BF-34AB50875E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16654" y="1166933"/>
            <a:ext cx="6174198" cy="42797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Sheanne Ojea-Simpson (2133151)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Sarina Bright </a:t>
            </a:r>
            <a:r>
              <a:rPr lang="en-US" b="1"/>
              <a:t>(2133584)</a:t>
            </a:r>
            <a:endParaRPr lang="en-US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Anderson </a:t>
            </a:r>
            <a:r>
              <a:rPr lang="en-US" b="1" dirty="0" err="1"/>
              <a:t>Estaben</a:t>
            </a:r>
            <a:r>
              <a:rPr lang="en-US" b="1" dirty="0"/>
              <a:t> Calle </a:t>
            </a:r>
            <a:r>
              <a:rPr lang="en-US" b="1" dirty="0" err="1"/>
              <a:t>Chancay</a:t>
            </a:r>
            <a:r>
              <a:rPr lang="en-US" b="1" dirty="0"/>
              <a:t> (2133889)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Sergey </a:t>
            </a:r>
            <a:r>
              <a:rPr lang="en-US" b="1" dirty="0" err="1"/>
              <a:t>Mihaylovich</a:t>
            </a:r>
            <a:r>
              <a:rPr lang="en-US" b="1" dirty="0"/>
              <a:t> </a:t>
            </a:r>
            <a:r>
              <a:rPr lang="en-US" b="1" dirty="0" err="1"/>
              <a:t>Kamburov</a:t>
            </a:r>
            <a:r>
              <a:rPr lang="en-US" b="1" dirty="0"/>
              <a:t> (2133450)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Loredana-Elena </a:t>
            </a:r>
            <a:r>
              <a:rPr lang="en-US" b="1" dirty="0" err="1"/>
              <a:t>Raducan</a:t>
            </a:r>
            <a:r>
              <a:rPr lang="en-US" b="1" dirty="0"/>
              <a:t> (2129749)</a:t>
            </a:r>
          </a:p>
        </p:txBody>
      </p:sp>
    </p:spTree>
    <p:extLst>
      <p:ext uri="{BB962C8B-B14F-4D97-AF65-F5344CB8AC3E}">
        <p14:creationId xmlns:p14="http://schemas.microsoft.com/office/powerpoint/2010/main" val="818060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B6E50183-3CA8-DB4A-DA43-61934EACC9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958" b="24802"/>
          <a:stretch/>
        </p:blipFill>
        <p:spPr>
          <a:xfrm>
            <a:off x="636568" y="-1"/>
            <a:ext cx="3634348" cy="2419331"/>
          </a:xfrm>
          <a:prstGeom prst="rect">
            <a:avLst/>
          </a:prstGeom>
        </p:spPr>
      </p:pic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631AC07-ACCF-0C7B-97E4-EB5CB42936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8049" y="345689"/>
            <a:ext cx="7014117" cy="60439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B30F50-0645-9E97-29E6-5F44FD279741}"/>
              </a:ext>
            </a:extLst>
          </p:cNvPr>
          <p:cNvSpPr txBox="1"/>
          <p:nvPr/>
        </p:nvSpPr>
        <p:spPr>
          <a:xfrm>
            <a:off x="267629" y="2419331"/>
            <a:ext cx="459430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SELLING PRICE: £1100.99 Set price.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Available in Black, White and Silver.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6.2 LCD Retina screen with installed smart app and features.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Materials laboured and Manufactured from 3 main countries: Indonesia, China and California.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4 Large flagship stores in the UK, distributing SOLO1’s.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Smartphone available to purchase with phone tariffs from UK largest phone providers such as EE, O2 and Three with Sim Packages.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Solar Panel feature works in natural UV sun rays and artificial lighting such as lamps.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379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18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Table of Contents/ Executive Summary</a:t>
            </a:r>
          </a:p>
        </p:txBody>
      </p:sp>
      <p:pic>
        <p:nvPicPr>
          <p:cNvPr id="6" name="Picture 5" descr="A black and white logo&#10;&#10;Description automatically generated with low confidence">
            <a:extLst>
              <a:ext uri="{FF2B5EF4-FFF2-40B4-BE49-F238E27FC236}">
                <a16:creationId xmlns:a16="http://schemas.microsoft.com/office/drawing/2014/main" id="{F4045A4A-287D-EC5F-7955-1B866F69A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439" y="169482"/>
            <a:ext cx="980590" cy="9805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040FC1-F258-9333-D236-EF7C51F6ED37}"/>
              </a:ext>
            </a:extLst>
          </p:cNvPr>
          <p:cNvSpPr txBox="1"/>
          <p:nvPr/>
        </p:nvSpPr>
        <p:spPr>
          <a:xfrm>
            <a:off x="328613" y="1891424"/>
            <a:ext cx="4099800" cy="4431983"/>
          </a:xfrm>
          <a:prstGeom prst="rect">
            <a:avLst/>
          </a:prstGeom>
          <a:solidFill>
            <a:schemeClr val="tx1">
              <a:alpha val="56087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Executive summary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Aims and Business Opportunity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Marketing situation/Sales strategy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Legality and License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Targets and Objectives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Operational requirements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Financial Forecast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Training needs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Business Risks and Conclusion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B82ED9-8F2D-66EA-D669-7340F541E49B}"/>
              </a:ext>
            </a:extLst>
          </p:cNvPr>
          <p:cNvSpPr txBox="1"/>
          <p:nvPr/>
        </p:nvSpPr>
        <p:spPr>
          <a:xfrm>
            <a:off x="5179218" y="271462"/>
            <a:ext cx="637222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Solo is a private company keen on launching their new product; the solar self-charging smartphone, under the brand.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This product is designed with customer’s convenience in mind, especially for those working or studying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Uses solar energy to charge itself whenever outside and can be used on public transport (no need to look for a port or charger!)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Has attractive solar panels built-in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Saves electricity and is environmentally friendly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Takes only thirty minutes to charge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74F0F6-4428-2FC8-57F3-05F603208225}"/>
              </a:ext>
            </a:extLst>
          </p:cNvPr>
          <p:cNvSpPr txBox="1"/>
          <p:nvPr/>
        </p:nvSpPr>
        <p:spPr>
          <a:xfrm>
            <a:off x="5179218" y="3083604"/>
            <a:ext cx="66841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Unlike other big names such as Apple, SOLO comes fully functioning with all the updates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While mainly marketed towards the younger generation, this product is suitable and accessible to all demographics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A small company keen on expansion and made up of various collaborative teams such as marketing, finance, legality and human resources with a joint goal; to expand old ideas into modern solutions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The company’s ethos are; innovative, ethical, inclusive, and responsible 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587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18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Aims/ Business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C374B-DF9C-5668-E6BE-D1514221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141" y="381327"/>
            <a:ext cx="7145641" cy="552405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Create a sustainable device. </a:t>
            </a:r>
          </a:p>
          <a:p>
            <a:pPr marL="0" indent="0">
              <a:buNone/>
            </a:pPr>
            <a:r>
              <a:rPr lang="en-GB" sz="2400" dirty="0"/>
              <a:t>-Saving time and cost.</a:t>
            </a:r>
          </a:p>
          <a:p>
            <a:pPr>
              <a:buFontTx/>
              <a:buChar char="-"/>
            </a:pPr>
            <a:r>
              <a:rPr lang="en-GB" sz="2400" dirty="0"/>
              <a:t>% of sales destinate to climate change. </a:t>
            </a:r>
          </a:p>
          <a:p>
            <a:pPr>
              <a:buFontTx/>
              <a:buChar char="-"/>
            </a:pPr>
            <a:r>
              <a:rPr lang="en-GB" sz="2400" dirty="0"/>
              <a:t>Customers will be notified about their grand of sand.</a:t>
            </a:r>
          </a:p>
          <a:p>
            <a:pPr>
              <a:buFontTx/>
              <a:buChar char="-"/>
            </a:pPr>
            <a:r>
              <a:rPr lang="en-GB" sz="2400" dirty="0"/>
              <a:t>Being part of “Hall of Fame”</a:t>
            </a:r>
          </a:p>
        </p:txBody>
      </p:sp>
      <p:pic>
        <p:nvPicPr>
          <p:cNvPr id="7" name="Picture 6" descr="Icon&#10;&#10;Description automatically generated with medium confidence">
            <a:extLst>
              <a:ext uri="{FF2B5EF4-FFF2-40B4-BE49-F238E27FC236}">
                <a16:creationId xmlns:a16="http://schemas.microsoft.com/office/drawing/2014/main" id="{97E20B46-7AF3-F15F-0084-05AC5F2ED6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18" y="1848562"/>
            <a:ext cx="4504112" cy="4504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56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Marketing Situation and Sales Strategy.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35FCC213-ED2B-F417-2183-F30CE10FC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55" y="2066335"/>
            <a:ext cx="4110037" cy="4110037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56B6F94F-D610-A926-F434-A2D3E2652B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009" y="116042"/>
            <a:ext cx="7262459" cy="6625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61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imeline&#10;&#10;Description automatically generated">
            <a:extLst>
              <a:ext uri="{FF2B5EF4-FFF2-40B4-BE49-F238E27FC236}">
                <a16:creationId xmlns:a16="http://schemas.microsoft.com/office/drawing/2014/main" id="{3647587E-7B22-EC05-2BFB-06F334A25E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235" y="308400"/>
            <a:ext cx="7738946" cy="61481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F08A5C6-C039-0563-2B6A-595F62F668B2}"/>
              </a:ext>
            </a:extLst>
          </p:cNvPr>
          <p:cNvSpPr txBox="1"/>
          <p:nvPr/>
        </p:nvSpPr>
        <p:spPr>
          <a:xfrm>
            <a:off x="8162694" y="223024"/>
            <a:ext cx="389177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Funding/ Grant- Acquire two loans of the full amount of </a:t>
            </a:r>
            <a:r>
              <a:rPr lang="en-GB" b="1" dirty="0"/>
              <a:t>£150,000.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Interests rates- Included in the full price of the smartphone = removal of VAT rates for UK customers ONLY.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Trends – The phone is very similar to the latest iPhone 14 pro max with similar features but </a:t>
            </a:r>
            <a:r>
              <a:rPr lang="en-GB" b="1" dirty="0"/>
              <a:t>WE WILL BE DIFFERENT.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SOLO’s efficient and initiative fastest search engine is installed into a phone called </a:t>
            </a:r>
            <a:r>
              <a:rPr lang="en-GB" b="1" dirty="0"/>
              <a:t>SOLAX.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Regulations and standards of smartphones in the UK and internationally to reduce the risks of fire hazards caused by phone charging eliminated with solar panel charging feature.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Offering recyclable 7-inch (h) by 5-inch (w) phone box upon purchase as wires and outlet plug not needed for phone; as no charging input on phone.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81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Legality and Licensing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85BFD39-4527-C053-8C2F-6EC66C2AB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90" y="1843033"/>
            <a:ext cx="3976968" cy="3976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09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Management Process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C877DC-7A9A-B021-BB1E-F1B1CD540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145" y="1833278"/>
            <a:ext cx="4091268" cy="40912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982D3C-09E4-877F-39F4-80D2CAB1489E}"/>
              </a:ext>
            </a:extLst>
          </p:cNvPr>
          <p:cNvSpPr txBox="1"/>
          <p:nvPr/>
        </p:nvSpPr>
        <p:spPr>
          <a:xfrm>
            <a:off x="4947109" y="1833277"/>
            <a:ext cx="634843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Planning different aspects(price segment to target, markets to be chosen etc.) …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Designing a rough image of the device…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Assigning different jobs to different manufacturers for the different internal as well as external parts.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Assembling the different components(some manufacturers imprint “assembled in China” or “assembled in India” etc. on the backside of the device)… </a:t>
            </a:r>
          </a:p>
          <a:p>
            <a:endParaRPr lang="en-GB" dirty="0"/>
          </a:p>
        </p:txBody>
      </p:sp>
      <p:sp>
        <p:nvSpPr>
          <p:cNvPr id="9" name="Notched Right Arrow 8">
            <a:extLst>
              <a:ext uri="{FF2B5EF4-FFF2-40B4-BE49-F238E27FC236}">
                <a16:creationId xmlns:a16="http://schemas.microsoft.com/office/drawing/2014/main" id="{9E5B29F1-BB66-50C0-3A65-D7F3CCAD094A}"/>
              </a:ext>
            </a:extLst>
          </p:cNvPr>
          <p:cNvSpPr/>
          <p:nvPr/>
        </p:nvSpPr>
        <p:spPr>
          <a:xfrm>
            <a:off x="4792009" y="5024723"/>
            <a:ext cx="1004931" cy="519352"/>
          </a:xfrm>
          <a:prstGeom prst="notchedRightArrow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1F6E8A-0997-5BDB-9D93-B7DC0A7B84A8}"/>
              </a:ext>
            </a:extLst>
          </p:cNvPr>
          <p:cNvSpPr txBox="1"/>
          <p:nvPr/>
        </p:nvSpPr>
        <p:spPr>
          <a:xfrm>
            <a:off x="6049501" y="3733524"/>
            <a:ext cx="5805354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Making the prototype of the Solo self-charging smartphone. The idea is conceived in the board room meeting and after considering various options, the affirmation is passed to the research and development lab.  </a:t>
            </a:r>
            <a:endParaRPr lang="en-GB" sz="1600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- Software Installation. </a:t>
            </a:r>
            <a:endParaRPr lang="en-GB" sz="1600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- Testing Phase. </a:t>
            </a:r>
            <a:endParaRPr lang="en-GB" sz="1600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- Mass Production.  </a:t>
            </a:r>
            <a:endParaRPr lang="en-GB" sz="1600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- Packaging. </a:t>
            </a:r>
            <a:endParaRPr lang="en-GB" sz="1600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- Shipment. </a:t>
            </a:r>
            <a:endParaRPr lang="en-GB" sz="1600" b="0" i="0" u="none" strike="noStrike" dirty="0">
              <a:effectLst/>
              <a:latin typeface="Segoe UI" panose="020B0502040204020203" pitchFamily="34" charset="0"/>
            </a:endParaRPr>
          </a:p>
          <a:p>
            <a:pPr marL="285750" indent="-285750" algn="l" rtl="0" fontAlgn="base">
              <a:buFontTx/>
              <a:buChar char="-"/>
            </a:pPr>
            <a:r>
              <a:rPr lang="en-GB" sz="1600" b="0" i="0" u="none" strike="noStrike" dirty="0">
                <a:effectLst/>
                <a:latin typeface="Calibri" panose="020F0502020204030204" pitchFamily="34" charset="0"/>
              </a:rPr>
              <a:t>Sales. </a:t>
            </a:r>
          </a:p>
          <a:p>
            <a:pPr marL="285750" indent="-285750" algn="l" rtl="0" fontAlgn="base">
              <a:buFontTx/>
              <a:buChar char="-"/>
            </a:pPr>
            <a:endParaRPr lang="en-GB" sz="1100" dirty="0">
              <a:latin typeface="Calibri" panose="020F0502020204030204" pitchFamily="34" charset="0"/>
            </a:endParaRPr>
          </a:p>
          <a:p>
            <a:pPr fontAlgn="base"/>
            <a:r>
              <a:rPr lang="en-GB" sz="1100" b="0" i="1" u="none" strike="noStrike" dirty="0">
                <a:effectLst/>
              </a:rPr>
              <a:t>Management process: Definition, features &amp; functions</a:t>
            </a:r>
            <a:r>
              <a:rPr lang="en-GB" sz="1100" b="0" i="0" u="none" strike="noStrike" dirty="0">
                <a:effectLst/>
              </a:rPr>
              <a:t> (2022) </a:t>
            </a:r>
            <a:r>
              <a:rPr lang="en-GB" sz="1100" b="0" i="1" u="none" strike="noStrike" dirty="0" err="1">
                <a:effectLst/>
              </a:rPr>
              <a:t>upGrad</a:t>
            </a:r>
            <a:r>
              <a:rPr lang="en-GB" sz="1100" b="0" i="1" u="none" strike="noStrike" dirty="0">
                <a:effectLst/>
              </a:rPr>
              <a:t> blog</a:t>
            </a:r>
            <a:r>
              <a:rPr lang="en-GB" sz="1100" b="0" i="0" u="none" strike="noStrike" dirty="0">
                <a:effectLst/>
              </a:rPr>
              <a:t>. Available at: https://</a:t>
            </a:r>
            <a:r>
              <a:rPr lang="en-GB" sz="1100" b="0" i="0" u="none" strike="noStrike" dirty="0" err="1">
                <a:effectLst/>
              </a:rPr>
              <a:t>www.upgrad.com</a:t>
            </a:r>
            <a:r>
              <a:rPr lang="en-GB" sz="1100" b="0" i="0" u="none" strike="noStrike" dirty="0">
                <a:effectLst/>
              </a:rPr>
              <a:t>/blog/management-process-explained/ (Accessed: November 9, 2022). </a:t>
            </a:r>
          </a:p>
          <a:p>
            <a:pPr marL="285750" indent="-285750" algn="l" rtl="0" fontAlgn="base">
              <a:buFontTx/>
              <a:buChar char="-"/>
            </a:pPr>
            <a:endParaRPr lang="en-GB" b="0" i="0" u="none" strike="noStrike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8E830F-7483-BA58-5A03-E06A3B91B89B}"/>
              </a:ext>
            </a:extLst>
          </p:cNvPr>
          <p:cNvSpPr txBox="1"/>
          <p:nvPr/>
        </p:nvSpPr>
        <p:spPr>
          <a:xfrm>
            <a:off x="5103764" y="260553"/>
            <a:ext cx="56986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The management process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The management process is traditionally divided into five stages: planning, organizing, managing people, motivation and control. In accordance with this division, it is possible to determine the main functions of leadership: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79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Target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C374B-DF9C-5668-E6BE-D1514221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1611" y="300659"/>
            <a:ext cx="6730173" cy="3128341"/>
          </a:xfrm>
        </p:spPr>
        <p:txBody>
          <a:bodyPr anchor="ctr">
            <a:normAutofit fontScale="92500" lnSpcReduction="10000"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 collaboration of mainly the finance and marketing teams to set out an action plan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Their long-term goal is to expand into a public company with shareholders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Aims to breakthrough the market by using various channels of advertisement such as social media and billboards, especially in areas with a high population of young people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Plan to make its breakeven within the first three years of launching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Will be sold primarily sold online in addition to select stores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E98CEE6F-0350-4A0A-44EE-717A87571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215" y="2056563"/>
            <a:ext cx="4034118" cy="40341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574ACD-FE21-F307-F42F-9769B483F6A9}"/>
              </a:ext>
            </a:extLst>
          </p:cNvPr>
          <p:cNvSpPr txBox="1"/>
          <p:nvPr/>
        </p:nvSpPr>
        <p:spPr>
          <a:xfrm>
            <a:off x="5131612" y="3306377"/>
            <a:ext cx="69560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Aims to establish trust with investors and suppliers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Given success, the brand will expand internationally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Will compete with other big brands such as Apple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Will give out promotions and discounts to attract and retain customers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Will also host multiple events in collaboration with other organisations and host a launching party where many potential investors are expected to attend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Overall aim is to create a good company culture and increase employee satisfaction to meet the needs of everyone</a:t>
            </a:r>
            <a:r>
              <a:rPr lang="en-US" b="0" i="0" u="none" strike="noStrike" dirty="0"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924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Operational Requirements</a:t>
            </a:r>
          </a:p>
        </p:txBody>
      </p:sp>
      <p:pic>
        <p:nvPicPr>
          <p:cNvPr id="9" name="Picture 8" descr="Text&#10;&#10;Description automatically generated with medium confidence">
            <a:extLst>
              <a:ext uri="{FF2B5EF4-FFF2-40B4-BE49-F238E27FC236}">
                <a16:creationId xmlns:a16="http://schemas.microsoft.com/office/drawing/2014/main" id="{1133F1F9-F7DC-562D-2E99-839B6FA08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148" y="2047390"/>
            <a:ext cx="4240526" cy="424052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A4DC46-0FD5-C2E2-FDB4-29CB5E33FFD4}"/>
              </a:ext>
            </a:extLst>
          </p:cNvPr>
          <p:cNvSpPr txBox="1"/>
          <p:nvPr/>
        </p:nvSpPr>
        <p:spPr>
          <a:xfrm>
            <a:off x="5060515" y="924281"/>
            <a:ext cx="6450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effectLst/>
                <a:latin typeface="Calibri" panose="020F0502020204030204" pitchFamily="34" charset="0"/>
              </a:rPr>
              <a:t>There are three components of manufacturing operations:</a:t>
            </a: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endParaRPr lang="en-GB" sz="1800" b="0" i="0" u="none" strike="noStrike" dirty="0">
              <a:effectLst/>
              <a:latin typeface="Calibri" panose="020F0502020204030204" pitchFamily="34" charset="0"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Direct materials - includes all raw materials or individual pieces of equipment used to manufacture products.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Direct labour - includes the labour of skilled workers for the manufacture of handicrafts or the labour of workers hired to operate machinery or equipment.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marL="285750" indent="-285750"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Manufacturing Overheads - Refers to all costs or expenses considered indirect but still associated with manufacturing, such as utilities, quality control costs, and small parts such as screws, bolts, and solder.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>
                <a:effectLst/>
                <a:latin typeface="Calibri" panose="020F0502020204030204" pitchFamily="34" charset="0"/>
              </a:rPr>
              <a:t> </a:t>
            </a:r>
            <a:endParaRPr lang="en-GB" b="0" i="0" u="none" strike="noStrike" dirty="0">
              <a:effectLst/>
              <a:latin typeface="Segoe UI" panose="020B0502040204020203" pitchFamily="34" charset="0"/>
            </a:endParaRPr>
          </a:p>
          <a:p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What is manufacturing operations? A guide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(2022)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SafetyCulture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safetyculture.com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/topics/manufacturing-operations/%C2%A0 (Accessed: November 9, 2022).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44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Financial Forecast</a:t>
            </a:r>
          </a:p>
        </p:txBody>
      </p:sp>
      <p:graphicFrame>
        <p:nvGraphicFramePr>
          <p:cNvPr id="15" name="Chart 14">
            <a:extLst>
              <a:ext uri="{FF2B5EF4-FFF2-40B4-BE49-F238E27FC236}">
                <a16:creationId xmlns:a16="http://schemas.microsoft.com/office/drawing/2014/main" id="{3184F334-E507-DE54-D9F2-03368FAAE4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6892649"/>
              </p:ext>
            </p:extLst>
          </p:nvPr>
        </p:nvGraphicFramePr>
        <p:xfrm>
          <a:off x="5103764" y="158407"/>
          <a:ext cx="6816890" cy="3136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6" name="Chart 15">
            <a:extLst>
              <a:ext uri="{FF2B5EF4-FFF2-40B4-BE49-F238E27FC236}">
                <a16:creationId xmlns:a16="http://schemas.microsoft.com/office/drawing/2014/main" id="{859CE60B-5A42-A8CC-ACF8-618C61499E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3301762"/>
              </p:ext>
            </p:extLst>
          </p:nvPr>
        </p:nvGraphicFramePr>
        <p:xfrm>
          <a:off x="5103764" y="3584575"/>
          <a:ext cx="6816890" cy="29841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A3C9F4D-46FB-9431-BC59-52304332193F}"/>
              </a:ext>
            </a:extLst>
          </p:cNvPr>
          <p:cNvSpPr txBox="1"/>
          <p:nvPr/>
        </p:nvSpPr>
        <p:spPr>
          <a:xfrm>
            <a:off x="390235" y="2100388"/>
            <a:ext cx="391407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Steady profit from Nov 2022 to May 2023 Selling 1000 Solo1s per calendar month (increases in 1000s every month steadily till June.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June – Drop in sales of 50% is predicted in June due to the beginning of the summer season. Only 3500 solo1’s will be sold compared to the previous month.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July- Increase in sales of 50% due to the hottest season in the UK. Solar panel energy is the most efficient.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August – Predicted drop in sales due to weather change, summer period ends. </a:t>
            </a:r>
          </a:p>
        </p:txBody>
      </p:sp>
    </p:spTree>
    <p:extLst>
      <p:ext uri="{BB962C8B-B14F-4D97-AF65-F5344CB8AC3E}">
        <p14:creationId xmlns:p14="http://schemas.microsoft.com/office/powerpoint/2010/main" val="244159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84AA1E-EB06-2094-128D-E7AC59E028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29" y="205869"/>
            <a:ext cx="5822004" cy="33179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01A633-3C8F-9DB0-C86D-2D9DFB76FD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8919" y="-5785"/>
            <a:ext cx="6359968" cy="37397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AE1184-BE2A-B797-2904-29151C10C653}"/>
              </a:ext>
            </a:extLst>
          </p:cNvPr>
          <p:cNvSpPr txBox="1"/>
          <p:nvPr/>
        </p:nvSpPr>
        <p:spPr>
          <a:xfrm>
            <a:off x="591015" y="3410760"/>
            <a:ext cx="48619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Margin Loss of below 80% predicted in Nov to Jan 2023 Due to start up of business (refer to cash flow forecasts) request of additional funds will be acquired.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7B6FF6-F21A-F822-C2DD-8711A113C7D6}"/>
              </a:ext>
            </a:extLst>
          </p:cNvPr>
          <p:cNvSpPr txBox="1"/>
          <p:nvPr/>
        </p:nvSpPr>
        <p:spPr>
          <a:xfrm>
            <a:off x="6096000" y="3523785"/>
            <a:ext cx="549011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Margin Profit of above 80% predicted from July 2023 till end of the financial calendar year due to a number of factors: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Tx/>
              <a:buChar char="-"/>
            </a:pPr>
            <a:r>
              <a:rPr lang="en-GB" b="1" dirty="0"/>
              <a:t>Seasonal aspects, summer begins and solar power generated unique selling points differentiate it from the largest competitors. </a:t>
            </a:r>
          </a:p>
          <a:p>
            <a:pPr marL="285750" indent="-285750">
              <a:buFontTx/>
              <a:buChar char="-"/>
            </a:pPr>
            <a:r>
              <a:rPr lang="en-GB" b="1" dirty="0"/>
              <a:t>Largest competitors launch best-selling smart phones around the Christmas period (Sales, Black Friday).</a:t>
            </a:r>
          </a:p>
          <a:p>
            <a:pPr marL="285750" indent="-285750">
              <a:buFontTx/>
              <a:buChar char="-"/>
            </a:pPr>
            <a:r>
              <a:rPr lang="en-GB" b="1" dirty="0"/>
              <a:t>Marketing strategy comes into full effect.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D4E1DE-E3F8-C563-64D0-E25F29A20427}"/>
              </a:ext>
            </a:extLst>
          </p:cNvPr>
          <p:cNvSpPr txBox="1"/>
          <p:nvPr/>
        </p:nvSpPr>
        <p:spPr>
          <a:xfrm>
            <a:off x="323384" y="4839440"/>
            <a:ext cx="577261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Aim: </a:t>
            </a:r>
          </a:p>
          <a:p>
            <a:endParaRPr lang="en-GB" sz="2400" dirty="0"/>
          </a:p>
          <a:p>
            <a:r>
              <a:rPr lang="en-GB" sz="2000" b="1" dirty="0">
                <a:solidFill>
                  <a:srgbClr val="FF0000"/>
                </a:solidFill>
              </a:rPr>
              <a:t>Nov 2022 – Net Profit of £341,148.41 LOSS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Nov 2023 – Net profit of £7,397,583.41 PROFIT</a:t>
            </a:r>
          </a:p>
        </p:txBody>
      </p:sp>
    </p:spTree>
    <p:extLst>
      <p:ext uri="{BB962C8B-B14F-4D97-AF65-F5344CB8AC3E}">
        <p14:creationId xmlns:p14="http://schemas.microsoft.com/office/powerpoint/2010/main" val="394259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B8C4B28F-DBAD-EDC9-076C-4D3D8D16D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9345"/>
            <a:ext cx="12192000" cy="34871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AE0889-C20E-5274-F771-ADDCF77FC93F}"/>
              </a:ext>
            </a:extLst>
          </p:cNvPr>
          <p:cNvSpPr txBox="1"/>
          <p:nvPr/>
        </p:nvSpPr>
        <p:spPr>
          <a:xfrm>
            <a:off x="312234" y="4192859"/>
            <a:ext cx="1156381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Financial Year Opening Total inflows = £71,949,961.86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Financial Year Closing Total outflows = £11,177,940.67 (Total spent on business and product as a whole)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Key months: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November 2022 Loan of £100,000 Borrowed from the bank with APR 21.345% 12 months.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June 2023 Loan of £50,000 borrowed from Bank with APR 33.822% 6 months.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Target sales loss/deduction projected in all forecasts for the Months of June and August. </a:t>
            </a:r>
          </a:p>
        </p:txBody>
      </p:sp>
    </p:spTree>
    <p:extLst>
      <p:ext uri="{BB962C8B-B14F-4D97-AF65-F5344CB8AC3E}">
        <p14:creationId xmlns:p14="http://schemas.microsoft.com/office/powerpoint/2010/main" val="427350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Training needs.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8D271EF4-8DDB-C05D-3B82-2566F12FA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256" y="2041470"/>
            <a:ext cx="4085157" cy="4085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860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3A8888-5DAC-E216-2E50-490A2DE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641" y="924281"/>
            <a:ext cx="2985772" cy="1123109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</a:rPr>
              <a:t>Business Risks</a:t>
            </a:r>
          </a:p>
        </p:txBody>
      </p:sp>
      <p:pic>
        <p:nvPicPr>
          <p:cNvPr id="5" name="Content Placeholder 4" descr="Timeline&#10;&#10;Description automatically generated">
            <a:extLst>
              <a:ext uri="{FF2B5EF4-FFF2-40B4-BE49-F238E27FC236}">
                <a16:creationId xmlns:a16="http://schemas.microsoft.com/office/drawing/2014/main" id="{9C3CB8C8-8512-F188-C496-003A5E2E05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94549" y="0"/>
            <a:ext cx="7497452" cy="6858000"/>
          </a:xfrm>
        </p:spPr>
      </p:pic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1F50ADB6-F416-D403-C6BD-B3A4844AB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969" y="1971770"/>
            <a:ext cx="3891444" cy="3891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28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6864E9B9-88A9-7D34-9725-20D3BDCD0E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4A913A-E452-33DF-4BC0-909030B9B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5728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  <a:latin typeface="Impact" panose="020B0806030902050204" pitchFamily="34" charset="0"/>
              </a:rPr>
              <a:t>Conclusion &amp; Questions.</a:t>
            </a:r>
          </a:p>
        </p:txBody>
      </p:sp>
    </p:spTree>
    <p:extLst>
      <p:ext uri="{BB962C8B-B14F-4D97-AF65-F5344CB8AC3E}">
        <p14:creationId xmlns:p14="http://schemas.microsoft.com/office/powerpoint/2010/main" val="2478479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570</TotalTime>
  <Words>1314</Words>
  <Application>Microsoft Macintosh PowerPoint</Application>
  <PresentationFormat>Widescreen</PresentationFormat>
  <Paragraphs>115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Helvetica Neue</vt:lpstr>
      <vt:lpstr>Impact</vt:lpstr>
      <vt:lpstr>Segoe UI</vt:lpstr>
      <vt:lpstr>Office Theme</vt:lpstr>
      <vt:lpstr>Managing Enterprise in the 21st Century. </vt:lpstr>
      <vt:lpstr>PowerPoint Presentation</vt:lpstr>
      <vt:lpstr>Table of Contents/ Executive Summary</vt:lpstr>
      <vt:lpstr>Aims/ Business Opportunity</vt:lpstr>
      <vt:lpstr>Marketing Situation and Sales Strategy.</vt:lpstr>
      <vt:lpstr>PowerPoint Presentation</vt:lpstr>
      <vt:lpstr>Legality and Licensing</vt:lpstr>
      <vt:lpstr>Management Process</vt:lpstr>
      <vt:lpstr>Target and Objectives</vt:lpstr>
      <vt:lpstr>Operational Requirements</vt:lpstr>
      <vt:lpstr>Financial Forecast</vt:lpstr>
      <vt:lpstr>PowerPoint Presentation</vt:lpstr>
      <vt:lpstr>PowerPoint Presentation</vt:lpstr>
      <vt:lpstr>Training needs.</vt:lpstr>
      <vt:lpstr>Business Risks</vt:lpstr>
      <vt:lpstr>Conclusion &amp; Questions.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Century. </dc:title>
  <dc:creator>Shea OS</dc:creator>
  <cp:lastModifiedBy>Sheanne Ojea-Simpson (2133151)</cp:lastModifiedBy>
  <cp:revision>14</cp:revision>
  <dcterms:created xsi:type="dcterms:W3CDTF">2022-11-02T10:26:01Z</dcterms:created>
  <dcterms:modified xsi:type="dcterms:W3CDTF">2022-12-09T20:38:28Z</dcterms:modified>
</cp:coreProperties>
</file>