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0" r:id="rId4"/>
  </p:sldMasterIdLst>
  <p:notesMasterIdLst>
    <p:notesMasterId r:id="rId19"/>
  </p:notesMasterIdLst>
  <p:handoutMasterIdLst>
    <p:handoutMasterId r:id="rId20"/>
  </p:handoutMasterIdLst>
  <p:sldIdLst>
    <p:sldId id="256" r:id="rId5"/>
    <p:sldId id="257" r:id="rId6"/>
    <p:sldId id="258" r:id="rId7"/>
    <p:sldId id="259" r:id="rId8"/>
    <p:sldId id="260" r:id="rId9"/>
    <p:sldId id="262" r:id="rId10"/>
    <p:sldId id="268" r:id="rId11"/>
    <p:sldId id="263" r:id="rId12"/>
    <p:sldId id="261" r:id="rId13"/>
    <p:sldId id="264" r:id="rId14"/>
    <p:sldId id="265"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mmary Section" id="{BEB9DDA5-9AE5-4FFC-A9E9-3BD1E82EBAE5}">
          <p14:sldIdLst/>
        </p14:section>
        <p14:section name="HR Strategies for Public and Private Sector" id="{9A9489F7-966F-47EA-B9C9-380607D72A91}">
          <p14:sldIdLst>
            <p14:sldId id="256"/>
          </p14:sldIdLst>
        </p14:section>
        <p14:section name="Table Of Contents" id="{07D3377C-931F-450E-BD00-4FFAEE5FD112}">
          <p14:sldIdLst>
            <p14:sldId id="257"/>
          </p14:sldIdLst>
        </p14:section>
        <p14:section name="Private Sector Company - TESCO" id="{7854E1C0-081C-48AC-A772-5A63B5819AD1}">
          <p14:sldIdLst>
            <p14:sldId id="258"/>
          </p14:sldIdLst>
        </p14:section>
        <p14:section name="Public Sector Company - NHS" id="{353AD64E-2FA9-440A-B70A-2B0AFE22A78D}">
          <p14:sldIdLst>
            <p14:sldId id="259"/>
            <p14:sldId id="260"/>
            <p14:sldId id="262"/>
            <p14:sldId id="268"/>
            <p14:sldId id="263"/>
            <p14:sldId id="261"/>
            <p14:sldId id="264"/>
            <p14:sldId id="265"/>
            <p14:sldId id="269"/>
            <p14:sldId id="270"/>
            <p14:sldId id="27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E24C52-09B0-4F65-9261-AFAFCCF08C19}" v="167" dt="2023-07-09T18:40:11.6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0" autoAdjust="0"/>
    <p:restoredTop sz="94637" autoAdjust="0"/>
  </p:normalViewPr>
  <p:slideViewPr>
    <p:cSldViewPr snapToGrid="0" showGuides="1">
      <p:cViewPr varScale="1">
        <p:scale>
          <a:sx n="85" d="100"/>
          <a:sy n="85" d="100"/>
        </p:scale>
        <p:origin x="64" y="46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 Modi" userId="371fddb91aef2809" providerId="LiveId" clId="{FCE24C52-09B0-4F65-9261-AFAFCCF08C19}"/>
    <pc:docChg chg="undo redo custSel modSld">
      <pc:chgData name="Raj Modi" userId="371fddb91aef2809" providerId="LiveId" clId="{FCE24C52-09B0-4F65-9261-AFAFCCF08C19}" dt="2023-07-10T11:29:45.554" v="1428" actId="20577"/>
      <pc:docMkLst>
        <pc:docMk/>
      </pc:docMkLst>
      <pc:sldChg chg="modSp mod">
        <pc:chgData name="Raj Modi" userId="371fddb91aef2809" providerId="LiveId" clId="{FCE24C52-09B0-4F65-9261-AFAFCCF08C19}" dt="2023-07-10T10:23:32.106" v="1309"/>
        <pc:sldMkLst>
          <pc:docMk/>
          <pc:sldMk cId="1652133998" sldId="256"/>
        </pc:sldMkLst>
        <pc:spChg chg="mod">
          <ac:chgData name="Raj Modi" userId="371fddb91aef2809" providerId="LiveId" clId="{FCE24C52-09B0-4F65-9261-AFAFCCF08C19}" dt="2023-07-10T10:23:32.106" v="1309"/>
          <ac:spMkLst>
            <pc:docMk/>
            <pc:sldMk cId="1652133998" sldId="256"/>
            <ac:spMk id="7" creationId="{00000000-0000-0000-0000-000000000000}"/>
          </ac:spMkLst>
        </pc:spChg>
      </pc:sldChg>
      <pc:sldChg chg="modSp mod">
        <pc:chgData name="Raj Modi" userId="371fddb91aef2809" providerId="LiveId" clId="{FCE24C52-09B0-4F65-9261-AFAFCCF08C19}" dt="2023-07-10T10:28:36.490" v="1320" actId="5793"/>
        <pc:sldMkLst>
          <pc:docMk/>
          <pc:sldMk cId="4010278615" sldId="258"/>
        </pc:sldMkLst>
        <pc:spChg chg="mod">
          <ac:chgData name="Raj Modi" userId="371fddb91aef2809" providerId="LiveId" clId="{FCE24C52-09B0-4F65-9261-AFAFCCF08C19}" dt="2023-07-10T10:28:36.490" v="1320" actId="5793"/>
          <ac:spMkLst>
            <pc:docMk/>
            <pc:sldMk cId="4010278615" sldId="258"/>
            <ac:spMk id="4" creationId="{8333383A-4819-FCE0-4941-52068C936B69}"/>
          </ac:spMkLst>
        </pc:spChg>
      </pc:sldChg>
      <pc:sldChg chg="modSp mod">
        <pc:chgData name="Raj Modi" userId="371fddb91aef2809" providerId="LiveId" clId="{FCE24C52-09B0-4F65-9261-AFAFCCF08C19}" dt="2023-07-10T11:29:45.554" v="1428" actId="20577"/>
        <pc:sldMkLst>
          <pc:docMk/>
          <pc:sldMk cId="4224509479" sldId="260"/>
        </pc:sldMkLst>
        <pc:spChg chg="mod">
          <ac:chgData name="Raj Modi" userId="371fddb91aef2809" providerId="LiveId" clId="{FCE24C52-09B0-4F65-9261-AFAFCCF08C19}" dt="2023-07-10T11:29:45.554" v="1428" actId="20577"/>
          <ac:spMkLst>
            <pc:docMk/>
            <pc:sldMk cId="4224509479" sldId="260"/>
            <ac:spMk id="5" creationId="{DE791103-F40E-A8EB-6AEA-83E56E821E42}"/>
          </ac:spMkLst>
        </pc:spChg>
      </pc:sldChg>
      <pc:sldChg chg="addSp delSp modSp mod setBg modClrScheme setClrOvrMap delDesignElem chgLayout">
        <pc:chgData name="Raj Modi" userId="371fddb91aef2809" providerId="LiveId" clId="{FCE24C52-09B0-4F65-9261-AFAFCCF08C19}" dt="2023-07-10T10:20:44.179" v="1288" actId="5793"/>
        <pc:sldMkLst>
          <pc:docMk/>
          <pc:sldMk cId="1800380133" sldId="264"/>
        </pc:sldMkLst>
        <pc:spChg chg="mod ord">
          <ac:chgData name="Raj Modi" userId="371fddb91aef2809" providerId="LiveId" clId="{FCE24C52-09B0-4F65-9261-AFAFCCF08C19}" dt="2023-07-10T10:20:19.497" v="1280" actId="26606"/>
          <ac:spMkLst>
            <pc:docMk/>
            <pc:sldMk cId="1800380133" sldId="264"/>
            <ac:spMk id="2" creationId="{42C0C7CC-C10A-92D8-37DA-9AD09F17FE80}"/>
          </ac:spMkLst>
        </pc:spChg>
        <pc:spChg chg="add del mod ord">
          <ac:chgData name="Raj Modi" userId="371fddb91aef2809" providerId="LiveId" clId="{FCE24C52-09B0-4F65-9261-AFAFCCF08C19}" dt="2023-07-09T17:38:33.704" v="22" actId="700"/>
          <ac:spMkLst>
            <pc:docMk/>
            <pc:sldMk cId="1800380133" sldId="264"/>
            <ac:spMk id="3" creationId="{0E472F17-0B64-F0A4-2890-5FF1C6590BB5}"/>
          </ac:spMkLst>
        </pc:spChg>
        <pc:spChg chg="add mod ord">
          <ac:chgData name="Raj Modi" userId="371fddb91aef2809" providerId="LiveId" clId="{FCE24C52-09B0-4F65-9261-AFAFCCF08C19}" dt="2023-07-10T10:20:44.179" v="1288" actId="5793"/>
          <ac:spMkLst>
            <pc:docMk/>
            <pc:sldMk cId="1800380133" sldId="264"/>
            <ac:spMk id="4" creationId="{085A8EE6-9438-3506-AC69-E03858E78E90}"/>
          </ac:spMkLst>
        </pc:spChg>
        <pc:spChg chg="mod replId">
          <ac:chgData name="Raj Modi" userId="371fddb91aef2809" providerId="LiveId" clId="{FCE24C52-09B0-4F65-9261-AFAFCCF08C19}" dt="2023-07-09T17:37:29.142" v="12" actId="26606"/>
          <ac:spMkLst>
            <pc:docMk/>
            <pc:sldMk cId="1800380133" sldId="264"/>
            <ac:spMk id="12" creationId="{99A4E160-6CFD-4514-9E20-CA6692CCDB9C}"/>
          </ac:spMkLst>
        </pc:spChg>
        <pc:spChg chg="mod replId">
          <ac:chgData name="Raj Modi" userId="371fddb91aef2809" providerId="LiveId" clId="{FCE24C52-09B0-4F65-9261-AFAFCCF08C19}" dt="2023-07-09T17:37:29.142" v="12" actId="26606"/>
          <ac:spMkLst>
            <pc:docMk/>
            <pc:sldMk cId="1800380133" sldId="264"/>
            <ac:spMk id="13" creationId="{3DCD16F5-8D15-45FD-BA62-ADAC08183A27}"/>
          </ac:spMkLst>
        </pc:spChg>
        <pc:spChg chg="mod replId">
          <ac:chgData name="Raj Modi" userId="371fddb91aef2809" providerId="LiveId" clId="{FCE24C52-09B0-4F65-9261-AFAFCCF08C19}" dt="2023-07-09T17:37:29.142" v="12" actId="26606"/>
          <ac:spMkLst>
            <pc:docMk/>
            <pc:sldMk cId="1800380133" sldId="264"/>
            <ac:spMk id="14" creationId="{E7CFAF28-6FDA-4C2C-BE51-123D1115F75C}"/>
          </ac:spMkLst>
        </pc:spChg>
        <pc:spChg chg="mod replId">
          <ac:chgData name="Raj Modi" userId="371fddb91aef2809" providerId="LiveId" clId="{FCE24C52-09B0-4F65-9261-AFAFCCF08C19}" dt="2023-07-09T17:37:29.142" v="12" actId="26606"/>
          <ac:spMkLst>
            <pc:docMk/>
            <pc:sldMk cId="1800380133" sldId="264"/>
            <ac:spMk id="15" creationId="{1FD12703-0627-4991-B2A4-F96519F90863}"/>
          </ac:spMkLst>
        </pc:spChg>
        <pc:spChg chg="mod replId">
          <ac:chgData name="Raj Modi" userId="371fddb91aef2809" providerId="LiveId" clId="{FCE24C52-09B0-4F65-9261-AFAFCCF08C19}" dt="2023-07-09T17:37:29.142" v="12" actId="26606"/>
          <ac:spMkLst>
            <pc:docMk/>
            <pc:sldMk cId="1800380133" sldId="264"/>
            <ac:spMk id="16" creationId="{A5758E0B-DF61-40A8-B765-BC6841906A9A}"/>
          </ac:spMkLst>
        </pc:spChg>
        <pc:spChg chg="add del">
          <ac:chgData name="Raj Modi" userId="371fddb91aef2809" providerId="LiveId" clId="{FCE24C52-09B0-4F65-9261-AFAFCCF08C19}" dt="2023-07-10T10:20:12.255" v="1275" actId="26606"/>
          <ac:spMkLst>
            <pc:docMk/>
            <pc:sldMk cId="1800380133" sldId="264"/>
            <ac:spMk id="17" creationId="{C8643778-7F6C-4E8D-84D1-D5CDB9928191}"/>
          </ac:spMkLst>
        </pc:spChg>
        <pc:spChg chg="add del">
          <ac:chgData name="Raj Modi" userId="371fddb91aef2809" providerId="LiveId" clId="{FCE24C52-09B0-4F65-9261-AFAFCCF08C19}" dt="2023-07-10T10:20:17.972" v="1277" actId="26606"/>
          <ac:spMkLst>
            <pc:docMk/>
            <pc:sldMk cId="1800380133" sldId="264"/>
            <ac:spMk id="18" creationId="{2FCD9B94-D70B-4446-85E5-ACD3904289CB}"/>
          </ac:spMkLst>
        </pc:spChg>
        <pc:spChg chg="add del">
          <ac:chgData name="Raj Modi" userId="371fddb91aef2809" providerId="LiveId" clId="{FCE24C52-09B0-4F65-9261-AFAFCCF08C19}" dt="2023-07-10T10:20:12.255" v="1275" actId="26606"/>
          <ac:spMkLst>
            <pc:docMk/>
            <pc:sldMk cId="1800380133" sldId="264"/>
            <ac:spMk id="19" creationId="{1D22F88D-6907-48AF-B024-346E855E0D96}"/>
          </ac:spMkLst>
        </pc:spChg>
        <pc:spChg chg="add del">
          <ac:chgData name="Raj Modi" userId="371fddb91aef2809" providerId="LiveId" clId="{FCE24C52-09B0-4F65-9261-AFAFCCF08C19}" dt="2023-07-10T10:20:19.481" v="1279" actId="26606"/>
          <ac:spMkLst>
            <pc:docMk/>
            <pc:sldMk cId="1800380133" sldId="264"/>
            <ac:spMk id="41" creationId="{C8643778-7F6C-4E8D-84D1-D5CDB9928191}"/>
          </ac:spMkLst>
        </pc:spChg>
        <pc:spChg chg="add del">
          <ac:chgData name="Raj Modi" userId="371fddb91aef2809" providerId="LiveId" clId="{FCE24C52-09B0-4F65-9261-AFAFCCF08C19}" dt="2023-07-10T10:20:19.481" v="1279" actId="26606"/>
          <ac:spMkLst>
            <pc:docMk/>
            <pc:sldMk cId="1800380133" sldId="264"/>
            <ac:spMk id="42" creationId="{1D22F88D-6907-48AF-B024-346E855E0D96}"/>
          </ac:spMkLst>
        </pc:spChg>
        <pc:spChg chg="mod replId">
          <ac:chgData name="Raj Modi" userId="371fddb91aef2809" providerId="LiveId" clId="{FCE24C52-09B0-4F65-9261-AFAFCCF08C19}" dt="2023-07-09T17:37:29.142" v="12" actId="26606"/>
          <ac:spMkLst>
            <pc:docMk/>
            <pc:sldMk cId="1800380133" sldId="264"/>
            <ac:spMk id="68" creationId="{3E063A1F-9566-4436-B4E3-2890FBBC2CCB}"/>
          </ac:spMkLst>
        </pc:spChg>
        <pc:spChg chg="add del">
          <ac:chgData name="Raj Modi" userId="371fddb91aef2809" providerId="LiveId" clId="{FCE24C52-09B0-4F65-9261-AFAFCCF08C19}" dt="2023-07-09T17:37:20.124" v="5" actId="26606"/>
          <ac:spMkLst>
            <pc:docMk/>
            <pc:sldMk cId="1800380133" sldId="264"/>
            <ac:spMk id="140" creationId="{21ECAAB0-702B-4C08-B30F-0AFAC3479ADF}"/>
          </ac:spMkLst>
        </pc:spChg>
        <pc:spChg chg="add del">
          <ac:chgData name="Raj Modi" userId="371fddb91aef2809" providerId="LiveId" clId="{FCE24C52-09B0-4F65-9261-AFAFCCF08C19}" dt="2023-07-09T17:37:22.717" v="7" actId="26606"/>
          <ac:spMkLst>
            <pc:docMk/>
            <pc:sldMk cId="1800380133" sldId="264"/>
            <ac:spMk id="145" creationId="{63A60C88-7443-4827-9241-5019758CB4F0}"/>
          </ac:spMkLst>
        </pc:spChg>
        <pc:grpChg chg="add del">
          <ac:chgData name="Raj Modi" userId="371fddb91aef2809" providerId="LiveId" clId="{FCE24C52-09B0-4F65-9261-AFAFCCF08C19}" dt="2023-07-10T10:20:12.255" v="1275" actId="26606"/>
          <ac:grpSpMkLst>
            <pc:docMk/>
            <pc:sldMk cId="1800380133" sldId="264"/>
            <ac:grpSpMk id="9" creationId="{3F1527C3-06F4-4F4D-B364-8E97266450C5}"/>
          </ac:grpSpMkLst>
        </pc:grpChg>
        <pc:grpChg chg="add del">
          <ac:chgData name="Raj Modi" userId="371fddb91aef2809" providerId="LiveId" clId="{FCE24C52-09B0-4F65-9261-AFAFCCF08C19}" dt="2023-07-10T10:20:17.972" v="1277" actId="26606"/>
          <ac:grpSpMkLst>
            <pc:docMk/>
            <pc:sldMk cId="1800380133" sldId="264"/>
            <ac:grpSpMk id="10" creationId="{260ACC13-B825-49F3-93DE-C8B8F2FA37A1}"/>
          </ac:grpSpMkLst>
        </pc:grpChg>
        <pc:grpChg chg="add">
          <ac:chgData name="Raj Modi" userId="371fddb91aef2809" providerId="LiveId" clId="{FCE24C52-09B0-4F65-9261-AFAFCCF08C19}" dt="2023-07-10T10:20:19.497" v="1280" actId="26606"/>
          <ac:grpSpMkLst>
            <pc:docMk/>
            <pc:sldMk cId="1800380133" sldId="264"/>
            <ac:grpSpMk id="11" creationId="{15FF890B-3CE7-403A-AECE-2DE04FC7AF80}"/>
          </ac:grpSpMkLst>
        </pc:grpChg>
        <pc:grpChg chg="add del">
          <ac:chgData name="Raj Modi" userId="371fddb91aef2809" providerId="LiveId" clId="{FCE24C52-09B0-4F65-9261-AFAFCCF08C19}" dt="2023-07-10T10:20:12.255" v="1275" actId="26606"/>
          <ac:grpSpMkLst>
            <pc:docMk/>
            <pc:sldMk cId="1800380133" sldId="264"/>
            <ac:grpSpMk id="21" creationId="{F3842748-48B5-4DD0-A06A-A31C74024A99}"/>
          </ac:grpSpMkLst>
        </pc:grpChg>
        <pc:grpChg chg="add del">
          <ac:chgData name="Raj Modi" userId="371fddb91aef2809" providerId="LiveId" clId="{FCE24C52-09B0-4F65-9261-AFAFCCF08C19}" dt="2023-07-10T10:20:19.481" v="1279" actId="26606"/>
          <ac:grpSpMkLst>
            <pc:docMk/>
            <pc:sldMk cId="1800380133" sldId="264"/>
            <ac:grpSpMk id="35" creationId="{3F1527C3-06F4-4F4D-B364-8E97266450C5}"/>
          </ac:grpSpMkLst>
        </pc:grpChg>
        <pc:grpChg chg="add del">
          <ac:chgData name="Raj Modi" userId="371fddb91aef2809" providerId="LiveId" clId="{FCE24C52-09B0-4F65-9261-AFAFCCF08C19}" dt="2023-07-10T10:20:19.481" v="1279" actId="26606"/>
          <ac:grpSpMkLst>
            <pc:docMk/>
            <pc:sldMk cId="1800380133" sldId="264"/>
            <ac:grpSpMk id="43" creationId="{F3842748-48B5-4DD0-A06A-A31C74024A99}"/>
          </ac:grpSpMkLst>
        </pc:grpChg>
        <pc:grpChg chg="add del">
          <ac:chgData name="Raj Modi" userId="371fddb91aef2809" providerId="LiveId" clId="{FCE24C52-09B0-4F65-9261-AFAFCCF08C19}" dt="2023-07-09T17:37:37.363" v="19" actId="26606"/>
          <ac:grpSpMkLst>
            <pc:docMk/>
            <pc:sldMk cId="1800380133" sldId="264"/>
            <ac:grpSpMk id="118" creationId="{15FF890B-3CE7-403A-AECE-2DE04FC7AF80}"/>
          </ac:grpSpMkLst>
        </pc:grpChg>
        <pc:grpChg chg="add del">
          <ac:chgData name="Raj Modi" userId="371fddb91aef2809" providerId="LiveId" clId="{FCE24C52-09B0-4F65-9261-AFAFCCF08C19}" dt="2023-07-09T17:37:17.989" v="1" actId="26606"/>
          <ac:grpSpMkLst>
            <pc:docMk/>
            <pc:sldMk cId="1800380133" sldId="264"/>
            <ac:grpSpMk id="124" creationId="{15FF890B-3CE7-403A-AECE-2DE04FC7AF80}"/>
          </ac:grpSpMkLst>
        </pc:grpChg>
        <pc:grpChg chg="add del">
          <ac:chgData name="Raj Modi" userId="371fddb91aef2809" providerId="LiveId" clId="{FCE24C52-09B0-4F65-9261-AFAFCCF08C19}" dt="2023-07-09T17:37:18.758" v="3" actId="26606"/>
          <ac:grpSpMkLst>
            <pc:docMk/>
            <pc:sldMk cId="1800380133" sldId="264"/>
            <ac:grpSpMk id="132" creationId="{15FF890B-3CE7-403A-AECE-2DE04FC7AF80}"/>
          </ac:grpSpMkLst>
        </pc:grpChg>
        <pc:grpChg chg="add del">
          <ac:chgData name="Raj Modi" userId="371fddb91aef2809" providerId="LiveId" clId="{FCE24C52-09B0-4F65-9261-AFAFCCF08C19}" dt="2023-07-09T17:37:20.124" v="5" actId="26606"/>
          <ac:grpSpMkLst>
            <pc:docMk/>
            <pc:sldMk cId="1800380133" sldId="264"/>
            <ac:grpSpMk id="139" creationId="{15FF890B-3CE7-403A-AECE-2DE04FC7AF80}"/>
          </ac:grpSpMkLst>
        </pc:grpChg>
        <pc:grpChg chg="add del">
          <ac:chgData name="Raj Modi" userId="371fddb91aef2809" providerId="LiveId" clId="{FCE24C52-09B0-4F65-9261-AFAFCCF08C19}" dt="2023-07-09T17:37:20.124" v="5" actId="26606"/>
          <ac:grpSpMkLst>
            <pc:docMk/>
            <pc:sldMk cId="1800380133" sldId="264"/>
            <ac:grpSpMk id="141" creationId="{28A4A409-9242-444A-AC1F-809866828B50}"/>
          </ac:grpSpMkLst>
        </pc:grpChg>
        <pc:grpChg chg="add del">
          <ac:chgData name="Raj Modi" userId="371fddb91aef2809" providerId="LiveId" clId="{FCE24C52-09B0-4F65-9261-AFAFCCF08C19}" dt="2023-07-09T17:37:22.717" v="7" actId="26606"/>
          <ac:grpSpMkLst>
            <pc:docMk/>
            <pc:sldMk cId="1800380133" sldId="264"/>
            <ac:grpSpMk id="143" creationId="{15FF890B-3CE7-403A-AECE-2DE04FC7AF80}"/>
          </ac:grpSpMkLst>
        </pc:grpChg>
        <pc:grpChg chg="add del">
          <ac:chgData name="Raj Modi" userId="371fddb91aef2809" providerId="LiveId" clId="{FCE24C52-09B0-4F65-9261-AFAFCCF08C19}" dt="2023-07-09T17:37:22.717" v="7" actId="26606"/>
          <ac:grpSpMkLst>
            <pc:docMk/>
            <pc:sldMk cId="1800380133" sldId="264"/>
            <ac:grpSpMk id="144" creationId="{DF8D5C46-63E5-40C5-A208-4B2189FA1032}"/>
          </ac:grpSpMkLst>
        </pc:grpChg>
        <pc:grpChg chg="add del">
          <ac:chgData name="Raj Modi" userId="371fddb91aef2809" providerId="LiveId" clId="{FCE24C52-09B0-4F65-9261-AFAFCCF08C19}" dt="2023-07-09T17:37:26.392" v="9" actId="26606"/>
          <ac:grpSpMkLst>
            <pc:docMk/>
            <pc:sldMk cId="1800380133" sldId="264"/>
            <ac:grpSpMk id="147" creationId="{15FF890B-3CE7-403A-AECE-2DE04FC7AF80}"/>
          </ac:grpSpMkLst>
        </pc:grpChg>
        <pc:grpChg chg="add del">
          <ac:chgData name="Raj Modi" userId="371fddb91aef2809" providerId="LiveId" clId="{FCE24C52-09B0-4F65-9261-AFAFCCF08C19}" dt="2023-07-09T17:37:29.142" v="12" actId="26606"/>
          <ac:grpSpMkLst>
            <pc:docMk/>
            <pc:sldMk cId="1800380133" sldId="264"/>
            <ac:grpSpMk id="149" creationId="{15FF890B-3CE7-403A-AECE-2DE04FC7AF80}"/>
          </ac:grpSpMkLst>
        </pc:grpChg>
        <pc:grpChg chg="add del">
          <ac:chgData name="Raj Modi" userId="371fddb91aef2809" providerId="LiveId" clId="{FCE24C52-09B0-4F65-9261-AFAFCCF08C19}" dt="2023-07-09T17:37:29.912" v="14" actId="26606"/>
          <ac:grpSpMkLst>
            <pc:docMk/>
            <pc:sldMk cId="1800380133" sldId="264"/>
            <ac:grpSpMk id="156" creationId="{15FF890B-3CE7-403A-AECE-2DE04FC7AF80}"/>
          </ac:grpSpMkLst>
        </pc:grpChg>
        <pc:grpChg chg="add del">
          <ac:chgData name="Raj Modi" userId="371fddb91aef2809" providerId="LiveId" clId="{FCE24C52-09B0-4F65-9261-AFAFCCF08C19}" dt="2023-07-09T17:37:33.293" v="16" actId="26606"/>
          <ac:grpSpMkLst>
            <pc:docMk/>
            <pc:sldMk cId="1800380133" sldId="264"/>
            <ac:grpSpMk id="158" creationId="{15FF890B-3CE7-403A-AECE-2DE04FC7AF80}"/>
          </ac:grpSpMkLst>
        </pc:grpChg>
        <pc:grpChg chg="add del">
          <ac:chgData name="Raj Modi" userId="371fddb91aef2809" providerId="LiveId" clId="{FCE24C52-09B0-4F65-9261-AFAFCCF08C19}" dt="2023-07-09T17:37:37.235" v="18" actId="26606"/>
          <ac:grpSpMkLst>
            <pc:docMk/>
            <pc:sldMk cId="1800380133" sldId="264"/>
            <ac:grpSpMk id="160" creationId="{15FF890B-3CE7-403A-AECE-2DE04FC7AF80}"/>
          </ac:grpSpMkLst>
        </pc:grpChg>
        <pc:grpChg chg="add del">
          <ac:chgData name="Raj Modi" userId="371fddb91aef2809" providerId="LiveId" clId="{FCE24C52-09B0-4F65-9261-AFAFCCF08C19}" dt="2023-07-09T17:38:14.127" v="20" actId="700"/>
          <ac:grpSpMkLst>
            <pc:docMk/>
            <pc:sldMk cId="1800380133" sldId="264"/>
            <ac:grpSpMk id="162" creationId="{15FF890B-3CE7-403A-AECE-2DE04FC7AF80}"/>
          </ac:grpSpMkLst>
        </pc:grpChg>
        <pc:graphicFrameChg chg="del mod ord modGraphic">
          <ac:chgData name="Raj Modi" userId="371fddb91aef2809" providerId="LiveId" clId="{FCE24C52-09B0-4F65-9261-AFAFCCF08C19}" dt="2023-07-09T18:41:52.793" v="77" actId="21"/>
          <ac:graphicFrameMkLst>
            <pc:docMk/>
            <pc:sldMk cId="1800380133" sldId="264"/>
            <ac:graphicFrameMk id="119" creationId="{1037D7F8-E76B-AD76-2B28-A1514671A1DB}"/>
          </ac:graphicFrameMkLst>
        </pc:graphicFrameChg>
        <pc:picChg chg="add del">
          <ac:chgData name="Raj Modi" userId="371fddb91aef2809" providerId="LiveId" clId="{FCE24C52-09B0-4F65-9261-AFAFCCF08C19}" dt="2023-07-10T10:20:17.972" v="1277" actId="26606"/>
          <ac:picMkLst>
            <pc:docMk/>
            <pc:sldMk cId="1800380133" sldId="264"/>
            <ac:picMk id="6" creationId="{B91464F0-10D6-268A-CACC-B5A9D26E69AB}"/>
          </ac:picMkLst>
        </pc:picChg>
        <pc:picChg chg="add">
          <ac:chgData name="Raj Modi" userId="371fddb91aef2809" providerId="LiveId" clId="{FCE24C52-09B0-4F65-9261-AFAFCCF08C19}" dt="2023-07-10T10:20:19.497" v="1280" actId="26606"/>
          <ac:picMkLst>
            <pc:docMk/>
            <pc:sldMk cId="1800380133" sldId="264"/>
            <ac:picMk id="8" creationId="{22E139B0-D619-C787-5977-C2B824E0B242}"/>
          </ac:picMkLst>
        </pc:picChg>
        <pc:picChg chg="del mod">
          <ac:chgData name="Raj Modi" userId="371fddb91aef2809" providerId="LiveId" clId="{FCE24C52-09B0-4F65-9261-AFAFCCF08C19}" dt="2023-07-09T17:38:54.640" v="25" actId="21"/>
          <ac:picMkLst>
            <pc:docMk/>
            <pc:sldMk cId="1800380133" sldId="264"/>
            <ac:picMk id="69" creationId="{2654C062-3406-B864-3D17-F7D52A169646}"/>
          </ac:picMkLst>
        </pc:picChg>
        <pc:cxnChg chg="add del">
          <ac:chgData name="Raj Modi" userId="371fddb91aef2809" providerId="LiveId" clId="{FCE24C52-09B0-4F65-9261-AFAFCCF08C19}" dt="2023-07-10T10:20:17.972" v="1277" actId="26606"/>
          <ac:cxnSpMkLst>
            <pc:docMk/>
            <pc:sldMk cId="1800380133" sldId="264"/>
            <ac:cxnSpMk id="20" creationId="{3378FF8B-3743-48E1-88E3-F4CADB3DECE5}"/>
          </ac:cxnSpMkLst>
        </pc:cxnChg>
      </pc:sldChg>
      <pc:sldChg chg="modSp mod">
        <pc:chgData name="Raj Modi" userId="371fddb91aef2809" providerId="LiveId" clId="{FCE24C52-09B0-4F65-9261-AFAFCCF08C19}" dt="2023-07-10T10:36:34.841" v="1327" actId="20577"/>
        <pc:sldMkLst>
          <pc:docMk/>
          <pc:sldMk cId="3197023440" sldId="265"/>
        </pc:sldMkLst>
        <pc:spChg chg="mod">
          <ac:chgData name="Raj Modi" userId="371fddb91aef2809" providerId="LiveId" clId="{FCE24C52-09B0-4F65-9261-AFAFCCF08C19}" dt="2023-07-10T10:36:34.841" v="1327" actId="20577"/>
          <ac:spMkLst>
            <pc:docMk/>
            <pc:sldMk cId="3197023440" sldId="265"/>
            <ac:spMk id="103" creationId="{00000000-0000-0000-0000-000000000000}"/>
          </ac:spMkLst>
        </pc:spChg>
      </pc:sldChg>
      <pc:sldChg chg="modSp mod">
        <pc:chgData name="Raj Modi" userId="371fddb91aef2809" providerId="LiveId" clId="{FCE24C52-09B0-4F65-9261-AFAFCCF08C19}" dt="2023-07-10T11:26:24.576" v="1348"/>
        <pc:sldMkLst>
          <pc:docMk/>
          <pc:sldMk cId="2396798416" sldId="269"/>
        </pc:sldMkLst>
        <pc:spChg chg="mod">
          <ac:chgData name="Raj Modi" userId="371fddb91aef2809" providerId="LiveId" clId="{FCE24C52-09B0-4F65-9261-AFAFCCF08C19}" dt="2023-07-10T11:26:24.576" v="1348"/>
          <ac:spMkLst>
            <pc:docMk/>
            <pc:sldMk cId="2396798416" sldId="269"/>
            <ac:spMk id="3" creationId="{AB9FF55A-5279-AC08-7B7C-5F5DD877544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7/10/2023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7/10/2023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A3C37BE-C303-496D-B5CD-85F2937540FC}" type="slidenum">
              <a:rPr lang="en-IN" smtClean="0"/>
              <a:t>9</a:t>
            </a:fld>
            <a:endParaRPr lang="en-IN"/>
          </a:p>
        </p:txBody>
      </p:sp>
    </p:spTree>
    <p:extLst>
      <p:ext uri="{BB962C8B-B14F-4D97-AF65-F5344CB8AC3E}">
        <p14:creationId xmlns:p14="http://schemas.microsoft.com/office/powerpoint/2010/main" val="3645372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A3C37BE-C303-496D-B5CD-85F2937540FC}" type="slidenum">
              <a:rPr lang="en-IN" smtClean="0"/>
              <a:t>11</a:t>
            </a:fld>
            <a:endParaRPr lang="en-IN"/>
          </a:p>
        </p:txBody>
      </p:sp>
    </p:spTree>
    <p:extLst>
      <p:ext uri="{BB962C8B-B14F-4D97-AF65-F5344CB8AC3E}">
        <p14:creationId xmlns:p14="http://schemas.microsoft.com/office/powerpoint/2010/main" val="2359618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784344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59062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FF54DE5-C571-48E8-A5BC-B369434E2F44}" type="slidenum">
              <a:rPr lang="en-IN" smtClean="0"/>
              <a:t>‹#›</a:t>
            </a:fld>
            <a:endParaRPr lang="en-IN"/>
          </a:p>
        </p:txBody>
      </p:sp>
    </p:spTree>
    <p:extLst>
      <p:ext uri="{BB962C8B-B14F-4D97-AF65-F5344CB8AC3E}">
        <p14:creationId xmlns:p14="http://schemas.microsoft.com/office/powerpoint/2010/main" val="1980305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2B9795-92DC-40DC-A1CA-9A4B349D7824}"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1204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2B9795-92DC-40DC-A1CA-9A4B349D7824}" type="datetimeFigureOut">
              <a:rPr lang="en-US" smtClean="0"/>
              <a:pPr/>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197683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2B9795-92DC-40DC-A1CA-9A4B349D7824}" type="datetimeFigureOut">
              <a:rPr lang="en-US" smtClean="0"/>
              <a:t>7/10/2023</a:t>
            </a:fld>
            <a:endParaRPr lang="en-US"/>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FF54DE5-C571-48E8-A5BC-B369434E2F44}" type="slidenum">
              <a:rPr lang="en-IN" smtClean="0"/>
              <a:t>‹#›</a:t>
            </a:fld>
            <a:endParaRPr lang="en-IN"/>
          </a:p>
        </p:txBody>
      </p:sp>
    </p:spTree>
    <p:extLst>
      <p:ext uri="{BB962C8B-B14F-4D97-AF65-F5344CB8AC3E}">
        <p14:creationId xmlns:p14="http://schemas.microsoft.com/office/powerpoint/2010/main" val="2222263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smtClean="0"/>
              <a:t>7/10/2023</a:t>
            </a:fld>
            <a:endParaRPr lang="en-US"/>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FF54DE5-C571-48E8-A5BC-B369434E2F44}" type="slidenum">
              <a:rPr lang="en-IN" smtClean="0"/>
              <a:t>‹#›</a:t>
            </a:fld>
            <a:endParaRPr lang="en-IN"/>
          </a:p>
        </p:txBody>
      </p:sp>
    </p:spTree>
    <p:extLst>
      <p:ext uri="{BB962C8B-B14F-4D97-AF65-F5344CB8AC3E}">
        <p14:creationId xmlns:p14="http://schemas.microsoft.com/office/powerpoint/2010/main" val="1331757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849892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1262523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248602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700148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184980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797408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1704051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1376530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257028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719486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2B9795-92DC-40DC-A1CA-9A4B349D7824}" type="datetimeFigureOut">
              <a:rPr lang="en-US" smtClean="0"/>
              <a:pPr/>
              <a:t>7/10/2023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36786560"/>
      </p:ext>
    </p:extLst>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 id="2147484272" r:id="rId12"/>
    <p:sldLayoutId id="2147484273" r:id="rId13"/>
    <p:sldLayoutId id="2147484274" r:id="rId14"/>
    <p:sldLayoutId id="2147484275" r:id="rId15"/>
    <p:sldLayoutId id="2147484276" r:id="rId16"/>
    <p:sldLayoutId id="2147484277"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hyperlink" Target="mailto:2240350@student.uwtsd.ac.uk"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pexels.com/photo/tesco-39232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hyperlink" Target="https://creativecommons.org/licenses/by-nc/3.0/" TargetMode="External"/><Relationship Id="rId4" Type="http://schemas.openxmlformats.org/officeDocument/2006/relationships/hyperlink" Target="https://www.bmj.com/content/365/bmj.l167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1.jpeg"/><Relationship Id="rId7" Type="http://schemas.openxmlformats.org/officeDocument/2006/relationships/hyperlink" Target="https://news.euspert.com/sainsburys-jobs-vacancies-in-uk/"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7.jpg"/><Relationship Id="rId5" Type="http://schemas.openxmlformats.org/officeDocument/2006/relationships/hyperlink" Target="https://commons.wikimedia.org/wiki/File:Okayama_Red_Cross_Hospital.jpg" TargetMode="External"/><Relationship Id="rId4" Type="http://schemas.openxmlformats.org/officeDocument/2006/relationships/image" Target="../media/image6.jpeg"/><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1.xml"/><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Images/tesco-case-study-strategic-human-resource-management-in-action_tcm18-5563.pdf"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5" name="Group 34">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6"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7"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8"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9"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0"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1"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6" name="Rectangle 42">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descr="Shaking hands after meeting in a cafe"/>
          <p:cNvPicPr>
            <a:picLocks noGrp="1" noChangeAspect="1"/>
          </p:cNvPicPr>
          <p:nvPr>
            <p:ph type="pic" idx="1"/>
          </p:nvPr>
        </p:nvPicPr>
        <p:blipFill rotWithShape="1">
          <a:blip r:embed="rId4" cstate="print">
            <a:extLst>
              <a:ext uri="{28A0092B-C50C-407E-A947-70E740481C1C}">
                <a14:useLocalDpi xmlns:a14="http://schemas.microsoft.com/office/drawing/2010/main" val="0"/>
              </a:ext>
            </a:extLst>
          </a:blip>
          <a:srcRect t="23391" r="9091"/>
          <a:stretch/>
        </p:blipFill>
        <p:spPr>
          <a:xfrm>
            <a:off x="20" y="10"/>
            <a:ext cx="12191980" cy="6857990"/>
          </a:xfrm>
          <a:prstGeom prst="rect">
            <a:avLst/>
          </a:prstGeom>
          <a:noFill/>
        </p:spPr>
      </p:pic>
      <p:sp>
        <p:nvSpPr>
          <p:cNvPr id="57"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685800" y="1634067"/>
            <a:ext cx="4080932" cy="3310468"/>
          </a:xfrm>
        </p:spPr>
        <p:txBody>
          <a:bodyPr vert="horz" lIns="91440" tIns="45720" rIns="91440" bIns="45720" rtlCol="0" anchor="b">
            <a:normAutofit/>
          </a:bodyPr>
          <a:lstStyle/>
          <a:p>
            <a:pPr algn="l">
              <a:lnSpc>
                <a:spcPct val="90000"/>
              </a:lnSpc>
            </a:pPr>
            <a:r>
              <a:rPr lang="en-US" sz="5400" dirty="0">
                <a:solidFill>
                  <a:schemeClr val="bg1"/>
                </a:solidFill>
              </a:rPr>
              <a:t>HR Strategies for Public and Private Sector</a:t>
            </a:r>
          </a:p>
        </p:txBody>
      </p:sp>
      <p:sp>
        <p:nvSpPr>
          <p:cNvPr id="7" name="Subtitle 6"/>
          <p:cNvSpPr>
            <a:spLocks noGrp="1"/>
          </p:cNvSpPr>
          <p:nvPr>
            <p:ph type="body" sz="half" idx="2"/>
          </p:nvPr>
        </p:nvSpPr>
        <p:spPr>
          <a:xfrm>
            <a:off x="685800" y="4944534"/>
            <a:ext cx="4080933" cy="939799"/>
          </a:xfrm>
        </p:spPr>
        <p:txBody>
          <a:bodyPr vert="horz" lIns="91440" tIns="45720" rIns="91440" bIns="45720" rtlCol="0" anchor="t">
            <a:normAutofit/>
          </a:bodyPr>
          <a:lstStyle/>
          <a:p>
            <a:pPr algn="l"/>
            <a:r>
              <a:rPr lang="en-US" sz="2100" dirty="0">
                <a:solidFill>
                  <a:schemeClr val="bg1"/>
                </a:solidFill>
              </a:rPr>
              <a:t>Raj </a:t>
            </a:r>
            <a:r>
              <a:rPr lang="en-US" sz="2100" dirty="0" err="1">
                <a:solidFill>
                  <a:schemeClr val="bg1"/>
                </a:solidFill>
              </a:rPr>
              <a:t>Sanjaybhai</a:t>
            </a:r>
            <a:r>
              <a:rPr lang="en-US" sz="2100" dirty="0">
                <a:solidFill>
                  <a:schemeClr val="bg1"/>
                </a:solidFill>
              </a:rPr>
              <a:t> Modi</a:t>
            </a:r>
          </a:p>
          <a:p>
            <a:pPr algn="l"/>
            <a:r>
              <a:rPr lang="en-IN" sz="2400" b="0" i="0" u="none" strike="noStrike" dirty="0">
                <a:solidFill>
                  <a:srgbClr val="212529"/>
                </a:solidFill>
                <a:effectLst/>
                <a:latin typeface="-apple-system"/>
                <a:hlinkClick r:id="rId5"/>
              </a:rPr>
              <a:t>2240350@student.uwtsd.ac.uk</a:t>
            </a:r>
            <a:endParaRPr lang="en-US" sz="2100" dirty="0">
              <a:solidFill>
                <a:schemeClr val="bg1"/>
              </a:solidFill>
            </a:endParaRPr>
          </a:p>
        </p:txBody>
      </p:sp>
      <p:grpSp>
        <p:nvGrpSpPr>
          <p:cNvPr id="47" name="Group 46">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48"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9"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0"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1"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8"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9"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134" name="Picture 14" descr="Desk with productivity items">
            <a:extLst>
              <a:ext uri="{FF2B5EF4-FFF2-40B4-BE49-F238E27FC236}">
                <a16:creationId xmlns:a16="http://schemas.microsoft.com/office/drawing/2014/main" id="{A8DA2B68-E28C-57C7-EC90-7D1592C2B2A4}"/>
              </a:ext>
            </a:extLst>
          </p:cNvPr>
          <p:cNvPicPr>
            <a:picLocks noChangeAspect="1"/>
          </p:cNvPicPr>
          <p:nvPr/>
        </p:nvPicPr>
        <p:blipFill rotWithShape="1">
          <a:blip r:embed="rId3">
            <a:duotone>
              <a:schemeClr val="bg2">
                <a:shade val="45000"/>
                <a:satMod val="135000"/>
              </a:schemeClr>
              <a:prstClr val="white"/>
            </a:duotone>
            <a:alphaModFix amt="21000"/>
          </a:blip>
          <a:srcRect b="15730"/>
          <a:stretch/>
        </p:blipFill>
        <p:spPr>
          <a:xfrm>
            <a:off x="20" y="10"/>
            <a:ext cx="12191980" cy="6857990"/>
          </a:xfrm>
          <a:prstGeom prst="rect">
            <a:avLst/>
          </a:prstGeom>
        </p:spPr>
      </p:pic>
      <p:grpSp>
        <p:nvGrpSpPr>
          <p:cNvPr id="135" name="Group 18">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6"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7"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8"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9"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0"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1"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3" name="Title 12"/>
          <p:cNvSpPr>
            <a:spLocks noGrp="1"/>
          </p:cNvSpPr>
          <p:nvPr>
            <p:ph type="title"/>
          </p:nvPr>
        </p:nvSpPr>
        <p:spPr>
          <a:xfrm>
            <a:off x="1484309" y="160831"/>
            <a:ext cx="10018713" cy="682142"/>
          </a:xfrm>
        </p:spPr>
        <p:txBody>
          <a:bodyPr>
            <a:normAutofit fontScale="90000"/>
          </a:bodyPr>
          <a:lstStyle/>
          <a:p>
            <a:r>
              <a:rPr lang="en-US" b="1" dirty="0"/>
              <a:t>Table of Contents</a:t>
            </a:r>
          </a:p>
        </p:txBody>
      </p:sp>
      <p:sp>
        <p:nvSpPr>
          <p:cNvPr id="142" name="Content Placeholder 10">
            <a:extLst>
              <a:ext uri="{FF2B5EF4-FFF2-40B4-BE49-F238E27FC236}">
                <a16:creationId xmlns:a16="http://schemas.microsoft.com/office/drawing/2014/main" id="{365BA3E0-793C-9DFF-7B0B-96ECF05CD813}"/>
              </a:ext>
            </a:extLst>
          </p:cNvPr>
          <p:cNvSpPr>
            <a:spLocks noGrp="1"/>
          </p:cNvSpPr>
          <p:nvPr>
            <p:ph idx="1"/>
          </p:nvPr>
        </p:nvSpPr>
        <p:spPr>
          <a:xfrm>
            <a:off x="1484310" y="890598"/>
            <a:ext cx="10018713" cy="5124429"/>
          </a:xfrm>
        </p:spPr>
        <p:txBody>
          <a:bodyPr>
            <a:normAutofit fontScale="32500" lnSpcReduction="20000"/>
          </a:bodyPr>
          <a:lstStyle/>
          <a:p>
            <a:pPr algn="just">
              <a:lnSpc>
                <a:spcPct val="90000"/>
              </a:lnSpc>
              <a:buFont typeface="Wingdings" panose="05000000000000000000" pitchFamily="2" charset="2"/>
              <a:buChar char="Ø"/>
            </a:pPr>
            <a:r>
              <a:rPr lang="en-US" sz="8000" dirty="0"/>
              <a:t>HR Strategies for the Public and Private Sector</a:t>
            </a:r>
          </a:p>
          <a:p>
            <a:pPr algn="just">
              <a:lnSpc>
                <a:spcPct val="90000"/>
              </a:lnSpc>
              <a:buFont typeface="Wingdings" panose="05000000000000000000" pitchFamily="2" charset="2"/>
              <a:buChar char="Ø"/>
            </a:pPr>
            <a:r>
              <a:rPr lang="en-US" sz="8000" dirty="0"/>
              <a:t>Table of Contents</a:t>
            </a:r>
          </a:p>
          <a:p>
            <a:pPr algn="just">
              <a:lnSpc>
                <a:spcPct val="90000"/>
              </a:lnSpc>
              <a:buFont typeface="Wingdings" panose="05000000000000000000" pitchFamily="2" charset="2"/>
              <a:buChar char="Ø"/>
            </a:pPr>
            <a:r>
              <a:rPr lang="en-US" sz="8000" dirty="0"/>
              <a:t>Private Sector Company – TESCO</a:t>
            </a:r>
          </a:p>
          <a:p>
            <a:pPr algn="just">
              <a:lnSpc>
                <a:spcPct val="90000"/>
              </a:lnSpc>
              <a:buFont typeface="Wingdings" panose="05000000000000000000" pitchFamily="2" charset="2"/>
              <a:buChar char="Ø"/>
            </a:pPr>
            <a:r>
              <a:rPr lang="en-US" sz="8000" dirty="0"/>
              <a:t>Public Sector Company – NHS</a:t>
            </a:r>
          </a:p>
          <a:p>
            <a:pPr algn="just">
              <a:lnSpc>
                <a:spcPct val="90000"/>
              </a:lnSpc>
              <a:buFont typeface="Wingdings" panose="05000000000000000000" pitchFamily="2" charset="2"/>
              <a:buChar char="Ø"/>
            </a:pPr>
            <a:r>
              <a:rPr lang="en-US" sz="8000" dirty="0"/>
              <a:t>HR Strategy and Affect in Private Sector Company TESCO</a:t>
            </a:r>
          </a:p>
          <a:p>
            <a:pPr algn="just">
              <a:lnSpc>
                <a:spcPct val="90000"/>
              </a:lnSpc>
              <a:buFont typeface="Wingdings" panose="05000000000000000000" pitchFamily="2" charset="2"/>
              <a:buChar char="Ø"/>
            </a:pPr>
            <a:r>
              <a:rPr lang="en-US" sz="8000" dirty="0"/>
              <a:t>HR Strategy and Impact in Public Sector Company NHS</a:t>
            </a:r>
          </a:p>
          <a:p>
            <a:pPr algn="just">
              <a:lnSpc>
                <a:spcPct val="90000"/>
              </a:lnSpc>
              <a:buFont typeface="Wingdings" panose="05000000000000000000" pitchFamily="2" charset="2"/>
              <a:buChar char="Ø"/>
            </a:pPr>
            <a:r>
              <a:rPr lang="en-US" sz="8000" dirty="0"/>
              <a:t>Rivals of  TESCO and NHS</a:t>
            </a:r>
          </a:p>
          <a:p>
            <a:pPr algn="just">
              <a:lnSpc>
                <a:spcPct val="90000"/>
              </a:lnSpc>
              <a:buFont typeface="Wingdings" panose="05000000000000000000" pitchFamily="2" charset="2"/>
              <a:buChar char="Ø"/>
            </a:pPr>
            <a:r>
              <a:rPr lang="en-US" sz="8000" dirty="0"/>
              <a:t>Resource-Based View in Both </a:t>
            </a:r>
            <a:r>
              <a:rPr lang="en-US" sz="8000" dirty="0" err="1"/>
              <a:t>Organisation</a:t>
            </a:r>
            <a:endParaRPr lang="en-US" sz="8000" dirty="0"/>
          </a:p>
          <a:p>
            <a:pPr algn="just">
              <a:lnSpc>
                <a:spcPct val="90000"/>
              </a:lnSpc>
              <a:buFont typeface="Wingdings" panose="05000000000000000000" pitchFamily="2" charset="2"/>
              <a:buChar char="Ø"/>
            </a:pPr>
            <a:r>
              <a:rPr lang="en-US" sz="8000" dirty="0"/>
              <a:t>Conclusion</a:t>
            </a:r>
          </a:p>
          <a:p>
            <a:pPr algn="just">
              <a:lnSpc>
                <a:spcPct val="90000"/>
              </a:lnSpc>
              <a:buFont typeface="Wingdings" panose="05000000000000000000" pitchFamily="2" charset="2"/>
              <a:buChar char="Ø"/>
            </a:pPr>
            <a:r>
              <a:rPr lang="en-US" sz="8000" dirty="0"/>
              <a:t>References</a:t>
            </a:r>
          </a:p>
          <a:p>
            <a:pPr marL="457200" indent="-457200">
              <a:lnSpc>
                <a:spcPct val="90000"/>
              </a:lnSpc>
              <a:buFont typeface="+mj-lt"/>
              <a:buAutoNum type="arabicPeriod"/>
            </a:pPr>
            <a:endParaRPr lang="en-US" sz="1300" b="1" u="sng" dirty="0"/>
          </a:p>
          <a:p>
            <a:pPr marL="457200" indent="-457200">
              <a:lnSpc>
                <a:spcPct val="90000"/>
              </a:lnSpc>
              <a:buFont typeface="+mj-lt"/>
              <a:buAutoNum type="arabicPeriod"/>
            </a:pPr>
            <a:endParaRPr lang="en-US" sz="1300" dirty="0"/>
          </a:p>
          <a:p>
            <a:pPr marL="457200" indent="-457200">
              <a:lnSpc>
                <a:spcPct val="90000"/>
              </a:lnSpc>
              <a:buFont typeface="+mj-lt"/>
              <a:buAutoNum type="arabicPeriod"/>
            </a:pPr>
            <a:endParaRPr lang="en-US" sz="1300" dirty="0"/>
          </a:p>
          <a:p>
            <a:pPr marL="457200" indent="-457200">
              <a:lnSpc>
                <a:spcPct val="90000"/>
              </a:lnSpc>
              <a:buFont typeface="+mj-lt"/>
              <a:buAutoNum type="arabicPeriod"/>
            </a:pPr>
            <a:endParaRPr lang="en-IN" sz="1300"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4311" y="1081548"/>
            <a:ext cx="3333495" cy="1504335"/>
          </a:xfrm>
        </p:spPr>
        <p:txBody>
          <a:bodyPr>
            <a:normAutofit/>
          </a:bodyPr>
          <a:lstStyle/>
          <a:p>
            <a:r>
              <a:rPr lang="en-US" sz="2400" dirty="0"/>
              <a:t>Private Sector Company - TESCO</a:t>
            </a:r>
          </a:p>
        </p:txBody>
      </p:sp>
      <p:sp>
        <p:nvSpPr>
          <p:cNvPr id="4" name="Content Placeholder 3">
            <a:extLst>
              <a:ext uri="{FF2B5EF4-FFF2-40B4-BE49-F238E27FC236}">
                <a16:creationId xmlns:a16="http://schemas.microsoft.com/office/drawing/2014/main" id="{8333383A-4819-FCE0-4941-52068C936B69}"/>
              </a:ext>
            </a:extLst>
          </p:cNvPr>
          <p:cNvSpPr>
            <a:spLocks noGrp="1"/>
          </p:cNvSpPr>
          <p:nvPr>
            <p:ph idx="1"/>
          </p:nvPr>
        </p:nvSpPr>
        <p:spPr>
          <a:xfrm>
            <a:off x="1484311" y="2666999"/>
            <a:ext cx="3333496" cy="3124201"/>
          </a:xfrm>
        </p:spPr>
        <p:txBody>
          <a:bodyPr anchor="t">
            <a:normAutofit fontScale="92500"/>
          </a:bodyPr>
          <a:lstStyle/>
          <a:p>
            <a:pPr marL="0" indent="0">
              <a:lnSpc>
                <a:spcPct val="90000"/>
              </a:lnSpc>
              <a:buNone/>
            </a:pPr>
            <a:endParaRPr lang="en-US" sz="1400" b="0" i="0" dirty="0">
              <a:effectLst/>
              <a:latin typeface="Söhne"/>
            </a:endParaRPr>
          </a:p>
          <a:p>
            <a:pPr>
              <a:lnSpc>
                <a:spcPct val="90000"/>
              </a:lnSpc>
              <a:buFont typeface="Arial" panose="020B0604020202020204" pitchFamily="34" charset="0"/>
              <a:buChar char="•"/>
            </a:pPr>
            <a:r>
              <a:rPr lang="en-US" sz="1400" b="0" i="0" dirty="0">
                <a:effectLst/>
              </a:rPr>
              <a:t>Founded in 1919 by Jack Cohen.</a:t>
            </a:r>
          </a:p>
          <a:p>
            <a:pPr>
              <a:lnSpc>
                <a:spcPct val="90000"/>
              </a:lnSpc>
              <a:buFont typeface="Arial" panose="020B0604020202020204" pitchFamily="34" charset="0"/>
              <a:buChar char="•"/>
            </a:pPr>
            <a:r>
              <a:rPr lang="en-US" sz="1400" b="0" i="0" dirty="0">
                <a:effectLst/>
              </a:rPr>
              <a:t>It is one of the largest retail chains in the world, operating thousands of stores in various countries such as the United Kingdom, Ireland, Hungary, Poland, Malaysia, Thailand, China, and others.</a:t>
            </a:r>
          </a:p>
          <a:p>
            <a:pPr>
              <a:lnSpc>
                <a:spcPct val="90000"/>
              </a:lnSpc>
            </a:pPr>
            <a:r>
              <a:rPr lang="en-US" sz="1400" b="0" i="0" dirty="0">
                <a:effectLst/>
              </a:rPr>
              <a:t>Tesco offers a variety of products including groceries, clothing</a:t>
            </a:r>
            <a:r>
              <a:rPr lang="en-US" sz="1400" dirty="0"/>
              <a:t>, electronics, and household items. </a:t>
            </a:r>
            <a:r>
              <a:rPr lang="en-US" sz="1400" b="0" i="0" dirty="0">
                <a:effectLst/>
              </a:rPr>
              <a:t>Tesco has offline stores and an online shopping platform that allows customers to order products for home delivery, pickup, and in-store shopping</a:t>
            </a:r>
            <a:r>
              <a:rPr lang="en-US" sz="1400" b="0" i="0" dirty="0">
                <a:effectLst/>
                <a:latin typeface="Söhne"/>
              </a:rPr>
              <a:t>.</a:t>
            </a:r>
          </a:p>
          <a:p>
            <a:pPr marL="0" indent="0">
              <a:lnSpc>
                <a:spcPct val="90000"/>
              </a:lnSpc>
              <a:buNone/>
            </a:pPr>
            <a:endParaRPr lang="en-US" sz="1400" b="0" i="0" dirty="0">
              <a:effectLst/>
              <a:latin typeface="Söhne"/>
            </a:endParaRPr>
          </a:p>
          <a:p>
            <a:pPr>
              <a:lnSpc>
                <a:spcPct val="90000"/>
              </a:lnSpc>
            </a:pPr>
            <a:endParaRPr lang="en-IN" sz="1400" dirty="0"/>
          </a:p>
        </p:txBody>
      </p:sp>
      <p:pic>
        <p:nvPicPr>
          <p:cNvPr id="9" name="Picture 8" descr="A store front with a sign&#10;&#10;Description automatically generated">
            <a:extLst>
              <a:ext uri="{FF2B5EF4-FFF2-40B4-BE49-F238E27FC236}">
                <a16:creationId xmlns:a16="http://schemas.microsoft.com/office/drawing/2014/main" id="{84F9C124-F6EE-2CA4-DC75-7F4A286EBE6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2033" y="1129394"/>
            <a:ext cx="6240990" cy="416586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5"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6"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7"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8"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9"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0"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1596225" y="1066800"/>
            <a:ext cx="3333495" cy="1504335"/>
          </a:xfrm>
        </p:spPr>
        <p:txBody>
          <a:bodyPr vert="horz" lIns="91440" tIns="45720" rIns="91440" bIns="45720" rtlCol="0" anchor="ctr">
            <a:normAutofit/>
          </a:bodyPr>
          <a:lstStyle/>
          <a:p>
            <a:r>
              <a:rPr lang="en-US" sz="2400" dirty="0"/>
              <a:t>Public Sector Company - NHS</a:t>
            </a:r>
          </a:p>
        </p:txBody>
      </p:sp>
      <p:sp>
        <p:nvSpPr>
          <p:cNvPr id="3" name="Content Placeholder 2"/>
          <p:cNvSpPr>
            <a:spLocks noGrp="1"/>
          </p:cNvSpPr>
          <p:nvPr>
            <p:ph sz="half" idx="1"/>
          </p:nvPr>
        </p:nvSpPr>
        <p:spPr>
          <a:xfrm>
            <a:off x="1484311" y="2666999"/>
            <a:ext cx="3333496" cy="3124201"/>
          </a:xfrm>
        </p:spPr>
        <p:txBody>
          <a:bodyPr vert="horz" lIns="91440" tIns="45720" rIns="91440" bIns="45720" rtlCol="0" anchor="t">
            <a:normAutofit/>
          </a:bodyPr>
          <a:lstStyle/>
          <a:p>
            <a:pPr>
              <a:lnSpc>
                <a:spcPct val="90000"/>
              </a:lnSpc>
            </a:pPr>
            <a:r>
              <a:rPr lang="en-US" sz="1400" b="0" i="0" dirty="0"/>
              <a:t>The National Health Service (NHS) is the primary healthcare provider in the United Kingdom.</a:t>
            </a:r>
          </a:p>
          <a:p>
            <a:pPr>
              <a:lnSpc>
                <a:spcPct val="90000"/>
              </a:lnSpc>
            </a:pPr>
            <a:r>
              <a:rPr lang="en-US" sz="1400" b="0" i="0" dirty="0"/>
              <a:t>Established in 1948, the NHS offers free and high-quality healthcare services to all residents</a:t>
            </a:r>
          </a:p>
          <a:p>
            <a:pPr>
              <a:lnSpc>
                <a:spcPct val="90000"/>
              </a:lnSpc>
            </a:pPr>
            <a:r>
              <a:rPr lang="en-US" sz="1400" b="0" i="0" dirty="0"/>
              <a:t>The NHS employs over 1.5 million healthcare professionals, making it one of the largest employers in the world.</a:t>
            </a:r>
          </a:p>
          <a:p>
            <a:pPr>
              <a:lnSpc>
                <a:spcPct val="90000"/>
              </a:lnSpc>
            </a:pPr>
            <a:r>
              <a:rPr lang="en-US" sz="1400" b="0" i="0" dirty="0"/>
              <a:t>Key pillars: NHS England, NHS Scotland, NHS Wales, and Health and Social Care (HSC) in Northern Ireland.</a:t>
            </a:r>
            <a:endParaRPr lang="en-US" sz="1400" dirty="0"/>
          </a:p>
        </p:txBody>
      </p:sp>
      <p:pic>
        <p:nvPicPr>
          <p:cNvPr id="25" name="Content Placeholder 24" descr="A sign with a logo on it&#10;&#10;Description automatically generated">
            <a:extLst>
              <a:ext uri="{FF2B5EF4-FFF2-40B4-BE49-F238E27FC236}">
                <a16:creationId xmlns:a16="http://schemas.microsoft.com/office/drawing/2014/main" id="{143AA53F-CFD7-9D1D-D3AD-DB8EFB755D9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2033" y="1189781"/>
            <a:ext cx="6240990" cy="404508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3" name="TextBox 32">
            <a:extLst>
              <a:ext uri="{FF2B5EF4-FFF2-40B4-BE49-F238E27FC236}">
                <a16:creationId xmlns:a16="http://schemas.microsoft.com/office/drawing/2014/main" id="{28154F47-1BB1-8DB9-2C0F-5BEC3D2033C3}"/>
              </a:ext>
            </a:extLst>
          </p:cNvPr>
          <p:cNvSpPr txBox="1"/>
          <p:nvPr/>
        </p:nvSpPr>
        <p:spPr>
          <a:xfrm>
            <a:off x="9127052" y="5034812"/>
            <a:ext cx="2375971" cy="200055"/>
          </a:xfrm>
          <a:prstGeom prst="rect">
            <a:avLst/>
          </a:prstGeom>
          <a:solidFill>
            <a:srgbClr val="000000"/>
          </a:solidFill>
        </p:spPr>
        <p:txBody>
          <a:bodyPr wrap="none" rtlCol="0">
            <a:spAutoFit/>
          </a:bodyPr>
          <a:lstStyle/>
          <a:p>
            <a:pPr algn="r">
              <a:spcAft>
                <a:spcPts val="600"/>
              </a:spcAft>
            </a:pPr>
            <a:r>
              <a:rPr lang="en-IN" sz="700" dirty="0">
                <a:solidFill>
                  <a:srgbClr val="FFFFFF"/>
                </a:solidFill>
                <a:hlinkClick r:id="rId4" tooltip="https://www.bmj.com/content/365/bmj.l1670">
                  <a:extLst>
                    <a:ext uri="{A12FA001-AC4F-418D-AE19-62706E023703}">
                      <ahyp:hlinkClr xmlns:ahyp="http://schemas.microsoft.com/office/drawing/2018/hyperlinkcolor" val="tx"/>
                    </a:ext>
                  </a:extLst>
                </a:hlinkClick>
              </a:rPr>
              <a:t>This Photo</a:t>
            </a:r>
            <a:r>
              <a:rPr lang="en-IN" sz="700" dirty="0">
                <a:solidFill>
                  <a:srgbClr val="FFFFFF"/>
                </a:solidFill>
              </a:rPr>
              <a:t> by Unknown Author is licensed under </a:t>
            </a:r>
            <a:r>
              <a:rPr lang="en-IN"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IN" sz="700" dirty="0">
              <a:solidFill>
                <a:srgbClr val="FFFFFF"/>
              </a:solidFill>
            </a:endParaRPr>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HR Strategy and Affect in Private Sector Company TESCO</a:t>
            </a:r>
          </a:p>
        </p:txBody>
      </p:sp>
      <p:sp>
        <p:nvSpPr>
          <p:cNvPr id="5" name="Content Placeholder 4">
            <a:extLst>
              <a:ext uri="{FF2B5EF4-FFF2-40B4-BE49-F238E27FC236}">
                <a16:creationId xmlns:a16="http://schemas.microsoft.com/office/drawing/2014/main" id="{DE791103-F40E-A8EB-6AEA-83E56E821E42}"/>
              </a:ext>
            </a:extLst>
          </p:cNvPr>
          <p:cNvSpPr>
            <a:spLocks noGrp="1"/>
          </p:cNvSpPr>
          <p:nvPr>
            <p:ph idx="1"/>
          </p:nvPr>
        </p:nvSpPr>
        <p:spPr>
          <a:xfrm>
            <a:off x="1484310" y="2368549"/>
            <a:ext cx="10018713" cy="4489451"/>
          </a:xfrm>
        </p:spPr>
        <p:txBody>
          <a:bodyPr>
            <a:normAutofit fontScale="62500" lnSpcReduction="20000"/>
          </a:bodyPr>
          <a:lstStyle/>
          <a:p>
            <a:pPr marL="0" indent="0">
              <a:buNone/>
            </a:pPr>
            <a:endParaRPr lang="en-IN" b="1" i="0" u="sng" dirty="0">
              <a:solidFill>
                <a:srgbClr val="374151"/>
              </a:solidFill>
              <a:effectLst/>
              <a:latin typeface="Söhne"/>
            </a:endParaRPr>
          </a:p>
          <a:p>
            <a:pPr marL="0" indent="0" algn="ctr">
              <a:buNone/>
            </a:pPr>
            <a:r>
              <a:rPr lang="en-IN" b="1" i="0" u="sng" dirty="0">
                <a:solidFill>
                  <a:srgbClr val="374151"/>
                </a:solidFill>
                <a:effectLst/>
              </a:rPr>
              <a:t>HR Strategy</a:t>
            </a:r>
          </a:p>
          <a:p>
            <a:pPr marL="0" indent="0">
              <a:buNone/>
            </a:pPr>
            <a:endParaRPr lang="en-IN" b="1" u="sng" dirty="0">
              <a:solidFill>
                <a:srgbClr val="374151"/>
              </a:solidFill>
            </a:endParaRPr>
          </a:p>
          <a:p>
            <a:r>
              <a:rPr lang="en-IN" b="1" i="0" u="sng" dirty="0">
                <a:solidFill>
                  <a:srgbClr val="374151"/>
                </a:solidFill>
                <a:effectLst/>
              </a:rPr>
              <a:t>Employee Development and Training </a:t>
            </a:r>
            <a:r>
              <a:rPr lang="en-IN" b="1" i="0" dirty="0">
                <a:solidFill>
                  <a:srgbClr val="374151"/>
                </a:solidFill>
                <a:effectLst/>
              </a:rPr>
              <a:t>– </a:t>
            </a:r>
          </a:p>
          <a:p>
            <a:pPr marL="0" indent="0">
              <a:buNone/>
            </a:pPr>
            <a:r>
              <a:rPr lang="en-US" b="0" i="0" dirty="0">
                <a:solidFill>
                  <a:srgbClr val="374151"/>
                </a:solidFill>
                <a:effectLst/>
              </a:rPr>
              <a:t>                                                                                   Tesco </a:t>
            </a:r>
            <a:r>
              <a:rPr lang="en-US" b="0" i="0" dirty="0" err="1">
                <a:solidFill>
                  <a:srgbClr val="374151"/>
                </a:solidFill>
                <a:effectLst/>
              </a:rPr>
              <a:t>prioritises</a:t>
            </a:r>
            <a:r>
              <a:rPr lang="en-US" b="0" i="0" dirty="0">
                <a:solidFill>
                  <a:srgbClr val="374151"/>
                </a:solidFill>
                <a:effectLst/>
              </a:rPr>
              <a:t> possibilities for personnel development and learning regularly. Tesco guarantees that workers learn the skills essential to excel in their professions and advance within the company through planned and on-the-job training programs. </a:t>
            </a:r>
            <a:r>
              <a:rPr lang="en-US" dirty="0">
                <a:solidFill>
                  <a:srgbClr val="374151"/>
                </a:solidFill>
              </a:rPr>
              <a:t>( </a:t>
            </a:r>
            <a:r>
              <a:rPr lang="en-US" sz="2400" dirty="0" err="1"/>
              <a:t>Awadari</a:t>
            </a:r>
            <a:r>
              <a:rPr lang="en-US" sz="2400" dirty="0"/>
              <a:t>, A.C. and Kanwal, S., 2019 </a:t>
            </a:r>
            <a:r>
              <a:rPr lang="en-US" sz="2400" dirty="0">
                <a:solidFill>
                  <a:srgbClr val="374151"/>
                </a:solidFill>
              </a:rPr>
              <a:t>)</a:t>
            </a:r>
            <a:endParaRPr lang="en-US" b="0" i="0" dirty="0">
              <a:solidFill>
                <a:srgbClr val="374151"/>
              </a:solidFill>
              <a:effectLst/>
            </a:endParaRPr>
          </a:p>
          <a:p>
            <a:pPr>
              <a:buFont typeface="Arial" panose="020B0604020202020204" pitchFamily="34" charset="0"/>
              <a:buChar char="•"/>
            </a:pPr>
            <a:r>
              <a:rPr lang="en-IN" b="1" i="0" u="sng" dirty="0">
                <a:solidFill>
                  <a:srgbClr val="374151"/>
                </a:solidFill>
                <a:effectLst/>
              </a:rPr>
              <a:t>Performance Management and Appraisal </a:t>
            </a:r>
            <a:r>
              <a:rPr lang="en-IN" b="1" i="0" dirty="0">
                <a:solidFill>
                  <a:srgbClr val="374151"/>
                </a:solidFill>
                <a:effectLst/>
              </a:rPr>
              <a:t>-</a:t>
            </a:r>
          </a:p>
          <a:p>
            <a:pPr marL="0" indent="0">
              <a:buNone/>
            </a:pPr>
            <a:r>
              <a:rPr lang="en-US" b="0" i="0" dirty="0">
                <a:solidFill>
                  <a:srgbClr val="374151"/>
                </a:solidFill>
                <a:effectLst/>
              </a:rPr>
              <a:t>                                                                                        Tesco has a mindset that is focused on performance, which is supported by efficient performance management programs. Employees can understand expectations, evaluate progress, and be </a:t>
            </a:r>
            <a:r>
              <a:rPr lang="en-US" b="0" i="0" dirty="0" err="1">
                <a:solidFill>
                  <a:srgbClr val="374151"/>
                </a:solidFill>
                <a:effectLst/>
              </a:rPr>
              <a:t>recognised</a:t>
            </a:r>
            <a:r>
              <a:rPr lang="en-US" b="0" i="0" dirty="0">
                <a:solidFill>
                  <a:srgbClr val="374151"/>
                </a:solidFill>
                <a:effectLst/>
              </a:rPr>
              <a:t> for their achievements with the help of regular performance reviews and feedback sessions. ( Tool, H., 2012 )</a:t>
            </a:r>
          </a:p>
          <a:p>
            <a:pPr marL="0" indent="0">
              <a:buNone/>
            </a:pPr>
            <a:r>
              <a:rPr lang="en-IN" b="1" i="0" u="sng" dirty="0">
                <a:solidFill>
                  <a:srgbClr val="374151"/>
                </a:solidFill>
                <a:effectLst/>
              </a:rPr>
              <a:t>Employee Engagement and Communication </a:t>
            </a:r>
            <a:r>
              <a:rPr lang="en-IN" b="1" i="0" dirty="0">
                <a:solidFill>
                  <a:srgbClr val="374151"/>
                </a:solidFill>
                <a:effectLst/>
              </a:rPr>
              <a:t>–</a:t>
            </a:r>
          </a:p>
          <a:p>
            <a:pPr marL="0" indent="0">
              <a:buNone/>
            </a:pPr>
            <a:r>
              <a:rPr lang="en-IN" b="1" i="0" dirty="0">
                <a:solidFill>
                  <a:srgbClr val="374151"/>
                </a:solidFill>
                <a:effectLst/>
              </a:rPr>
              <a:t>                                                                                              </a:t>
            </a:r>
            <a:r>
              <a:rPr lang="en-US" i="0" dirty="0">
                <a:solidFill>
                  <a:srgbClr val="374151"/>
                </a:solidFill>
                <a:effectLst/>
              </a:rPr>
              <a:t>Tesco promotes open lines of communication and encourages employee engagement. Initiatives that promote communication, collaboration, and a sense of ownership over decision-making processes include team meetings, employee surveys, and forums.</a:t>
            </a:r>
          </a:p>
          <a:p>
            <a:pPr marL="0" indent="0">
              <a:buNone/>
            </a:pPr>
            <a:endParaRPr lang="en-US" i="0" dirty="0">
              <a:solidFill>
                <a:srgbClr val="374151"/>
              </a:solidFill>
              <a:effectLst/>
              <a:latin typeface="Söhne"/>
            </a:endParaRPr>
          </a:p>
          <a:p>
            <a:pPr marL="0" indent="0">
              <a:buNone/>
            </a:pPr>
            <a:endParaRPr lang="en-US" dirty="0">
              <a:solidFill>
                <a:srgbClr val="374151"/>
              </a:solidFill>
              <a:latin typeface="Söhne"/>
            </a:endParaRPr>
          </a:p>
          <a:p>
            <a:endParaRPr lang="en-US" i="0" dirty="0">
              <a:solidFill>
                <a:srgbClr val="374151"/>
              </a:solidFill>
              <a:effectLst/>
              <a:latin typeface="Söhne"/>
            </a:endParaRPr>
          </a:p>
          <a:p>
            <a:pPr marL="0" indent="0">
              <a:buNone/>
            </a:pPr>
            <a:endParaRPr lang="en-US" b="0" i="0" dirty="0">
              <a:solidFill>
                <a:srgbClr val="374151"/>
              </a:solidFill>
              <a:effectLst/>
              <a:latin typeface="Söhne"/>
            </a:endParaRPr>
          </a:p>
        </p:txBody>
      </p:sp>
    </p:spTree>
    <p:extLst>
      <p:ext uri="{BB962C8B-B14F-4D97-AF65-F5344CB8AC3E}">
        <p14:creationId xmlns:p14="http://schemas.microsoft.com/office/powerpoint/2010/main" val="422450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954C320F-B370-30BD-F062-9FF6D7A2F4CC}"/>
              </a:ext>
            </a:extLst>
          </p:cNvPr>
          <p:cNvSpPr>
            <a:spLocks noGrp="1"/>
          </p:cNvSpPr>
          <p:nvPr>
            <p:ph idx="1"/>
          </p:nvPr>
        </p:nvSpPr>
        <p:spPr>
          <a:xfrm>
            <a:off x="1484310" y="804673"/>
            <a:ext cx="10018713" cy="4986528"/>
          </a:xfrm>
        </p:spPr>
        <p:txBody>
          <a:bodyPr anchor="t">
            <a:normAutofit/>
          </a:bodyPr>
          <a:lstStyle/>
          <a:p>
            <a:pPr marL="0" indent="0" algn="ctr">
              <a:buNone/>
            </a:pPr>
            <a:r>
              <a:rPr lang="en-IN" b="1" u="sng" dirty="0"/>
              <a:t>HR Affect</a:t>
            </a:r>
          </a:p>
          <a:p>
            <a:r>
              <a:rPr lang="en-IN" sz="1600" b="1" i="0" u="sng" dirty="0">
                <a:solidFill>
                  <a:srgbClr val="374151"/>
                </a:solidFill>
                <a:effectLst/>
              </a:rPr>
              <a:t>Teamwork and Collaboration –</a:t>
            </a:r>
          </a:p>
          <a:p>
            <a:pPr marL="0" indent="0">
              <a:buNone/>
            </a:pPr>
            <a:r>
              <a:rPr lang="en-US" sz="1600" dirty="0">
                <a:solidFill>
                  <a:srgbClr val="374151"/>
                </a:solidFill>
              </a:rPr>
              <a:t>Tesco maintains a warm and welcoming work atmosphere to promote teamwork and collaboration. It encourages friendship among employees by promoting cross-functional collaboration, increasing knowledge exchange, and </a:t>
            </a:r>
            <a:r>
              <a:rPr lang="en-US" sz="1600" dirty="0" err="1">
                <a:solidFill>
                  <a:srgbClr val="374151"/>
                </a:solidFill>
              </a:rPr>
              <a:t>recognising</a:t>
            </a:r>
            <a:r>
              <a:rPr lang="en-US" sz="1600" dirty="0">
                <a:solidFill>
                  <a:srgbClr val="374151"/>
                </a:solidFill>
              </a:rPr>
              <a:t> group accomplishments.</a:t>
            </a:r>
          </a:p>
          <a:p>
            <a:r>
              <a:rPr lang="en-IN" sz="1600" b="1" i="0" u="sng" dirty="0">
                <a:solidFill>
                  <a:srgbClr val="374151"/>
                </a:solidFill>
                <a:effectLst/>
              </a:rPr>
              <a:t>Recognition and Rewards –</a:t>
            </a:r>
          </a:p>
          <a:p>
            <a:pPr marL="0" indent="0">
              <a:buNone/>
            </a:pPr>
            <a:r>
              <a:rPr lang="en-IN" sz="1600" dirty="0">
                <a:solidFill>
                  <a:srgbClr val="374151"/>
                </a:solidFill>
              </a:rPr>
              <a:t>                                                       </a:t>
            </a:r>
            <a:r>
              <a:rPr lang="en-US" sz="1600" dirty="0">
                <a:solidFill>
                  <a:srgbClr val="374151"/>
                </a:solidFill>
              </a:rPr>
              <a:t>Tesco appreciates the contributions of its staff members and makes sure that their work is acknowledged and appreciated. It includes a number of recognition </a:t>
            </a:r>
            <a:r>
              <a:rPr lang="en-US" sz="1600" dirty="0" err="1">
                <a:solidFill>
                  <a:srgbClr val="374151"/>
                </a:solidFill>
              </a:rPr>
              <a:t>programmes</a:t>
            </a:r>
            <a:r>
              <a:rPr lang="en-US" sz="1600" dirty="0">
                <a:solidFill>
                  <a:srgbClr val="374151"/>
                </a:solidFill>
              </a:rPr>
              <a:t>, including long-service awards, performance-based bonuses, and employee of the month, which have a positive impact and encourage the appreciation culture.</a:t>
            </a:r>
          </a:p>
          <a:p>
            <a:r>
              <a:rPr lang="en-IN" sz="1600" b="1" i="0" u="sng" dirty="0">
                <a:solidFill>
                  <a:srgbClr val="374151"/>
                </a:solidFill>
                <a:effectLst/>
              </a:rPr>
              <a:t>Corporate Social Responsibility –</a:t>
            </a:r>
          </a:p>
          <a:p>
            <a:pPr marL="0" indent="0">
              <a:buNone/>
            </a:pPr>
            <a:r>
              <a:rPr lang="en-US" sz="1600" dirty="0">
                <a:solidFill>
                  <a:srgbClr val="374151"/>
                </a:solidFill>
              </a:rPr>
              <a:t>                                                                   Tesco actively participates in corporate social responsibility projects like sustainability initiatives and community volunteering. Tesco builds a sense of satisfaction and meaning in its workforce by including them in these projects, which has a positive impact and strengthens the bond between staff members and the company</a:t>
            </a:r>
            <a:r>
              <a:rPr lang="en-US" sz="1400" dirty="0">
                <a:solidFill>
                  <a:srgbClr val="374151"/>
                </a:solidFill>
              </a:rPr>
              <a:t>.</a:t>
            </a:r>
            <a:endParaRPr lang="en-US" sz="2000" dirty="0">
              <a:solidFill>
                <a:srgbClr val="374151"/>
              </a:solidFill>
            </a:endParaRPr>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5"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6"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7"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8" name="Rectangle 1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59" name="Freeform: Shape 17">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19">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1"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836013" y="1072609"/>
            <a:ext cx="3041557" cy="4522647"/>
          </a:xfrm>
          <a:effectLst/>
        </p:spPr>
        <p:txBody>
          <a:bodyPr vert="horz" lIns="91440" tIns="45720" rIns="91440" bIns="45720" rtlCol="0" anchor="ctr">
            <a:normAutofit/>
          </a:bodyPr>
          <a:lstStyle/>
          <a:p>
            <a:pPr algn="l"/>
            <a:r>
              <a:rPr lang="en-US" sz="3200" dirty="0">
                <a:solidFill>
                  <a:schemeClr val="tx2"/>
                </a:solidFill>
              </a:rPr>
              <a:t>HR Strategy and Impact in Public Sector Company NHS</a:t>
            </a:r>
          </a:p>
        </p:txBody>
      </p:sp>
      <p:sp>
        <p:nvSpPr>
          <p:cNvPr id="3" name="Subtitle 2"/>
          <p:cNvSpPr>
            <a:spLocks noGrp="1"/>
          </p:cNvSpPr>
          <p:nvPr>
            <p:ph type="subTitle" idx="1"/>
          </p:nvPr>
        </p:nvSpPr>
        <p:spPr>
          <a:xfrm>
            <a:off x="5149032" y="266018"/>
            <a:ext cx="6383207" cy="6485911"/>
          </a:xfrm>
        </p:spPr>
        <p:txBody>
          <a:bodyPr vert="horz" lIns="91440" tIns="45720" rIns="91440" bIns="45720" rtlCol="0" anchor="ctr">
            <a:normAutofit/>
          </a:bodyPr>
          <a:lstStyle/>
          <a:p>
            <a:pPr algn="ctr">
              <a:lnSpc>
                <a:spcPct val="90000"/>
              </a:lnSpc>
            </a:pPr>
            <a:r>
              <a:rPr lang="en-US" sz="1600" b="1" u="sng" dirty="0">
                <a:solidFill>
                  <a:schemeClr val="tx2"/>
                </a:solidFill>
              </a:rPr>
              <a:t>HR Strategy</a:t>
            </a:r>
          </a:p>
          <a:p>
            <a:pPr algn="ctr">
              <a:lnSpc>
                <a:spcPct val="90000"/>
              </a:lnSpc>
            </a:pPr>
            <a:endParaRPr lang="en-US" sz="1600" b="1" i="0" u="sng" dirty="0"/>
          </a:p>
          <a:p>
            <a:pPr marL="342900" indent="-342900" algn="l">
              <a:lnSpc>
                <a:spcPct val="90000"/>
              </a:lnSpc>
              <a:buFont typeface="Arial"/>
              <a:buChar char="•"/>
            </a:pPr>
            <a:r>
              <a:rPr lang="en-US" sz="1600" b="1" i="0" u="sng" dirty="0"/>
              <a:t>Recruitment and Selection –</a:t>
            </a:r>
          </a:p>
          <a:p>
            <a:pPr algn="l">
              <a:lnSpc>
                <a:spcPct val="90000"/>
              </a:lnSpc>
            </a:pPr>
            <a:r>
              <a:rPr lang="en-US" sz="1600" dirty="0"/>
              <a:t>                                                                    The recruitment, selection, and onboarding of qualified applicants is the responsibility of HR in the NHS. They plan recruitment tactics, write job descriptions, conduct interviews, and make sure new hires have an easy transition.</a:t>
            </a:r>
          </a:p>
          <a:p>
            <a:pPr marL="342900" indent="-342900" algn="l">
              <a:lnSpc>
                <a:spcPct val="90000"/>
              </a:lnSpc>
              <a:buFont typeface="Arial"/>
              <a:buChar char="•"/>
            </a:pPr>
            <a:r>
              <a:rPr lang="en-US" sz="1600" b="1" i="0" u="sng" dirty="0"/>
              <a:t>Policies and Compliance –</a:t>
            </a:r>
          </a:p>
          <a:p>
            <a:pPr algn="l">
              <a:lnSpc>
                <a:spcPct val="90000"/>
              </a:lnSpc>
            </a:pPr>
            <a:r>
              <a:rPr lang="en-US" sz="1600" dirty="0"/>
              <a:t>                                                                HR makes sure that </a:t>
            </a:r>
            <a:r>
              <a:rPr lang="en-US" sz="1600" dirty="0" err="1"/>
              <a:t>organisational</a:t>
            </a:r>
            <a:r>
              <a:rPr lang="en-US" sz="1600" dirty="0"/>
              <a:t> rules, legislation, and regulations regarding employment are followed. They create and revise HR policies and practices, announce changes, and advise staff members and managers on how to understand and apply those policies into practice. </a:t>
            </a:r>
          </a:p>
          <a:p>
            <a:pPr marL="342900" indent="-342900" algn="l">
              <a:lnSpc>
                <a:spcPct val="90000"/>
              </a:lnSpc>
              <a:buFont typeface="Arial"/>
              <a:buChar char="•"/>
            </a:pPr>
            <a:r>
              <a:rPr lang="en-US" sz="1600" b="1" i="0" u="sng" dirty="0"/>
              <a:t>Employee Well-being –</a:t>
            </a:r>
          </a:p>
          <a:p>
            <a:pPr algn="l">
              <a:lnSpc>
                <a:spcPct val="90000"/>
              </a:lnSpc>
            </a:pPr>
            <a:r>
              <a:rPr lang="en-US" sz="1600" dirty="0"/>
              <a:t>                                                          </a:t>
            </a:r>
            <a:r>
              <a:rPr lang="en-US" sz="1600" b="0" i="0" dirty="0"/>
              <a:t>HR professionals support employee well-being initiatives, including health and wellness programs, work-life balance initiatives, and employee assistance programs. They provide resources and support to employees facing personal or work-related challenges.</a:t>
            </a:r>
            <a:endParaRPr lang="en-US" sz="1600" b="1" i="0" u="sng" dirty="0"/>
          </a:p>
        </p:txBody>
      </p:sp>
    </p:spTree>
    <p:extLst>
      <p:ext uri="{BB962C8B-B14F-4D97-AF65-F5344CB8AC3E}">
        <p14:creationId xmlns:p14="http://schemas.microsoft.com/office/powerpoint/2010/main" val="1315647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C59662C0-6E2A-2CB4-2094-57D2BE8BCE26}"/>
              </a:ext>
            </a:extLst>
          </p:cNvPr>
          <p:cNvSpPr>
            <a:spLocks noGrp="1"/>
          </p:cNvSpPr>
          <p:nvPr>
            <p:ph idx="1"/>
          </p:nvPr>
        </p:nvSpPr>
        <p:spPr>
          <a:xfrm>
            <a:off x="1660525" y="193675"/>
            <a:ext cx="10018713" cy="5878513"/>
          </a:xfrm>
        </p:spPr>
        <p:txBody>
          <a:bodyPr anchor="t">
            <a:normAutofit fontScale="92500" lnSpcReduction="10000"/>
          </a:bodyPr>
          <a:lstStyle/>
          <a:p>
            <a:pPr marL="0" indent="0" algn="ctr">
              <a:buNone/>
            </a:pPr>
            <a:r>
              <a:rPr lang="en-IN" b="1" u="sng" dirty="0"/>
              <a:t>Impact of HR</a:t>
            </a:r>
          </a:p>
          <a:p>
            <a:r>
              <a:rPr lang="en-IN" b="1" i="0" u="sng" dirty="0">
                <a:solidFill>
                  <a:srgbClr val="374151"/>
                </a:solidFill>
                <a:effectLst/>
              </a:rPr>
              <a:t>Talent Development and Training –</a:t>
            </a:r>
          </a:p>
          <a:p>
            <a:pPr marL="0" indent="0">
              <a:buNone/>
            </a:pPr>
            <a:r>
              <a:rPr lang="en-IN" dirty="0">
                <a:solidFill>
                  <a:srgbClr val="374151"/>
                </a:solidFill>
              </a:rPr>
              <a:t>                                                                     </a:t>
            </a:r>
            <a:r>
              <a:rPr lang="en-US" dirty="0">
                <a:solidFill>
                  <a:srgbClr val="374151"/>
                </a:solidFill>
              </a:rPr>
              <a:t>To improve the abilities and expertise of NHS staff members, HR is in charge of developing and implementing training and development programs. These programs support healthcare workers in improving their professional proficiency, staying aware of the most recent medical developments, and delivering high-quality patient care. Additionally, HR promotes chances for staff to advance their careers within the NHS.</a:t>
            </a:r>
          </a:p>
          <a:p>
            <a:r>
              <a:rPr lang="en-IN" b="1" u="sng" dirty="0"/>
              <a:t>Performance Management –</a:t>
            </a:r>
          </a:p>
          <a:p>
            <a:pPr marL="0" indent="0">
              <a:buNone/>
            </a:pPr>
            <a:r>
              <a:rPr lang="en-IN" dirty="0"/>
              <a:t>                                                                   </a:t>
            </a:r>
            <a:r>
              <a:rPr lang="en-US" dirty="0"/>
              <a:t>HR is in charge of putting in place performance management systems that define expectations clearly, offer feedback, and acknowledge and reward exceptional performance. Effective performance management encourages group as well as individual accountability, inspires workers to give their all, and coordinates their efforts with business objectives. HR makes sure that the NHS's total effectiveness is increased by truthful, transparent, and honest performance management procedures.</a:t>
            </a:r>
            <a:endParaRPr lang="en-IN" dirty="0"/>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7" name="Group 156">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58"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59"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60"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61"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2"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3"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65" name="Rectangle 164">
            <a:extLst>
              <a:ext uri="{FF2B5EF4-FFF2-40B4-BE49-F238E27FC236}">
                <a16:creationId xmlns:a16="http://schemas.microsoft.com/office/drawing/2014/main" id="{2A26F9E7-CA88-4C15-A08F-BDF84E7AF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6173" y="800099"/>
            <a:ext cx="4062942" cy="2307167"/>
          </a:xfrm>
          <a:effectLst/>
        </p:spPr>
        <p:txBody>
          <a:bodyPr vert="horz" lIns="91440" tIns="45720" rIns="91440" bIns="45720" rtlCol="0" anchor="b">
            <a:normAutofit fontScale="90000"/>
          </a:bodyPr>
          <a:lstStyle/>
          <a:p>
            <a:pPr algn="l">
              <a:lnSpc>
                <a:spcPct val="90000"/>
              </a:lnSpc>
            </a:pPr>
            <a:r>
              <a:rPr lang="en-US" sz="5400" b="1" u="sng" dirty="0"/>
              <a:t>Rivals of  TESCO and NHS</a:t>
            </a:r>
          </a:p>
        </p:txBody>
      </p:sp>
      <p:sp>
        <p:nvSpPr>
          <p:cNvPr id="3" name="Text Placeholder 2"/>
          <p:cNvSpPr>
            <a:spLocks noGrp="1"/>
          </p:cNvSpPr>
          <p:nvPr>
            <p:ph type="body" idx="1"/>
          </p:nvPr>
        </p:nvSpPr>
        <p:spPr>
          <a:xfrm>
            <a:off x="685801" y="3255433"/>
            <a:ext cx="4062942" cy="3454400"/>
          </a:xfrm>
        </p:spPr>
        <p:txBody>
          <a:bodyPr vert="horz" lIns="91440" tIns="45720" rIns="91440" bIns="45720" rtlCol="0" anchor="t">
            <a:normAutofit fontScale="92500" lnSpcReduction="20000"/>
          </a:bodyPr>
          <a:lstStyle/>
          <a:p>
            <a:pPr algn="l">
              <a:lnSpc>
                <a:spcPct val="90000"/>
              </a:lnSpc>
            </a:pPr>
            <a:r>
              <a:rPr lang="en-US" sz="1100" b="1" dirty="0"/>
              <a:t>Sainsbury –</a:t>
            </a:r>
          </a:p>
          <a:p>
            <a:pPr algn="l">
              <a:lnSpc>
                <a:spcPct val="90000"/>
              </a:lnSpc>
            </a:pPr>
            <a:r>
              <a:rPr lang="en-US" sz="1100" dirty="0"/>
              <a:t>                          It’s one of the biggest competitors of TESCO.</a:t>
            </a:r>
          </a:p>
          <a:p>
            <a:pPr algn="l">
              <a:lnSpc>
                <a:spcPct val="90000"/>
              </a:lnSpc>
            </a:pPr>
            <a:r>
              <a:rPr lang="en-US" sz="1100" b="0" i="0" dirty="0"/>
              <a:t>Founded in 1869 by John James Sainsbury, Sainsbury's has grown into a trusted name known for its commitment to quality, convenience, and customer service.</a:t>
            </a:r>
          </a:p>
          <a:p>
            <a:pPr algn="l">
              <a:lnSpc>
                <a:spcPct val="90000"/>
              </a:lnSpc>
            </a:pPr>
            <a:r>
              <a:rPr lang="en-US" sz="1100" dirty="0"/>
              <a:t>It’s known for </a:t>
            </a:r>
            <a:r>
              <a:rPr lang="en-US" sz="1100" b="0" i="0" dirty="0"/>
              <a:t>values, innovative strategies, and its impact on the retail industry.</a:t>
            </a:r>
          </a:p>
          <a:p>
            <a:pPr algn="l">
              <a:lnSpc>
                <a:spcPct val="90000"/>
              </a:lnSpc>
            </a:pPr>
            <a:r>
              <a:rPr lang="en-US" sz="1100" b="0" i="0" dirty="0"/>
              <a:t>Sainsbury's focus on quality has earned it a reputation as a trusted retailer among consumers.</a:t>
            </a:r>
          </a:p>
          <a:p>
            <a:pPr algn="l">
              <a:lnSpc>
                <a:spcPct val="90000"/>
              </a:lnSpc>
            </a:pPr>
            <a:endParaRPr lang="en-US" sz="1100" dirty="0"/>
          </a:p>
          <a:p>
            <a:pPr algn="l">
              <a:lnSpc>
                <a:spcPct val="90000"/>
              </a:lnSpc>
            </a:pPr>
            <a:r>
              <a:rPr lang="en-US" sz="1100" b="1" i="0" dirty="0"/>
              <a:t>T</a:t>
            </a:r>
            <a:r>
              <a:rPr lang="en-US" sz="1100" b="1" dirty="0"/>
              <a:t>he Royal Society for Public Health –</a:t>
            </a:r>
          </a:p>
          <a:p>
            <a:pPr algn="l">
              <a:lnSpc>
                <a:spcPct val="90000"/>
              </a:lnSpc>
            </a:pPr>
            <a:r>
              <a:rPr lang="en-US" sz="1100" b="1" i="0" dirty="0"/>
              <a:t>                                                                              </a:t>
            </a:r>
            <a:r>
              <a:rPr lang="en-US" sz="1100" i="0" dirty="0"/>
              <a:t> It’s one of the biggest rivals of NHS.</a:t>
            </a:r>
          </a:p>
          <a:p>
            <a:pPr algn="l">
              <a:lnSpc>
                <a:spcPct val="90000"/>
              </a:lnSpc>
            </a:pPr>
            <a:r>
              <a:rPr lang="en-US" sz="1100" dirty="0"/>
              <a:t>RSPH was founded in 1856.</a:t>
            </a:r>
          </a:p>
          <a:p>
            <a:pPr algn="l">
              <a:lnSpc>
                <a:spcPct val="90000"/>
              </a:lnSpc>
            </a:pPr>
            <a:r>
              <a:rPr lang="en-US" sz="1100" i="0" dirty="0"/>
              <a:t>RSPH has played a pivotal role in advancing the field of public health and influencing health policies and practices and plays a </a:t>
            </a:r>
            <a:r>
              <a:rPr lang="en-US" sz="1100" dirty="0"/>
              <a:t>vital role in shaping public health policies and practices.</a:t>
            </a:r>
          </a:p>
          <a:p>
            <a:pPr algn="l">
              <a:lnSpc>
                <a:spcPct val="90000"/>
              </a:lnSpc>
            </a:pPr>
            <a:endParaRPr lang="en-US" sz="1100" i="0" dirty="0"/>
          </a:p>
          <a:p>
            <a:pPr algn="l">
              <a:lnSpc>
                <a:spcPct val="90000"/>
              </a:lnSpc>
            </a:pPr>
            <a:r>
              <a:rPr lang="en-US" sz="1100" i="0" dirty="0"/>
              <a:t>The RSPH addresses a wide range of public health issues, covering areas such as health promotion, disease prevention, and health inequalities.</a:t>
            </a:r>
          </a:p>
          <a:p>
            <a:pPr algn="l">
              <a:lnSpc>
                <a:spcPct val="90000"/>
              </a:lnSpc>
            </a:pPr>
            <a:endParaRPr lang="en-US" sz="800" dirty="0"/>
          </a:p>
          <a:p>
            <a:pPr algn="l">
              <a:lnSpc>
                <a:spcPct val="90000"/>
              </a:lnSpc>
            </a:pPr>
            <a:endParaRPr lang="en-US" sz="800" i="0" dirty="0"/>
          </a:p>
          <a:p>
            <a:pPr algn="l">
              <a:lnSpc>
                <a:spcPct val="90000"/>
              </a:lnSpc>
            </a:pPr>
            <a:endParaRPr lang="en-US" sz="800" b="1" dirty="0"/>
          </a:p>
        </p:txBody>
      </p:sp>
      <p:grpSp>
        <p:nvGrpSpPr>
          <p:cNvPr id="167" name="Group 166">
            <a:extLst>
              <a:ext uri="{FF2B5EF4-FFF2-40B4-BE49-F238E27FC236}">
                <a16:creationId xmlns:a16="http://schemas.microsoft.com/office/drawing/2014/main" id="{1B9FCA22-3A49-4B2B-BE1C-5BDF5C89BA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168" name="Freeform 6">
              <a:extLst>
                <a:ext uri="{FF2B5EF4-FFF2-40B4-BE49-F238E27FC236}">
                  <a16:creationId xmlns:a16="http://schemas.microsoft.com/office/drawing/2014/main" id="{D3104E46-F7F1-4287-8994-FF66FE172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69" name="Freeform 7">
              <a:extLst>
                <a:ext uri="{FF2B5EF4-FFF2-40B4-BE49-F238E27FC236}">
                  <a16:creationId xmlns:a16="http://schemas.microsoft.com/office/drawing/2014/main" id="{60940D3C-2B49-4256-8CF1-56AC61319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70" name="Freeform 12">
              <a:extLst>
                <a:ext uri="{FF2B5EF4-FFF2-40B4-BE49-F238E27FC236}">
                  <a16:creationId xmlns:a16="http://schemas.microsoft.com/office/drawing/2014/main" id="{B7904766-55F7-4A5F-9123-3A88CA383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71" name="Freeform 13">
              <a:extLst>
                <a:ext uri="{FF2B5EF4-FFF2-40B4-BE49-F238E27FC236}">
                  <a16:creationId xmlns:a16="http://schemas.microsoft.com/office/drawing/2014/main" id="{14841594-D3BA-416B-B359-C579726C5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2" name="Freeform 14">
              <a:extLst>
                <a:ext uri="{FF2B5EF4-FFF2-40B4-BE49-F238E27FC236}">
                  <a16:creationId xmlns:a16="http://schemas.microsoft.com/office/drawing/2014/main" id="{5CC4710C-CB8B-4231-ABE9-7282F35CA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3" name="Freeform 15">
              <a:extLst>
                <a:ext uri="{FF2B5EF4-FFF2-40B4-BE49-F238E27FC236}">
                  <a16:creationId xmlns:a16="http://schemas.microsoft.com/office/drawing/2014/main" id="{12AC57C2-F394-41EB-8ACF-48C175079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8" name="Picture 7" descr="A large white building with a red cross on it&#10;&#10;Description automatically generated">
            <a:extLst>
              <a:ext uri="{FF2B5EF4-FFF2-40B4-BE49-F238E27FC236}">
                <a16:creationId xmlns:a16="http://schemas.microsoft.com/office/drawing/2014/main" id="{54C8DFD2-013C-3C04-C1E9-FB15C5560D0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0053" r="-2" b="-2"/>
          <a:stretch/>
        </p:blipFill>
        <p:spPr>
          <a:xfrm>
            <a:off x="5761084" y="10"/>
            <a:ext cx="6430917" cy="4338304"/>
          </a:xfrm>
          <a:custGeom>
            <a:avLst/>
            <a:gdLst/>
            <a:ahLst/>
            <a:cxnLst/>
            <a:rect l="l" t="t" r="r" b="b"/>
            <a:pathLst>
              <a:path w="6430917" h="4338314">
                <a:moveTo>
                  <a:pt x="712614" y="0"/>
                </a:moveTo>
                <a:lnTo>
                  <a:pt x="6430917" y="0"/>
                </a:lnTo>
                <a:lnTo>
                  <a:pt x="6430917" y="4338314"/>
                </a:lnTo>
                <a:lnTo>
                  <a:pt x="0" y="2800083"/>
                </a:lnTo>
                <a:close/>
              </a:path>
            </a:pathLst>
          </a:custGeom>
        </p:spPr>
      </p:pic>
      <p:pic>
        <p:nvPicPr>
          <p:cNvPr id="5" name="Picture 4" descr="A store front with a sign&#10;&#10;Description automatically generated">
            <a:extLst>
              <a:ext uri="{FF2B5EF4-FFF2-40B4-BE49-F238E27FC236}">
                <a16:creationId xmlns:a16="http://schemas.microsoft.com/office/drawing/2014/main" id="{4BCBCBF7-6309-3EC6-912F-BCA0F4AFDF2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6462" r="6286" b="1"/>
          <a:stretch/>
        </p:blipFill>
        <p:spPr>
          <a:xfrm>
            <a:off x="5750346" y="2816565"/>
            <a:ext cx="6441654" cy="4060485"/>
          </a:xfrm>
          <a:custGeom>
            <a:avLst/>
            <a:gdLst/>
            <a:ahLst/>
            <a:cxnLst/>
            <a:rect l="l" t="t" r="r" b="b"/>
            <a:pathLst>
              <a:path w="6441654" h="4060485">
                <a:moveTo>
                  <a:pt x="0" y="0"/>
                </a:moveTo>
                <a:lnTo>
                  <a:pt x="6441654" y="1540800"/>
                </a:lnTo>
                <a:lnTo>
                  <a:pt x="6441654" y="4060485"/>
                </a:lnTo>
                <a:lnTo>
                  <a:pt x="4297229" y="4060485"/>
                </a:lnTo>
                <a:close/>
              </a:path>
            </a:pathLst>
          </a:custGeom>
        </p:spPr>
      </p:pic>
      <p:sp>
        <p:nvSpPr>
          <p:cNvPr id="6" name="TextBox 5">
            <a:extLst>
              <a:ext uri="{FF2B5EF4-FFF2-40B4-BE49-F238E27FC236}">
                <a16:creationId xmlns:a16="http://schemas.microsoft.com/office/drawing/2014/main" id="{F584FFC5-334A-AB62-F0DA-D1995E157B47}"/>
              </a:ext>
            </a:extLst>
          </p:cNvPr>
          <p:cNvSpPr txBox="1"/>
          <p:nvPr/>
        </p:nvSpPr>
        <p:spPr>
          <a:xfrm>
            <a:off x="7435373" y="6870700"/>
            <a:ext cx="2375970"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7" tooltip="https://news.euspert.com/sainsburys-jobs-vacancies-in-uk/">
                  <a:extLst>
                    <a:ext uri="{A12FA001-AC4F-418D-AE19-62706E023703}">
                      <ahyp:hlinkClr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IN" sz="700">
              <a:solidFill>
                <a:srgbClr val="FFFFFF"/>
              </a:solidFill>
            </a:endParaRPr>
          </a:p>
        </p:txBody>
      </p:sp>
      <p:sp>
        <p:nvSpPr>
          <p:cNvPr id="9" name="TextBox 8">
            <a:extLst>
              <a:ext uri="{FF2B5EF4-FFF2-40B4-BE49-F238E27FC236}">
                <a16:creationId xmlns:a16="http://schemas.microsoft.com/office/drawing/2014/main" id="{5E37FA0E-E32E-D1E1-9057-D5F6FF17AFED}"/>
              </a:ext>
            </a:extLst>
          </p:cNvPr>
          <p:cNvSpPr txBox="1"/>
          <p:nvPr/>
        </p:nvSpPr>
        <p:spPr>
          <a:xfrm>
            <a:off x="9824043" y="6870700"/>
            <a:ext cx="2367957"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5" tooltip="https://commons.wikimedia.org/wiki/File:Okayama_Red_Cross_Hospital.jpg">
                  <a:extLst>
                    <a:ext uri="{A12FA001-AC4F-418D-AE19-62706E023703}">
                      <ahyp:hlinkClr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IN" sz="700">
              <a:solidFill>
                <a:srgbClr val="FFFFFF"/>
              </a:solidFill>
            </a:endParaRPr>
          </a:p>
        </p:txBody>
      </p:sp>
    </p:spTree>
    <p:extLst>
      <p:ext uri="{BB962C8B-B14F-4D97-AF65-F5344CB8AC3E}">
        <p14:creationId xmlns:p14="http://schemas.microsoft.com/office/powerpoint/2010/main" val="132884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5"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6"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7"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8"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9"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0"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2C0C7CC-C10A-92D8-37DA-9AD09F17FE80}"/>
              </a:ext>
            </a:extLst>
          </p:cNvPr>
          <p:cNvSpPr>
            <a:spLocks noGrp="1"/>
          </p:cNvSpPr>
          <p:nvPr>
            <p:ph type="title"/>
          </p:nvPr>
        </p:nvSpPr>
        <p:spPr>
          <a:xfrm>
            <a:off x="1484311" y="685800"/>
            <a:ext cx="10018713" cy="1185333"/>
          </a:xfrm>
        </p:spPr>
        <p:txBody>
          <a:bodyPr vert="horz" lIns="91440" tIns="45720" rIns="91440" bIns="45720" rtlCol="0" anchor="ctr">
            <a:normAutofit/>
          </a:bodyPr>
          <a:lstStyle/>
          <a:p>
            <a:r>
              <a:rPr lang="en-US" sz="4000" b="1" u="sng"/>
              <a:t>Resource-Based View in Organisation</a:t>
            </a:r>
          </a:p>
        </p:txBody>
      </p:sp>
      <p:sp>
        <p:nvSpPr>
          <p:cNvPr id="4" name="Text Placeholder 3">
            <a:extLst>
              <a:ext uri="{FF2B5EF4-FFF2-40B4-BE49-F238E27FC236}">
                <a16:creationId xmlns:a16="http://schemas.microsoft.com/office/drawing/2014/main" id="{085A8EE6-9438-3506-AC69-E03858E78E90}"/>
              </a:ext>
            </a:extLst>
          </p:cNvPr>
          <p:cNvSpPr>
            <a:spLocks noGrp="1"/>
          </p:cNvSpPr>
          <p:nvPr>
            <p:ph type="body" idx="1"/>
          </p:nvPr>
        </p:nvSpPr>
        <p:spPr>
          <a:xfrm>
            <a:off x="1484311" y="1998133"/>
            <a:ext cx="6855356" cy="3793067"/>
          </a:xfrm>
        </p:spPr>
        <p:txBody>
          <a:bodyPr vert="horz" lIns="91440" tIns="45720" rIns="91440" bIns="45720" rtlCol="0" anchor="ctr">
            <a:normAutofit/>
          </a:bodyPr>
          <a:lstStyle/>
          <a:p>
            <a:pPr marL="171450" indent="-171450" algn="l">
              <a:lnSpc>
                <a:spcPct val="90000"/>
              </a:lnSpc>
              <a:buFont typeface="Arial"/>
              <a:buChar char="•"/>
            </a:pPr>
            <a:r>
              <a:rPr lang="en-US" sz="1400" b="1" dirty="0"/>
              <a:t>Environmental Regulation –</a:t>
            </a:r>
          </a:p>
          <a:p>
            <a:pPr algn="l">
              <a:lnSpc>
                <a:spcPct val="90000"/>
              </a:lnSpc>
              <a:buFont typeface="Arial"/>
              <a:buChar char="•"/>
            </a:pPr>
            <a:r>
              <a:rPr lang="en-US" sz="1400" dirty="0"/>
              <a:t>                                                                Companies are subject to environmental regulations that aim to </a:t>
            </a:r>
            <a:r>
              <a:rPr lang="en-US" sz="1400" dirty="0" err="1"/>
              <a:t>minimise</a:t>
            </a:r>
            <a:r>
              <a:rPr lang="en-US" sz="1400" dirty="0"/>
              <a:t> their impact on the environment. These regulations cover areas such as waste management, pollution control, emissions standards, environmental impact assessments, and sustainable practices</a:t>
            </a:r>
            <a:r>
              <a:rPr lang="en-US" sz="1400" b="1" dirty="0"/>
              <a:t>.</a:t>
            </a:r>
          </a:p>
          <a:p>
            <a:pPr marL="285750" indent="-285750" algn="l">
              <a:lnSpc>
                <a:spcPct val="90000"/>
              </a:lnSpc>
              <a:buFont typeface="Arial"/>
              <a:buChar char="•"/>
            </a:pPr>
            <a:r>
              <a:rPr lang="en-US" sz="1400" b="1" dirty="0"/>
              <a:t>Cultural Environment –</a:t>
            </a:r>
          </a:p>
          <a:p>
            <a:pPr algn="l">
              <a:lnSpc>
                <a:spcPct val="90000"/>
              </a:lnSpc>
            </a:pPr>
            <a:r>
              <a:rPr lang="en-US" sz="1400" b="1" dirty="0"/>
              <a:t>                                                      </a:t>
            </a:r>
            <a:r>
              <a:rPr lang="en-US" sz="1400" dirty="0"/>
              <a:t>A company's common values, customs, opinions, attitudes, and practices are referred to as its "cultural environment." It includes the attitudes, traditions, and interpersonal relationships among staff members as well as the overall organizational culture. Employee engagement, job happiness, and general performance can all be impacted by the cultural environment, which has a substantial impact on how they view and experience the workplace. </a:t>
            </a:r>
          </a:p>
          <a:p>
            <a:pPr algn="l">
              <a:lnSpc>
                <a:spcPct val="90000"/>
              </a:lnSpc>
            </a:pPr>
            <a:r>
              <a:rPr lang="en-US" sz="1400" b="1" dirty="0"/>
              <a:t>                                                        </a:t>
            </a:r>
            <a:endParaRPr lang="en-US" sz="1400" dirty="0"/>
          </a:p>
          <a:p>
            <a:pPr algn="l">
              <a:lnSpc>
                <a:spcPct val="90000"/>
              </a:lnSpc>
            </a:pPr>
            <a:r>
              <a:rPr lang="en-US" sz="1400" b="1" dirty="0"/>
              <a:t>                                        </a:t>
            </a:r>
          </a:p>
        </p:txBody>
      </p:sp>
      <p:pic>
        <p:nvPicPr>
          <p:cNvPr id="8" name="Graphic 7" descr="Onboarding">
            <a:extLst>
              <a:ext uri="{FF2B5EF4-FFF2-40B4-BE49-F238E27FC236}">
                <a16:creationId xmlns:a16="http://schemas.microsoft.com/office/drawing/2014/main" id="{22E139B0-D619-C787-5977-C2B824E0B24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80038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4" name="Group 9">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5"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6"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97" name="Rectangle 1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99" name="Group 2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00"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1"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02"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Text Placeholder 3">
            <a:extLst>
              <a:ext uri="{FF2B5EF4-FFF2-40B4-BE49-F238E27FC236}">
                <a16:creationId xmlns:a16="http://schemas.microsoft.com/office/drawing/2014/main" id="{9BBBB88A-9001-D445-2161-F8C12F5899C0}"/>
              </a:ext>
            </a:extLst>
          </p:cNvPr>
          <p:cNvSpPr>
            <a:spLocks noGrp="1"/>
          </p:cNvSpPr>
          <p:nvPr>
            <p:ph type="title"/>
          </p:nvPr>
        </p:nvSpPr>
        <p:spPr>
          <a:xfrm>
            <a:off x="416966" y="1072609"/>
            <a:ext cx="3041557" cy="4522647"/>
          </a:xfrm>
          <a:effectLst/>
        </p:spPr>
        <p:txBody>
          <a:bodyPr vert="horz" lIns="91440" tIns="45720" rIns="91440" bIns="45720" rtlCol="0" anchor="ctr">
            <a:normAutofit/>
          </a:bodyPr>
          <a:lstStyle/>
          <a:p>
            <a:pPr algn="l"/>
            <a:r>
              <a:rPr lang="en-US" sz="3200" b="1" u="sng" dirty="0"/>
              <a:t>Conclusion</a:t>
            </a:r>
          </a:p>
        </p:txBody>
      </p:sp>
      <p:sp>
        <p:nvSpPr>
          <p:cNvPr id="103" name="Content Placeholder 2"/>
          <p:cNvSpPr>
            <a:spLocks noGrp="1"/>
          </p:cNvSpPr>
          <p:nvPr>
            <p:ph idx="1"/>
          </p:nvPr>
        </p:nvSpPr>
        <p:spPr>
          <a:xfrm>
            <a:off x="5149032" y="1072609"/>
            <a:ext cx="6652441" cy="4522647"/>
          </a:xfrm>
        </p:spPr>
        <p:txBody>
          <a:bodyPr vert="horz" lIns="91440" tIns="45720" rIns="91440" bIns="45720" rtlCol="0" anchor="ctr">
            <a:normAutofit/>
          </a:bodyPr>
          <a:lstStyle/>
          <a:p>
            <a:pPr>
              <a:lnSpc>
                <a:spcPct val="90000"/>
              </a:lnSpc>
            </a:pPr>
            <a:r>
              <a:rPr lang="en-US" sz="1400" dirty="0">
                <a:solidFill>
                  <a:schemeClr val="bg1"/>
                </a:solidFill>
              </a:rPr>
              <a:t>In conclusion, both public and business </a:t>
            </a:r>
            <a:r>
              <a:rPr lang="en-US" sz="1400" dirty="0" err="1">
                <a:solidFill>
                  <a:schemeClr val="bg1"/>
                </a:solidFill>
              </a:rPr>
              <a:t>organisations</a:t>
            </a:r>
            <a:r>
              <a:rPr lang="en-US" sz="1400" dirty="0">
                <a:solidFill>
                  <a:schemeClr val="bg1"/>
                </a:solidFill>
              </a:rPr>
              <a:t> </a:t>
            </a:r>
            <a:r>
              <a:rPr lang="en-US" sz="1400" dirty="0" err="1">
                <a:solidFill>
                  <a:schemeClr val="bg1"/>
                </a:solidFill>
              </a:rPr>
              <a:t>recognise</a:t>
            </a:r>
            <a:r>
              <a:rPr lang="en-US" sz="1400" dirty="0">
                <a:solidFill>
                  <a:schemeClr val="bg1"/>
                </a:solidFill>
              </a:rPr>
              <a:t> how critical HR strategy is to achieving </a:t>
            </a:r>
            <a:r>
              <a:rPr lang="en-US" sz="1400" dirty="0" err="1">
                <a:solidFill>
                  <a:schemeClr val="bg1"/>
                </a:solidFill>
              </a:rPr>
              <a:t>organisational</a:t>
            </a:r>
            <a:r>
              <a:rPr lang="en-US" sz="1400" dirty="0">
                <a:solidFill>
                  <a:schemeClr val="bg1"/>
                </a:solidFill>
              </a:rPr>
              <a:t> success.</a:t>
            </a:r>
          </a:p>
          <a:p>
            <a:pPr>
              <a:lnSpc>
                <a:spcPct val="90000"/>
              </a:lnSpc>
            </a:pPr>
            <a:r>
              <a:rPr lang="en-US" sz="1400" dirty="0">
                <a:solidFill>
                  <a:schemeClr val="bg1"/>
                </a:solidFill>
              </a:rPr>
              <a:t>In private companies like Tesco - a solid HR strategy that </a:t>
            </a:r>
            <a:r>
              <a:rPr lang="en-US" sz="1400" dirty="0" err="1">
                <a:solidFill>
                  <a:schemeClr val="bg1"/>
                </a:solidFill>
              </a:rPr>
              <a:t>prioritises</a:t>
            </a:r>
            <a:r>
              <a:rPr lang="en-US" sz="1400" dirty="0">
                <a:solidFill>
                  <a:schemeClr val="bg1"/>
                </a:solidFill>
              </a:rPr>
              <a:t> work-life balance, equality and acceptance, performance management, and employee development results in a motivated and engaged staff. In turn, this raises output, improves client satisfaction, and helps the business success overall.</a:t>
            </a:r>
          </a:p>
          <a:p>
            <a:pPr>
              <a:lnSpc>
                <a:spcPct val="90000"/>
              </a:lnSpc>
            </a:pPr>
            <a:r>
              <a:rPr lang="en-US" sz="1400" dirty="0">
                <a:solidFill>
                  <a:schemeClr val="bg1"/>
                </a:solidFill>
              </a:rPr>
              <a:t>In public organizations like the NHS - The management and development of the personnel essential to provide key services to the </a:t>
            </a:r>
            <a:r>
              <a:rPr lang="en-US" sz="1400">
                <a:solidFill>
                  <a:schemeClr val="bg1"/>
                </a:solidFill>
              </a:rPr>
              <a:t>public are </a:t>
            </a:r>
            <a:r>
              <a:rPr lang="en-US" sz="1400" dirty="0">
                <a:solidFill>
                  <a:schemeClr val="bg1"/>
                </a:solidFill>
              </a:rPr>
              <a:t>greatly influenced by HR strategy. The focus on workforce planning, hiring, training, employee engagement, and diversity and inclusion guarantees the availability of qualified workers and the delivery of high-quality public services.</a:t>
            </a:r>
          </a:p>
          <a:p>
            <a:pPr>
              <a:lnSpc>
                <a:spcPct val="90000"/>
              </a:lnSpc>
            </a:pPr>
            <a:r>
              <a:rPr lang="en-US" sz="1400" dirty="0">
                <a:solidFill>
                  <a:schemeClr val="bg1"/>
                </a:solidFill>
              </a:rPr>
              <a:t>Overall, both commercial and government </a:t>
            </a:r>
            <a:r>
              <a:rPr lang="en-US" sz="1400" dirty="0" err="1">
                <a:solidFill>
                  <a:schemeClr val="bg1"/>
                </a:solidFill>
              </a:rPr>
              <a:t>organisations</a:t>
            </a:r>
            <a:r>
              <a:rPr lang="en-US" sz="1400" dirty="0">
                <a:solidFill>
                  <a:schemeClr val="bg1"/>
                </a:solidFill>
              </a:rPr>
              <a:t> are aware of how important HR strategy is to establishing their workforce, culture, and success. </a:t>
            </a:r>
            <a:r>
              <a:rPr lang="en-US" sz="1400" dirty="0" err="1">
                <a:solidFill>
                  <a:schemeClr val="bg1"/>
                </a:solidFill>
              </a:rPr>
              <a:t>Organisations</a:t>
            </a:r>
            <a:r>
              <a:rPr lang="en-US" sz="1400" dirty="0">
                <a:solidFill>
                  <a:schemeClr val="bg1"/>
                </a:solidFill>
              </a:rPr>
              <a:t> may have a positive impact that helps them expand, remain competitive, and be able to satisfy stakeholder expectations by investing in the growth, dedication, and happiness of their staff members.</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Picture 52" descr="Antique cash register keys">
            <a:extLst>
              <a:ext uri="{FF2B5EF4-FFF2-40B4-BE49-F238E27FC236}">
                <a16:creationId xmlns:a16="http://schemas.microsoft.com/office/drawing/2014/main" id="{B56DAA45-0BDE-0AF3-58AF-3DBDAD0A3595}"/>
              </a:ext>
            </a:extLst>
          </p:cNvPr>
          <p:cNvPicPr>
            <a:picLocks noChangeAspect="1"/>
          </p:cNvPicPr>
          <p:nvPr/>
        </p:nvPicPr>
        <p:blipFill rotWithShape="1">
          <a:blip r:embed="rId2">
            <a:duotone>
              <a:schemeClr val="bg2">
                <a:shade val="45000"/>
                <a:satMod val="135000"/>
              </a:schemeClr>
              <a:prstClr val="white"/>
            </a:duotone>
            <a:alphaModFix amt="25000"/>
          </a:blip>
          <a:srcRect t="9655" b="5758"/>
          <a:stretch/>
        </p:blipFill>
        <p:spPr>
          <a:xfrm>
            <a:off x="20" y="10"/>
            <a:ext cx="12191980" cy="6857990"/>
          </a:xfrm>
          <a:prstGeom prst="rect">
            <a:avLst/>
          </a:prstGeom>
        </p:spPr>
      </p:pic>
      <p:sp>
        <p:nvSpPr>
          <p:cNvPr id="2" name="Title 1">
            <a:extLst>
              <a:ext uri="{FF2B5EF4-FFF2-40B4-BE49-F238E27FC236}">
                <a16:creationId xmlns:a16="http://schemas.microsoft.com/office/drawing/2014/main" id="{4F7400E8-3C5C-8BB8-BDBF-9C0DA772E9A9}"/>
              </a:ext>
            </a:extLst>
          </p:cNvPr>
          <p:cNvSpPr>
            <a:spLocks noGrp="1"/>
          </p:cNvSpPr>
          <p:nvPr>
            <p:ph type="title"/>
          </p:nvPr>
        </p:nvSpPr>
        <p:spPr>
          <a:xfrm>
            <a:off x="643467" y="639099"/>
            <a:ext cx="3647493" cy="4965833"/>
          </a:xfrm>
        </p:spPr>
        <p:txBody>
          <a:bodyPr>
            <a:normAutofit/>
          </a:bodyPr>
          <a:lstStyle/>
          <a:p>
            <a:pPr algn="r"/>
            <a:r>
              <a:rPr lang="en-IN" b="1"/>
              <a:t>References</a:t>
            </a:r>
          </a:p>
        </p:txBody>
      </p:sp>
      <p:cxnSp>
        <p:nvCxnSpPr>
          <p:cNvPr id="59" name="Straight Connector 58">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9FF55A-5279-AC08-7B7C-5F5DD8775449}"/>
              </a:ext>
            </a:extLst>
          </p:cNvPr>
          <p:cNvSpPr>
            <a:spLocks noGrp="1"/>
          </p:cNvSpPr>
          <p:nvPr>
            <p:ph idx="1"/>
          </p:nvPr>
        </p:nvSpPr>
        <p:spPr>
          <a:xfrm>
            <a:off x="4979938" y="639099"/>
            <a:ext cx="6591346" cy="4965833"/>
          </a:xfrm>
        </p:spPr>
        <p:txBody>
          <a:bodyPr>
            <a:normAutofit fontScale="92500" lnSpcReduction="10000"/>
          </a:bodyPr>
          <a:lstStyle/>
          <a:p>
            <a:pPr>
              <a:lnSpc>
                <a:spcPct val="90000"/>
              </a:lnSpc>
              <a:buFont typeface="Wingdings" panose="05000000000000000000" pitchFamily="2" charset="2"/>
              <a:buChar char="Ø"/>
            </a:pPr>
            <a:r>
              <a:rPr lang="en-US" sz="1500" dirty="0" err="1"/>
              <a:t>Armour</a:t>
            </a:r>
            <a:r>
              <a:rPr lang="en-US" sz="1500" dirty="0"/>
              <a:t>, S., &amp; Sisson, K. (2015). Tesco: The Changing Face of Employment Relations. In D. Lewin, A. Kaufman, &amp; H. Taras (Eds.), Advances in Industrial and Labor Relations, Vol. 21 (pp. 75-112). Emerald Group Publishing Limited.</a:t>
            </a:r>
          </a:p>
          <a:p>
            <a:pPr>
              <a:lnSpc>
                <a:spcPct val="90000"/>
              </a:lnSpc>
              <a:buFont typeface="Wingdings" panose="05000000000000000000" pitchFamily="2" charset="2"/>
              <a:buChar char="Ø"/>
            </a:pPr>
            <a:r>
              <a:rPr lang="en-US" sz="1500" dirty="0" err="1"/>
              <a:t>Awadari</a:t>
            </a:r>
            <a:r>
              <a:rPr lang="en-US" sz="1500" dirty="0"/>
              <a:t>, A.C. and Kanwal, S., 2019. Employee participation in organizational change: A case of Tesco PLC. International Journal of Financial, Accounting, and Management, 1(2), pp.91-99.</a:t>
            </a:r>
          </a:p>
          <a:p>
            <a:pPr>
              <a:lnSpc>
                <a:spcPct val="90000"/>
              </a:lnSpc>
              <a:buFont typeface="Wingdings" panose="05000000000000000000" pitchFamily="2" charset="2"/>
              <a:buChar char="Ø"/>
            </a:pPr>
            <a:r>
              <a:rPr lang="en-US" sz="1500" dirty="0"/>
              <a:t>Tool, H., 2012. Performance management and appraisal. A Handbook.</a:t>
            </a:r>
          </a:p>
          <a:p>
            <a:pPr>
              <a:lnSpc>
                <a:spcPct val="90000"/>
              </a:lnSpc>
              <a:buFont typeface="Wingdings" panose="05000000000000000000" pitchFamily="2" charset="2"/>
              <a:buChar char="Ø"/>
            </a:pPr>
            <a:r>
              <a:rPr lang="en-US" sz="1500" dirty="0"/>
              <a:t>CIPD. (2013). Tesco case study: Strategic human resource management in action. Retrieved from </a:t>
            </a:r>
            <a:r>
              <a:rPr lang="en-US" sz="1500" dirty="0">
                <a:hlinkClick r:id="rId3"/>
              </a:rPr>
              <a:t>https://www.cipd.co.uk/Images/tesco-case-study-strategic-human-resource-management-in-action_tcm18-5563.pdf</a:t>
            </a:r>
            <a:endParaRPr lang="en-US" sz="1500" dirty="0"/>
          </a:p>
          <a:p>
            <a:pPr>
              <a:lnSpc>
                <a:spcPct val="90000"/>
              </a:lnSpc>
              <a:buFont typeface="Wingdings" panose="05000000000000000000" pitchFamily="2" charset="2"/>
              <a:buChar char="Ø"/>
            </a:pPr>
            <a:r>
              <a:rPr lang="en-US" sz="1500" dirty="0" err="1"/>
              <a:t>Fernie</a:t>
            </a:r>
            <a:r>
              <a:rPr lang="en-US" sz="1500" dirty="0"/>
              <a:t>, J., &amp; Arnold, S. (2002). The Revolution in UK Food Retailing: Tesco, PLC and the Royal Borough of Windsor and Maidenhead. The International Review of Retail, Distribution and Consumer Research, 12(4), 355-373. doi:10.1080/09593960210128110</a:t>
            </a:r>
          </a:p>
          <a:p>
            <a:pPr>
              <a:lnSpc>
                <a:spcPct val="90000"/>
              </a:lnSpc>
              <a:buFont typeface="Wingdings" panose="05000000000000000000" pitchFamily="2" charset="2"/>
              <a:buChar char="Ø"/>
            </a:pPr>
            <a:r>
              <a:rPr lang="en-US" sz="1500" dirty="0" err="1"/>
              <a:t>Fernie</a:t>
            </a:r>
            <a:r>
              <a:rPr lang="en-US" sz="1500" dirty="0"/>
              <a:t>, J., &amp; Metcalf, S. (1998). Tesco: Disciplining the Shopfloor. Work, Employment and Society, 12(2), 301-318. doi:10.1177/0950017098122005</a:t>
            </a:r>
          </a:p>
          <a:p>
            <a:pPr>
              <a:lnSpc>
                <a:spcPct val="90000"/>
              </a:lnSpc>
              <a:buFont typeface="Wingdings" panose="05000000000000000000" pitchFamily="2" charset="2"/>
              <a:buChar char="Ø"/>
            </a:pPr>
            <a:r>
              <a:rPr lang="en-US" sz="1500" dirty="0" err="1"/>
              <a:t>Luffman</a:t>
            </a:r>
            <a:r>
              <a:rPr lang="en-US" sz="1500" dirty="0"/>
              <a:t>, G., &amp; Rae, L. (1997). HRM in Tesco: Achieving Business Success Through People. In T. Redman &amp; A. Wilkinson (Eds.), Contemporary Human Resource Management: Text and Cases (pp. 189-205). Prentice Hall.</a:t>
            </a:r>
          </a:p>
          <a:p>
            <a:pPr>
              <a:lnSpc>
                <a:spcPct val="90000"/>
              </a:lnSpc>
              <a:buFont typeface="Wingdings" panose="05000000000000000000" pitchFamily="2" charset="2"/>
              <a:buChar char="Ø"/>
            </a:pPr>
            <a:r>
              <a:rPr lang="en-US" sz="1500" dirty="0"/>
              <a:t>Simon, M.R. and Hasan, S., 2021. Increasing Unemployment of Teaching Staff: Effect of Covid-19 Pandemic. ELK Asia Pacific Journal Of Social Science, 7(2), pp.1-10.</a:t>
            </a:r>
          </a:p>
        </p:txBody>
      </p:sp>
    </p:spTree>
    <p:extLst>
      <p:ext uri="{BB962C8B-B14F-4D97-AF65-F5344CB8AC3E}">
        <p14:creationId xmlns:p14="http://schemas.microsoft.com/office/powerpoint/2010/main" val="239679841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Desk with stethoscope and computer keyboard">
            <a:extLst>
              <a:ext uri="{FF2B5EF4-FFF2-40B4-BE49-F238E27FC236}">
                <a16:creationId xmlns:a16="http://schemas.microsoft.com/office/drawing/2014/main" id="{C6D34086-7ECF-AB44-C008-F789D3C692C4}"/>
              </a:ext>
            </a:extLst>
          </p:cNvPr>
          <p:cNvPicPr>
            <a:picLocks noChangeAspect="1"/>
          </p:cNvPicPr>
          <p:nvPr/>
        </p:nvPicPr>
        <p:blipFill rotWithShape="1">
          <a:blip r:embed="rId2">
            <a:duotone>
              <a:schemeClr val="bg2">
                <a:shade val="45000"/>
                <a:satMod val="135000"/>
              </a:schemeClr>
              <a:prstClr val="white"/>
            </a:duotone>
            <a:alphaModFix amt="25000"/>
          </a:blip>
          <a:srcRect t="558" b="15172"/>
          <a:stretch/>
        </p:blipFill>
        <p:spPr>
          <a:xfrm>
            <a:off x="20" y="10"/>
            <a:ext cx="12191980" cy="6857990"/>
          </a:xfrm>
          <a:prstGeom prst="rect">
            <a:avLst/>
          </a:prstGeom>
        </p:spPr>
      </p:pic>
      <p:sp>
        <p:nvSpPr>
          <p:cNvPr id="2" name="Title 1">
            <a:extLst>
              <a:ext uri="{FF2B5EF4-FFF2-40B4-BE49-F238E27FC236}">
                <a16:creationId xmlns:a16="http://schemas.microsoft.com/office/drawing/2014/main" id="{5576FE29-7924-7438-7799-860C44D966D4}"/>
              </a:ext>
            </a:extLst>
          </p:cNvPr>
          <p:cNvSpPr>
            <a:spLocks noGrp="1"/>
          </p:cNvSpPr>
          <p:nvPr>
            <p:ph type="title"/>
          </p:nvPr>
        </p:nvSpPr>
        <p:spPr>
          <a:xfrm>
            <a:off x="643467" y="639099"/>
            <a:ext cx="3647493" cy="4965833"/>
          </a:xfrm>
        </p:spPr>
        <p:txBody>
          <a:bodyPr>
            <a:normAutofit/>
          </a:bodyPr>
          <a:lstStyle/>
          <a:p>
            <a:pPr algn="r"/>
            <a:r>
              <a:rPr lang="en-IN" b="1"/>
              <a:t>References</a:t>
            </a:r>
          </a:p>
        </p:txBody>
      </p:sp>
      <p:cxnSp>
        <p:nvCxnSpPr>
          <p:cNvPr id="17" name="Straight Connector 10">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id="{D561D7C5-B79E-C1E7-ABBF-7400A2EB34EE}"/>
              </a:ext>
            </a:extLst>
          </p:cNvPr>
          <p:cNvSpPr>
            <a:spLocks noGrp="1"/>
          </p:cNvSpPr>
          <p:nvPr>
            <p:ph idx="1"/>
          </p:nvPr>
        </p:nvSpPr>
        <p:spPr>
          <a:xfrm>
            <a:off x="4979938" y="639099"/>
            <a:ext cx="6591346" cy="4965833"/>
          </a:xfrm>
        </p:spPr>
        <p:txBody>
          <a:bodyPr>
            <a:normAutofit/>
          </a:bodyPr>
          <a:lstStyle/>
          <a:p>
            <a:pPr>
              <a:lnSpc>
                <a:spcPct val="90000"/>
              </a:lnSpc>
              <a:buFont typeface="Wingdings" panose="05000000000000000000" pitchFamily="2" charset="2"/>
              <a:buChar char="Ø"/>
            </a:pPr>
            <a:r>
              <a:rPr lang="en-US" sz="2000"/>
              <a:t>Truss, C., 2008. Continuity and change: the role of the HR function in the modern public sector. Public administration, 86(4), pp.1071-1088.</a:t>
            </a:r>
          </a:p>
          <a:p>
            <a:pPr>
              <a:lnSpc>
                <a:spcPct val="90000"/>
              </a:lnSpc>
              <a:buFont typeface="Wingdings" panose="05000000000000000000" pitchFamily="2" charset="2"/>
              <a:buChar char="Ø"/>
            </a:pPr>
            <a:r>
              <a:rPr lang="en-US" sz="2000" err="1"/>
              <a:t>Ogbonnaya</a:t>
            </a:r>
            <a:r>
              <a:rPr lang="en-US" sz="2000"/>
              <a:t>, C., Tillman, C.J. and Gonzalez, K., 2018. Perceived organizational support in health care: The importance of teamwork and training for employee well-being and patient satisfaction. Group &amp; Organization Management, 43(3), pp.475-503</a:t>
            </a:r>
          </a:p>
          <a:p>
            <a:pPr>
              <a:lnSpc>
                <a:spcPct val="90000"/>
              </a:lnSpc>
              <a:buFont typeface="Wingdings" panose="05000000000000000000" pitchFamily="2" charset="2"/>
              <a:buChar char="Ø"/>
            </a:pPr>
            <a:r>
              <a:rPr lang="en-US" sz="2000"/>
              <a:t>Mueller, F., 1996. Human resources as strategic assets: an evolutionary resource‐based theory. Journal of Management Studies, 33(6), pp.757-785.</a:t>
            </a:r>
          </a:p>
          <a:p>
            <a:pPr>
              <a:lnSpc>
                <a:spcPct val="90000"/>
              </a:lnSpc>
              <a:buFont typeface="Wingdings" panose="05000000000000000000" pitchFamily="2" charset="2"/>
              <a:buChar char="Ø"/>
            </a:pPr>
            <a:r>
              <a:rPr lang="en-US" sz="2000"/>
              <a:t>Jackson, H.E. and Roe, M.J., 2009. Public and private enforcement of securities laws: Resource-based evidence. Journal of financial economics, 93(2), pp.207-238.</a:t>
            </a:r>
            <a:endParaRPr lang="en-IN" sz="2000"/>
          </a:p>
        </p:txBody>
      </p:sp>
    </p:spTree>
    <p:extLst>
      <p:ext uri="{BB962C8B-B14F-4D97-AF65-F5344CB8AC3E}">
        <p14:creationId xmlns:p14="http://schemas.microsoft.com/office/powerpoint/2010/main" val="321204550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6"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67"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9"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68" name="Rectangle 1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69" name="Freeform: Shape 1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70" name="Freeform: Shape 1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71" name="Freeform: Shape 2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72" name="Freeform: Shape 2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a:extLst>
              <a:ext uri="{FF2B5EF4-FFF2-40B4-BE49-F238E27FC236}">
                <a16:creationId xmlns:a16="http://schemas.microsoft.com/office/drawing/2014/main" id="{01B3CFAD-091F-435D-5E64-5BC9956C8B0B}"/>
              </a:ext>
            </a:extLst>
          </p:cNvPr>
          <p:cNvSpPr>
            <a:spLocks noGrp="1"/>
          </p:cNvSpPr>
          <p:nvPr>
            <p:ph type="title"/>
          </p:nvPr>
        </p:nvSpPr>
        <p:spPr>
          <a:xfrm>
            <a:off x="1524000" y="643468"/>
            <a:ext cx="9144000" cy="3618898"/>
          </a:xfrm>
        </p:spPr>
        <p:txBody>
          <a:bodyPr vert="horz" lIns="91440" tIns="45720" rIns="91440" bIns="45720" rtlCol="0" anchor="b">
            <a:normAutofit/>
          </a:bodyPr>
          <a:lstStyle/>
          <a:p>
            <a:pPr algn="ctr"/>
            <a:r>
              <a:rPr lang="en-US" sz="7200"/>
              <a:t>THANK YOU</a:t>
            </a:r>
          </a:p>
        </p:txBody>
      </p:sp>
    </p:spTree>
    <p:extLst>
      <p:ext uri="{BB962C8B-B14F-4D97-AF65-F5344CB8AC3E}">
        <p14:creationId xmlns:p14="http://schemas.microsoft.com/office/powerpoint/2010/main" val="128741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817</TotalTime>
  <Words>1863</Words>
  <Application>Microsoft Office PowerPoint</Application>
  <PresentationFormat>Widescreen</PresentationFormat>
  <Paragraphs>108</Paragraphs>
  <Slides>14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-apple-system</vt:lpstr>
      <vt:lpstr>Arial</vt:lpstr>
      <vt:lpstr>Corbel</vt:lpstr>
      <vt:lpstr>Euphemia</vt:lpstr>
      <vt:lpstr>Söhne</vt:lpstr>
      <vt:lpstr>Wingdings</vt:lpstr>
      <vt:lpstr>Parallax</vt:lpstr>
      <vt:lpstr>HR Strategies for Public and Private Sector</vt:lpstr>
      <vt:lpstr>Table of Contents</vt:lpstr>
      <vt:lpstr>Private Sector Company - TESCO</vt:lpstr>
      <vt:lpstr>Public Sector Company - NHS</vt:lpstr>
      <vt:lpstr>HR Strategy and Affect in Private Sector Company TESCO</vt:lpstr>
      <vt:lpstr>PowerPoint Presentation</vt:lpstr>
      <vt:lpstr>HR Strategy and Impact in Public Sector Company NHS</vt:lpstr>
      <vt:lpstr>PowerPoint Presentation</vt:lpstr>
      <vt:lpstr>Rivals of  TESCO and NHS</vt:lpstr>
      <vt:lpstr>Resource-Based View in Organisation</vt:lpstr>
      <vt:lpstr>Conclusion</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With Picture Layout</dc:title>
  <dc:creator>Raj Modi</dc:creator>
  <cp:lastModifiedBy>Raj Modi</cp:lastModifiedBy>
  <cp:revision>2</cp:revision>
  <dcterms:created xsi:type="dcterms:W3CDTF">2023-07-04T15:42:48Z</dcterms:created>
  <dcterms:modified xsi:type="dcterms:W3CDTF">2023-07-10T11:29:51Z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