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5" r:id="rId1"/>
  </p:sldMasterIdLst>
  <p:notesMasterIdLst>
    <p:notesMasterId r:id="rId34"/>
  </p:notesMasterIdLst>
  <p:handoutMasterIdLst>
    <p:handoutMasterId r:id="rId35"/>
  </p:handoutMasterIdLst>
  <p:sldIdLst>
    <p:sldId id="649" r:id="rId2"/>
    <p:sldId id="544" r:id="rId3"/>
    <p:sldId id="865" r:id="rId4"/>
    <p:sldId id="998" r:id="rId5"/>
    <p:sldId id="999" r:id="rId6"/>
    <p:sldId id="831" r:id="rId7"/>
    <p:sldId id="835" r:id="rId8"/>
    <p:sldId id="734" r:id="rId9"/>
    <p:sldId id="996" r:id="rId10"/>
    <p:sldId id="995" r:id="rId11"/>
    <p:sldId id="817" r:id="rId12"/>
    <p:sldId id="867" r:id="rId13"/>
    <p:sldId id="1032" r:id="rId14"/>
    <p:sldId id="1002" r:id="rId15"/>
    <p:sldId id="1026" r:id="rId16"/>
    <p:sldId id="914" r:id="rId17"/>
    <p:sldId id="1011" r:id="rId18"/>
    <p:sldId id="1037" r:id="rId19"/>
    <p:sldId id="1033" r:id="rId20"/>
    <p:sldId id="1023" r:id="rId21"/>
    <p:sldId id="1034" r:id="rId22"/>
    <p:sldId id="1040" r:id="rId23"/>
    <p:sldId id="916" r:id="rId24"/>
    <p:sldId id="919" r:id="rId25"/>
    <p:sldId id="1038" r:id="rId26"/>
    <p:sldId id="1039" r:id="rId27"/>
    <p:sldId id="904" r:id="rId28"/>
    <p:sldId id="732" r:id="rId29"/>
    <p:sldId id="1035" r:id="rId30"/>
    <p:sldId id="1036" r:id="rId31"/>
    <p:sldId id="650" r:id="rId32"/>
    <p:sldId id="441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969"/>
    <p:restoredTop sz="79080"/>
  </p:normalViewPr>
  <p:slideViewPr>
    <p:cSldViewPr snapToGrid="0" snapToObjects="1">
      <p:cViewPr varScale="1">
        <p:scale>
          <a:sx n="71" d="100"/>
          <a:sy n="71" d="100"/>
        </p:scale>
        <p:origin x="168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2/4/21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2/4/21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342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540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200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619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320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587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005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687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100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207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423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6051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6089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1670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410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6872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6751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289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35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6" r:id="rId1"/>
    <p:sldLayoutId id="2147484007" r:id="rId2"/>
    <p:sldLayoutId id="2147484008" r:id="rId3"/>
    <p:sldLayoutId id="2147484009" r:id="rId4"/>
    <p:sldLayoutId id="2147484010" r:id="rId5"/>
    <p:sldLayoutId id="2147484011" r:id="rId6"/>
    <p:sldLayoutId id="2147484012" r:id="rId7"/>
    <p:sldLayoutId id="2147484013" r:id="rId8"/>
    <p:sldLayoutId id="2147484014" r:id="rId9"/>
    <p:sldLayoutId id="2147484015" r:id="rId10"/>
    <p:sldLayoutId id="2147484016" r:id="rId11"/>
    <p:sldLayoutId id="2147484017" r:id="rId12"/>
    <p:sldLayoutId id="2147484018" r:id="rId13"/>
    <p:sldLayoutId id="2147484019" r:id="rId14"/>
    <p:sldLayoutId id="2147484020" r:id="rId15"/>
    <p:sldLayoutId id="2147484021" r:id="rId16"/>
    <p:sldLayoutId id="2147484022" r:id="rId17"/>
    <p:sldLayoutId id="2147484023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0.tiff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862667" y="5091099"/>
            <a:ext cx="9042399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nawfed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Chwefror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2021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9.2.21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15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defnyddio</a:t>
            </a:r>
            <a:r>
              <a:rPr lang="en-US" sz="2800" dirty="0"/>
              <a:t> </a:t>
            </a:r>
            <a:r>
              <a:rPr lang="en-US" sz="2800" dirty="0" err="1"/>
              <a:t>matiau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(</a:t>
            </a:r>
            <a:r>
              <a:rPr lang="en-US" sz="2800" dirty="0" err="1"/>
              <a:t>Mathemateg</a:t>
            </a:r>
            <a:r>
              <a:rPr lang="en-US" sz="2800" dirty="0"/>
              <a:t>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 dirty="0"/>
              <a:t>conduct a registry session in Welsh;</a:t>
            </a:r>
          </a:p>
          <a:p>
            <a:endParaRPr lang="en-US" sz="2800" i="1" dirty="0"/>
          </a:p>
          <a:p>
            <a:endParaRPr lang="en-US" sz="28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 dirty="0"/>
              <a:t>Use language mats (Mathematics).</a:t>
            </a:r>
          </a:p>
          <a:p>
            <a:endParaRPr lang="en-US" sz="2800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0673887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siapau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rhifau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siapau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rhifau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siapau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rhifau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046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2967459" y="-2378020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385641" y="3652629"/>
            <a:ext cx="4612887" cy="97366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E13683-7B0B-4940-88B6-3FC452294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267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152400" y="761998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5565912" y="1848678"/>
            <a:ext cx="6626087" cy="1888435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2D7714-0771-D24A-9771-45D637F7E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885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317009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ydd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iwrnod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heddiw</a:t>
            </a:r>
            <a:r>
              <a:rPr lang="en-US" sz="6600" b="1" dirty="0"/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971049" y="4259811"/>
            <a:ext cx="314221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70C0"/>
                </a:solidFill>
              </a:rPr>
              <a:t>Dydd</a:t>
            </a:r>
            <a:r>
              <a:rPr lang="en-US" sz="3200" b="1" dirty="0">
                <a:solidFill>
                  <a:srgbClr val="0070C0"/>
                </a:solidFill>
              </a:rPr>
              <a:t> </a:t>
            </a:r>
            <a:r>
              <a:rPr lang="en-US" sz="3200" b="1" dirty="0" err="1">
                <a:solidFill>
                  <a:srgbClr val="0070C0"/>
                </a:solidFill>
              </a:rPr>
              <a:t>Mawrth</a:t>
            </a:r>
            <a:endParaRPr lang="en-US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4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750916" y="1507413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fis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nawr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month is it now?                     </a:t>
            </a:r>
          </a:p>
          <a:p>
            <a:endParaRPr lang="en-US" sz="20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03A8279E-E418-2C43-B785-478ACD7D112F}"/>
              </a:ext>
            </a:extLst>
          </p:cNvPr>
          <p:cNvSpPr/>
          <p:nvPr/>
        </p:nvSpPr>
        <p:spPr>
          <a:xfrm>
            <a:off x="251012" y="4550449"/>
            <a:ext cx="4195482" cy="1877291"/>
          </a:xfrm>
          <a:prstGeom prst="star12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Chwefror</a:t>
            </a:r>
            <a:endParaRPr lang="en-US" sz="3200" b="1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582A4-6138-CF42-8E26-CF15171539BA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nawr</a:t>
            </a:r>
            <a:r>
              <a:rPr lang="en-US" sz="66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068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9.2.2021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320801" y="4118754"/>
            <a:ext cx="9787466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 ………… o ……….. 2021.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…………. y …………..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646126" y="4526667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3551027" y="5536900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5320557" y="4526667"/>
            <a:ext cx="142132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nawfed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5128684" y="5536900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Chwefror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525289" y="4509958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Chwefror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B256C4-C0C4-0C44-B4CA-CAE0A13E8E1A}"/>
              </a:ext>
            </a:extLst>
          </p:cNvPr>
          <p:cNvSpPr txBox="1"/>
          <p:nvPr/>
        </p:nvSpPr>
        <p:spPr>
          <a:xfrm>
            <a:off x="7584058" y="5536900"/>
            <a:ext cx="124509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nawfed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309377"/>
            <a:ext cx="6276108" cy="135421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r>
              <a:rPr lang="en-US" sz="2000" b="1" i="1" dirty="0"/>
              <a:t>Is it …… today?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…..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Llun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Gwener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Sadwrn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Sul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Mercher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72278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…..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glaw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eira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braf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oer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rhewllyd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stormus</a:t>
            </a:r>
            <a:endParaRPr lang="en-US" b="1" dirty="0"/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boeth</a:t>
            </a:r>
            <a:endParaRPr lang="en-US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2F599B-7767-2444-8EFF-741CD1F62B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3510" y="34781"/>
            <a:ext cx="3452089" cy="1405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164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49762" y="722591"/>
            <a:ext cx="506973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7136780" y="693256"/>
            <a:ext cx="4690108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4023451"/>
              </p:ext>
            </p:extLst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43898CE-FA8E-664E-B739-5EC83F9AD9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0183286"/>
              </p:ext>
            </p:extLst>
          </p:nvPr>
        </p:nvGraphicFramePr>
        <p:xfrm>
          <a:off x="4539621" y="2985145"/>
          <a:ext cx="2906068" cy="370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54889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F79FDD9-EA0F-FD42-BC4C-9E5C05113D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2258289"/>
              </p:ext>
            </p:extLst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2599B4B6-4AF1-A040-8998-438AB6C009C8}"/>
              </a:ext>
            </a:extLst>
          </p:cNvPr>
          <p:cNvSpPr txBox="1"/>
          <p:nvPr/>
        </p:nvSpPr>
        <p:spPr>
          <a:xfrm>
            <a:off x="3619316" y="1861059"/>
            <a:ext cx="4690108" cy="754053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+        </a:t>
            </a:r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hi’n</a:t>
            </a:r>
            <a:r>
              <a:rPr lang="en-US" sz="3200" b="1" dirty="0">
                <a:solidFill>
                  <a:schemeClr val="bg1"/>
                </a:solidFill>
              </a:rPr>
              <a:t> ……?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9947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barod</a:t>
            </a:r>
            <a:r>
              <a:rPr lang="en-US" sz="3200" b="1" dirty="0"/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58432" y="2612298"/>
            <a:ext cx="379007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afternoon, year 6.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6648753" y="4691474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Sit quietly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658638" y="3756372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Prynhawn</a:t>
            </a:r>
            <a:r>
              <a:rPr lang="en-US" b="1" dirty="0"/>
              <a:t> da, </a:t>
            </a:r>
            <a:r>
              <a:rPr lang="en-US" b="1" dirty="0" err="1"/>
              <a:t>flwyddyn</a:t>
            </a:r>
            <a:r>
              <a:rPr lang="en-US" b="1" dirty="0"/>
              <a:t> 6.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7419561" y="5759765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Eisteddwch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FC2759-AD60-704B-B404-1A517DD9AC16}"/>
              </a:ext>
            </a:extLst>
          </p:cNvPr>
          <p:cNvSpPr txBox="1"/>
          <p:nvPr/>
        </p:nvSpPr>
        <p:spPr>
          <a:xfrm>
            <a:off x="7646436" y="2612298"/>
            <a:ext cx="4072142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Which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colour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is the triangle?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9E50E-BE7B-564C-A8DA-C8178AD62884}"/>
              </a:ext>
            </a:extLst>
          </p:cNvPr>
          <p:cNvSpPr txBox="1"/>
          <p:nvPr/>
        </p:nvSpPr>
        <p:spPr>
          <a:xfrm>
            <a:off x="8395452" y="3728830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Pa </a:t>
            </a:r>
            <a:r>
              <a:rPr lang="en-US" b="1" dirty="0" err="1"/>
              <a:t>liw</a:t>
            </a:r>
            <a:r>
              <a:rPr lang="en-US" b="1" dirty="0"/>
              <a:t> </a:t>
            </a:r>
            <a:r>
              <a:rPr lang="en-US" b="1" dirty="0" err="1"/>
              <a:t>ydy’r</a:t>
            </a:r>
            <a:r>
              <a:rPr lang="en-US" b="1" dirty="0"/>
              <a:t> </a:t>
            </a:r>
            <a:r>
              <a:rPr lang="en-US" b="1" dirty="0" err="1"/>
              <a:t>triongl</a:t>
            </a:r>
            <a:r>
              <a:rPr lang="en-US" b="1" dirty="0"/>
              <a:t>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1A7211-5CDD-D148-A5B5-F4DEC74817FD}"/>
              </a:ext>
            </a:extLst>
          </p:cNvPr>
          <p:cNvSpPr txBox="1"/>
          <p:nvPr/>
        </p:nvSpPr>
        <p:spPr>
          <a:xfrm>
            <a:off x="209862" y="4713799"/>
            <a:ext cx="445544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Welcome to the Mathematics lesson.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02562F-E3D2-7541-948A-917C77BADF9C}"/>
              </a:ext>
            </a:extLst>
          </p:cNvPr>
          <p:cNvSpPr txBox="1"/>
          <p:nvPr/>
        </p:nvSpPr>
        <p:spPr>
          <a:xfrm>
            <a:off x="878020" y="5789779"/>
            <a:ext cx="378728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Croeso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wers</a:t>
            </a:r>
            <a:r>
              <a:rPr lang="en-US" b="1" dirty="0"/>
              <a:t> </a:t>
            </a:r>
            <a:r>
              <a:rPr lang="en-US" b="1" dirty="0" err="1"/>
              <a:t>Fathemateg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18892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6" grpId="0" animBg="1"/>
      <p:bldP spid="19" grpId="0" animBg="1"/>
      <p:bldP spid="11" grpId="0" animBg="1"/>
      <p:bldP spid="12" grpId="0" animBg="1"/>
      <p:bldP spid="14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barod</a:t>
            </a:r>
            <a:r>
              <a:rPr lang="en-US" sz="3200" b="1" dirty="0"/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79007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456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1076470" y="4488590"/>
            <a:ext cx="312467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9909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1" y="4488590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rectangle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674688" y="3526068"/>
            <a:ext cx="2892522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pedwar</a:t>
            </a:r>
            <a:r>
              <a:rPr lang="en-US" b="1" dirty="0"/>
              <a:t> cant a </a:t>
            </a:r>
            <a:r>
              <a:rPr lang="en-US" b="1" dirty="0" err="1"/>
              <a:t>phum</a:t>
            </a:r>
            <a:r>
              <a:rPr lang="en-US" b="1" dirty="0"/>
              <a:t> </a:t>
            </a:r>
            <a:r>
              <a:rPr lang="en-US" b="1" dirty="0" err="1"/>
              <a:t>deg</a:t>
            </a:r>
            <a:r>
              <a:rPr lang="en-US" b="1" dirty="0"/>
              <a:t> </a:t>
            </a:r>
            <a:r>
              <a:rPr lang="en-US" b="1" dirty="0" err="1"/>
              <a:t>chwech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1351753" y="5092788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9 mil, </a:t>
            </a:r>
            <a:r>
              <a:rPr lang="en-US" b="1" dirty="0" err="1"/>
              <a:t>naw</a:t>
            </a:r>
            <a:r>
              <a:rPr lang="en-US" b="1" dirty="0"/>
              <a:t> cant a </a:t>
            </a:r>
            <a:r>
              <a:rPr lang="en-US" b="1" dirty="0" err="1"/>
              <a:t>naw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53977" y="5189017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petryal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FC2759-AD60-704B-B404-1A517DD9AC16}"/>
              </a:ext>
            </a:extLst>
          </p:cNvPr>
          <p:cNvSpPr txBox="1"/>
          <p:nvPr/>
        </p:nvSpPr>
        <p:spPr>
          <a:xfrm>
            <a:off x="7957600" y="2287653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cone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9E50E-BE7B-564C-A8DA-C8178AD62884}"/>
              </a:ext>
            </a:extLst>
          </p:cNvPr>
          <p:cNvSpPr txBox="1"/>
          <p:nvPr/>
        </p:nvSpPr>
        <p:spPr>
          <a:xfrm>
            <a:off x="8553976" y="3051892"/>
            <a:ext cx="303992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côn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1A7211-5CDD-D148-A5B5-F4DEC74817FD}"/>
              </a:ext>
            </a:extLst>
          </p:cNvPr>
          <p:cNvSpPr txBox="1"/>
          <p:nvPr/>
        </p:nvSpPr>
        <p:spPr>
          <a:xfrm>
            <a:off x="3987552" y="5794030"/>
            <a:ext cx="445544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circle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02562F-E3D2-7541-948A-917C77BADF9C}"/>
              </a:ext>
            </a:extLst>
          </p:cNvPr>
          <p:cNvSpPr txBox="1"/>
          <p:nvPr/>
        </p:nvSpPr>
        <p:spPr>
          <a:xfrm>
            <a:off x="5133532" y="6376490"/>
            <a:ext cx="216348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cylch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155991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3" grpId="0" animBg="1"/>
      <p:bldP spid="6" grpId="0" animBg="1"/>
      <p:bldP spid="18" grpId="0" animBg="1"/>
      <p:bldP spid="19" grpId="0" animBg="1"/>
      <p:bldP spid="11" grpId="0" animBg="1"/>
      <p:bldP spid="12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2BB2BD-E5C4-9F4F-8CB5-E1BE31921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5128" y="0"/>
            <a:ext cx="4592411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798B823-8A80-3746-BB5B-9E6F260946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5250" y="0"/>
            <a:ext cx="4419600" cy="6814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0128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7870600" y="243185"/>
            <a:ext cx="2971799" cy="92333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</a:rPr>
              <a:t>cornel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7B8A75-CED0-8240-B82E-59D166313743}"/>
              </a:ext>
            </a:extLst>
          </p:cNvPr>
          <p:cNvSpPr txBox="1"/>
          <p:nvPr/>
        </p:nvSpPr>
        <p:spPr>
          <a:xfrm>
            <a:off x="7870600" y="2212355"/>
            <a:ext cx="2971799" cy="175432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</a:rPr>
              <a:t>Ymyl</a:t>
            </a:r>
            <a:endParaRPr lang="en-US" sz="5400" b="1" dirty="0">
              <a:solidFill>
                <a:schemeClr val="bg1"/>
              </a:solidFill>
            </a:endParaRPr>
          </a:p>
          <a:p>
            <a:pPr algn="ctr"/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3600" i="1" dirty="0">
                <a:solidFill>
                  <a:schemeClr val="bg1"/>
                </a:solidFill>
              </a:rPr>
              <a:t>(edge)</a:t>
            </a:r>
            <a:endParaRPr lang="en-US" sz="5400" i="1" dirty="0">
              <a:solidFill>
                <a:schemeClr val="bg1"/>
              </a:solidFill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617D956-D1E3-6048-AF45-351470098220}"/>
              </a:ext>
            </a:extLst>
          </p:cNvPr>
          <p:cNvCxnSpPr>
            <a:cxnSpLocks/>
          </p:cNvCxnSpPr>
          <p:nvPr/>
        </p:nvCxnSpPr>
        <p:spPr>
          <a:xfrm flipH="1">
            <a:off x="5684028" y="704850"/>
            <a:ext cx="1916922" cy="65216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8811EF58-F280-C74E-B121-A47BE019F6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49" y="411054"/>
            <a:ext cx="5207779" cy="5494446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4B3F90B-E55D-964C-9E45-60B7B83D16E6}"/>
              </a:ext>
            </a:extLst>
          </p:cNvPr>
          <p:cNvCxnSpPr>
            <a:cxnSpLocks/>
          </p:cNvCxnSpPr>
          <p:nvPr/>
        </p:nvCxnSpPr>
        <p:spPr>
          <a:xfrm flipH="1">
            <a:off x="5539371" y="3089518"/>
            <a:ext cx="2213979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E1E10FAF-3648-5544-9A90-04619F83F3ED}"/>
              </a:ext>
            </a:extLst>
          </p:cNvPr>
          <p:cNvSpPr txBox="1"/>
          <p:nvPr/>
        </p:nvSpPr>
        <p:spPr>
          <a:xfrm>
            <a:off x="7870600" y="4677370"/>
            <a:ext cx="2971799" cy="147732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</a:rPr>
              <a:t>wyneb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3600" i="1" dirty="0">
                <a:solidFill>
                  <a:schemeClr val="bg1"/>
                </a:solidFill>
              </a:rPr>
              <a:t>(face)</a:t>
            </a:r>
            <a:endParaRPr lang="en-US" sz="5400" i="1" dirty="0">
              <a:solidFill>
                <a:schemeClr val="bg1"/>
              </a:solidFill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1E4F538-CB84-9B48-BE81-03A8B625964D}"/>
              </a:ext>
            </a:extLst>
          </p:cNvPr>
          <p:cNvCxnSpPr>
            <a:cxnSpLocks/>
          </p:cNvCxnSpPr>
          <p:nvPr/>
        </p:nvCxnSpPr>
        <p:spPr>
          <a:xfrm flipH="1" flipV="1">
            <a:off x="4267201" y="3619942"/>
            <a:ext cx="3486149" cy="179609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4838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12-Point Star 6">
            <a:extLst>
              <a:ext uri="{FF2B5EF4-FFF2-40B4-BE49-F238E27FC236}">
                <a16:creationId xmlns:a16="http://schemas.microsoft.com/office/drawing/2014/main" id="{7DB7B3C5-DC83-F146-A768-837A37FF958C}"/>
              </a:ext>
            </a:extLst>
          </p:cNvPr>
          <p:cNvSpPr/>
          <p:nvPr/>
        </p:nvSpPr>
        <p:spPr>
          <a:xfrm>
            <a:off x="-175794" y="0"/>
            <a:ext cx="3843867" cy="28109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cartref</a:t>
            </a:r>
            <a:endParaRPr lang="en-US" sz="2800" b="1" dirty="0"/>
          </a:p>
          <a:p>
            <a:pPr algn="ctr"/>
            <a:r>
              <a:rPr lang="en-US" sz="2800" b="1" dirty="0"/>
              <a:t> </a:t>
            </a:r>
          </a:p>
          <a:p>
            <a:pPr algn="ctr"/>
            <a:r>
              <a:rPr lang="en-US" sz="2800" b="1" dirty="0"/>
              <a:t>2.2.2021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0DD24C-59A8-EE48-8CBE-AEFEDCB269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4641" y="793082"/>
            <a:ext cx="7950200" cy="57531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299477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-Point Star 1">
            <a:extLst>
              <a:ext uri="{FF2B5EF4-FFF2-40B4-BE49-F238E27FC236}">
                <a16:creationId xmlns:a16="http://schemas.microsoft.com/office/drawing/2014/main" id="{8644184B-CE5D-A54D-977B-B43B68FB036F}"/>
              </a:ext>
            </a:extLst>
          </p:cNvPr>
          <p:cNvSpPr/>
          <p:nvPr/>
        </p:nvSpPr>
        <p:spPr>
          <a:xfrm>
            <a:off x="559357" y="52654"/>
            <a:ext cx="7118252" cy="280213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/>
              <a:t>Sut</a:t>
            </a:r>
            <a:r>
              <a:rPr lang="en-US" sz="4800" b="1" dirty="0"/>
              <a:t> </a:t>
            </a:r>
            <a:r>
              <a:rPr lang="en-US" sz="4800" b="1" dirty="0" err="1"/>
              <a:t>mae</a:t>
            </a:r>
            <a:r>
              <a:rPr lang="en-US" sz="4800" b="1" dirty="0"/>
              <a:t> </a:t>
            </a:r>
            <a:r>
              <a:rPr lang="en-US" sz="4800" b="1" dirty="0" err="1"/>
              <a:t>gofyn</a:t>
            </a:r>
            <a:r>
              <a:rPr lang="en-US" sz="4800" b="1" dirty="0"/>
              <a:t> </a:t>
            </a:r>
            <a:r>
              <a:rPr lang="en-US" sz="4800" b="1" dirty="0" err="1"/>
              <a:t>cwestiynau</a:t>
            </a:r>
            <a:r>
              <a:rPr lang="en-US" sz="4800" b="1" dirty="0"/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8E3827-94CF-2D4D-931F-9EF4925D0D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1" t="13326"/>
          <a:stretch/>
        </p:blipFill>
        <p:spPr>
          <a:xfrm>
            <a:off x="5045945" y="3078133"/>
            <a:ext cx="2166424" cy="19252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AD5360-939F-1644-BF15-AC8D94451661}"/>
              </a:ext>
            </a:extLst>
          </p:cNvPr>
          <p:cNvSpPr txBox="1"/>
          <p:nvPr/>
        </p:nvSpPr>
        <p:spPr>
          <a:xfrm>
            <a:off x="252798" y="2884924"/>
            <a:ext cx="3249637" cy="769441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Pa </a:t>
            </a:r>
            <a:r>
              <a:rPr lang="en-US" sz="2800" b="1" dirty="0" err="1"/>
              <a:t>siap</a:t>
            </a:r>
            <a:r>
              <a:rPr lang="en-US" sz="2800" b="1" dirty="0"/>
              <a:t> </a:t>
            </a:r>
            <a:r>
              <a:rPr lang="en-US" sz="2800" b="1" dirty="0" err="1"/>
              <a:t>ydy</a:t>
            </a:r>
            <a:r>
              <a:rPr lang="en-US" sz="2800" b="1" dirty="0"/>
              <a:t> </a:t>
            </a:r>
            <a:r>
              <a:rPr lang="en-US" sz="2800" b="1" dirty="0" err="1"/>
              <a:t>hwn</a:t>
            </a:r>
            <a:r>
              <a:rPr lang="en-US" sz="2800" b="1" dirty="0"/>
              <a:t>?  </a:t>
            </a:r>
          </a:p>
          <a:p>
            <a:pPr algn="ctr"/>
            <a:r>
              <a:rPr lang="en-US" sz="1600" b="1" i="1" dirty="0"/>
              <a:t>(</a:t>
            </a:r>
            <a:r>
              <a:rPr lang="en-US" sz="1600" b="1" i="1" dirty="0" err="1"/>
              <a:t>gwrywaidd</a:t>
            </a:r>
            <a:r>
              <a:rPr lang="en-US" sz="1600" b="1" i="1" dirty="0"/>
              <a:t> / masculine)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76C0AC-DE29-A945-882D-AE1EFCD2F684}"/>
              </a:ext>
            </a:extLst>
          </p:cNvPr>
          <p:cNvSpPr txBox="1"/>
          <p:nvPr/>
        </p:nvSpPr>
        <p:spPr>
          <a:xfrm>
            <a:off x="1513614" y="3871869"/>
            <a:ext cx="3249637" cy="769441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Pa </a:t>
            </a:r>
            <a:r>
              <a:rPr lang="en-US" sz="2800" b="1" dirty="0" err="1"/>
              <a:t>siap</a:t>
            </a:r>
            <a:r>
              <a:rPr lang="en-US" sz="2800" b="1" dirty="0"/>
              <a:t> </a:t>
            </a:r>
            <a:r>
              <a:rPr lang="en-US" sz="2800" b="1" dirty="0" err="1"/>
              <a:t>ydy</a:t>
            </a:r>
            <a:r>
              <a:rPr lang="en-US" sz="2800" b="1" dirty="0"/>
              <a:t> hon?  </a:t>
            </a:r>
          </a:p>
          <a:p>
            <a:pPr algn="ctr"/>
            <a:r>
              <a:rPr lang="en-US" sz="1600" b="1" i="1" dirty="0"/>
              <a:t>(</a:t>
            </a:r>
            <a:r>
              <a:rPr lang="en-US" sz="1600" b="1" i="1" dirty="0" err="1"/>
              <a:t>benywaidd</a:t>
            </a:r>
            <a:r>
              <a:rPr lang="en-US" sz="1600" b="1" i="1" dirty="0"/>
              <a:t> / feminine)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420A6C-D7F6-E549-ADF5-6184E1608F66}"/>
              </a:ext>
            </a:extLst>
          </p:cNvPr>
          <p:cNvSpPr txBox="1"/>
          <p:nvPr/>
        </p:nvSpPr>
        <p:spPr>
          <a:xfrm>
            <a:off x="252798" y="4858814"/>
            <a:ext cx="4793147" cy="523220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Pa </a:t>
            </a:r>
            <a:r>
              <a:rPr lang="en-US" sz="2800" b="1" dirty="0" err="1"/>
              <a:t>liw</a:t>
            </a:r>
            <a:r>
              <a:rPr lang="en-US" sz="2800" b="1" dirty="0"/>
              <a:t> </a:t>
            </a:r>
            <a:r>
              <a:rPr lang="en-US" sz="2800" b="1" dirty="0" err="1"/>
              <a:t>ydy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(</a:t>
            </a:r>
            <a:r>
              <a:rPr lang="en-US" sz="2800" b="1" dirty="0" err="1">
                <a:solidFill>
                  <a:srgbClr val="FF0000"/>
                </a:solidFill>
              </a:rPr>
              <a:t>rhif</a:t>
            </a:r>
            <a:r>
              <a:rPr lang="en-US" sz="2800" b="1" dirty="0">
                <a:solidFill>
                  <a:srgbClr val="FF0000"/>
                </a:solidFill>
              </a:rPr>
              <a:t> 100)</a:t>
            </a:r>
            <a:r>
              <a:rPr lang="en-US" sz="2800" b="1" dirty="0"/>
              <a:t>?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EB682B-0F0C-A74D-B5AA-09F6274D910B}"/>
              </a:ext>
            </a:extLst>
          </p:cNvPr>
          <p:cNvSpPr txBox="1"/>
          <p:nvPr/>
        </p:nvSpPr>
        <p:spPr>
          <a:xfrm>
            <a:off x="6640534" y="4865251"/>
            <a:ext cx="5111263" cy="523220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Sawl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(</a:t>
            </a:r>
            <a:r>
              <a:rPr lang="en-US" sz="2800" b="1" dirty="0" err="1">
                <a:solidFill>
                  <a:srgbClr val="FF0000"/>
                </a:solidFill>
              </a:rPr>
              <a:t>eilrif</a:t>
            </a:r>
            <a:r>
              <a:rPr lang="en-US" sz="2800" b="1" dirty="0">
                <a:solidFill>
                  <a:srgbClr val="FF0000"/>
                </a:solidFill>
              </a:rPr>
              <a:t> / </a:t>
            </a:r>
            <a:r>
              <a:rPr lang="en-US" sz="2800" b="1" dirty="0" err="1">
                <a:solidFill>
                  <a:srgbClr val="FF0000"/>
                </a:solidFill>
              </a:rPr>
              <a:t>odrif</a:t>
            </a:r>
            <a:r>
              <a:rPr lang="en-US" sz="2800" b="1" dirty="0">
                <a:solidFill>
                  <a:srgbClr val="FF0000"/>
                </a:solidFill>
              </a:rPr>
              <a:t>) </a:t>
            </a:r>
            <a:r>
              <a:rPr lang="en-US" sz="2800" b="1" dirty="0" err="1"/>
              <a:t>sy</a:t>
            </a:r>
            <a:r>
              <a:rPr lang="en-US" sz="2800" b="1" dirty="0"/>
              <a:t> </a:t>
            </a:r>
            <a:r>
              <a:rPr lang="en-US" sz="2800" b="1" dirty="0" err="1"/>
              <a:t>yma</a:t>
            </a:r>
            <a:r>
              <a:rPr lang="en-US" sz="2800" b="1" dirty="0"/>
              <a:t>?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047CE4-A493-FB46-8A37-467B22DAD7CB}"/>
              </a:ext>
            </a:extLst>
          </p:cNvPr>
          <p:cNvSpPr txBox="1"/>
          <p:nvPr/>
        </p:nvSpPr>
        <p:spPr>
          <a:xfrm>
            <a:off x="7709638" y="3862638"/>
            <a:ext cx="4061880" cy="523220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Faint o … </a:t>
            </a:r>
            <a:r>
              <a:rPr lang="en-US" sz="2800" b="1" dirty="0" err="1"/>
              <a:t>sy</a:t>
            </a:r>
            <a:r>
              <a:rPr lang="en-US" sz="2800" b="1" dirty="0"/>
              <a:t> ……?  </a:t>
            </a:r>
          </a:p>
        </p:txBody>
      </p:sp>
      <p:sp>
        <p:nvSpPr>
          <p:cNvPr id="11" name="10-Point Star 10">
            <a:extLst>
              <a:ext uri="{FF2B5EF4-FFF2-40B4-BE49-F238E27FC236}">
                <a16:creationId xmlns:a16="http://schemas.microsoft.com/office/drawing/2014/main" id="{EB45837E-9B84-6B40-88F8-0219895248AA}"/>
              </a:ext>
            </a:extLst>
          </p:cNvPr>
          <p:cNvSpPr/>
          <p:nvPr/>
        </p:nvSpPr>
        <p:spPr>
          <a:xfrm>
            <a:off x="8208335" y="137915"/>
            <a:ext cx="3878489" cy="2631614"/>
          </a:xfrm>
          <a:prstGeom prst="star10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Think about the questioning patterns which have learnt.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0648829-34CA-B743-ABB7-F1F17BCC5B43}"/>
              </a:ext>
            </a:extLst>
          </p:cNvPr>
          <p:cNvSpPr txBox="1"/>
          <p:nvPr/>
        </p:nvSpPr>
        <p:spPr>
          <a:xfrm>
            <a:off x="3328932" y="6218280"/>
            <a:ext cx="4539177" cy="523220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Pa </a:t>
            </a:r>
            <a:r>
              <a:rPr lang="en-US" sz="2800" b="1" dirty="0" err="1"/>
              <a:t>rif</a:t>
            </a:r>
            <a:r>
              <a:rPr lang="en-US" sz="2800" b="1" dirty="0"/>
              <a:t> / </a:t>
            </a:r>
            <a:r>
              <a:rPr lang="en-US" sz="2800" b="1" dirty="0" err="1"/>
              <a:t>siap</a:t>
            </a:r>
            <a:r>
              <a:rPr lang="en-US" sz="2800" b="1" dirty="0"/>
              <a:t> </a:t>
            </a:r>
            <a:r>
              <a:rPr lang="en-US" sz="2800" b="1" dirty="0" err="1"/>
              <a:t>sy’n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(</a:t>
            </a:r>
            <a:r>
              <a:rPr lang="en-US" sz="2800" b="1" dirty="0" err="1">
                <a:solidFill>
                  <a:srgbClr val="FF0000"/>
                </a:solidFill>
              </a:rPr>
              <a:t>goch</a:t>
            </a:r>
            <a:r>
              <a:rPr lang="en-US" sz="2800" b="1" dirty="0">
                <a:solidFill>
                  <a:srgbClr val="FF0000"/>
                </a:solidFill>
              </a:rPr>
              <a:t>)</a:t>
            </a:r>
            <a:r>
              <a:rPr lang="en-US" sz="2800" b="1" dirty="0"/>
              <a:t>?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E46F870-BF8E-704B-8C52-118B22D3F491}"/>
              </a:ext>
            </a:extLst>
          </p:cNvPr>
          <p:cNvSpPr txBox="1"/>
          <p:nvPr/>
        </p:nvSpPr>
        <p:spPr>
          <a:xfrm>
            <a:off x="252798" y="5520169"/>
            <a:ext cx="4793147" cy="523220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Pa </a:t>
            </a:r>
            <a:r>
              <a:rPr lang="en-US" sz="2800" b="1" dirty="0" err="1"/>
              <a:t>liw</a:t>
            </a:r>
            <a:r>
              <a:rPr lang="en-US" sz="2800" b="1" dirty="0"/>
              <a:t> </a:t>
            </a:r>
            <a:r>
              <a:rPr lang="en-US" sz="2800" b="1" dirty="0" err="1"/>
              <a:t>ydy’r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(</a:t>
            </a:r>
            <a:r>
              <a:rPr lang="en-US" sz="2800" b="1" dirty="0" err="1">
                <a:solidFill>
                  <a:srgbClr val="FF0000"/>
                </a:solidFill>
              </a:rPr>
              <a:t>triongl</a:t>
            </a:r>
            <a:r>
              <a:rPr lang="en-US" sz="2800" b="1" dirty="0">
                <a:solidFill>
                  <a:srgbClr val="FF0000"/>
                </a:solidFill>
              </a:rPr>
              <a:t>)</a:t>
            </a:r>
            <a:r>
              <a:rPr lang="en-US" sz="2800" b="1" dirty="0"/>
              <a:t>?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DB4A00-F641-B845-AF58-1F828156A8A5}"/>
              </a:ext>
            </a:extLst>
          </p:cNvPr>
          <p:cNvSpPr txBox="1"/>
          <p:nvPr/>
        </p:nvSpPr>
        <p:spPr>
          <a:xfrm>
            <a:off x="6640533" y="5478967"/>
            <a:ext cx="5111263" cy="523220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Sawl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(</a:t>
            </a:r>
            <a:r>
              <a:rPr lang="en-US" sz="2800" b="1" dirty="0" err="1">
                <a:solidFill>
                  <a:srgbClr val="FF0000"/>
                </a:solidFill>
              </a:rPr>
              <a:t>sgwâr</a:t>
            </a:r>
            <a:r>
              <a:rPr lang="en-US" sz="2800" b="1" dirty="0">
                <a:solidFill>
                  <a:srgbClr val="FF0000"/>
                </a:solidFill>
              </a:rPr>
              <a:t>) </a:t>
            </a:r>
            <a:r>
              <a:rPr lang="en-US" sz="2800" b="1" dirty="0" err="1"/>
              <a:t>sy</a:t>
            </a:r>
            <a:r>
              <a:rPr lang="en-US" sz="2800" b="1" dirty="0"/>
              <a:t> </a:t>
            </a:r>
            <a:r>
              <a:rPr lang="en-US" sz="2800" b="1" dirty="0" err="1"/>
              <a:t>yma</a:t>
            </a:r>
            <a:r>
              <a:rPr lang="en-US" sz="2800" b="1" dirty="0"/>
              <a:t>?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68F254C-0BEB-6241-82CA-CC51C5CFFC2E}"/>
              </a:ext>
            </a:extLst>
          </p:cNvPr>
          <p:cNvSpPr txBox="1"/>
          <p:nvPr/>
        </p:nvSpPr>
        <p:spPr>
          <a:xfrm>
            <a:off x="6660255" y="2792863"/>
            <a:ext cx="5111263" cy="523220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Sawl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(cornel) </a:t>
            </a:r>
            <a:r>
              <a:rPr lang="en-US" sz="2800" b="1" dirty="0" err="1"/>
              <a:t>sy</a:t>
            </a:r>
            <a:r>
              <a:rPr lang="en-US" sz="2800" b="1" dirty="0"/>
              <a:t> </a:t>
            </a:r>
            <a:r>
              <a:rPr lang="en-US" sz="2800" b="1" dirty="0" err="1"/>
              <a:t>gyda’r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(</a:t>
            </a:r>
            <a:r>
              <a:rPr lang="en-US" sz="2800" b="1" dirty="0" err="1">
                <a:solidFill>
                  <a:srgbClr val="FF0000"/>
                </a:solidFill>
              </a:rPr>
              <a:t>sgwâr</a:t>
            </a:r>
            <a:r>
              <a:rPr lang="en-US" sz="2800" b="1" dirty="0">
                <a:solidFill>
                  <a:srgbClr val="FF0000"/>
                </a:solidFill>
              </a:rPr>
              <a:t>)</a:t>
            </a:r>
            <a:r>
              <a:rPr lang="en-US" sz="2800" b="1" dirty="0"/>
              <a:t>?  </a:t>
            </a:r>
          </a:p>
        </p:txBody>
      </p:sp>
    </p:spTree>
    <p:extLst>
      <p:ext uri="{BB962C8B-B14F-4D97-AF65-F5344CB8AC3E}">
        <p14:creationId xmlns:p14="http://schemas.microsoft.com/office/powerpoint/2010/main" val="2377351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-Point Star 1">
            <a:extLst>
              <a:ext uri="{FF2B5EF4-FFF2-40B4-BE49-F238E27FC236}">
                <a16:creationId xmlns:a16="http://schemas.microsoft.com/office/drawing/2014/main" id="{8644184B-CE5D-A54D-977B-B43B68FB036F}"/>
              </a:ext>
            </a:extLst>
          </p:cNvPr>
          <p:cNvSpPr/>
          <p:nvPr/>
        </p:nvSpPr>
        <p:spPr>
          <a:xfrm>
            <a:off x="3671668" y="0"/>
            <a:ext cx="4909624" cy="229445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Sut</a:t>
            </a:r>
            <a:r>
              <a:rPr lang="en-US" sz="3600" b="1" dirty="0"/>
              <a:t>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gofyn</a:t>
            </a:r>
            <a:r>
              <a:rPr lang="en-US" sz="3600" b="1" dirty="0"/>
              <a:t> </a:t>
            </a:r>
            <a:r>
              <a:rPr lang="en-US" sz="3600" b="1" dirty="0" err="1"/>
              <a:t>cwestiynau</a:t>
            </a:r>
            <a:r>
              <a:rPr lang="en-US" sz="3600" b="1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9124D5-D0A9-6348-B97A-3CB156C9C0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1226317"/>
              </p:ext>
            </p:extLst>
          </p:nvPr>
        </p:nvGraphicFramePr>
        <p:xfrm>
          <a:off x="267287" y="2412609"/>
          <a:ext cx="11704319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013">
                  <a:extLst>
                    <a:ext uri="{9D8B030D-6E8A-4147-A177-3AD203B41FA5}">
                      <a16:colId xmlns:a16="http://schemas.microsoft.com/office/drawing/2014/main" val="2755435119"/>
                    </a:ext>
                  </a:extLst>
                </a:gridCol>
                <a:gridCol w="3638550">
                  <a:extLst>
                    <a:ext uri="{9D8B030D-6E8A-4147-A177-3AD203B41FA5}">
                      <a16:colId xmlns:a16="http://schemas.microsoft.com/office/drawing/2014/main" val="3331209958"/>
                    </a:ext>
                  </a:extLst>
                </a:gridCol>
                <a:gridCol w="4408756">
                  <a:extLst>
                    <a:ext uri="{9D8B030D-6E8A-4147-A177-3AD203B41FA5}">
                      <a16:colId xmlns:a16="http://schemas.microsoft.com/office/drawing/2014/main" val="4164468559"/>
                    </a:ext>
                  </a:extLst>
                </a:gridCol>
              </a:tblGrid>
              <a:tr h="28259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Cwestiwn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Yn</a:t>
                      </a:r>
                      <a:r>
                        <a:rPr lang="en-US" sz="3200" b="1" dirty="0"/>
                        <a:t> </a:t>
                      </a:r>
                      <a:r>
                        <a:rPr lang="en-US" sz="3200" b="1" dirty="0" err="1"/>
                        <a:t>Saesneg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Ateb</a:t>
                      </a:r>
                      <a:r>
                        <a:rPr lang="en-US" sz="3200" b="1" dirty="0"/>
                        <a:t> / Answer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4746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hwn</a:t>
                      </a:r>
                      <a:r>
                        <a:rPr lang="en-US" sz="2400" b="1" dirty="0"/>
                        <a:t>? </a:t>
                      </a:r>
                      <a:r>
                        <a:rPr lang="en-US" sz="1200" b="1" dirty="0"/>
                        <a:t>(</a:t>
                      </a:r>
                      <a:r>
                        <a:rPr lang="en-US" sz="1200" b="1" dirty="0" err="1"/>
                        <a:t>gwr</a:t>
                      </a:r>
                      <a:r>
                        <a:rPr lang="en-US" sz="1200" b="1" dirty="0"/>
                        <a:t> / m)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27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hon? </a:t>
                      </a:r>
                      <a:r>
                        <a:rPr lang="en-US" sz="1400" b="1" dirty="0"/>
                        <a:t>(ben / f)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060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liw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</a:t>
                      </a:r>
                      <a:r>
                        <a:rPr lang="en-US" sz="2400" b="0" i="1" dirty="0" err="1"/>
                        <a:t>colour</a:t>
                      </a:r>
                      <a:r>
                        <a:rPr lang="en-US" sz="2400" b="0" i="1" dirty="0"/>
                        <a:t>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Mae’r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1800" b="1" dirty="0"/>
                        <a:t>(+ </a:t>
                      </a:r>
                      <a:r>
                        <a:rPr lang="en-US" sz="1800" b="1" dirty="0" err="1"/>
                        <a:t>treiglad</a:t>
                      </a:r>
                      <a:r>
                        <a:rPr lang="en-US" sz="1800" b="1" dirty="0"/>
                        <a:t> </a:t>
                      </a:r>
                      <a:r>
                        <a:rPr lang="en-US" sz="1800" b="1" dirty="0" err="1"/>
                        <a:t>meddal</a:t>
                      </a:r>
                      <a:r>
                        <a:rPr lang="en-US" sz="1800" b="1" dirty="0"/>
                        <a:t>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87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singular noun)…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89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o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plural noun)</a:t>
                      </a:r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2237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rif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triongl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)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number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Rhif</a:t>
                      </a:r>
                      <a:r>
                        <a:rPr lang="en-US" sz="2400" b="1" dirty="0"/>
                        <a:t>  …..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023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(cornel)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corners has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….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…. 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579781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AA9ADBED-3F96-BD48-B871-62E44F81DC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703" y="254500"/>
            <a:ext cx="2508934" cy="18527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B1EB6D-DCFB-0943-AA09-3327428D7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377" y="307895"/>
            <a:ext cx="2508934" cy="185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8886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10-Point Star 4">
            <a:extLst>
              <a:ext uri="{FF2B5EF4-FFF2-40B4-BE49-F238E27FC236}">
                <a16:creationId xmlns:a16="http://schemas.microsoft.com/office/drawing/2014/main" id="{E5E01897-2054-8E4A-9293-0340CE65E1D9}"/>
              </a:ext>
            </a:extLst>
          </p:cNvPr>
          <p:cNvSpPr/>
          <p:nvPr/>
        </p:nvSpPr>
        <p:spPr>
          <a:xfrm>
            <a:off x="8208335" y="137914"/>
            <a:ext cx="3878489" cy="3136913"/>
          </a:xfrm>
          <a:prstGeom prst="star10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5 minute task:</a:t>
            </a: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Think of six different question you could ask about this language mat.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CA4F61-1750-4240-8B99-0632FBED81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24" t="10156" r="13212" b="6923"/>
          <a:stretch/>
        </p:blipFill>
        <p:spPr>
          <a:xfrm>
            <a:off x="492369" y="263769"/>
            <a:ext cx="7315200" cy="63656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443D2AAD-49D9-BC4C-8F25-F542813EBF57}"/>
              </a:ext>
            </a:extLst>
          </p:cNvPr>
          <p:cNvSpPr/>
          <p:nvPr/>
        </p:nvSpPr>
        <p:spPr>
          <a:xfrm>
            <a:off x="2818766" y="4790628"/>
            <a:ext cx="463063" cy="41030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10DA2AA-DC57-9F43-8261-0231EF7BC458}"/>
              </a:ext>
            </a:extLst>
          </p:cNvPr>
          <p:cNvSpPr/>
          <p:nvPr/>
        </p:nvSpPr>
        <p:spPr>
          <a:xfrm>
            <a:off x="666116" y="2333178"/>
            <a:ext cx="463063" cy="4103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7A6F01D-3B5F-6D49-987F-9A20894B81D6}"/>
              </a:ext>
            </a:extLst>
          </p:cNvPr>
          <p:cNvSpPr/>
          <p:nvPr/>
        </p:nvSpPr>
        <p:spPr>
          <a:xfrm>
            <a:off x="6362066" y="1113978"/>
            <a:ext cx="463063" cy="41030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8F16F2D-D5B8-8D49-A87D-FE6B2122B2E4}"/>
              </a:ext>
            </a:extLst>
          </p:cNvPr>
          <p:cNvSpPr/>
          <p:nvPr/>
        </p:nvSpPr>
        <p:spPr>
          <a:xfrm>
            <a:off x="4971416" y="2333178"/>
            <a:ext cx="463063" cy="41030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6279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50F6907-6094-4A4B-AAC9-9956A508E3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1114202"/>
              </p:ext>
            </p:extLst>
          </p:nvPr>
        </p:nvGraphicFramePr>
        <p:xfrm>
          <a:off x="336883" y="1810807"/>
          <a:ext cx="1587167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167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COCH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348955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017CA6A-A702-B641-80FA-813B8902E4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382204"/>
              </p:ext>
            </p:extLst>
          </p:nvPr>
        </p:nvGraphicFramePr>
        <p:xfrm>
          <a:off x="2138173" y="1813332"/>
          <a:ext cx="1608037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037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GLAS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5084665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830069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94358DD-2E88-324F-90B0-3BA398D0C0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5265604"/>
              </p:ext>
            </p:extLst>
          </p:nvPr>
        </p:nvGraphicFramePr>
        <p:xfrm>
          <a:off x="4131907" y="1833439"/>
          <a:ext cx="1574888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4888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OREN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09831127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1725832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7155037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69C0D0D-3255-AD4D-86A8-41C4711B01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7028457"/>
              </p:ext>
            </p:extLst>
          </p:nvPr>
        </p:nvGraphicFramePr>
        <p:xfrm>
          <a:off x="6026662" y="1833439"/>
          <a:ext cx="1638366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8366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445213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GWYRDD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4545018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50972154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7FCF80B-A566-B142-9235-D104D1B3C0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1422105"/>
              </p:ext>
            </p:extLst>
          </p:nvPr>
        </p:nvGraphicFramePr>
        <p:xfrm>
          <a:off x="8052574" y="1810807"/>
          <a:ext cx="1592062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2062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683088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MELYN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000419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356486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678010BB-9001-0949-8F5C-236461534E56}"/>
              </a:ext>
            </a:extLst>
          </p:cNvPr>
          <p:cNvSpPr txBox="1"/>
          <p:nvPr/>
        </p:nvSpPr>
        <p:spPr>
          <a:xfrm>
            <a:off x="336883" y="411480"/>
            <a:ext cx="11379559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Ydych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chi’n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barod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?          Are you ready?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B10591E-078D-B04B-B796-7958C88658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319639"/>
              </p:ext>
            </p:extLst>
          </p:nvPr>
        </p:nvGraphicFramePr>
        <p:xfrm>
          <a:off x="9908629" y="1810807"/>
          <a:ext cx="1807813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7813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08992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bg1"/>
                          </a:solidFill>
                        </a:rPr>
                        <a:t>GRWP PORFFOR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00041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55064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27387-02DD-5E48-B8E8-019110F74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37" y="399054"/>
            <a:ext cx="11398103" cy="813058"/>
          </a:xfrm>
          <a:solidFill>
            <a:schemeClr val="accent1"/>
          </a:solidFill>
          <a:ln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Rhowch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gynnig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arni</a:t>
            </a:r>
            <a:r>
              <a:rPr lang="en-US" sz="4400" b="1" dirty="0">
                <a:solidFill>
                  <a:schemeClr val="bg1"/>
                </a:solidFill>
              </a:rPr>
              <a:t>!                 Have a 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89ACA-F1DB-7848-A600-F09D12534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1679944"/>
            <a:ext cx="11398103" cy="4805916"/>
          </a:xfr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r>
              <a:rPr lang="en-US" sz="2800" b="1" dirty="0"/>
              <a:t>Revise the questions that you have learnt.</a:t>
            </a:r>
          </a:p>
          <a:p>
            <a:r>
              <a:rPr lang="en-US" sz="2800" b="1" dirty="0"/>
              <a:t>Think of 8 suitable questions to ask about the mat.</a:t>
            </a:r>
          </a:p>
          <a:p>
            <a:r>
              <a:rPr lang="en-US" sz="2800" b="1" dirty="0"/>
              <a:t>Meet with your group.</a:t>
            </a:r>
          </a:p>
          <a:p>
            <a:r>
              <a:rPr lang="en-US" sz="2800" b="1" dirty="0"/>
              <a:t>Share the mat (everyone needs to be a “presenter”)</a:t>
            </a:r>
          </a:p>
          <a:p>
            <a:r>
              <a:rPr lang="en-US" sz="2800" b="1" dirty="0"/>
              <a:t>Take 5 minutes each to share your mat and ask questions to each other.    (This is a good way to practice your pronunciation).</a:t>
            </a:r>
          </a:p>
          <a:p>
            <a:r>
              <a:rPr lang="en-US" sz="2800" b="1" dirty="0"/>
              <a:t>Everyone gets the chance to be both the “teacher” and a “pupil”.</a:t>
            </a:r>
          </a:p>
          <a:p>
            <a:pPr marL="0" indent="0" algn="ctr">
              <a:buNone/>
            </a:pPr>
            <a:r>
              <a:rPr lang="en-US" sz="2800" b="1" dirty="0" err="1">
                <a:solidFill>
                  <a:srgbClr val="FF0000"/>
                </a:solidFill>
              </a:rPr>
              <a:t>Mwynhewch</a:t>
            </a:r>
            <a:r>
              <a:rPr lang="en-US" sz="2800" b="1" dirty="0">
                <a:solidFill>
                  <a:srgbClr val="FF0000"/>
                </a:solidFill>
              </a:rPr>
              <a:t> a </a:t>
            </a:r>
            <a:r>
              <a:rPr lang="en-US" sz="2800" b="1" dirty="0" err="1">
                <a:solidFill>
                  <a:srgbClr val="FF0000"/>
                </a:solidFill>
              </a:rPr>
              <a:t>phob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lwc</a:t>
            </a:r>
            <a:r>
              <a:rPr lang="en-US" sz="2800" b="1" dirty="0">
                <a:solidFill>
                  <a:srgbClr val="FF0000"/>
                </a:solidFill>
              </a:rPr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4672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-Point Star 1">
            <a:extLst>
              <a:ext uri="{FF2B5EF4-FFF2-40B4-BE49-F238E27FC236}">
                <a16:creationId xmlns:a16="http://schemas.microsoft.com/office/drawing/2014/main" id="{8644184B-CE5D-A54D-977B-B43B68FB036F}"/>
              </a:ext>
            </a:extLst>
          </p:cNvPr>
          <p:cNvSpPr/>
          <p:nvPr/>
        </p:nvSpPr>
        <p:spPr>
          <a:xfrm>
            <a:off x="3671668" y="0"/>
            <a:ext cx="4909624" cy="229445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Sut</a:t>
            </a:r>
            <a:r>
              <a:rPr lang="en-US" sz="3600" b="1" dirty="0"/>
              <a:t>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gofyn</a:t>
            </a:r>
            <a:r>
              <a:rPr lang="en-US" sz="3600" b="1" dirty="0"/>
              <a:t> </a:t>
            </a:r>
            <a:r>
              <a:rPr lang="en-US" sz="3600" b="1" dirty="0" err="1"/>
              <a:t>cwestiynau</a:t>
            </a:r>
            <a:r>
              <a:rPr lang="en-US" sz="3600" b="1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9124D5-D0A9-6348-B97A-3CB156C9C040}"/>
              </a:ext>
            </a:extLst>
          </p:cNvPr>
          <p:cNvGraphicFramePr>
            <a:graphicFrameLocks noGrp="1"/>
          </p:cNvGraphicFramePr>
          <p:nvPr/>
        </p:nvGraphicFramePr>
        <p:xfrm>
          <a:off x="267287" y="2412609"/>
          <a:ext cx="11704319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013">
                  <a:extLst>
                    <a:ext uri="{9D8B030D-6E8A-4147-A177-3AD203B41FA5}">
                      <a16:colId xmlns:a16="http://schemas.microsoft.com/office/drawing/2014/main" val="2755435119"/>
                    </a:ext>
                  </a:extLst>
                </a:gridCol>
                <a:gridCol w="3638550">
                  <a:extLst>
                    <a:ext uri="{9D8B030D-6E8A-4147-A177-3AD203B41FA5}">
                      <a16:colId xmlns:a16="http://schemas.microsoft.com/office/drawing/2014/main" val="3331209958"/>
                    </a:ext>
                  </a:extLst>
                </a:gridCol>
                <a:gridCol w="4408756">
                  <a:extLst>
                    <a:ext uri="{9D8B030D-6E8A-4147-A177-3AD203B41FA5}">
                      <a16:colId xmlns:a16="http://schemas.microsoft.com/office/drawing/2014/main" val="4164468559"/>
                    </a:ext>
                  </a:extLst>
                </a:gridCol>
              </a:tblGrid>
              <a:tr h="28259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Cwestiwn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Yn</a:t>
                      </a:r>
                      <a:r>
                        <a:rPr lang="en-US" sz="3200" b="1" dirty="0"/>
                        <a:t> </a:t>
                      </a:r>
                      <a:r>
                        <a:rPr lang="en-US" sz="3200" b="1" dirty="0" err="1"/>
                        <a:t>Saesneg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Ateb</a:t>
                      </a:r>
                      <a:r>
                        <a:rPr lang="en-US" sz="3200" b="1" dirty="0"/>
                        <a:t> / Answer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4746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hwn</a:t>
                      </a:r>
                      <a:r>
                        <a:rPr lang="en-US" sz="2400" b="1" dirty="0"/>
                        <a:t>? </a:t>
                      </a:r>
                      <a:r>
                        <a:rPr lang="en-US" sz="1200" b="1" dirty="0"/>
                        <a:t>(</a:t>
                      </a:r>
                      <a:r>
                        <a:rPr lang="en-US" sz="1200" b="1" dirty="0" err="1"/>
                        <a:t>gwr</a:t>
                      </a:r>
                      <a:r>
                        <a:rPr lang="en-US" sz="1200" b="1" dirty="0"/>
                        <a:t> / m)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27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hon? </a:t>
                      </a:r>
                      <a:r>
                        <a:rPr lang="en-US" sz="1400" b="1" dirty="0"/>
                        <a:t>(ben / f)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060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liw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</a:t>
                      </a:r>
                      <a:r>
                        <a:rPr lang="en-US" sz="2400" b="0" i="1" dirty="0" err="1"/>
                        <a:t>colour</a:t>
                      </a:r>
                      <a:r>
                        <a:rPr lang="en-US" sz="2400" b="0" i="1" dirty="0"/>
                        <a:t>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Mae’r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1800" b="1" dirty="0"/>
                        <a:t>(+ </a:t>
                      </a:r>
                      <a:r>
                        <a:rPr lang="en-US" sz="1800" b="1" dirty="0" err="1"/>
                        <a:t>treiglad</a:t>
                      </a:r>
                      <a:r>
                        <a:rPr lang="en-US" sz="1800" b="1" dirty="0"/>
                        <a:t> </a:t>
                      </a:r>
                      <a:r>
                        <a:rPr lang="en-US" sz="1800" b="1" dirty="0" err="1"/>
                        <a:t>meddal</a:t>
                      </a:r>
                      <a:r>
                        <a:rPr lang="en-US" sz="1800" b="1" dirty="0"/>
                        <a:t>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87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singular noun)…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89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o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plural noun)</a:t>
                      </a:r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2237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rif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triongl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)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number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Rhif</a:t>
                      </a:r>
                      <a:r>
                        <a:rPr lang="en-US" sz="2400" b="1" dirty="0"/>
                        <a:t>  …..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023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(cornel)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corners has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….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…. 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579781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AA9ADBED-3F96-BD48-B871-62E44F81DC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703" y="254500"/>
            <a:ext cx="2508934" cy="18527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B1EB6D-DCFB-0943-AA09-3327428D7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377" y="307895"/>
            <a:ext cx="2508934" cy="185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8013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5DBEEB-CD49-F24F-9E13-99C4C5C4DC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24" t="10156" r="13212" b="6923"/>
          <a:stretch/>
        </p:blipFill>
        <p:spPr>
          <a:xfrm>
            <a:off x="164031" y="504378"/>
            <a:ext cx="6547704" cy="569776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B26BE55D-FDF1-1F4B-B561-B8C35F58CF5E}"/>
              </a:ext>
            </a:extLst>
          </p:cNvPr>
          <p:cNvSpPr/>
          <p:nvPr/>
        </p:nvSpPr>
        <p:spPr>
          <a:xfrm>
            <a:off x="374824" y="5592255"/>
            <a:ext cx="369277" cy="369277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4F72D8C-A1A8-DA43-A0BC-182C3650D455}"/>
              </a:ext>
            </a:extLst>
          </p:cNvPr>
          <p:cNvSpPr/>
          <p:nvPr/>
        </p:nvSpPr>
        <p:spPr>
          <a:xfrm>
            <a:off x="3437883" y="2354443"/>
            <a:ext cx="463063" cy="4103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7041C16-6063-1641-8E58-C43721D810EC}"/>
              </a:ext>
            </a:extLst>
          </p:cNvPr>
          <p:cNvSpPr/>
          <p:nvPr/>
        </p:nvSpPr>
        <p:spPr>
          <a:xfrm>
            <a:off x="931125" y="709532"/>
            <a:ext cx="463063" cy="41030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8C8A7E9-AA77-AA4F-A09E-43F619E9F8CF}"/>
              </a:ext>
            </a:extLst>
          </p:cNvPr>
          <p:cNvSpPr/>
          <p:nvPr/>
        </p:nvSpPr>
        <p:spPr>
          <a:xfrm>
            <a:off x="5426603" y="5592255"/>
            <a:ext cx="463063" cy="41030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B8900A-2450-4340-B039-D0E1FBA14D58}"/>
              </a:ext>
            </a:extLst>
          </p:cNvPr>
          <p:cNvSpPr txBox="1"/>
          <p:nvPr/>
        </p:nvSpPr>
        <p:spPr>
          <a:xfrm>
            <a:off x="7017488" y="479138"/>
            <a:ext cx="4954772" cy="6001643"/>
          </a:xfrm>
          <a:prstGeom prst="rect">
            <a:avLst/>
          </a:prstGeom>
          <a:solidFill>
            <a:srgbClr val="FFC000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Meddylia</a:t>
            </a:r>
            <a:r>
              <a:rPr lang="en-US" sz="2400" b="1" dirty="0"/>
              <a:t> am 8 </a:t>
            </a:r>
            <a:r>
              <a:rPr lang="en-US" sz="2400" b="1" dirty="0" err="1"/>
              <a:t>cwestiwn</a:t>
            </a:r>
            <a:r>
              <a:rPr lang="en-US" sz="2400" b="1" dirty="0"/>
              <a:t> </a:t>
            </a:r>
            <a:r>
              <a:rPr lang="en-US" sz="2400" b="1" dirty="0" err="1"/>
              <a:t>addas</a:t>
            </a:r>
            <a:r>
              <a:rPr lang="en-US" sz="2400" b="1" dirty="0"/>
              <a:t>.</a:t>
            </a:r>
          </a:p>
          <a:p>
            <a:r>
              <a:rPr lang="en-US" sz="2400" b="1" dirty="0"/>
              <a:t>Think of 8 suitable questions.</a:t>
            </a:r>
          </a:p>
          <a:p>
            <a:endParaRPr lang="en-US" sz="2400" b="1" dirty="0"/>
          </a:p>
          <a:p>
            <a:r>
              <a:rPr lang="en-US" sz="2400" b="1" dirty="0"/>
              <a:t>1.</a:t>
            </a:r>
          </a:p>
          <a:p>
            <a:endParaRPr lang="en-US" sz="2400" b="1" dirty="0"/>
          </a:p>
          <a:p>
            <a:r>
              <a:rPr lang="en-US" sz="2400" b="1" dirty="0"/>
              <a:t>2.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endParaRPr lang="en-US" sz="2400" b="1" dirty="0"/>
          </a:p>
        </p:txBody>
      </p:sp>
      <p:sp>
        <p:nvSpPr>
          <p:cNvPr id="2" name="Triangle 1">
            <a:extLst>
              <a:ext uri="{FF2B5EF4-FFF2-40B4-BE49-F238E27FC236}">
                <a16:creationId xmlns:a16="http://schemas.microsoft.com/office/drawing/2014/main" id="{D6C0487A-2957-064A-8DDE-7DCDD772AC30}"/>
              </a:ext>
            </a:extLst>
          </p:cNvPr>
          <p:cNvSpPr/>
          <p:nvPr/>
        </p:nvSpPr>
        <p:spPr>
          <a:xfrm>
            <a:off x="2169042" y="3359888"/>
            <a:ext cx="552893" cy="404037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riangle 9">
            <a:extLst>
              <a:ext uri="{FF2B5EF4-FFF2-40B4-BE49-F238E27FC236}">
                <a16:creationId xmlns:a16="http://schemas.microsoft.com/office/drawing/2014/main" id="{3AEA5E26-6CCC-0D4F-B47B-D6211CB94469}"/>
              </a:ext>
            </a:extLst>
          </p:cNvPr>
          <p:cNvSpPr/>
          <p:nvPr/>
        </p:nvSpPr>
        <p:spPr>
          <a:xfrm>
            <a:off x="6035272" y="2333177"/>
            <a:ext cx="552893" cy="404037"/>
          </a:xfrm>
          <a:prstGeom prst="triangle">
            <a:avLst/>
          </a:prstGeom>
          <a:solidFill>
            <a:srgbClr val="00B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F0A7AE-8D66-8144-81F9-7C819EEEA3BD}"/>
              </a:ext>
            </a:extLst>
          </p:cNvPr>
          <p:cNvSpPr/>
          <p:nvPr/>
        </p:nvSpPr>
        <p:spPr>
          <a:xfrm>
            <a:off x="3437883" y="709532"/>
            <a:ext cx="463063" cy="410308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B96911-65CA-DE4F-AAC3-5146DE11CCC1}"/>
              </a:ext>
            </a:extLst>
          </p:cNvPr>
          <p:cNvSpPr/>
          <p:nvPr/>
        </p:nvSpPr>
        <p:spPr>
          <a:xfrm>
            <a:off x="1594884" y="5061098"/>
            <a:ext cx="404037" cy="361507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6E56AB3-3842-4F4E-AC1B-FA26206F9E9D}"/>
              </a:ext>
            </a:extLst>
          </p:cNvPr>
          <p:cNvSpPr txBox="1"/>
          <p:nvPr/>
        </p:nvSpPr>
        <p:spPr>
          <a:xfrm>
            <a:off x="143292" y="63247"/>
            <a:ext cx="1019364" cy="338554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MAT 1</a:t>
            </a:r>
          </a:p>
        </p:txBody>
      </p:sp>
    </p:spTree>
    <p:extLst>
      <p:ext uri="{BB962C8B-B14F-4D97-AF65-F5344CB8AC3E}">
        <p14:creationId xmlns:p14="http://schemas.microsoft.com/office/powerpoint/2010/main" val="20345629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FD2D48C-D4D8-3A48-A2D3-80E39B96567C}"/>
              </a:ext>
            </a:extLst>
          </p:cNvPr>
          <p:cNvSpPr txBox="1"/>
          <p:nvPr/>
        </p:nvSpPr>
        <p:spPr>
          <a:xfrm>
            <a:off x="284284" y="559633"/>
            <a:ext cx="7227277" cy="5304406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FC723E5-217F-3C48-BCC9-487D52816122}"/>
              </a:ext>
            </a:extLst>
          </p:cNvPr>
          <p:cNvSpPr/>
          <p:nvPr/>
        </p:nvSpPr>
        <p:spPr>
          <a:xfrm>
            <a:off x="562707" y="773723"/>
            <a:ext cx="1441939" cy="140676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22C48AA-E9C1-3242-917D-92AFD60C63D1}"/>
              </a:ext>
            </a:extLst>
          </p:cNvPr>
          <p:cNvSpPr/>
          <p:nvPr/>
        </p:nvSpPr>
        <p:spPr>
          <a:xfrm>
            <a:off x="2930769" y="773723"/>
            <a:ext cx="1441939" cy="1406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35C0391-AE09-5240-AED7-6FE955DE30E4}"/>
              </a:ext>
            </a:extLst>
          </p:cNvPr>
          <p:cNvSpPr/>
          <p:nvPr/>
        </p:nvSpPr>
        <p:spPr>
          <a:xfrm>
            <a:off x="5603630" y="773722"/>
            <a:ext cx="1441939" cy="140676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F82F8E0-A2E8-DE4E-BD5D-E64005E2FE81}"/>
              </a:ext>
            </a:extLst>
          </p:cNvPr>
          <p:cNvSpPr/>
          <p:nvPr/>
        </p:nvSpPr>
        <p:spPr>
          <a:xfrm>
            <a:off x="1735015" y="2508452"/>
            <a:ext cx="1441939" cy="140676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CFE03CD-111B-6948-B173-13CC1D812878}"/>
              </a:ext>
            </a:extLst>
          </p:cNvPr>
          <p:cNvSpPr/>
          <p:nvPr/>
        </p:nvSpPr>
        <p:spPr>
          <a:xfrm>
            <a:off x="4372708" y="2461415"/>
            <a:ext cx="1441939" cy="140676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720FF64-2F77-A341-AB51-712EAA746665}"/>
              </a:ext>
            </a:extLst>
          </p:cNvPr>
          <p:cNvSpPr/>
          <p:nvPr/>
        </p:nvSpPr>
        <p:spPr>
          <a:xfrm>
            <a:off x="509952" y="4129310"/>
            <a:ext cx="1441939" cy="140676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4058822-C3BF-9E46-9B82-C1095CAF3DFE}"/>
              </a:ext>
            </a:extLst>
          </p:cNvPr>
          <p:cNvSpPr/>
          <p:nvPr/>
        </p:nvSpPr>
        <p:spPr>
          <a:xfrm>
            <a:off x="3176954" y="4129309"/>
            <a:ext cx="1441939" cy="1406769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2CC045D-5369-8443-98FA-AA7A098435EF}"/>
              </a:ext>
            </a:extLst>
          </p:cNvPr>
          <p:cNvSpPr/>
          <p:nvPr/>
        </p:nvSpPr>
        <p:spPr>
          <a:xfrm>
            <a:off x="5603630" y="4105792"/>
            <a:ext cx="1441939" cy="140676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5FB051-FBE5-C746-940F-D89013FFCA4D}"/>
              </a:ext>
            </a:extLst>
          </p:cNvPr>
          <p:cNvSpPr txBox="1"/>
          <p:nvPr/>
        </p:nvSpPr>
        <p:spPr>
          <a:xfrm>
            <a:off x="685799" y="1092385"/>
            <a:ext cx="11723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1000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B572E6-0F6E-2D41-974F-F02E1D6E8913}"/>
              </a:ext>
            </a:extLst>
          </p:cNvPr>
          <p:cNvSpPr txBox="1"/>
          <p:nvPr/>
        </p:nvSpPr>
        <p:spPr>
          <a:xfrm>
            <a:off x="3089029" y="1115307"/>
            <a:ext cx="11576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212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BB16217-06B7-664D-8844-D62726ABA1F4}"/>
              </a:ext>
            </a:extLst>
          </p:cNvPr>
          <p:cNvSpPr txBox="1"/>
          <p:nvPr/>
        </p:nvSpPr>
        <p:spPr>
          <a:xfrm>
            <a:off x="5603630" y="1092385"/>
            <a:ext cx="14419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554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5227E05-A01B-274C-9BBB-B0F8AEEBA61D}"/>
              </a:ext>
            </a:extLst>
          </p:cNvPr>
          <p:cNvSpPr txBox="1"/>
          <p:nvPr/>
        </p:nvSpPr>
        <p:spPr>
          <a:xfrm>
            <a:off x="1796562" y="2831403"/>
            <a:ext cx="13188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939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B447FE-02A2-2340-9392-AB54E0A48D6E}"/>
              </a:ext>
            </a:extLst>
          </p:cNvPr>
          <p:cNvSpPr txBox="1"/>
          <p:nvPr/>
        </p:nvSpPr>
        <p:spPr>
          <a:xfrm>
            <a:off x="4515580" y="2831403"/>
            <a:ext cx="11796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901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3D9737C-FCDD-0843-B818-3FC79A5F3D4D}"/>
              </a:ext>
            </a:extLst>
          </p:cNvPr>
          <p:cNvSpPr txBox="1"/>
          <p:nvPr/>
        </p:nvSpPr>
        <p:spPr>
          <a:xfrm>
            <a:off x="685799" y="4488963"/>
            <a:ext cx="11723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66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4D04F1-E19D-BB43-86ED-78EDD99E30CC}"/>
              </a:ext>
            </a:extLst>
          </p:cNvPr>
          <p:cNvSpPr txBox="1"/>
          <p:nvPr/>
        </p:nvSpPr>
        <p:spPr>
          <a:xfrm>
            <a:off x="3549161" y="4488962"/>
            <a:ext cx="8235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79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CA06C3-0A21-5849-B603-3B6C95AD7A4A}"/>
              </a:ext>
            </a:extLst>
          </p:cNvPr>
          <p:cNvSpPr txBox="1"/>
          <p:nvPr/>
        </p:nvSpPr>
        <p:spPr>
          <a:xfrm>
            <a:off x="5756034" y="4467773"/>
            <a:ext cx="12016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134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ABFE0CB-D5F9-834A-94A1-6B74B890539D}"/>
              </a:ext>
            </a:extLst>
          </p:cNvPr>
          <p:cNvSpPr txBox="1"/>
          <p:nvPr/>
        </p:nvSpPr>
        <p:spPr>
          <a:xfrm>
            <a:off x="7737228" y="479138"/>
            <a:ext cx="4235031" cy="6001643"/>
          </a:xfrm>
          <a:prstGeom prst="rect">
            <a:avLst/>
          </a:prstGeom>
          <a:solidFill>
            <a:srgbClr val="FFC000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Meddylia</a:t>
            </a:r>
            <a:r>
              <a:rPr lang="en-US" sz="2400" b="1" dirty="0"/>
              <a:t> am 8 </a:t>
            </a:r>
            <a:r>
              <a:rPr lang="en-US" sz="2400" b="1" dirty="0" err="1"/>
              <a:t>cwestiwn</a:t>
            </a:r>
            <a:r>
              <a:rPr lang="en-US" sz="2400" b="1" dirty="0"/>
              <a:t> </a:t>
            </a:r>
            <a:r>
              <a:rPr lang="en-US" sz="2400" b="1" dirty="0" err="1"/>
              <a:t>addas</a:t>
            </a:r>
            <a:r>
              <a:rPr lang="en-US" sz="2400" b="1" dirty="0"/>
              <a:t>.</a:t>
            </a:r>
          </a:p>
          <a:p>
            <a:r>
              <a:rPr lang="en-US" sz="2400" b="1" dirty="0"/>
              <a:t>Think of 8 suitable questions.</a:t>
            </a:r>
          </a:p>
          <a:p>
            <a:endParaRPr lang="en-US" sz="2400" b="1" dirty="0"/>
          </a:p>
          <a:p>
            <a:r>
              <a:rPr lang="en-US" sz="2400" b="1" dirty="0"/>
              <a:t>1.</a:t>
            </a:r>
          </a:p>
          <a:p>
            <a:endParaRPr lang="en-US" sz="2400" b="1" dirty="0"/>
          </a:p>
          <a:p>
            <a:r>
              <a:rPr lang="en-US" sz="2400" b="1" dirty="0"/>
              <a:t>2.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C783044-409F-644B-9944-8620C822D292}"/>
              </a:ext>
            </a:extLst>
          </p:cNvPr>
          <p:cNvSpPr txBox="1"/>
          <p:nvPr/>
        </p:nvSpPr>
        <p:spPr>
          <a:xfrm>
            <a:off x="143292" y="63247"/>
            <a:ext cx="1019364" cy="338554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MAT 2</a:t>
            </a:r>
          </a:p>
        </p:txBody>
      </p:sp>
    </p:spTree>
    <p:extLst>
      <p:ext uri="{BB962C8B-B14F-4D97-AF65-F5344CB8AC3E}">
        <p14:creationId xmlns:p14="http://schemas.microsoft.com/office/powerpoint/2010/main" val="7590139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BABFE0CB-D5F9-834A-94A1-6B74B890539D}"/>
              </a:ext>
            </a:extLst>
          </p:cNvPr>
          <p:cNvSpPr txBox="1"/>
          <p:nvPr/>
        </p:nvSpPr>
        <p:spPr>
          <a:xfrm>
            <a:off x="7737228" y="479138"/>
            <a:ext cx="4235031" cy="6001643"/>
          </a:xfrm>
          <a:prstGeom prst="rect">
            <a:avLst/>
          </a:prstGeom>
          <a:solidFill>
            <a:srgbClr val="FFC000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Meddylia</a:t>
            </a:r>
            <a:r>
              <a:rPr lang="en-US" sz="2400" b="1" dirty="0"/>
              <a:t> am 8 </a:t>
            </a:r>
            <a:r>
              <a:rPr lang="en-US" sz="2400" b="1" dirty="0" err="1"/>
              <a:t>cwestiwn</a:t>
            </a:r>
            <a:r>
              <a:rPr lang="en-US" sz="2400" b="1" dirty="0"/>
              <a:t> </a:t>
            </a:r>
            <a:r>
              <a:rPr lang="en-US" sz="2400" b="1" dirty="0" err="1"/>
              <a:t>addas</a:t>
            </a:r>
            <a:r>
              <a:rPr lang="en-US" sz="2400" b="1" dirty="0"/>
              <a:t>.</a:t>
            </a:r>
          </a:p>
          <a:p>
            <a:r>
              <a:rPr lang="en-US" sz="2400" b="1" dirty="0"/>
              <a:t>Think of 8 suitable questions.</a:t>
            </a:r>
          </a:p>
          <a:p>
            <a:endParaRPr lang="en-US" sz="2400" b="1" dirty="0"/>
          </a:p>
          <a:p>
            <a:r>
              <a:rPr lang="en-US" sz="2400" b="1" dirty="0"/>
              <a:t>1.</a:t>
            </a:r>
          </a:p>
          <a:p>
            <a:endParaRPr lang="en-US" sz="2400" b="1" dirty="0"/>
          </a:p>
          <a:p>
            <a:r>
              <a:rPr lang="en-US" sz="2400" b="1" dirty="0"/>
              <a:t>2.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A027FE-A1C4-6C4A-8AF7-35662EFAD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1" y="2020186"/>
            <a:ext cx="7087486" cy="354374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C82A47BF-20B7-3A4B-8B9C-17725BC0DF36}"/>
              </a:ext>
            </a:extLst>
          </p:cNvPr>
          <p:cNvSpPr txBox="1"/>
          <p:nvPr/>
        </p:nvSpPr>
        <p:spPr>
          <a:xfrm>
            <a:off x="143292" y="63247"/>
            <a:ext cx="1019364" cy="338554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MAT 3</a:t>
            </a:r>
          </a:p>
        </p:txBody>
      </p:sp>
    </p:spTree>
    <p:extLst>
      <p:ext uri="{BB962C8B-B14F-4D97-AF65-F5344CB8AC3E}">
        <p14:creationId xmlns:p14="http://schemas.microsoft.com/office/powerpoint/2010/main" val="30721854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BABFE0CB-D5F9-834A-94A1-6B74B890539D}"/>
              </a:ext>
            </a:extLst>
          </p:cNvPr>
          <p:cNvSpPr txBox="1"/>
          <p:nvPr/>
        </p:nvSpPr>
        <p:spPr>
          <a:xfrm>
            <a:off x="7315200" y="479138"/>
            <a:ext cx="4657059" cy="5632311"/>
          </a:xfrm>
          <a:prstGeom prst="rect">
            <a:avLst/>
          </a:prstGeom>
          <a:solidFill>
            <a:srgbClr val="FFC000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Meddylia</a:t>
            </a:r>
            <a:r>
              <a:rPr lang="en-US" sz="2400" b="1" dirty="0"/>
              <a:t> am 8 </a:t>
            </a:r>
            <a:r>
              <a:rPr lang="en-US" sz="2400" b="1" dirty="0" err="1"/>
              <a:t>cwestiwn</a:t>
            </a:r>
            <a:r>
              <a:rPr lang="en-US" sz="2400" b="1" dirty="0"/>
              <a:t> </a:t>
            </a:r>
            <a:r>
              <a:rPr lang="en-US" sz="2400" b="1" dirty="0" err="1"/>
              <a:t>addas</a:t>
            </a:r>
            <a:r>
              <a:rPr lang="en-US" sz="2400" b="1" dirty="0"/>
              <a:t>.</a:t>
            </a:r>
          </a:p>
          <a:p>
            <a:r>
              <a:rPr lang="en-US" sz="2400" b="1" dirty="0"/>
              <a:t>Think of 8 suitable questions.</a:t>
            </a:r>
          </a:p>
          <a:p>
            <a:endParaRPr lang="en-US" sz="2400" b="1" dirty="0"/>
          </a:p>
          <a:p>
            <a:r>
              <a:rPr lang="en-US" sz="2400" b="1" dirty="0"/>
              <a:t>1.</a:t>
            </a:r>
          </a:p>
          <a:p>
            <a:endParaRPr lang="en-US" sz="2400" b="1" dirty="0"/>
          </a:p>
          <a:p>
            <a:r>
              <a:rPr lang="en-US" sz="2400" b="1" dirty="0"/>
              <a:t>2.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5206FE-AE99-7440-82D8-B409FBBDB9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636" b="21240"/>
          <a:stretch/>
        </p:blipFill>
        <p:spPr>
          <a:xfrm>
            <a:off x="242777" y="1555465"/>
            <a:ext cx="6858000" cy="38489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5B3D2A-554C-7343-BE3A-42DB515F1AAE}"/>
              </a:ext>
            </a:extLst>
          </p:cNvPr>
          <p:cNvSpPr txBox="1"/>
          <p:nvPr/>
        </p:nvSpPr>
        <p:spPr>
          <a:xfrm>
            <a:off x="143292" y="63247"/>
            <a:ext cx="1019364" cy="338554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MAT 4</a:t>
            </a:r>
          </a:p>
        </p:txBody>
      </p:sp>
    </p:spTree>
    <p:extLst>
      <p:ext uri="{BB962C8B-B14F-4D97-AF65-F5344CB8AC3E}">
        <p14:creationId xmlns:p14="http://schemas.microsoft.com/office/powerpoint/2010/main" val="9970799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CF0BED2D-219E-8646-BB26-93586A12CE44}"/>
              </a:ext>
            </a:extLst>
          </p:cNvPr>
          <p:cNvSpPr txBox="1"/>
          <p:nvPr/>
        </p:nvSpPr>
        <p:spPr>
          <a:xfrm>
            <a:off x="4724400" y="479138"/>
            <a:ext cx="7048500" cy="6001643"/>
          </a:xfrm>
          <a:prstGeom prst="rect">
            <a:avLst/>
          </a:prstGeom>
          <a:solidFill>
            <a:srgbClr val="FFC000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Meddylia</a:t>
            </a:r>
            <a:r>
              <a:rPr lang="en-US" sz="2400" b="1" dirty="0"/>
              <a:t> am 8 </a:t>
            </a:r>
            <a:r>
              <a:rPr lang="en-US" sz="2400" b="1" dirty="0" err="1"/>
              <a:t>cwestiwn</a:t>
            </a:r>
            <a:r>
              <a:rPr lang="en-US" sz="2400" b="1" dirty="0"/>
              <a:t> </a:t>
            </a:r>
            <a:r>
              <a:rPr lang="en-US" sz="2400" b="1" dirty="0" err="1"/>
              <a:t>addas</a:t>
            </a:r>
            <a:r>
              <a:rPr lang="en-US" sz="2400" b="1" dirty="0"/>
              <a:t>.</a:t>
            </a:r>
          </a:p>
          <a:p>
            <a:r>
              <a:rPr lang="en-US" sz="2400" b="1" dirty="0"/>
              <a:t>Think of 8 suitable questions.</a:t>
            </a:r>
          </a:p>
          <a:p>
            <a:endParaRPr lang="en-US" sz="2400" b="1" dirty="0"/>
          </a:p>
          <a:p>
            <a:r>
              <a:rPr lang="en-US" sz="2400" b="1" dirty="0"/>
              <a:t>1.</a:t>
            </a:r>
          </a:p>
          <a:p>
            <a:endParaRPr lang="en-US" sz="2400" b="1" dirty="0"/>
          </a:p>
          <a:p>
            <a:r>
              <a:rPr lang="en-US" sz="2400" b="1" dirty="0"/>
              <a:t>2.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endParaRPr lang="en-US" sz="2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8BAE86-4376-6F4C-BB43-0A8CE70D5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461" y="1162517"/>
            <a:ext cx="3552092" cy="5386689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FAAB9C3A-81B9-2449-A8DF-D37CDBF5CE11}"/>
              </a:ext>
            </a:extLst>
          </p:cNvPr>
          <p:cNvSpPr/>
          <p:nvPr/>
        </p:nvSpPr>
        <p:spPr>
          <a:xfrm>
            <a:off x="935665" y="5401339"/>
            <a:ext cx="871870" cy="78680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ED01861-2E24-5040-8C3B-5D8E830659F4}"/>
              </a:ext>
            </a:extLst>
          </p:cNvPr>
          <p:cNvSpPr/>
          <p:nvPr/>
        </p:nvSpPr>
        <p:spPr>
          <a:xfrm>
            <a:off x="1928447" y="5693972"/>
            <a:ext cx="871870" cy="786809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5571CDB-C0A2-3942-BB1B-257116EDFA9A}"/>
              </a:ext>
            </a:extLst>
          </p:cNvPr>
          <p:cNvSpPr/>
          <p:nvPr/>
        </p:nvSpPr>
        <p:spPr>
          <a:xfrm>
            <a:off x="768773" y="3390463"/>
            <a:ext cx="871870" cy="78680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11EDA29-AC59-1B4F-88D5-B3B7C6A89BD6}"/>
              </a:ext>
            </a:extLst>
          </p:cNvPr>
          <p:cNvSpPr/>
          <p:nvPr/>
        </p:nvSpPr>
        <p:spPr>
          <a:xfrm>
            <a:off x="1492512" y="3964397"/>
            <a:ext cx="871870" cy="78680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5E3F025-9E4B-1D48-93DB-A4F05D7D3DDB}"/>
              </a:ext>
            </a:extLst>
          </p:cNvPr>
          <p:cNvSpPr/>
          <p:nvPr/>
        </p:nvSpPr>
        <p:spPr>
          <a:xfrm>
            <a:off x="769834" y="4538330"/>
            <a:ext cx="871870" cy="78680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5CA8C66-AF3F-B548-A430-1BEFF09CCDE2}"/>
              </a:ext>
            </a:extLst>
          </p:cNvPr>
          <p:cNvSpPr/>
          <p:nvPr/>
        </p:nvSpPr>
        <p:spPr>
          <a:xfrm>
            <a:off x="2264735" y="2952306"/>
            <a:ext cx="871870" cy="78680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2E849E5-1B1B-F145-823B-476E409FA766}"/>
              </a:ext>
            </a:extLst>
          </p:cNvPr>
          <p:cNvSpPr/>
          <p:nvPr/>
        </p:nvSpPr>
        <p:spPr>
          <a:xfrm>
            <a:off x="3163391" y="3328758"/>
            <a:ext cx="871870" cy="78680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E9FB12A-CD7B-274A-AE2A-81FEAB655072}"/>
              </a:ext>
            </a:extLst>
          </p:cNvPr>
          <p:cNvSpPr/>
          <p:nvPr/>
        </p:nvSpPr>
        <p:spPr>
          <a:xfrm>
            <a:off x="2452130" y="3916564"/>
            <a:ext cx="871870" cy="78680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A8B16C6-F9B3-7144-AA0D-912E3A7F0F26}"/>
              </a:ext>
            </a:extLst>
          </p:cNvPr>
          <p:cNvSpPr/>
          <p:nvPr/>
        </p:nvSpPr>
        <p:spPr>
          <a:xfrm>
            <a:off x="3138172" y="4494901"/>
            <a:ext cx="871870" cy="78680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175D431-7C5E-9845-9739-0863EB3D1EAF}"/>
              </a:ext>
            </a:extLst>
          </p:cNvPr>
          <p:cNvSpPr/>
          <p:nvPr/>
        </p:nvSpPr>
        <p:spPr>
          <a:xfrm>
            <a:off x="2182399" y="4811021"/>
            <a:ext cx="871870" cy="786809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CFF43FD-6991-F347-BA05-BF16C76A99AD}"/>
              </a:ext>
            </a:extLst>
          </p:cNvPr>
          <p:cNvSpPr/>
          <p:nvPr/>
        </p:nvSpPr>
        <p:spPr>
          <a:xfrm>
            <a:off x="2896757" y="5441648"/>
            <a:ext cx="871870" cy="78680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FDD6565-6B41-6D48-A459-35ACA85BDDB3}"/>
              </a:ext>
            </a:extLst>
          </p:cNvPr>
          <p:cNvSpPr/>
          <p:nvPr/>
        </p:nvSpPr>
        <p:spPr>
          <a:xfrm>
            <a:off x="1325620" y="2706205"/>
            <a:ext cx="871870" cy="78680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2737790-2718-A345-A396-4855ADADBE9A}"/>
              </a:ext>
            </a:extLst>
          </p:cNvPr>
          <p:cNvSpPr txBox="1"/>
          <p:nvPr/>
        </p:nvSpPr>
        <p:spPr>
          <a:xfrm>
            <a:off x="143292" y="63247"/>
            <a:ext cx="1019364" cy="338554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MAT 5</a:t>
            </a:r>
          </a:p>
        </p:txBody>
      </p:sp>
    </p:spTree>
    <p:extLst>
      <p:ext uri="{BB962C8B-B14F-4D97-AF65-F5344CB8AC3E}">
        <p14:creationId xmlns:p14="http://schemas.microsoft.com/office/powerpoint/2010/main" val="41773777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264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6B95CA4-E20C-8541-856B-E74F11A535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16" t="21100" r="12180" b="21709"/>
          <a:stretch/>
        </p:blipFill>
        <p:spPr>
          <a:xfrm>
            <a:off x="2833141" y="1925678"/>
            <a:ext cx="6595672" cy="46268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A11624C-5990-D046-9860-413001AE0B9F}"/>
              </a:ext>
            </a:extLst>
          </p:cNvPr>
          <p:cNvSpPr txBox="1"/>
          <p:nvPr/>
        </p:nvSpPr>
        <p:spPr>
          <a:xfrm>
            <a:off x="1514007" y="419725"/>
            <a:ext cx="988828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Am 10.30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gloch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……</a:t>
            </a:r>
          </a:p>
        </p:txBody>
      </p:sp>
    </p:spTree>
    <p:extLst>
      <p:ext uri="{BB962C8B-B14F-4D97-AF65-F5344CB8AC3E}">
        <p14:creationId xmlns:p14="http://schemas.microsoft.com/office/powerpoint/2010/main" val="27683580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1BB95F8-B47B-E243-8D4E-16B523B60C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449" y="1324597"/>
            <a:ext cx="4851401" cy="530480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36EF5CA-B525-CA49-8AE4-CAA04AB2F7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0100" y="1860920"/>
            <a:ext cx="5988050" cy="423215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C35EDBD5-EFFF-724D-915C-1E4175CE3CBF}"/>
              </a:ext>
            </a:extLst>
          </p:cNvPr>
          <p:cNvSpPr txBox="1">
            <a:spLocks noChangeArrowheads="1"/>
          </p:cNvSpPr>
          <p:nvPr/>
        </p:nvSpPr>
        <p:spPr>
          <a:xfrm>
            <a:off x="342900" y="404790"/>
            <a:ext cx="11525250" cy="672494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Sut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aeth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hi?                           How did it go?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37923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80D6D8-1DF5-5748-ABF5-A7A353FE5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504753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800" b="1" dirty="0">
                <a:solidFill>
                  <a:srgbClr val="FF0000"/>
                </a:solidFill>
              </a:rPr>
              <a:t>16.3.2021 @ 9 am</a:t>
            </a:r>
            <a:endParaRPr lang="en-US" sz="3200" b="1" dirty="0">
              <a:solidFill>
                <a:srgbClr val="FF0000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95279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2741</TotalTime>
  <Words>1175</Words>
  <Application>Microsoft Macintosh PowerPoint</Application>
  <PresentationFormat>Widescreen</PresentationFormat>
  <Paragraphs>351</Paragraphs>
  <Slides>32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5" baseType="lpstr">
      <vt:lpstr>ＭＳ Ｐゴシック</vt:lpstr>
      <vt:lpstr>American Typewriter</vt:lpstr>
      <vt:lpstr>Arial</vt:lpstr>
      <vt:lpstr>Arial Rounded MT Bold</vt:lpstr>
      <vt:lpstr>Ayuthaya</vt:lpstr>
      <vt:lpstr>Bookman Old Style</vt:lpstr>
      <vt:lpstr>Calibri</vt:lpstr>
      <vt:lpstr>Century Gothic</vt:lpstr>
      <vt:lpstr>Noteworthy Light</vt:lpstr>
      <vt:lpstr>Segoe Print</vt:lpstr>
      <vt:lpstr>Segoe Script</vt:lpstr>
      <vt:lpstr>Tw Cen MT</vt:lpstr>
      <vt:lpstr>Droplet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Yn y dosbarth…                    In the classroom …</vt:lpstr>
      <vt:lpstr>Yn y dosbarth…                    In the classroom …</vt:lpstr>
      <vt:lpstr>PowerPoint Presentation</vt:lpstr>
      <vt:lpstr>PowerPoint Presentation</vt:lpstr>
      <vt:lpstr>PowerPoint Presentation</vt:lpstr>
      <vt:lpstr>Amser cofrestru ...              Registration time ...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Rhowch gynnig arni!                 Have a go!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Oes cwestiwn?</vt:lpstr>
      <vt:lpstr>PowerPoint Presentation</vt:lpstr>
      <vt:lpstr>PowerPoint Presentation</vt:lpstr>
      <vt:lpstr>Ymadroddion defnyddiol           Useful phrases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221</cp:revision>
  <cp:lastPrinted>2020-10-12T18:34:26Z</cp:lastPrinted>
  <dcterms:created xsi:type="dcterms:W3CDTF">2020-09-11T11:29:22Z</dcterms:created>
  <dcterms:modified xsi:type="dcterms:W3CDTF">2021-02-04T12:18:05Z</dcterms:modified>
</cp:coreProperties>
</file>