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v" ContentType="video/x-ms-wm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56" r:id="rId5"/>
    <p:sldId id="278" r:id="rId6"/>
    <p:sldId id="257" r:id="rId7"/>
    <p:sldId id="258" r:id="rId8"/>
    <p:sldId id="293" r:id="rId9"/>
    <p:sldId id="259" r:id="rId10"/>
    <p:sldId id="260" r:id="rId11"/>
    <p:sldId id="286" r:id="rId12"/>
    <p:sldId id="287" r:id="rId13"/>
    <p:sldId id="288" r:id="rId14"/>
    <p:sldId id="289" r:id="rId15"/>
    <p:sldId id="290" r:id="rId16"/>
    <p:sldId id="262" r:id="rId17"/>
    <p:sldId id="291" r:id="rId18"/>
    <p:sldId id="261" r:id="rId19"/>
    <p:sldId id="270" r:id="rId20"/>
    <p:sldId id="264" r:id="rId21"/>
    <p:sldId id="266" r:id="rId22"/>
    <p:sldId id="267" r:id="rId23"/>
    <p:sldId id="296" r:id="rId24"/>
    <p:sldId id="294" r:id="rId25"/>
    <p:sldId id="269" r:id="rId26"/>
    <p:sldId id="299" r:id="rId27"/>
    <p:sldId id="298" r:id="rId28"/>
    <p:sldId id="297"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243" autoAdjust="0"/>
  </p:normalViewPr>
  <p:slideViewPr>
    <p:cSldViewPr>
      <p:cViewPr varScale="1">
        <p:scale>
          <a:sx n="71" d="100"/>
          <a:sy n="71" d="100"/>
        </p:scale>
        <p:origin x="1365" y="39"/>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09/01/2023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3D78CF-D4C6-417F-B9E1-75499250F974}" type="datetimeFigureOut">
              <a:rPr lang="en-GB" smtClean="0"/>
              <a:t>09/01/2023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D73F5B-D7D0-411C-8830-CE2AB86724EF}" type="slidenum">
              <a:rPr lang="en-GB" smtClean="0"/>
              <a:t>‹#›</a:t>
            </a:fld>
            <a:endParaRPr lang="en-GB"/>
          </a:p>
        </p:txBody>
      </p:sp>
    </p:spTree>
    <p:extLst>
      <p:ext uri="{BB962C8B-B14F-4D97-AF65-F5344CB8AC3E}">
        <p14:creationId xmlns:p14="http://schemas.microsoft.com/office/powerpoint/2010/main" val="3138039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1</a:t>
            </a:fld>
            <a:endParaRPr lang="en-GB"/>
          </a:p>
        </p:txBody>
      </p:sp>
    </p:spTree>
    <p:extLst>
      <p:ext uri="{BB962C8B-B14F-4D97-AF65-F5344CB8AC3E}">
        <p14:creationId xmlns:p14="http://schemas.microsoft.com/office/powerpoint/2010/main" val="1733206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90EEACC9-36CA-4170-B814-D2326227168E}" type="slidenum">
              <a:rPr lang="en-GB" smtClean="0"/>
              <a:t>2</a:t>
            </a:fld>
            <a:endParaRPr lang="en-GB"/>
          </a:p>
        </p:txBody>
      </p:sp>
    </p:spTree>
    <p:extLst>
      <p:ext uri="{BB962C8B-B14F-4D97-AF65-F5344CB8AC3E}">
        <p14:creationId xmlns:p14="http://schemas.microsoft.com/office/powerpoint/2010/main" val="39569562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5</a:t>
            </a:fld>
            <a:endParaRPr lang="en-GB"/>
          </a:p>
        </p:txBody>
      </p:sp>
    </p:spTree>
    <p:extLst>
      <p:ext uri="{BB962C8B-B14F-4D97-AF65-F5344CB8AC3E}">
        <p14:creationId xmlns:p14="http://schemas.microsoft.com/office/powerpoint/2010/main" val="28200523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17D73F5B-D7D0-411C-8830-CE2AB86724EF}" type="slidenum">
              <a:rPr lang="en-GB" smtClean="0"/>
              <a:t>6</a:t>
            </a:fld>
            <a:endParaRPr lang="en-GB"/>
          </a:p>
        </p:txBody>
      </p:sp>
    </p:spTree>
    <p:extLst>
      <p:ext uri="{BB962C8B-B14F-4D97-AF65-F5344CB8AC3E}">
        <p14:creationId xmlns:p14="http://schemas.microsoft.com/office/powerpoint/2010/main" val="8364098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minute clip </a:t>
            </a:r>
          </a:p>
        </p:txBody>
      </p:sp>
      <p:sp>
        <p:nvSpPr>
          <p:cNvPr id="4" name="Slide Number Placeholder 3"/>
          <p:cNvSpPr>
            <a:spLocks noGrp="1"/>
          </p:cNvSpPr>
          <p:nvPr>
            <p:ph type="sldNum" sz="quarter" idx="10"/>
          </p:nvPr>
        </p:nvSpPr>
        <p:spPr/>
        <p:txBody>
          <a:bodyPr/>
          <a:lstStyle/>
          <a:p>
            <a:fld id="{17D73F5B-D7D0-411C-8830-CE2AB86724EF}" type="slidenum">
              <a:rPr lang="en-GB" smtClean="0"/>
              <a:t>7</a:t>
            </a:fld>
            <a:endParaRPr lang="en-GB"/>
          </a:p>
        </p:txBody>
      </p:sp>
    </p:spTree>
    <p:extLst>
      <p:ext uri="{BB962C8B-B14F-4D97-AF65-F5344CB8AC3E}">
        <p14:creationId xmlns:p14="http://schemas.microsoft.com/office/powerpoint/2010/main" val="34617591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minute exercise </a:t>
            </a:r>
          </a:p>
        </p:txBody>
      </p:sp>
      <p:sp>
        <p:nvSpPr>
          <p:cNvPr id="4" name="Slide Number Placeholder 3"/>
          <p:cNvSpPr>
            <a:spLocks noGrp="1"/>
          </p:cNvSpPr>
          <p:nvPr>
            <p:ph type="sldNum" sz="quarter" idx="10"/>
          </p:nvPr>
        </p:nvSpPr>
        <p:spPr/>
        <p:txBody>
          <a:bodyPr/>
          <a:lstStyle/>
          <a:p>
            <a:fld id="{17D73F5B-D7D0-411C-8830-CE2AB86724EF}" type="slidenum">
              <a:rPr lang="en-GB" smtClean="0"/>
              <a:t>8</a:t>
            </a:fld>
            <a:endParaRPr lang="en-GB"/>
          </a:p>
        </p:txBody>
      </p:sp>
    </p:spTree>
    <p:extLst>
      <p:ext uri="{BB962C8B-B14F-4D97-AF65-F5344CB8AC3E}">
        <p14:creationId xmlns:p14="http://schemas.microsoft.com/office/powerpoint/2010/main" val="2957452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u="sng" dirty="0"/>
          </a:p>
        </p:txBody>
      </p:sp>
      <p:sp>
        <p:nvSpPr>
          <p:cNvPr id="4" name="Slide Number Placeholder 3"/>
          <p:cNvSpPr>
            <a:spLocks noGrp="1"/>
          </p:cNvSpPr>
          <p:nvPr>
            <p:ph type="sldNum" sz="quarter" idx="10"/>
          </p:nvPr>
        </p:nvSpPr>
        <p:spPr/>
        <p:txBody>
          <a:bodyPr/>
          <a:lstStyle/>
          <a:p>
            <a:fld id="{17D73F5B-D7D0-411C-8830-CE2AB86724EF}" type="slidenum">
              <a:rPr lang="en-GB" smtClean="0"/>
              <a:t>9</a:t>
            </a:fld>
            <a:endParaRPr lang="en-GB"/>
          </a:p>
        </p:txBody>
      </p:sp>
    </p:spTree>
    <p:extLst>
      <p:ext uri="{BB962C8B-B14F-4D97-AF65-F5344CB8AC3E}">
        <p14:creationId xmlns:p14="http://schemas.microsoft.com/office/powerpoint/2010/main" val="13992767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10</a:t>
            </a:fld>
            <a:endParaRPr lang="en-GB"/>
          </a:p>
        </p:txBody>
      </p:sp>
    </p:spTree>
    <p:extLst>
      <p:ext uri="{BB962C8B-B14F-4D97-AF65-F5344CB8AC3E}">
        <p14:creationId xmlns:p14="http://schemas.microsoft.com/office/powerpoint/2010/main" val="6660308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11</a:t>
            </a:fld>
            <a:endParaRPr lang="en-GB"/>
          </a:p>
        </p:txBody>
      </p:sp>
    </p:spTree>
    <p:extLst>
      <p:ext uri="{BB962C8B-B14F-4D97-AF65-F5344CB8AC3E}">
        <p14:creationId xmlns:p14="http://schemas.microsoft.com/office/powerpoint/2010/main" val="6258278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12</a:t>
            </a:fld>
            <a:endParaRPr lang="en-GB"/>
          </a:p>
        </p:txBody>
      </p:sp>
    </p:spTree>
    <p:extLst>
      <p:ext uri="{BB962C8B-B14F-4D97-AF65-F5344CB8AC3E}">
        <p14:creationId xmlns:p14="http://schemas.microsoft.com/office/powerpoint/2010/main" val="4508630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13</a:t>
            </a:fld>
            <a:endParaRPr lang="en-GB"/>
          </a:p>
        </p:txBody>
      </p:sp>
    </p:spTree>
    <p:extLst>
      <p:ext uri="{BB962C8B-B14F-4D97-AF65-F5344CB8AC3E}">
        <p14:creationId xmlns:p14="http://schemas.microsoft.com/office/powerpoint/2010/main" val="12876658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17D73F5B-D7D0-411C-8830-CE2AB86724EF}" type="slidenum">
              <a:rPr lang="en-GB" smtClean="0"/>
              <a:t>14</a:t>
            </a:fld>
            <a:endParaRPr lang="en-GB"/>
          </a:p>
        </p:txBody>
      </p:sp>
    </p:spTree>
    <p:extLst>
      <p:ext uri="{BB962C8B-B14F-4D97-AF65-F5344CB8AC3E}">
        <p14:creationId xmlns:p14="http://schemas.microsoft.com/office/powerpoint/2010/main" val="41814737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 exercise</a:t>
            </a:r>
            <a:endParaRPr lang="en-GB" b="0" i="0" dirty="0"/>
          </a:p>
        </p:txBody>
      </p:sp>
      <p:sp>
        <p:nvSpPr>
          <p:cNvPr id="4" name="Slide Number Placeholder 3"/>
          <p:cNvSpPr>
            <a:spLocks noGrp="1"/>
          </p:cNvSpPr>
          <p:nvPr>
            <p:ph type="sldNum" sz="quarter" idx="10"/>
          </p:nvPr>
        </p:nvSpPr>
        <p:spPr/>
        <p:txBody>
          <a:bodyPr/>
          <a:lstStyle/>
          <a:p>
            <a:fld id="{17D73F5B-D7D0-411C-8830-CE2AB86724EF}" type="slidenum">
              <a:rPr lang="en-GB" smtClean="0"/>
              <a:t>15</a:t>
            </a:fld>
            <a:endParaRPr lang="en-GB"/>
          </a:p>
        </p:txBody>
      </p:sp>
    </p:spTree>
    <p:extLst>
      <p:ext uri="{BB962C8B-B14F-4D97-AF65-F5344CB8AC3E}">
        <p14:creationId xmlns:p14="http://schemas.microsoft.com/office/powerpoint/2010/main" val="37071620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lang="en-GB" b="0" i="0" dirty="0"/>
          </a:p>
        </p:txBody>
      </p:sp>
      <p:sp>
        <p:nvSpPr>
          <p:cNvPr id="4" name="Slide Number Placeholder 3"/>
          <p:cNvSpPr>
            <a:spLocks noGrp="1"/>
          </p:cNvSpPr>
          <p:nvPr>
            <p:ph type="sldNum" sz="quarter" idx="10"/>
          </p:nvPr>
        </p:nvSpPr>
        <p:spPr/>
        <p:txBody>
          <a:bodyPr/>
          <a:lstStyle/>
          <a:p>
            <a:fld id="{17D73F5B-D7D0-411C-8830-CE2AB86724EF}" type="slidenum">
              <a:rPr lang="en-GB" smtClean="0"/>
              <a:t>16</a:t>
            </a:fld>
            <a:endParaRPr lang="en-GB"/>
          </a:p>
        </p:txBody>
      </p:sp>
    </p:spTree>
    <p:extLst>
      <p:ext uri="{BB962C8B-B14F-4D97-AF65-F5344CB8AC3E}">
        <p14:creationId xmlns:p14="http://schemas.microsoft.com/office/powerpoint/2010/main" val="39925194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Exercise – 30 minutes</a:t>
            </a:r>
          </a:p>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17</a:t>
            </a:fld>
            <a:endParaRPr lang="en-GB"/>
          </a:p>
        </p:txBody>
      </p:sp>
    </p:spTree>
    <p:extLst>
      <p:ext uri="{BB962C8B-B14F-4D97-AF65-F5344CB8AC3E}">
        <p14:creationId xmlns:p14="http://schemas.microsoft.com/office/powerpoint/2010/main" val="28904158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Bef>
                <a:spcPts val="0"/>
              </a:spcBef>
              <a:spcAft>
                <a:spcPts val="0"/>
              </a:spcAft>
              <a:defRPr/>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18</a:t>
            </a:fld>
            <a:endParaRPr lang="en-GB"/>
          </a:p>
        </p:txBody>
      </p:sp>
    </p:spTree>
    <p:extLst>
      <p:ext uri="{BB962C8B-B14F-4D97-AF65-F5344CB8AC3E}">
        <p14:creationId xmlns:p14="http://schemas.microsoft.com/office/powerpoint/2010/main" val="15486393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19</a:t>
            </a:fld>
            <a:endParaRPr lang="en-GB"/>
          </a:p>
        </p:txBody>
      </p:sp>
    </p:spTree>
    <p:extLst>
      <p:ext uri="{BB962C8B-B14F-4D97-AF65-F5344CB8AC3E}">
        <p14:creationId xmlns:p14="http://schemas.microsoft.com/office/powerpoint/2010/main" val="18102248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20</a:t>
            </a:fld>
            <a:endParaRPr lang="en-GB"/>
          </a:p>
        </p:txBody>
      </p:sp>
    </p:spTree>
    <p:extLst>
      <p:ext uri="{BB962C8B-B14F-4D97-AF65-F5344CB8AC3E}">
        <p14:creationId xmlns:p14="http://schemas.microsoft.com/office/powerpoint/2010/main" val="4207743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21</a:t>
            </a:fld>
            <a:endParaRPr lang="en-GB"/>
          </a:p>
        </p:txBody>
      </p:sp>
    </p:spTree>
    <p:extLst>
      <p:ext uri="{BB962C8B-B14F-4D97-AF65-F5344CB8AC3E}">
        <p14:creationId xmlns:p14="http://schemas.microsoft.com/office/powerpoint/2010/main" val="19783866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22</a:t>
            </a:fld>
            <a:endParaRPr lang="en-GB"/>
          </a:p>
        </p:txBody>
      </p:sp>
    </p:spTree>
    <p:extLst>
      <p:ext uri="{BB962C8B-B14F-4D97-AF65-F5344CB8AC3E}">
        <p14:creationId xmlns:p14="http://schemas.microsoft.com/office/powerpoint/2010/main" val="40599578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23</a:t>
            </a:fld>
            <a:endParaRPr lang="en-GB"/>
          </a:p>
        </p:txBody>
      </p:sp>
    </p:spTree>
    <p:extLst>
      <p:ext uri="{BB962C8B-B14F-4D97-AF65-F5344CB8AC3E}">
        <p14:creationId xmlns:p14="http://schemas.microsoft.com/office/powerpoint/2010/main" val="2657894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7D73F5B-D7D0-411C-8830-CE2AB86724EF}" type="slidenum">
              <a:rPr lang="en-GB" smtClean="0"/>
              <a:t>24</a:t>
            </a:fld>
            <a:endParaRPr lang="en-GB"/>
          </a:p>
        </p:txBody>
      </p:sp>
    </p:spTree>
    <p:extLst>
      <p:ext uri="{BB962C8B-B14F-4D97-AF65-F5344CB8AC3E}">
        <p14:creationId xmlns:p14="http://schemas.microsoft.com/office/powerpoint/2010/main" val="1651550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25</a:t>
            </a:fld>
            <a:endParaRPr lang="en-GB"/>
          </a:p>
        </p:txBody>
      </p:sp>
    </p:spTree>
    <p:extLst>
      <p:ext uri="{BB962C8B-B14F-4D97-AF65-F5344CB8AC3E}">
        <p14:creationId xmlns:p14="http://schemas.microsoft.com/office/powerpoint/2010/main" val="42603238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mailto:Laura.james@uwtsd.ac.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0hV65KIItlE" TargetMode="External"/><Relationship Id="rId5" Type="http://schemas.openxmlformats.org/officeDocument/2006/relationships/hyperlink" Target="https://youtu.be/0hV65KIItlE" TargetMode="Externa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360785"/>
            <a:ext cx="7772400" cy="1470025"/>
          </a:xfrm>
        </p:spPr>
        <p:txBody>
          <a:bodyPr>
            <a:normAutofit fontScale="90000"/>
          </a:bodyPr>
          <a:lstStyle/>
          <a:p>
            <a:r>
              <a:rPr lang="en-GB" altLang="en-US" b="1" dirty="0">
                <a:solidFill>
                  <a:schemeClr val="bg1"/>
                </a:solidFill>
                <a:effectLst>
                  <a:outerShdw blurRad="38100" dist="38100" dir="2700000" algn="tl">
                    <a:srgbClr val="000000">
                      <a:alpha val="43137"/>
                    </a:srgbClr>
                  </a:outerShdw>
                </a:effectLst>
              </a:rPr>
              <a:t>CertHE Skills for the Workplace</a:t>
            </a:r>
            <a:br>
              <a:rPr lang="en-GB" altLang="en-US" dirty="0">
                <a:solidFill>
                  <a:schemeClr val="bg1"/>
                </a:solidFill>
              </a:rPr>
            </a:br>
            <a:endParaRPr lang="en-GB" dirty="0">
              <a:solidFill>
                <a:schemeClr val="bg1"/>
              </a:solidFill>
            </a:endParaRPr>
          </a:p>
        </p:txBody>
      </p:sp>
      <p:sp>
        <p:nvSpPr>
          <p:cNvPr id="3" name="Subtitle 2"/>
          <p:cNvSpPr>
            <a:spLocks noGrp="1"/>
          </p:cNvSpPr>
          <p:nvPr>
            <p:ph type="subTitle" idx="1"/>
          </p:nvPr>
        </p:nvSpPr>
        <p:spPr>
          <a:xfrm>
            <a:off x="357300" y="2564904"/>
            <a:ext cx="8424936" cy="3215946"/>
          </a:xfrm>
        </p:spPr>
        <p:txBody>
          <a:bodyPr>
            <a:normAutofit fontScale="85000" lnSpcReduction="20000"/>
          </a:bodyPr>
          <a:lstStyle/>
          <a:p>
            <a:r>
              <a:rPr lang="en-GB" sz="3900" b="1" dirty="0">
                <a:solidFill>
                  <a:schemeClr val="bg1"/>
                </a:solidFill>
              </a:rPr>
              <a:t>Effective Team Working and Communication</a:t>
            </a:r>
          </a:p>
          <a:p>
            <a:endParaRPr lang="en-GB" sz="3900" b="1" dirty="0">
              <a:solidFill>
                <a:schemeClr val="bg1"/>
              </a:solidFill>
            </a:endParaRPr>
          </a:p>
          <a:p>
            <a:r>
              <a:rPr lang="en-GB" altLang="en-US" sz="3900" dirty="0">
                <a:solidFill>
                  <a:schemeClr val="bg1"/>
                </a:solidFill>
              </a:rPr>
              <a:t>Module code: BMSW4002</a:t>
            </a:r>
          </a:p>
          <a:p>
            <a:br>
              <a:rPr lang="en-GB" sz="3900" b="1" dirty="0">
                <a:solidFill>
                  <a:schemeClr val="bg1"/>
                </a:solidFill>
              </a:rPr>
            </a:br>
            <a:br>
              <a:rPr lang="en-GB" altLang="en-US" sz="1900" dirty="0">
                <a:solidFill>
                  <a:schemeClr val="bg1"/>
                </a:solidFill>
              </a:rPr>
            </a:br>
            <a:r>
              <a:rPr lang="en-GB" altLang="en-US" sz="2600" b="1" dirty="0">
                <a:solidFill>
                  <a:schemeClr val="bg1"/>
                </a:solidFill>
              </a:rPr>
              <a:t>Lecture 1</a:t>
            </a:r>
            <a:br>
              <a:rPr lang="en-GB" altLang="en-US" dirty="0"/>
            </a:br>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BB394653-D244-4784-995C-87A8965C2A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27384"/>
            <a:ext cx="6084388" cy="202812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DA42FF2-882B-4BCB-805B-EAF0CEE73C02}"/>
              </a:ext>
            </a:extLst>
          </p:cNvPr>
          <p:cNvSpPr>
            <a:spLocks noGrp="1"/>
          </p:cNvSpPr>
          <p:nvPr>
            <p:ph idx="1"/>
          </p:nvPr>
        </p:nvSpPr>
        <p:spPr>
          <a:xfrm>
            <a:off x="457200" y="1600201"/>
            <a:ext cx="8179090" cy="3892990"/>
          </a:xfrm>
        </p:spPr>
        <p:txBody>
          <a:bodyPr>
            <a:normAutofit/>
          </a:bodyPr>
          <a:lstStyle/>
          <a:p>
            <a:pPr marL="0" indent="0">
              <a:buNone/>
            </a:pPr>
            <a:r>
              <a:rPr lang="en-GB" dirty="0"/>
              <a:t>Laura James </a:t>
            </a:r>
          </a:p>
          <a:p>
            <a:pPr marL="0" indent="0">
              <a:buNone/>
            </a:pPr>
            <a:r>
              <a:rPr lang="en-GB" dirty="0">
                <a:hlinkClick r:id="rId4"/>
              </a:rPr>
              <a:t>Laura.james@uwtsd.ac.uk</a:t>
            </a:r>
            <a:endParaRPr lang="en-GB" dirty="0"/>
          </a:p>
          <a:p>
            <a:pPr marL="0" indent="0">
              <a:buNone/>
            </a:pPr>
            <a:endParaRPr lang="en-GB" dirty="0"/>
          </a:p>
          <a:p>
            <a:r>
              <a:rPr lang="en-GB" dirty="0"/>
              <a:t>Lecture 10am-1pm Tuesday’s AS306</a:t>
            </a:r>
          </a:p>
          <a:p>
            <a:r>
              <a:rPr lang="en-GB" dirty="0"/>
              <a:t>Pre-arranged 1-to-1 from 9am-10am</a:t>
            </a:r>
          </a:p>
          <a:p>
            <a:pPr marL="0" indent="0">
              <a:buNone/>
            </a:pPr>
            <a:endParaRPr lang="en-GB" dirty="0"/>
          </a:p>
        </p:txBody>
      </p:sp>
    </p:spTree>
    <p:extLst>
      <p:ext uri="{BB962C8B-B14F-4D97-AF65-F5344CB8AC3E}">
        <p14:creationId xmlns:p14="http://schemas.microsoft.com/office/powerpoint/2010/main" val="3430989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Structure of Lecture 1</a:t>
            </a:r>
          </a:p>
        </p:txBody>
      </p:sp>
      <p:sp>
        <p:nvSpPr>
          <p:cNvPr id="3" name="Content Placeholder 2"/>
          <p:cNvSpPr>
            <a:spLocks noGrp="1"/>
          </p:cNvSpPr>
          <p:nvPr>
            <p:ph idx="1"/>
          </p:nvPr>
        </p:nvSpPr>
        <p:spPr/>
        <p:txBody>
          <a:bodyPr>
            <a:normAutofit/>
          </a:bodyPr>
          <a:lstStyle/>
          <a:p>
            <a:r>
              <a:rPr lang="en-GB" dirty="0"/>
              <a:t>Introduction to the module</a:t>
            </a:r>
          </a:p>
          <a:p>
            <a:r>
              <a:rPr lang="en-GB" dirty="0"/>
              <a:t>Groups vs Teams</a:t>
            </a:r>
          </a:p>
          <a:p>
            <a:r>
              <a:rPr lang="en-GB" dirty="0"/>
              <a:t>Why have teams?</a:t>
            </a:r>
          </a:p>
          <a:p>
            <a:r>
              <a:rPr lang="en-GB" dirty="0"/>
              <a:t>The role of trust</a:t>
            </a:r>
          </a:p>
          <a:p>
            <a:r>
              <a:rPr lang="en-GB" dirty="0"/>
              <a:t>Developing good relationships</a:t>
            </a:r>
          </a:p>
          <a:p>
            <a:r>
              <a:rPr lang="en-GB" dirty="0"/>
              <a:t>The assessments</a:t>
            </a:r>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DBF95-D0AB-40F7-94A2-74A6B6A70D2D}"/>
              </a:ext>
            </a:extLst>
          </p:cNvPr>
          <p:cNvSpPr>
            <a:spLocks noGrp="1"/>
          </p:cNvSpPr>
          <p:nvPr>
            <p:ph type="title"/>
          </p:nvPr>
        </p:nvSpPr>
        <p:spPr/>
        <p:txBody>
          <a:bodyPr/>
          <a:lstStyle/>
          <a:p>
            <a:r>
              <a:rPr lang="en-GB" b="1" dirty="0"/>
              <a:t>Introduction to the Module</a:t>
            </a:r>
          </a:p>
        </p:txBody>
      </p:sp>
      <p:sp>
        <p:nvSpPr>
          <p:cNvPr id="3" name="Content Placeholder 2">
            <a:extLst>
              <a:ext uri="{FF2B5EF4-FFF2-40B4-BE49-F238E27FC236}">
                <a16:creationId xmlns:a16="http://schemas.microsoft.com/office/drawing/2014/main" id="{68807EC0-9F55-4990-A442-88C7701960A5}"/>
              </a:ext>
            </a:extLst>
          </p:cNvPr>
          <p:cNvSpPr>
            <a:spLocks noGrp="1"/>
          </p:cNvSpPr>
          <p:nvPr>
            <p:ph idx="1"/>
          </p:nvPr>
        </p:nvSpPr>
        <p:spPr>
          <a:xfrm>
            <a:off x="457200" y="1417638"/>
            <a:ext cx="8229600" cy="3917032"/>
          </a:xfrm>
        </p:spPr>
        <p:txBody>
          <a:bodyPr/>
          <a:lstStyle/>
          <a:p>
            <a:r>
              <a:rPr lang="en-GB" dirty="0"/>
              <a:t>Purpose: Investigate the importance and role of team working and communication</a:t>
            </a:r>
          </a:p>
          <a:p>
            <a:endParaRPr lang="en-GB" dirty="0"/>
          </a:p>
          <a:p>
            <a:pPr marL="0" indent="0">
              <a:buNone/>
            </a:pPr>
            <a:endParaRPr lang="en-GB" dirty="0"/>
          </a:p>
          <a:p>
            <a:r>
              <a:rPr lang="en-GB" dirty="0"/>
              <a:t>Initial focus will be on team working before looking closely at communication</a:t>
            </a:r>
          </a:p>
        </p:txBody>
      </p:sp>
    </p:spTree>
    <p:extLst>
      <p:ext uri="{BB962C8B-B14F-4D97-AF65-F5344CB8AC3E}">
        <p14:creationId xmlns:p14="http://schemas.microsoft.com/office/powerpoint/2010/main" val="1777781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C91E2-873F-4B15-ABA1-887A17D417B0}"/>
              </a:ext>
            </a:extLst>
          </p:cNvPr>
          <p:cNvSpPr>
            <a:spLocks noGrp="1"/>
          </p:cNvSpPr>
          <p:nvPr>
            <p:ph type="title"/>
          </p:nvPr>
        </p:nvSpPr>
        <p:spPr/>
        <p:txBody>
          <a:bodyPr/>
          <a:lstStyle/>
          <a:p>
            <a:r>
              <a:rPr lang="en-GB" b="1" dirty="0"/>
              <a:t>What is a Team?</a:t>
            </a:r>
          </a:p>
        </p:txBody>
      </p:sp>
      <p:sp>
        <p:nvSpPr>
          <p:cNvPr id="3" name="Content Placeholder 2">
            <a:extLst>
              <a:ext uri="{FF2B5EF4-FFF2-40B4-BE49-F238E27FC236}">
                <a16:creationId xmlns:a16="http://schemas.microsoft.com/office/drawing/2014/main" id="{0B770F7F-1A60-4FFD-B3A2-2C338E80C711}"/>
              </a:ext>
            </a:extLst>
          </p:cNvPr>
          <p:cNvSpPr>
            <a:spLocks noGrp="1"/>
          </p:cNvSpPr>
          <p:nvPr>
            <p:ph idx="1"/>
          </p:nvPr>
        </p:nvSpPr>
        <p:spPr>
          <a:xfrm>
            <a:off x="683568" y="1470484"/>
            <a:ext cx="7704856" cy="3917032"/>
          </a:xfrm>
        </p:spPr>
        <p:txBody>
          <a:bodyPr>
            <a:normAutofit/>
          </a:bodyPr>
          <a:lstStyle/>
          <a:p>
            <a:pPr marL="0" indent="0" algn="just">
              <a:buNone/>
              <a:defRPr/>
            </a:pPr>
            <a:r>
              <a:rPr lang="en-GB" dirty="0">
                <a:latin typeface="Arial" panose="020B0604020202020204" pitchFamily="34" charset="0"/>
                <a:cs typeface="Arial" panose="020B0604020202020204" pitchFamily="34" charset="0"/>
              </a:rPr>
              <a:t>Exercise:</a:t>
            </a:r>
          </a:p>
          <a:p>
            <a:pPr algn="just">
              <a:defRPr/>
            </a:pPr>
            <a:r>
              <a:rPr lang="en-GB" dirty="0">
                <a:latin typeface="Arial" panose="020B0604020202020204" pitchFamily="34" charset="0"/>
                <a:cs typeface="Arial" panose="020B0604020202020204" pitchFamily="34" charset="0"/>
              </a:rPr>
              <a:t>In groups, discuss what we mean by ‘team’</a:t>
            </a:r>
          </a:p>
          <a:p>
            <a:pPr algn="just">
              <a:defRPr/>
            </a:pPr>
            <a:r>
              <a:rPr lang="en-GB" dirty="0">
                <a:latin typeface="Arial" panose="020B0604020202020204" pitchFamily="34" charset="0"/>
                <a:cs typeface="Arial" panose="020B0604020202020204" pitchFamily="34" charset="0"/>
              </a:rPr>
              <a:t>Use flip chart paper to present your findings to the group. </a:t>
            </a:r>
            <a:r>
              <a:rPr lang="en-GB" b="1" dirty="0">
                <a:latin typeface="Arial" panose="020B0604020202020204" pitchFamily="34" charset="0"/>
                <a:cs typeface="Arial" panose="020B0604020202020204" pitchFamily="34" charset="0"/>
              </a:rPr>
              <a:t>Use examples</a:t>
            </a:r>
            <a:r>
              <a:rPr lang="en-GB" dirty="0">
                <a:latin typeface="Arial" panose="020B0604020202020204" pitchFamily="34" charset="0"/>
                <a:cs typeface="Arial" panose="020B0604020202020204" pitchFamily="34" charset="0"/>
              </a:rPr>
              <a:t> to support your explanation</a:t>
            </a:r>
          </a:p>
          <a:p>
            <a:endParaRPr lang="en-GB" dirty="0"/>
          </a:p>
        </p:txBody>
      </p:sp>
    </p:spTree>
    <p:extLst>
      <p:ext uri="{BB962C8B-B14F-4D97-AF65-F5344CB8AC3E}">
        <p14:creationId xmlns:p14="http://schemas.microsoft.com/office/powerpoint/2010/main" val="748128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9E40D-53C5-4989-98D2-081976421193}"/>
              </a:ext>
            </a:extLst>
          </p:cNvPr>
          <p:cNvSpPr>
            <a:spLocks noGrp="1"/>
          </p:cNvSpPr>
          <p:nvPr>
            <p:ph type="title"/>
          </p:nvPr>
        </p:nvSpPr>
        <p:spPr/>
        <p:txBody>
          <a:bodyPr/>
          <a:lstStyle/>
          <a:p>
            <a:r>
              <a:rPr lang="en-GB" b="1" dirty="0"/>
              <a:t>Effective Team Working</a:t>
            </a:r>
          </a:p>
        </p:txBody>
      </p:sp>
      <p:sp>
        <p:nvSpPr>
          <p:cNvPr id="3" name="Content Placeholder 2">
            <a:extLst>
              <a:ext uri="{FF2B5EF4-FFF2-40B4-BE49-F238E27FC236}">
                <a16:creationId xmlns:a16="http://schemas.microsoft.com/office/drawing/2014/main" id="{B4ED266A-0763-441F-88C1-115B20F696AC}"/>
              </a:ext>
            </a:extLst>
          </p:cNvPr>
          <p:cNvSpPr>
            <a:spLocks noGrp="1"/>
          </p:cNvSpPr>
          <p:nvPr>
            <p:ph idx="1"/>
          </p:nvPr>
        </p:nvSpPr>
        <p:spPr>
          <a:xfrm>
            <a:off x="251520" y="1600201"/>
            <a:ext cx="8712968" cy="3917032"/>
          </a:xfrm>
        </p:spPr>
        <p:txBody>
          <a:bodyPr>
            <a:normAutofit/>
          </a:bodyPr>
          <a:lstStyle/>
          <a:p>
            <a:pPr>
              <a:spcBef>
                <a:spcPct val="0"/>
              </a:spcBef>
              <a:buClr>
                <a:schemeClr val="tx1"/>
              </a:buClr>
              <a:buNone/>
            </a:pPr>
            <a:r>
              <a:rPr lang="en-US" altLang="en-US" dirty="0">
                <a:latin typeface="Arial" pitchFamily="34" charset="0"/>
              </a:rPr>
              <a:t>Belbin (Dr. Meredith Belbin): </a:t>
            </a:r>
          </a:p>
          <a:p>
            <a:pPr>
              <a:spcBef>
                <a:spcPct val="0"/>
              </a:spcBef>
              <a:buClr>
                <a:schemeClr val="tx1"/>
              </a:buClr>
            </a:pPr>
            <a:r>
              <a:rPr lang="en-US" altLang="en-US" dirty="0">
                <a:latin typeface="Arial" pitchFamily="34" charset="0"/>
              </a:rPr>
              <a:t>Teams are a question of balance</a:t>
            </a:r>
          </a:p>
          <a:p>
            <a:pPr>
              <a:spcBef>
                <a:spcPct val="0"/>
              </a:spcBef>
              <a:buClr>
                <a:schemeClr val="tx1"/>
              </a:buClr>
            </a:pPr>
            <a:r>
              <a:rPr lang="en-US" altLang="en-US" dirty="0">
                <a:latin typeface="Arial" pitchFamily="34" charset="0"/>
              </a:rPr>
              <a:t>What is needed is not well balanced individuals but individuals that balance well together</a:t>
            </a:r>
            <a:endParaRPr lang="en-GB" altLang="en-US" dirty="0">
              <a:latin typeface="Arial" pitchFamily="34" charset="0"/>
            </a:endParaRPr>
          </a:p>
          <a:p>
            <a:pPr>
              <a:spcBef>
                <a:spcPct val="0"/>
              </a:spcBef>
              <a:buClr>
                <a:schemeClr val="tx1"/>
              </a:buClr>
              <a:buNone/>
            </a:pPr>
            <a:endParaRPr lang="en-GB" sz="1400" dirty="0"/>
          </a:p>
          <a:p>
            <a:pPr>
              <a:spcBef>
                <a:spcPct val="0"/>
              </a:spcBef>
              <a:buClr>
                <a:schemeClr val="tx1"/>
              </a:buClr>
              <a:buNone/>
            </a:pPr>
            <a:r>
              <a:rPr lang="en-GB" sz="1300" dirty="0">
                <a:latin typeface="Arial" panose="020B0604020202020204" pitchFamily="34" charset="0"/>
                <a:cs typeface="Arial" panose="020B0604020202020204" pitchFamily="34" charset="0"/>
              </a:rPr>
              <a:t>Belbin, R. Meredith, </a:t>
            </a:r>
            <a:r>
              <a:rPr lang="en-GB" sz="1300" i="1" dirty="0">
                <a:latin typeface="Arial" panose="020B0604020202020204" pitchFamily="34" charset="0"/>
                <a:cs typeface="Arial" panose="020B0604020202020204" pitchFamily="34" charset="0"/>
              </a:rPr>
              <a:t>Management Teams: Why They Succeed or Fail. </a:t>
            </a:r>
            <a:r>
              <a:rPr lang="en-GB" sz="1300" dirty="0">
                <a:latin typeface="Arial" panose="020B0604020202020204" pitchFamily="34" charset="0"/>
                <a:cs typeface="Arial" panose="020B0604020202020204" pitchFamily="34" charset="0"/>
              </a:rPr>
              <a:t>Butterworth Heinemann, 3rd ed., 2010</a:t>
            </a:r>
          </a:p>
          <a:p>
            <a:pPr>
              <a:spcBef>
                <a:spcPct val="0"/>
              </a:spcBef>
              <a:buClr>
                <a:schemeClr val="tx1"/>
              </a:buClr>
              <a:buNone/>
            </a:pPr>
            <a:endParaRPr lang="en-GB" sz="1400" dirty="0">
              <a:latin typeface="Arial" panose="020B0604020202020204" pitchFamily="34" charset="0"/>
              <a:cs typeface="Arial" panose="020B0604020202020204" pitchFamily="34" charset="0"/>
            </a:endParaRPr>
          </a:p>
          <a:p>
            <a:pPr marL="0" indent="0">
              <a:spcBef>
                <a:spcPct val="0"/>
              </a:spcBef>
              <a:buClr>
                <a:schemeClr val="tx1"/>
              </a:buClr>
              <a:buNone/>
            </a:pPr>
            <a:r>
              <a:rPr lang="en-GB" sz="2800" b="1" dirty="0">
                <a:latin typeface="Arial" panose="020B0604020202020204" pitchFamily="34" charset="0"/>
                <a:cs typeface="Arial" panose="020B0604020202020204" pitchFamily="34" charset="0"/>
              </a:rPr>
              <a:t>Question: </a:t>
            </a:r>
            <a:r>
              <a:rPr lang="en-GB" sz="2800" dirty="0">
                <a:latin typeface="Arial" panose="020B0604020202020204" pitchFamily="34" charset="0"/>
                <a:cs typeface="Arial" panose="020B0604020202020204" pitchFamily="34" charset="0"/>
              </a:rPr>
              <a:t>What is meant by balancing well together?</a:t>
            </a:r>
          </a:p>
          <a:p>
            <a:endParaRPr lang="en-GB" dirty="0"/>
          </a:p>
        </p:txBody>
      </p:sp>
    </p:spTree>
    <p:extLst>
      <p:ext uri="{BB962C8B-B14F-4D97-AF65-F5344CB8AC3E}">
        <p14:creationId xmlns:p14="http://schemas.microsoft.com/office/powerpoint/2010/main" val="3175924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1C579-43FB-41A6-8525-8880ED2F0352}"/>
              </a:ext>
            </a:extLst>
          </p:cNvPr>
          <p:cNvSpPr>
            <a:spLocks noGrp="1"/>
          </p:cNvSpPr>
          <p:nvPr>
            <p:ph type="title"/>
          </p:nvPr>
        </p:nvSpPr>
        <p:spPr>
          <a:xfrm>
            <a:off x="457200" y="56492"/>
            <a:ext cx="8229600" cy="996244"/>
          </a:xfrm>
        </p:spPr>
        <p:txBody>
          <a:bodyPr/>
          <a:lstStyle/>
          <a:p>
            <a:r>
              <a:rPr lang="en-GB" dirty="0"/>
              <a:t>A Team in Action</a:t>
            </a:r>
          </a:p>
        </p:txBody>
      </p:sp>
      <p:pic>
        <p:nvPicPr>
          <p:cNvPr id="4" name="Dangermen - Red Arrows HD.wmv">
            <a:hlinkClick r:id="" action="ppaction://media"/>
            <a:extLst>
              <a:ext uri="{FF2B5EF4-FFF2-40B4-BE49-F238E27FC236}">
                <a16:creationId xmlns:a16="http://schemas.microsoft.com/office/drawing/2014/main" id="{F72EB909-860C-443F-A3B3-33420873C0F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31540" y="1052736"/>
            <a:ext cx="8280920" cy="4658017"/>
          </a:xfrm>
          <a:prstGeom prst="rect">
            <a:avLst/>
          </a:prstGeom>
        </p:spPr>
      </p:pic>
    </p:spTree>
    <p:extLst>
      <p:ext uri="{BB962C8B-B14F-4D97-AF65-F5344CB8AC3E}">
        <p14:creationId xmlns:p14="http://schemas.microsoft.com/office/powerpoint/2010/main" val="29713104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fullScrn="1">
              <p:cMediaNode vol="100000">
                <p:cTn id="7" fill="hold" display="0">
                  <p:stCondLst>
                    <p:cond delay="indefinite"/>
                  </p:st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9270B-7988-4FF6-946D-5B758397009D}"/>
              </a:ext>
            </a:extLst>
          </p:cNvPr>
          <p:cNvSpPr>
            <a:spLocks noGrp="1"/>
          </p:cNvSpPr>
          <p:nvPr>
            <p:ph type="title"/>
          </p:nvPr>
        </p:nvSpPr>
        <p:spPr/>
        <p:txBody>
          <a:bodyPr>
            <a:normAutofit fontScale="90000"/>
          </a:bodyPr>
          <a:lstStyle/>
          <a:p>
            <a:r>
              <a:rPr lang="en-GB" b="1" dirty="0">
                <a:cs typeface="Arial" panose="020B0604020202020204" pitchFamily="34" charset="0"/>
              </a:rPr>
              <a:t>What is the difference between          a team and a group?</a:t>
            </a:r>
            <a:endParaRPr lang="en-GB" b="1" dirty="0"/>
          </a:p>
        </p:txBody>
      </p:sp>
      <p:sp>
        <p:nvSpPr>
          <p:cNvPr id="3" name="Content Placeholder 2">
            <a:extLst>
              <a:ext uri="{FF2B5EF4-FFF2-40B4-BE49-F238E27FC236}">
                <a16:creationId xmlns:a16="http://schemas.microsoft.com/office/drawing/2014/main" id="{0E146608-B550-4B13-91C3-7F251537091C}"/>
              </a:ext>
            </a:extLst>
          </p:cNvPr>
          <p:cNvSpPr>
            <a:spLocks noGrp="1"/>
          </p:cNvSpPr>
          <p:nvPr>
            <p:ph idx="1"/>
          </p:nvPr>
        </p:nvSpPr>
        <p:spPr>
          <a:xfrm>
            <a:off x="457200" y="1600201"/>
            <a:ext cx="7931224" cy="3917032"/>
          </a:xfrm>
        </p:spPr>
        <p:txBody>
          <a:bodyPr/>
          <a:lstStyle/>
          <a:p>
            <a:pPr marL="119062" indent="0" algn="just">
              <a:buNone/>
              <a:defRPr/>
            </a:pPr>
            <a:r>
              <a:rPr lang="en-GB" b="1" dirty="0">
                <a:latin typeface="Arial" panose="020B0604020202020204" pitchFamily="34" charset="0"/>
                <a:cs typeface="Arial" panose="020B0604020202020204" pitchFamily="34" charset="0"/>
              </a:rPr>
              <a:t>Exercise:</a:t>
            </a:r>
            <a:endParaRPr lang="en-GB" dirty="0">
              <a:latin typeface="Arial" panose="020B0604020202020204" pitchFamily="34" charset="0"/>
              <a:cs typeface="Arial" panose="020B0604020202020204" pitchFamily="34" charset="0"/>
            </a:endParaRPr>
          </a:p>
          <a:p>
            <a:pPr algn="just">
              <a:defRPr/>
            </a:pPr>
            <a:r>
              <a:rPr lang="en-GB" dirty="0">
                <a:latin typeface="Arial" panose="020B0604020202020204" pitchFamily="34" charset="0"/>
                <a:cs typeface="Arial" panose="020B0604020202020204" pitchFamily="34" charset="0"/>
              </a:rPr>
              <a:t>Agree the differences in your teams</a:t>
            </a:r>
            <a:endParaRPr lang="en-GB" sz="800" dirty="0">
              <a:latin typeface="Arial" panose="020B0604020202020204" pitchFamily="34" charset="0"/>
              <a:cs typeface="Arial" panose="020B0604020202020204" pitchFamily="34" charset="0"/>
            </a:endParaRPr>
          </a:p>
          <a:p>
            <a:pPr algn="just">
              <a:defRPr/>
            </a:pPr>
            <a:r>
              <a:rPr lang="en-GB" dirty="0">
                <a:latin typeface="Arial" panose="020B0604020202020204" pitchFamily="34" charset="0"/>
                <a:cs typeface="Arial" panose="020B0604020202020204" pitchFamily="34" charset="0"/>
              </a:rPr>
              <a:t>Use flip chart paper to present your findings to the group. </a:t>
            </a:r>
            <a:r>
              <a:rPr lang="en-GB" b="1" dirty="0">
                <a:latin typeface="Arial" panose="020B0604020202020204" pitchFamily="34" charset="0"/>
                <a:cs typeface="Arial" panose="020B0604020202020204" pitchFamily="34" charset="0"/>
              </a:rPr>
              <a:t>Use examples</a:t>
            </a:r>
            <a:r>
              <a:rPr lang="en-GB" dirty="0">
                <a:latin typeface="Arial" panose="020B0604020202020204" pitchFamily="34" charset="0"/>
                <a:cs typeface="Arial" panose="020B0604020202020204" pitchFamily="34" charset="0"/>
              </a:rPr>
              <a:t> to support your answer</a:t>
            </a:r>
          </a:p>
          <a:p>
            <a:pPr marL="0" indent="0">
              <a:buNone/>
            </a:pPr>
            <a:endParaRPr lang="en-GB" dirty="0"/>
          </a:p>
        </p:txBody>
      </p:sp>
    </p:spTree>
    <p:extLst>
      <p:ext uri="{BB962C8B-B14F-4D97-AF65-F5344CB8AC3E}">
        <p14:creationId xmlns:p14="http://schemas.microsoft.com/office/powerpoint/2010/main" val="2665193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B8ADE-B036-4BD8-A9ED-722EE4CF8CE1}"/>
              </a:ext>
            </a:extLst>
          </p:cNvPr>
          <p:cNvSpPr>
            <a:spLocks noGrp="1"/>
          </p:cNvSpPr>
          <p:nvPr>
            <p:ph type="title"/>
          </p:nvPr>
        </p:nvSpPr>
        <p:spPr/>
        <p:txBody>
          <a:bodyPr>
            <a:normAutofit fontScale="90000"/>
          </a:bodyPr>
          <a:lstStyle/>
          <a:p>
            <a:r>
              <a:rPr lang="en-GB" b="1" dirty="0"/>
              <a:t>Differences between a team and a group: discussion</a:t>
            </a:r>
          </a:p>
        </p:txBody>
      </p:sp>
      <p:pic>
        <p:nvPicPr>
          <p:cNvPr id="4" name="Picture 2" descr="http://blog.dew-point.com.hk/wp-content/uploads/2012/09/teamwork_team_building.jpg">
            <a:extLst>
              <a:ext uri="{FF2B5EF4-FFF2-40B4-BE49-F238E27FC236}">
                <a16:creationId xmlns:a16="http://schemas.microsoft.com/office/drawing/2014/main" id="{749069E2-03A2-486D-94C8-FF07041C9250}"/>
              </a:ext>
            </a:extLst>
          </p:cNvPr>
          <p:cNvPicPr>
            <a:picLocks noGrp="1" noChangeAspect="1" noChangeArrowheads="1"/>
          </p:cNvPicPr>
          <p:nvPr>
            <p:ph idx="1"/>
          </p:nvPr>
        </p:nvPicPr>
        <p:blipFill>
          <a:blip r:embed="rId3">
            <a:extLst>
              <a:ext uri="{28A0092B-C50C-407E-A947-70E740481C1C}">
                <a14:useLocalDpi xmlns:a14="http://schemas.microsoft.com/office/drawing/2010/main"/>
              </a:ext>
            </a:extLst>
          </a:blip>
          <a:srcRect/>
          <a:stretch>
            <a:fillRect/>
          </a:stretch>
        </p:blipFill>
        <p:spPr bwMode="auto">
          <a:xfrm>
            <a:off x="3124176" y="1600200"/>
            <a:ext cx="2895647"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208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3816A-162D-4A0A-9519-9EAD1432773D}"/>
              </a:ext>
            </a:extLst>
          </p:cNvPr>
          <p:cNvSpPr>
            <a:spLocks noGrp="1"/>
          </p:cNvSpPr>
          <p:nvPr>
            <p:ph type="title"/>
          </p:nvPr>
        </p:nvSpPr>
        <p:spPr/>
        <p:txBody>
          <a:bodyPr>
            <a:normAutofit fontScale="90000"/>
          </a:bodyPr>
          <a:lstStyle/>
          <a:p>
            <a:r>
              <a:rPr lang="en-GB" b="1" dirty="0"/>
              <a:t>Rick DuFour on Groups v. Teams</a:t>
            </a:r>
          </a:p>
        </p:txBody>
      </p:sp>
      <p:pic>
        <p:nvPicPr>
          <p:cNvPr id="4" name="0hV65KIItlE">
            <a:extLst>
              <a:ext uri="{FF2B5EF4-FFF2-40B4-BE49-F238E27FC236}">
                <a16:creationId xmlns:a16="http://schemas.microsoft.com/office/drawing/2014/main" id="{F77E865A-A0E3-4ECC-8AED-74BF2B07D2C0}"/>
              </a:ext>
            </a:extLst>
          </p:cNvPr>
          <p:cNvPicPr>
            <a:picLocks noGrp="1" noRot="1" noChangeAspect="1"/>
          </p:cNvPicPr>
          <p:nvPr>
            <p:ph idx="1"/>
            <a:videoFile r:link="rId1"/>
          </p:nvPr>
        </p:nvPicPr>
        <p:blipFill>
          <a:blip r:embed="rId4"/>
          <a:stretch>
            <a:fillRect/>
          </a:stretch>
        </p:blipFill>
        <p:spPr>
          <a:xfrm>
            <a:off x="1115616" y="1196752"/>
            <a:ext cx="6552728" cy="3685910"/>
          </a:xfrm>
          <a:prstGeom prst="rect">
            <a:avLst/>
          </a:prstGeom>
        </p:spPr>
      </p:pic>
      <p:sp>
        <p:nvSpPr>
          <p:cNvPr id="5" name="Rectangle 4">
            <a:extLst>
              <a:ext uri="{FF2B5EF4-FFF2-40B4-BE49-F238E27FC236}">
                <a16:creationId xmlns:a16="http://schemas.microsoft.com/office/drawing/2014/main" id="{2081761A-4633-45B8-954F-34929304DAEA}"/>
              </a:ext>
            </a:extLst>
          </p:cNvPr>
          <p:cNvSpPr/>
          <p:nvPr/>
        </p:nvSpPr>
        <p:spPr>
          <a:xfrm>
            <a:off x="1547664" y="4846742"/>
            <a:ext cx="5976664" cy="369332"/>
          </a:xfrm>
          <a:prstGeom prst="rect">
            <a:avLst/>
          </a:prstGeom>
        </p:spPr>
        <p:txBody>
          <a:bodyPr wrap="square">
            <a:spAutoFit/>
          </a:bodyPr>
          <a:lstStyle/>
          <a:p>
            <a:r>
              <a:rPr lang="en-GB" dirty="0"/>
              <a:t>Click </a:t>
            </a:r>
            <a:r>
              <a:rPr lang="en-GB" dirty="0">
                <a:hlinkClick r:id="rId5"/>
              </a:rPr>
              <a:t>here</a:t>
            </a:r>
            <a:r>
              <a:rPr lang="en-GB" dirty="0"/>
              <a:t> to watch on YouTube if video doesn’t play.</a:t>
            </a:r>
          </a:p>
        </p:txBody>
      </p:sp>
    </p:spTree>
    <p:extLst>
      <p:ext uri="{BB962C8B-B14F-4D97-AF65-F5344CB8AC3E}">
        <p14:creationId xmlns:p14="http://schemas.microsoft.com/office/powerpoint/2010/main" val="3236559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0091-09BA-465B-BF87-54BE72754E2F}"/>
              </a:ext>
            </a:extLst>
          </p:cNvPr>
          <p:cNvSpPr>
            <a:spLocks noGrp="1"/>
          </p:cNvSpPr>
          <p:nvPr>
            <p:ph type="title"/>
          </p:nvPr>
        </p:nvSpPr>
        <p:spPr/>
        <p:txBody>
          <a:bodyPr>
            <a:normAutofit fontScale="90000"/>
          </a:bodyPr>
          <a:lstStyle/>
          <a:p>
            <a:r>
              <a:rPr lang="en-GB" b="1" dirty="0"/>
              <a:t>Differences between Groups and Teams</a:t>
            </a:r>
          </a:p>
        </p:txBody>
      </p:sp>
      <p:sp>
        <p:nvSpPr>
          <p:cNvPr id="3" name="Content Placeholder 2">
            <a:extLst>
              <a:ext uri="{FF2B5EF4-FFF2-40B4-BE49-F238E27FC236}">
                <a16:creationId xmlns:a16="http://schemas.microsoft.com/office/drawing/2014/main" id="{A7B97C92-DD57-4D51-A942-5399177076A7}"/>
              </a:ext>
            </a:extLst>
          </p:cNvPr>
          <p:cNvSpPr>
            <a:spLocks noGrp="1"/>
          </p:cNvSpPr>
          <p:nvPr>
            <p:ph idx="1"/>
          </p:nvPr>
        </p:nvSpPr>
        <p:spPr/>
        <p:txBody>
          <a:bodyPr/>
          <a:lstStyle/>
          <a:p>
            <a:pPr marL="0" indent="0">
              <a:buNone/>
            </a:pPr>
            <a:r>
              <a:rPr lang="en-GB" dirty="0"/>
              <a:t>Teams have:</a:t>
            </a:r>
          </a:p>
          <a:p>
            <a:r>
              <a:rPr lang="en-GB" dirty="0"/>
              <a:t>Interdependent relationships</a:t>
            </a:r>
          </a:p>
          <a:p>
            <a:r>
              <a:rPr lang="en-GB" dirty="0"/>
              <a:t>Mutual accountability</a:t>
            </a:r>
          </a:p>
          <a:p>
            <a:r>
              <a:rPr lang="en-GB" dirty="0"/>
              <a:t>A common goal</a:t>
            </a:r>
          </a:p>
        </p:txBody>
      </p:sp>
    </p:spTree>
    <p:extLst>
      <p:ext uri="{BB962C8B-B14F-4D97-AF65-F5344CB8AC3E}">
        <p14:creationId xmlns:p14="http://schemas.microsoft.com/office/powerpoint/2010/main" val="658412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7763E-3DA7-464F-AC05-105895D0AFCD}"/>
              </a:ext>
            </a:extLst>
          </p:cNvPr>
          <p:cNvSpPr>
            <a:spLocks noGrp="1"/>
          </p:cNvSpPr>
          <p:nvPr>
            <p:ph type="title"/>
          </p:nvPr>
        </p:nvSpPr>
        <p:spPr/>
        <p:txBody>
          <a:bodyPr>
            <a:normAutofit fontScale="90000"/>
          </a:bodyPr>
          <a:lstStyle/>
          <a:p>
            <a:r>
              <a:rPr lang="en-GB" b="1" dirty="0"/>
              <a:t>Another viewpoint – teams v. workgroups</a:t>
            </a:r>
          </a:p>
        </p:txBody>
      </p:sp>
      <p:sp>
        <p:nvSpPr>
          <p:cNvPr id="3" name="Content Placeholder 2">
            <a:extLst>
              <a:ext uri="{FF2B5EF4-FFF2-40B4-BE49-F238E27FC236}">
                <a16:creationId xmlns:a16="http://schemas.microsoft.com/office/drawing/2014/main" id="{C86D76D5-EC53-456C-BBB9-9C24BE9344B5}"/>
              </a:ext>
            </a:extLst>
          </p:cNvPr>
          <p:cNvSpPr>
            <a:spLocks noGrp="1"/>
          </p:cNvSpPr>
          <p:nvPr>
            <p:ph idx="1"/>
          </p:nvPr>
        </p:nvSpPr>
        <p:spPr/>
        <p:txBody>
          <a:bodyPr>
            <a:normAutofit fontScale="92500" lnSpcReduction="10000"/>
          </a:bodyPr>
          <a:lstStyle/>
          <a:p>
            <a:pPr marL="514350" indent="-514350">
              <a:buFont typeface="+mj-lt"/>
              <a:buAutoNum type="arabicPeriod"/>
            </a:pPr>
            <a:r>
              <a:rPr lang="en-GB" dirty="0"/>
              <a:t>Teams must be real</a:t>
            </a:r>
          </a:p>
          <a:p>
            <a:pPr marL="514350" indent="-514350">
              <a:buFont typeface="+mj-lt"/>
              <a:buAutoNum type="arabicPeriod"/>
            </a:pPr>
            <a:r>
              <a:rPr lang="en-GB" dirty="0"/>
              <a:t>Teams need a compelling direction</a:t>
            </a:r>
          </a:p>
          <a:p>
            <a:pPr marL="514350" indent="-514350">
              <a:buFont typeface="+mj-lt"/>
              <a:buAutoNum type="arabicPeriod"/>
            </a:pPr>
            <a:r>
              <a:rPr lang="en-GB" dirty="0"/>
              <a:t>Teams need enabling structures</a:t>
            </a:r>
          </a:p>
          <a:p>
            <a:pPr marL="514350" indent="-514350">
              <a:buFont typeface="+mj-lt"/>
              <a:buAutoNum type="arabicPeriod"/>
            </a:pPr>
            <a:r>
              <a:rPr lang="en-GB" dirty="0"/>
              <a:t>Teams need a supportive organisation</a:t>
            </a:r>
          </a:p>
          <a:p>
            <a:pPr marL="514350" indent="-514350">
              <a:buFont typeface="+mj-lt"/>
              <a:buAutoNum type="arabicPeriod"/>
            </a:pPr>
            <a:r>
              <a:rPr lang="en-GB" dirty="0"/>
              <a:t>Teams need expert coaching</a:t>
            </a:r>
          </a:p>
          <a:p>
            <a:endParaRPr lang="en-GB" dirty="0"/>
          </a:p>
          <a:p>
            <a:pPr marL="0" indent="0">
              <a:buNone/>
            </a:pPr>
            <a:r>
              <a:rPr lang="en-GB" sz="2000" dirty="0"/>
              <a:t>Griffith, B.A. &amp; Dunham, E.B. (2015). </a:t>
            </a:r>
            <a:r>
              <a:rPr lang="en-GB" sz="2000" i="1" dirty="0"/>
              <a:t>Working in Teams: Moving from high potential to high performance.</a:t>
            </a:r>
            <a:r>
              <a:rPr lang="en-GB" sz="2000" dirty="0"/>
              <a:t> California: Sage Publications Inc. Ch.1</a:t>
            </a:r>
          </a:p>
        </p:txBody>
      </p:sp>
    </p:spTree>
    <p:extLst>
      <p:ext uri="{BB962C8B-B14F-4D97-AF65-F5344CB8AC3E}">
        <p14:creationId xmlns:p14="http://schemas.microsoft.com/office/powerpoint/2010/main" val="853974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3AFF-4D13-4E4C-B634-9F0D72E9FE63}"/>
              </a:ext>
            </a:extLst>
          </p:cNvPr>
          <p:cNvSpPr>
            <a:spLocks noGrp="1"/>
          </p:cNvSpPr>
          <p:nvPr>
            <p:ph type="title"/>
          </p:nvPr>
        </p:nvSpPr>
        <p:spPr/>
        <p:txBody>
          <a:bodyPr>
            <a:normAutofit fontScale="90000"/>
          </a:bodyPr>
          <a:lstStyle/>
          <a:p>
            <a:r>
              <a:rPr lang="en-GB" b="1" dirty="0"/>
              <a:t>So, why have teams? One view…</a:t>
            </a:r>
          </a:p>
        </p:txBody>
      </p:sp>
      <p:sp>
        <p:nvSpPr>
          <p:cNvPr id="4" name="Content Placeholder 2">
            <a:extLst>
              <a:ext uri="{FF2B5EF4-FFF2-40B4-BE49-F238E27FC236}">
                <a16:creationId xmlns:a16="http://schemas.microsoft.com/office/drawing/2014/main" id="{66DC80E1-F738-48D7-8D62-64C585321714}"/>
              </a:ext>
            </a:extLst>
          </p:cNvPr>
          <p:cNvSpPr>
            <a:spLocks noGrp="1"/>
          </p:cNvSpPr>
          <p:nvPr>
            <p:ph idx="1"/>
          </p:nvPr>
        </p:nvSpPr>
        <p:spPr/>
        <p:txBody>
          <a:bodyPr>
            <a:normAutofit/>
          </a:bodyPr>
          <a:lstStyle/>
          <a:p>
            <a:pPr eaLnBrk="1" hangingPunct="1">
              <a:buFont typeface="Wingdings" panose="05000000000000000000" pitchFamily="2" charset="2"/>
              <a:buChar char="Ø"/>
              <a:defRPr/>
            </a:pPr>
            <a:r>
              <a:rPr lang="en-GB" altLang="en-US" dirty="0">
                <a:cs typeface="Arial" panose="020B0604020202020204" pitchFamily="34" charset="0"/>
              </a:rPr>
              <a:t>Many of today’s workplaces draw on flatter organisational structure and have more team-based work. </a:t>
            </a:r>
          </a:p>
          <a:p>
            <a:pPr eaLnBrk="1" hangingPunct="1">
              <a:buFont typeface="Wingdings" panose="05000000000000000000" pitchFamily="2" charset="2"/>
              <a:buChar char="Ø"/>
              <a:defRPr/>
            </a:pPr>
            <a:r>
              <a:rPr lang="en-GB" altLang="en-US" dirty="0">
                <a:cs typeface="Arial" panose="020B0604020202020204" pitchFamily="34" charset="0"/>
              </a:rPr>
              <a:t>Team working can give a team member a sense of identity, support, and friendship</a:t>
            </a:r>
          </a:p>
          <a:p>
            <a:pPr marL="0" indent="0" eaLnBrk="1" hangingPunct="1">
              <a:buFont typeface="Arial" pitchFamily="34" charset="0"/>
              <a:buNone/>
              <a:defRPr/>
            </a:pPr>
            <a:endParaRPr lang="en-GB" altLang="en-US" dirty="0">
              <a:cs typeface="Arial" panose="020B0604020202020204" pitchFamily="34" charset="0"/>
            </a:endParaRPr>
          </a:p>
          <a:p>
            <a:pPr marL="0" indent="0" eaLnBrk="1" hangingPunct="1">
              <a:buNone/>
              <a:defRPr/>
            </a:pPr>
            <a:r>
              <a:rPr lang="en-GB" sz="1800" dirty="0"/>
              <a:t>Bowler, M. &amp; Brass, D. J. (2006). </a:t>
            </a:r>
            <a:r>
              <a:rPr lang="en-GB" sz="1800" i="1" dirty="0">
                <a:cs typeface="Times New Roman" panose="02020603050405020304" pitchFamily="18" charset="0"/>
              </a:rPr>
              <a:t>Relational correlates of interpersonal citizenship behavior, A social network perspective</a:t>
            </a:r>
            <a:r>
              <a:rPr lang="en-GB" sz="1800" dirty="0"/>
              <a:t>. Journal of Applied Psychology, 91, 70-82. </a:t>
            </a:r>
            <a:endParaRPr lang="en-GB" altLang="en-US" dirty="0">
              <a:cs typeface="Arial" panose="020B0604020202020204" pitchFamily="34" charset="0"/>
            </a:endParaRPr>
          </a:p>
          <a:p>
            <a:pPr eaLnBrk="1" hangingPunct="1">
              <a:defRPr/>
            </a:pPr>
            <a:endParaRPr lang="en-GB" altLang="en-US" dirty="0">
              <a:cs typeface="Arial" panose="020B0604020202020204" pitchFamily="34" charset="0"/>
            </a:endParaRPr>
          </a:p>
        </p:txBody>
      </p:sp>
    </p:spTree>
    <p:extLst>
      <p:ext uri="{BB962C8B-B14F-4D97-AF65-F5344CB8AC3E}">
        <p14:creationId xmlns:p14="http://schemas.microsoft.com/office/powerpoint/2010/main" val="80242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9DFEA-F371-44BB-A26C-48BFCB93108B}"/>
              </a:ext>
            </a:extLst>
          </p:cNvPr>
          <p:cNvSpPr>
            <a:spLocks noGrp="1"/>
          </p:cNvSpPr>
          <p:nvPr>
            <p:ph type="title"/>
          </p:nvPr>
        </p:nvSpPr>
        <p:spPr/>
        <p:txBody>
          <a:bodyPr/>
          <a:lstStyle/>
          <a:p>
            <a:r>
              <a:rPr lang="en-GB" b="1" dirty="0"/>
              <a:t>Another view…</a:t>
            </a:r>
          </a:p>
        </p:txBody>
      </p:sp>
      <p:sp>
        <p:nvSpPr>
          <p:cNvPr id="3" name="Content Placeholder 2">
            <a:extLst>
              <a:ext uri="{FF2B5EF4-FFF2-40B4-BE49-F238E27FC236}">
                <a16:creationId xmlns:a16="http://schemas.microsoft.com/office/drawing/2014/main" id="{E9076430-835C-4D77-A230-8DCA4C8E7293}"/>
              </a:ext>
            </a:extLst>
          </p:cNvPr>
          <p:cNvSpPr>
            <a:spLocks noGrp="1"/>
          </p:cNvSpPr>
          <p:nvPr>
            <p:ph idx="1"/>
          </p:nvPr>
        </p:nvSpPr>
        <p:spPr>
          <a:xfrm>
            <a:off x="457200" y="1600201"/>
            <a:ext cx="8229600" cy="3124943"/>
          </a:xfrm>
        </p:spPr>
        <p:txBody>
          <a:bodyPr>
            <a:normAutofit fontScale="92500" lnSpcReduction="10000"/>
          </a:bodyPr>
          <a:lstStyle/>
          <a:p>
            <a:pPr marL="0" indent="0" algn="just">
              <a:buNone/>
            </a:pPr>
            <a:r>
              <a:rPr lang="en-GB" sz="2800" dirty="0"/>
              <a:t>“</a:t>
            </a:r>
            <a:r>
              <a:rPr lang="en-GB" sz="2800" i="1" dirty="0"/>
              <a:t>Keeping up with the complexities of a global economy requires businesses to draw upon multiple perspectives from multiple sources of input, in order to be able to compete.  For this reason, task-oriented teams can be found almost anywhere, from factory assembly lines to corporate executive suites” </a:t>
            </a:r>
          </a:p>
          <a:p>
            <a:pPr marL="0" indent="0" algn="just">
              <a:buNone/>
            </a:pPr>
            <a:endParaRPr lang="en-GB" sz="2800" i="1" dirty="0"/>
          </a:p>
          <a:p>
            <a:pPr marL="0" indent="0" algn="just">
              <a:buNone/>
            </a:pPr>
            <a:r>
              <a:rPr lang="en-GB" sz="2000" i="1" dirty="0"/>
              <a:t>(Griffith &amp; Dunham, 2015, P.3). </a:t>
            </a:r>
          </a:p>
          <a:p>
            <a:pPr marL="0" indent="0">
              <a:buNone/>
            </a:pPr>
            <a:endParaRPr lang="en-GB" sz="2000" i="1" dirty="0"/>
          </a:p>
          <a:p>
            <a:pPr marL="0" indent="0">
              <a:buNone/>
            </a:pPr>
            <a:endParaRPr lang="en-GB" sz="2000" i="1" dirty="0"/>
          </a:p>
        </p:txBody>
      </p:sp>
    </p:spTree>
    <p:extLst>
      <p:ext uri="{BB962C8B-B14F-4D97-AF65-F5344CB8AC3E}">
        <p14:creationId xmlns:p14="http://schemas.microsoft.com/office/powerpoint/2010/main" val="4179680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FDDF2-B5B1-414A-9950-0DD67548B529}"/>
              </a:ext>
            </a:extLst>
          </p:cNvPr>
          <p:cNvSpPr>
            <a:spLocks noGrp="1"/>
          </p:cNvSpPr>
          <p:nvPr>
            <p:ph type="title"/>
          </p:nvPr>
        </p:nvSpPr>
        <p:spPr>
          <a:xfrm>
            <a:off x="251520" y="274638"/>
            <a:ext cx="8435280" cy="1143000"/>
          </a:xfrm>
        </p:spPr>
        <p:txBody>
          <a:bodyPr>
            <a:normAutofit fontScale="90000"/>
          </a:bodyPr>
          <a:lstStyle/>
          <a:p>
            <a:r>
              <a:rPr lang="en-GB" b="1" dirty="0"/>
              <a:t>So, what makes an effective team?</a:t>
            </a:r>
          </a:p>
        </p:txBody>
      </p:sp>
      <p:sp>
        <p:nvSpPr>
          <p:cNvPr id="3" name="Content Placeholder 2">
            <a:extLst>
              <a:ext uri="{FF2B5EF4-FFF2-40B4-BE49-F238E27FC236}">
                <a16:creationId xmlns:a16="http://schemas.microsoft.com/office/drawing/2014/main" id="{7004EE9D-DD1E-4182-ADFE-3AF7E17EA361}"/>
              </a:ext>
            </a:extLst>
          </p:cNvPr>
          <p:cNvSpPr>
            <a:spLocks noGrp="1"/>
          </p:cNvSpPr>
          <p:nvPr>
            <p:ph idx="1"/>
          </p:nvPr>
        </p:nvSpPr>
        <p:spPr/>
        <p:txBody>
          <a:bodyPr/>
          <a:lstStyle/>
          <a:p>
            <a:pPr marL="0" indent="0">
              <a:buNone/>
            </a:pPr>
            <a:r>
              <a:rPr lang="en-GB" dirty="0"/>
              <a:t>Exercise:</a:t>
            </a:r>
          </a:p>
          <a:p>
            <a:pPr algn="just"/>
            <a:r>
              <a:rPr lang="en-GB" dirty="0"/>
              <a:t>Reflect on the videos you have watched so far, plus your own experiences of team working, and </a:t>
            </a:r>
            <a:r>
              <a:rPr lang="en-GB" u="sng" dirty="0"/>
              <a:t>identify all the elements</a:t>
            </a:r>
            <a:r>
              <a:rPr lang="en-GB" dirty="0"/>
              <a:t> that make an effective team</a:t>
            </a:r>
          </a:p>
          <a:p>
            <a:pPr marL="0" indent="0">
              <a:buNone/>
            </a:pPr>
            <a:endParaRPr lang="en-GB" dirty="0"/>
          </a:p>
        </p:txBody>
      </p:sp>
    </p:spTree>
    <p:extLst>
      <p:ext uri="{BB962C8B-B14F-4D97-AF65-F5344CB8AC3E}">
        <p14:creationId xmlns:p14="http://schemas.microsoft.com/office/powerpoint/2010/main" val="1925018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2099F-6677-4649-98D6-9D542DE3F68C}"/>
              </a:ext>
            </a:extLst>
          </p:cNvPr>
          <p:cNvSpPr>
            <a:spLocks noGrp="1"/>
          </p:cNvSpPr>
          <p:nvPr>
            <p:ph type="title"/>
          </p:nvPr>
        </p:nvSpPr>
        <p:spPr/>
        <p:txBody>
          <a:bodyPr>
            <a:noAutofit/>
          </a:bodyPr>
          <a:lstStyle/>
          <a:p>
            <a:r>
              <a:rPr lang="en-GB" sz="3600" b="1" dirty="0"/>
              <a:t>What makes teams effective? Discussion </a:t>
            </a:r>
          </a:p>
        </p:txBody>
      </p:sp>
      <p:sp>
        <p:nvSpPr>
          <p:cNvPr id="4" name="Oval 3">
            <a:extLst>
              <a:ext uri="{FF2B5EF4-FFF2-40B4-BE49-F238E27FC236}">
                <a16:creationId xmlns:a16="http://schemas.microsoft.com/office/drawing/2014/main" id="{6E3BC6C2-8631-4FA7-9701-CD361E1A38A6}"/>
              </a:ext>
            </a:extLst>
          </p:cNvPr>
          <p:cNvSpPr/>
          <p:nvPr/>
        </p:nvSpPr>
        <p:spPr>
          <a:xfrm>
            <a:off x="4549555" y="1411017"/>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Common Goals</a:t>
            </a:r>
          </a:p>
        </p:txBody>
      </p:sp>
      <p:sp>
        <p:nvSpPr>
          <p:cNvPr id="5" name="Oval 4">
            <a:extLst>
              <a:ext uri="{FF2B5EF4-FFF2-40B4-BE49-F238E27FC236}">
                <a16:creationId xmlns:a16="http://schemas.microsoft.com/office/drawing/2014/main" id="{37D7C963-1932-470D-A9B3-C3D7FA5AA98D}"/>
              </a:ext>
            </a:extLst>
          </p:cNvPr>
          <p:cNvSpPr/>
          <p:nvPr/>
        </p:nvSpPr>
        <p:spPr>
          <a:xfrm>
            <a:off x="3750687" y="2839444"/>
            <a:ext cx="1642625" cy="10692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dirty="0"/>
              <a:t>What teams need</a:t>
            </a:r>
          </a:p>
        </p:txBody>
      </p:sp>
      <p:sp>
        <p:nvSpPr>
          <p:cNvPr id="6" name="Oval 5">
            <a:extLst>
              <a:ext uri="{FF2B5EF4-FFF2-40B4-BE49-F238E27FC236}">
                <a16:creationId xmlns:a16="http://schemas.microsoft.com/office/drawing/2014/main" id="{58C8B48F-F529-400C-8062-7E0C66109D0B}"/>
              </a:ext>
            </a:extLst>
          </p:cNvPr>
          <p:cNvSpPr/>
          <p:nvPr/>
        </p:nvSpPr>
        <p:spPr>
          <a:xfrm>
            <a:off x="5956447" y="1904683"/>
            <a:ext cx="130872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Leadership</a:t>
            </a:r>
          </a:p>
        </p:txBody>
      </p:sp>
      <p:sp>
        <p:nvSpPr>
          <p:cNvPr id="7" name="Oval 6">
            <a:extLst>
              <a:ext uri="{FF2B5EF4-FFF2-40B4-BE49-F238E27FC236}">
                <a16:creationId xmlns:a16="http://schemas.microsoft.com/office/drawing/2014/main" id="{56E8EC39-DB9A-4E83-875D-CFA82D485C74}"/>
              </a:ext>
            </a:extLst>
          </p:cNvPr>
          <p:cNvSpPr/>
          <p:nvPr/>
        </p:nvSpPr>
        <p:spPr>
          <a:xfrm>
            <a:off x="6610807" y="2675457"/>
            <a:ext cx="153574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Appropriate member skills and role clarity</a:t>
            </a:r>
          </a:p>
        </p:txBody>
      </p:sp>
      <p:sp>
        <p:nvSpPr>
          <p:cNvPr id="8" name="Oval 7">
            <a:extLst>
              <a:ext uri="{FF2B5EF4-FFF2-40B4-BE49-F238E27FC236}">
                <a16:creationId xmlns:a16="http://schemas.microsoft.com/office/drawing/2014/main" id="{4F590F2C-A856-4CFF-BE7F-56D2953128B4}"/>
              </a:ext>
            </a:extLst>
          </p:cNvPr>
          <p:cNvSpPr/>
          <p:nvPr/>
        </p:nvSpPr>
        <p:spPr>
          <a:xfrm>
            <a:off x="6625651" y="3426114"/>
            <a:ext cx="1535741" cy="6619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Interaction &amp; involvement of all members</a:t>
            </a:r>
          </a:p>
        </p:txBody>
      </p:sp>
      <p:sp>
        <p:nvSpPr>
          <p:cNvPr id="9" name="Oval 8">
            <a:extLst>
              <a:ext uri="{FF2B5EF4-FFF2-40B4-BE49-F238E27FC236}">
                <a16:creationId xmlns:a16="http://schemas.microsoft.com/office/drawing/2014/main" id="{D978C9DC-6C31-4271-9546-111975255186}"/>
              </a:ext>
            </a:extLst>
          </p:cNvPr>
          <p:cNvSpPr/>
          <p:nvPr/>
        </p:nvSpPr>
        <p:spPr>
          <a:xfrm>
            <a:off x="5796136" y="4202547"/>
            <a:ext cx="1368152"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Maintenance of individual self esteem</a:t>
            </a:r>
          </a:p>
        </p:txBody>
      </p:sp>
      <p:sp>
        <p:nvSpPr>
          <p:cNvPr id="10" name="Oval 9">
            <a:extLst>
              <a:ext uri="{FF2B5EF4-FFF2-40B4-BE49-F238E27FC236}">
                <a16:creationId xmlns:a16="http://schemas.microsoft.com/office/drawing/2014/main" id="{5F640C14-285F-4FE2-806E-0F6C068A1D43}"/>
              </a:ext>
            </a:extLst>
          </p:cNvPr>
          <p:cNvSpPr/>
          <p:nvPr/>
        </p:nvSpPr>
        <p:spPr>
          <a:xfrm>
            <a:off x="4658901" y="4778556"/>
            <a:ext cx="1474294" cy="7153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Established ground rules</a:t>
            </a:r>
          </a:p>
        </p:txBody>
      </p:sp>
      <p:sp>
        <p:nvSpPr>
          <p:cNvPr id="11" name="Oval 10">
            <a:extLst>
              <a:ext uri="{FF2B5EF4-FFF2-40B4-BE49-F238E27FC236}">
                <a16:creationId xmlns:a16="http://schemas.microsoft.com/office/drawing/2014/main" id="{A9692B7A-C7EE-4762-8276-5F92DDFDB889}"/>
              </a:ext>
            </a:extLst>
          </p:cNvPr>
          <p:cNvSpPr/>
          <p:nvPr/>
        </p:nvSpPr>
        <p:spPr>
          <a:xfrm>
            <a:off x="2986537" y="4778555"/>
            <a:ext cx="1585463" cy="7153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Open communication</a:t>
            </a:r>
          </a:p>
        </p:txBody>
      </p:sp>
      <p:sp>
        <p:nvSpPr>
          <p:cNvPr id="12" name="Oval 11">
            <a:extLst>
              <a:ext uri="{FF2B5EF4-FFF2-40B4-BE49-F238E27FC236}">
                <a16:creationId xmlns:a16="http://schemas.microsoft.com/office/drawing/2014/main" id="{02657BC9-8AA9-462F-83F9-2B695C086D9B}"/>
              </a:ext>
            </a:extLst>
          </p:cNvPr>
          <p:cNvSpPr/>
          <p:nvPr/>
        </p:nvSpPr>
        <p:spPr>
          <a:xfrm>
            <a:off x="1594208" y="4197443"/>
            <a:ext cx="1598556" cy="6934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Well defined decision making processes</a:t>
            </a:r>
          </a:p>
        </p:txBody>
      </p:sp>
      <p:sp>
        <p:nvSpPr>
          <p:cNvPr id="13" name="Oval 12">
            <a:extLst>
              <a:ext uri="{FF2B5EF4-FFF2-40B4-BE49-F238E27FC236}">
                <a16:creationId xmlns:a16="http://schemas.microsoft.com/office/drawing/2014/main" id="{4B74C438-C2CD-4C0A-978F-CDBD0AF65FB3}"/>
              </a:ext>
            </a:extLst>
          </p:cNvPr>
          <p:cNvSpPr/>
          <p:nvPr/>
        </p:nvSpPr>
        <p:spPr>
          <a:xfrm>
            <a:off x="999960" y="3374055"/>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Evaluation of effectiveness</a:t>
            </a:r>
          </a:p>
        </p:txBody>
      </p:sp>
      <p:sp>
        <p:nvSpPr>
          <p:cNvPr id="14" name="Oval 13">
            <a:extLst>
              <a:ext uri="{FF2B5EF4-FFF2-40B4-BE49-F238E27FC236}">
                <a16:creationId xmlns:a16="http://schemas.microsoft.com/office/drawing/2014/main" id="{86339589-FD08-497B-A737-69EBA8A50EA6}"/>
              </a:ext>
            </a:extLst>
          </p:cNvPr>
          <p:cNvSpPr/>
          <p:nvPr/>
        </p:nvSpPr>
        <p:spPr>
          <a:xfrm>
            <a:off x="999960" y="2615860"/>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Mutual trust &amp; support</a:t>
            </a:r>
          </a:p>
        </p:txBody>
      </p:sp>
      <p:sp>
        <p:nvSpPr>
          <p:cNvPr id="15" name="Oval 14">
            <a:extLst>
              <a:ext uri="{FF2B5EF4-FFF2-40B4-BE49-F238E27FC236}">
                <a16:creationId xmlns:a16="http://schemas.microsoft.com/office/drawing/2014/main" id="{3180DC4E-B466-4E9A-8A1A-3079D4921E88}"/>
              </a:ext>
            </a:extLst>
          </p:cNvPr>
          <p:cNvSpPr/>
          <p:nvPr/>
        </p:nvSpPr>
        <p:spPr>
          <a:xfrm>
            <a:off x="1779558" y="1856988"/>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Respect for differences</a:t>
            </a:r>
          </a:p>
        </p:txBody>
      </p:sp>
      <p:sp>
        <p:nvSpPr>
          <p:cNvPr id="16" name="Oval 15">
            <a:extLst>
              <a:ext uri="{FF2B5EF4-FFF2-40B4-BE49-F238E27FC236}">
                <a16:creationId xmlns:a16="http://schemas.microsoft.com/office/drawing/2014/main" id="{D0E6B40E-B5C6-4FCE-B003-843F75820E71}"/>
              </a:ext>
            </a:extLst>
          </p:cNvPr>
          <p:cNvSpPr/>
          <p:nvPr/>
        </p:nvSpPr>
        <p:spPr>
          <a:xfrm>
            <a:off x="3003694" y="1422152"/>
            <a:ext cx="128192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Constructive conflict resolution</a:t>
            </a:r>
          </a:p>
        </p:txBody>
      </p:sp>
      <p:cxnSp>
        <p:nvCxnSpPr>
          <p:cNvPr id="18" name="Straight Connector 17">
            <a:extLst>
              <a:ext uri="{FF2B5EF4-FFF2-40B4-BE49-F238E27FC236}">
                <a16:creationId xmlns:a16="http://schemas.microsoft.com/office/drawing/2014/main" id="{F4A8BE2B-65E3-49F5-9378-1A6544E8C30E}"/>
              </a:ext>
            </a:extLst>
          </p:cNvPr>
          <p:cNvCxnSpPr>
            <a:stCxn id="14" idx="6"/>
          </p:cNvCxnSpPr>
          <p:nvPr/>
        </p:nvCxnSpPr>
        <p:spPr>
          <a:xfrm>
            <a:off x="2594796" y="2939896"/>
            <a:ext cx="1184472" cy="2010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DFFC603-DB5A-4947-A23F-8B8E91EA4E26}"/>
              </a:ext>
            </a:extLst>
          </p:cNvPr>
          <p:cNvCxnSpPr>
            <a:stCxn id="13" idx="6"/>
          </p:cNvCxnSpPr>
          <p:nvPr/>
        </p:nvCxnSpPr>
        <p:spPr>
          <a:xfrm flipV="1">
            <a:off x="2594796" y="3465004"/>
            <a:ext cx="1155891" cy="2330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8779170-7DDB-447D-82F6-86C906C06FE6}"/>
              </a:ext>
            </a:extLst>
          </p:cNvPr>
          <p:cNvCxnSpPr>
            <a:stCxn id="12" idx="7"/>
            <a:endCxn id="5" idx="3"/>
          </p:cNvCxnSpPr>
          <p:nvPr/>
        </p:nvCxnSpPr>
        <p:spPr>
          <a:xfrm flipV="1">
            <a:off x="2958661" y="3752081"/>
            <a:ext cx="1032583" cy="5469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6FB0DB8-0F48-4B27-B851-A523211B9E14}"/>
              </a:ext>
            </a:extLst>
          </p:cNvPr>
          <p:cNvCxnSpPr/>
          <p:nvPr/>
        </p:nvCxnSpPr>
        <p:spPr>
          <a:xfrm flipV="1">
            <a:off x="3991244" y="3908665"/>
            <a:ext cx="436740"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281C3C2-71EC-46D4-8F14-BA06DD25EE00}"/>
              </a:ext>
            </a:extLst>
          </p:cNvPr>
          <p:cNvCxnSpPr/>
          <p:nvPr/>
        </p:nvCxnSpPr>
        <p:spPr>
          <a:xfrm flipH="1" flipV="1">
            <a:off x="4783270" y="3908665"/>
            <a:ext cx="363865"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5D2DECE-E0CD-4F85-BA54-25EBE121C586}"/>
              </a:ext>
            </a:extLst>
          </p:cNvPr>
          <p:cNvCxnSpPr>
            <a:stCxn id="9" idx="1"/>
            <a:endCxn id="5" idx="5"/>
          </p:cNvCxnSpPr>
          <p:nvPr/>
        </p:nvCxnSpPr>
        <p:spPr>
          <a:xfrm flipH="1" flipV="1">
            <a:off x="5152755" y="3752081"/>
            <a:ext cx="843742" cy="5453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4B84B05-5E04-4492-983E-0EDF29C2D211}"/>
              </a:ext>
            </a:extLst>
          </p:cNvPr>
          <p:cNvCxnSpPr>
            <a:stCxn id="8" idx="2"/>
          </p:cNvCxnSpPr>
          <p:nvPr/>
        </p:nvCxnSpPr>
        <p:spPr>
          <a:xfrm flipH="1" flipV="1">
            <a:off x="5355697" y="3490351"/>
            <a:ext cx="1269954" cy="266745"/>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473C106-CAB9-415E-8EDA-77B7EE67F125}"/>
              </a:ext>
            </a:extLst>
          </p:cNvPr>
          <p:cNvCxnSpPr>
            <a:stCxn id="7" idx="2"/>
          </p:cNvCxnSpPr>
          <p:nvPr/>
        </p:nvCxnSpPr>
        <p:spPr>
          <a:xfrm flipH="1">
            <a:off x="5355697" y="2999493"/>
            <a:ext cx="1255110" cy="195975"/>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DBF7E68-EB29-41F0-B067-47ADD194FBD2}"/>
              </a:ext>
            </a:extLst>
          </p:cNvPr>
          <p:cNvCxnSpPr>
            <a:endCxn id="5" idx="1"/>
          </p:cNvCxnSpPr>
          <p:nvPr/>
        </p:nvCxnSpPr>
        <p:spPr>
          <a:xfrm>
            <a:off x="2958661" y="2358343"/>
            <a:ext cx="1032583" cy="63768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77A88D7-4BF4-4FA8-9D10-95677199294E}"/>
              </a:ext>
            </a:extLst>
          </p:cNvPr>
          <p:cNvCxnSpPr/>
          <p:nvPr/>
        </p:nvCxnSpPr>
        <p:spPr>
          <a:xfrm>
            <a:off x="3991244" y="2028751"/>
            <a:ext cx="436740" cy="82037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3224ABF-C334-459D-AF2C-F0B4CD5954DC}"/>
              </a:ext>
            </a:extLst>
          </p:cNvPr>
          <p:cNvCxnSpPr>
            <a:cxnSpLocks/>
            <a:stCxn id="4" idx="4"/>
          </p:cNvCxnSpPr>
          <p:nvPr/>
        </p:nvCxnSpPr>
        <p:spPr>
          <a:xfrm flipH="1">
            <a:off x="4755475" y="2059089"/>
            <a:ext cx="406148" cy="766531"/>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111FC38-B979-4CC2-AC8C-DD25328E403A}"/>
              </a:ext>
            </a:extLst>
          </p:cNvPr>
          <p:cNvCxnSpPr>
            <a:stCxn id="6" idx="3"/>
            <a:endCxn id="5" idx="7"/>
          </p:cNvCxnSpPr>
          <p:nvPr/>
        </p:nvCxnSpPr>
        <p:spPr>
          <a:xfrm flipH="1">
            <a:off x="5152755" y="2457847"/>
            <a:ext cx="995350" cy="53818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17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1" grpId="0" animBg="1"/>
      <p:bldP spid="12" grpId="0" animBg="1"/>
      <p:bldP spid="13" grpId="0" animBg="1"/>
      <p:bldP spid="14" grpId="0" animBg="1"/>
      <p:bldP spid="15" grpId="0" animBg="1"/>
      <p:bldP spid="1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723B3-E9CF-44E8-8DE5-C2D4E911B8A9}"/>
              </a:ext>
            </a:extLst>
          </p:cNvPr>
          <p:cNvSpPr>
            <a:spLocks noGrp="1"/>
          </p:cNvSpPr>
          <p:nvPr>
            <p:ph type="title"/>
          </p:nvPr>
        </p:nvSpPr>
        <p:spPr/>
        <p:txBody>
          <a:bodyPr/>
          <a:lstStyle/>
          <a:p>
            <a:r>
              <a:rPr lang="en-GB" b="1" dirty="0"/>
              <a:t>What is trust?</a:t>
            </a:r>
          </a:p>
        </p:txBody>
      </p:sp>
      <p:sp>
        <p:nvSpPr>
          <p:cNvPr id="3" name="Content Placeholder 2">
            <a:extLst>
              <a:ext uri="{FF2B5EF4-FFF2-40B4-BE49-F238E27FC236}">
                <a16:creationId xmlns:a16="http://schemas.microsoft.com/office/drawing/2014/main" id="{E37D6ECE-61D4-428E-93C8-E3427536E6A3}"/>
              </a:ext>
            </a:extLst>
          </p:cNvPr>
          <p:cNvSpPr>
            <a:spLocks noGrp="1"/>
          </p:cNvSpPr>
          <p:nvPr>
            <p:ph idx="1"/>
          </p:nvPr>
        </p:nvSpPr>
        <p:spPr>
          <a:xfrm>
            <a:off x="463987" y="1322999"/>
            <a:ext cx="8229600" cy="3917032"/>
          </a:xfrm>
        </p:spPr>
        <p:txBody>
          <a:bodyPr>
            <a:noAutofit/>
          </a:bodyPr>
          <a:lstStyle/>
          <a:p>
            <a:pPr marL="0" indent="0">
              <a:buNone/>
            </a:pPr>
            <a:r>
              <a:rPr lang="en-GB" sz="2400" dirty="0"/>
              <a:t>Exercise: </a:t>
            </a:r>
          </a:p>
          <a:p>
            <a:pPr marL="514350" indent="-514350">
              <a:buFont typeface="+mj-lt"/>
              <a:buAutoNum type="arabicPeriod"/>
            </a:pPr>
            <a:r>
              <a:rPr lang="en-GB" sz="2400" dirty="0"/>
              <a:t>Agree, in your teams, what Trust means</a:t>
            </a:r>
            <a:r>
              <a:rPr lang="en-GB" sz="2400" i="1" dirty="0"/>
              <a:t>.</a:t>
            </a:r>
            <a:endParaRPr lang="en-GB" sz="2400" dirty="0"/>
          </a:p>
          <a:p>
            <a:pPr marL="514350" indent="-514350">
              <a:buFont typeface="+mj-lt"/>
              <a:buAutoNum type="arabicPeriod"/>
            </a:pPr>
            <a:r>
              <a:rPr lang="en-GB" sz="2400" dirty="0"/>
              <a:t>Why is it so important within teams?</a:t>
            </a:r>
          </a:p>
          <a:p>
            <a:pPr marL="514350" indent="-514350">
              <a:buFont typeface="+mj-lt"/>
              <a:buAutoNum type="arabicPeriod"/>
            </a:pPr>
            <a:r>
              <a:rPr lang="en-GB" sz="2400" dirty="0"/>
              <a:t>What does it take to form trust/a trusting relationship?</a:t>
            </a:r>
          </a:p>
          <a:p>
            <a:pPr marL="514350" indent="-514350">
              <a:buFont typeface="+mj-lt"/>
              <a:buAutoNum type="arabicPeriod"/>
            </a:pPr>
            <a:r>
              <a:rPr lang="en-GB" sz="2400" dirty="0"/>
              <a:t>How do trusting relationships differ from relationships that may lack trust?</a:t>
            </a:r>
          </a:p>
          <a:p>
            <a:pPr marL="514350" indent="-514350">
              <a:buFont typeface="+mj-lt"/>
              <a:buAutoNum type="arabicPeriod"/>
            </a:pPr>
            <a:r>
              <a:rPr lang="en-GB" sz="2400" dirty="0"/>
              <a:t>What ground rules and team guidelines will help build trust?</a:t>
            </a:r>
          </a:p>
          <a:p>
            <a:pPr marL="0" indent="0">
              <a:buNone/>
            </a:pPr>
            <a:r>
              <a:rPr lang="en-GB" sz="2400" dirty="0"/>
              <a:t>Provide some examples to illustrate your conclusions, where appropriate.</a:t>
            </a:r>
          </a:p>
        </p:txBody>
      </p:sp>
    </p:spTree>
    <p:extLst>
      <p:ext uri="{BB962C8B-B14F-4D97-AF65-F5344CB8AC3E}">
        <p14:creationId xmlns:p14="http://schemas.microsoft.com/office/powerpoint/2010/main" val="97422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64C-D9C9-4623-A270-8124B5F7D1AA}"/>
              </a:ext>
            </a:extLst>
          </p:cNvPr>
          <p:cNvSpPr>
            <a:spLocks noGrp="1"/>
          </p:cNvSpPr>
          <p:nvPr>
            <p:ph type="title"/>
          </p:nvPr>
        </p:nvSpPr>
        <p:spPr/>
        <p:txBody>
          <a:bodyPr>
            <a:normAutofit/>
          </a:bodyPr>
          <a:lstStyle/>
          <a:p>
            <a:r>
              <a:rPr lang="en-GB" b="1" dirty="0"/>
              <a:t>What can help build trust?</a:t>
            </a:r>
          </a:p>
        </p:txBody>
      </p:sp>
      <p:sp>
        <p:nvSpPr>
          <p:cNvPr id="4" name="Content Placeholder 2">
            <a:extLst>
              <a:ext uri="{FF2B5EF4-FFF2-40B4-BE49-F238E27FC236}">
                <a16:creationId xmlns:a16="http://schemas.microsoft.com/office/drawing/2014/main" id="{FE19ADBB-0A90-46FD-BCB3-052FE6C00653}"/>
              </a:ext>
            </a:extLst>
          </p:cNvPr>
          <p:cNvSpPr>
            <a:spLocks noGrp="1"/>
          </p:cNvSpPr>
          <p:nvPr>
            <p:ph idx="1"/>
          </p:nvPr>
        </p:nvSpPr>
        <p:spPr>
          <a:xfrm>
            <a:off x="251520" y="1340768"/>
            <a:ext cx="8435280" cy="3917032"/>
          </a:xfrm>
        </p:spPr>
        <p:txBody>
          <a:bodyPr>
            <a:normAutofit/>
          </a:bodyPr>
          <a:lstStyle/>
          <a:p>
            <a:pPr marL="514350" indent="-514350" eaLnBrk="1" hangingPunct="1">
              <a:buFont typeface="Corbel" pitchFamily="34" charset="0"/>
              <a:buAutoNum type="arabicPeriod"/>
            </a:pPr>
            <a:r>
              <a:rPr lang="en-GB" altLang="en-US" sz="2800" dirty="0">
                <a:cs typeface="Arial" pitchFamily="34" charset="0"/>
              </a:rPr>
              <a:t>Talk straight</a:t>
            </a:r>
          </a:p>
          <a:p>
            <a:pPr marL="514350" indent="-514350" eaLnBrk="1" hangingPunct="1">
              <a:buFont typeface="Corbel" pitchFamily="34" charset="0"/>
              <a:buAutoNum type="arabicPeriod"/>
            </a:pPr>
            <a:r>
              <a:rPr lang="en-GB" altLang="en-US" sz="2800" dirty="0">
                <a:cs typeface="Arial" pitchFamily="34" charset="0"/>
              </a:rPr>
              <a:t>Demonstrate respect</a:t>
            </a:r>
          </a:p>
          <a:p>
            <a:pPr marL="514350" indent="-514350" eaLnBrk="1" hangingPunct="1">
              <a:buFont typeface="Corbel" pitchFamily="34" charset="0"/>
              <a:buAutoNum type="arabicPeriod"/>
            </a:pPr>
            <a:r>
              <a:rPr lang="en-GB" altLang="en-US" sz="2800" dirty="0">
                <a:cs typeface="Arial" pitchFamily="34" charset="0"/>
              </a:rPr>
              <a:t>Create transparency</a:t>
            </a:r>
          </a:p>
          <a:p>
            <a:pPr marL="514350" indent="-514350" eaLnBrk="1" hangingPunct="1">
              <a:buFont typeface="Corbel" pitchFamily="34" charset="0"/>
              <a:buAutoNum type="arabicPeriod"/>
            </a:pPr>
            <a:r>
              <a:rPr lang="en-GB" altLang="en-US" sz="2800" dirty="0">
                <a:cs typeface="Arial" pitchFamily="34" charset="0"/>
              </a:rPr>
              <a:t>Right Wrongs</a:t>
            </a:r>
          </a:p>
          <a:p>
            <a:pPr marL="514350" indent="-514350" eaLnBrk="1" hangingPunct="1">
              <a:buFont typeface="Corbel" pitchFamily="34" charset="0"/>
              <a:buAutoNum type="arabicPeriod"/>
            </a:pPr>
            <a:r>
              <a:rPr lang="en-GB" altLang="en-US" sz="2800" dirty="0">
                <a:cs typeface="Arial" pitchFamily="34" charset="0"/>
              </a:rPr>
              <a:t>Show loyalty</a:t>
            </a:r>
          </a:p>
          <a:p>
            <a:pPr marL="514350" indent="-514350" eaLnBrk="1" hangingPunct="1">
              <a:buFont typeface="Corbel" pitchFamily="34" charset="0"/>
              <a:buAutoNum type="arabicPeriod"/>
            </a:pPr>
            <a:r>
              <a:rPr lang="en-GB" altLang="en-US" sz="2800" dirty="0">
                <a:cs typeface="Arial" pitchFamily="34" charset="0"/>
              </a:rPr>
              <a:t>Deliver results</a:t>
            </a:r>
          </a:p>
          <a:p>
            <a:pPr marL="514350" indent="-514350" eaLnBrk="1" hangingPunct="1">
              <a:buFont typeface="Corbel" pitchFamily="34" charset="0"/>
              <a:buAutoNum type="arabicPeriod"/>
            </a:pPr>
            <a:r>
              <a:rPr lang="en-GB" altLang="en-US" sz="2800" dirty="0">
                <a:cs typeface="Arial" pitchFamily="34" charset="0"/>
              </a:rPr>
              <a:t>Get better</a:t>
            </a:r>
          </a:p>
          <a:p>
            <a:pPr marL="514350" indent="-514350" eaLnBrk="1" hangingPunct="1">
              <a:buFont typeface="Corbel" pitchFamily="34" charset="0"/>
              <a:buAutoNum type="arabicPeriod"/>
            </a:pPr>
            <a:endParaRPr lang="en-GB" altLang="en-US" sz="2800" dirty="0">
              <a:cs typeface="Arial" pitchFamily="34" charset="0"/>
            </a:endParaRPr>
          </a:p>
          <a:p>
            <a:pPr marL="0" indent="0" eaLnBrk="1" hangingPunct="1">
              <a:buNone/>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p:txBody>
      </p:sp>
      <p:sp>
        <p:nvSpPr>
          <p:cNvPr id="5" name="Content Placeholder 3">
            <a:extLst>
              <a:ext uri="{FF2B5EF4-FFF2-40B4-BE49-F238E27FC236}">
                <a16:creationId xmlns:a16="http://schemas.microsoft.com/office/drawing/2014/main" id="{F7B38E36-15AC-4509-87FD-3C74D50052EA}"/>
              </a:ext>
            </a:extLst>
          </p:cNvPr>
          <p:cNvSpPr txBox="1">
            <a:spLocks/>
          </p:cNvSpPr>
          <p:nvPr/>
        </p:nvSpPr>
        <p:spPr>
          <a:xfrm>
            <a:off x="4499992" y="1340768"/>
            <a:ext cx="4394012" cy="388915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Corbel" pitchFamily="34" charset="0"/>
              <a:buAutoNum type="arabicPeriod" startAt="8"/>
            </a:pPr>
            <a:r>
              <a:rPr lang="en-GB" altLang="en-US" sz="2800" dirty="0">
                <a:cs typeface="Arial" pitchFamily="34" charset="0"/>
              </a:rPr>
              <a:t>Confront reality</a:t>
            </a:r>
          </a:p>
          <a:p>
            <a:pPr marL="514350" indent="-514350">
              <a:buFont typeface="Corbel" pitchFamily="34" charset="0"/>
              <a:buAutoNum type="arabicPeriod" startAt="8"/>
            </a:pPr>
            <a:r>
              <a:rPr lang="en-GB" altLang="en-US" sz="2800" dirty="0">
                <a:cs typeface="Arial" pitchFamily="34" charset="0"/>
              </a:rPr>
              <a:t>Clarify expectations</a:t>
            </a:r>
          </a:p>
          <a:p>
            <a:pPr marL="514350" indent="-514350">
              <a:buFont typeface="Corbel" pitchFamily="34" charset="0"/>
              <a:buAutoNum type="arabicPeriod" startAt="8"/>
            </a:pPr>
            <a:r>
              <a:rPr lang="en-GB" altLang="en-US" sz="2800" dirty="0">
                <a:cs typeface="Arial" pitchFamily="34" charset="0"/>
              </a:rPr>
              <a:t>Practice Accountability</a:t>
            </a:r>
          </a:p>
          <a:p>
            <a:pPr marL="514350" indent="-514350">
              <a:buFont typeface="Corbel" pitchFamily="34" charset="0"/>
              <a:buAutoNum type="arabicPeriod" startAt="8"/>
            </a:pPr>
            <a:r>
              <a:rPr lang="en-GB" altLang="en-US" sz="2800" dirty="0">
                <a:cs typeface="Arial" pitchFamily="34" charset="0"/>
              </a:rPr>
              <a:t>Listen First</a:t>
            </a:r>
          </a:p>
          <a:p>
            <a:pPr marL="514350" indent="-514350">
              <a:buFont typeface="Corbel" pitchFamily="34" charset="0"/>
              <a:buAutoNum type="arabicPeriod" startAt="8"/>
            </a:pPr>
            <a:r>
              <a:rPr lang="en-GB" altLang="en-US" sz="2800" dirty="0">
                <a:cs typeface="Arial" pitchFamily="34" charset="0"/>
              </a:rPr>
              <a:t>Keep Commitments</a:t>
            </a:r>
          </a:p>
          <a:p>
            <a:pPr marL="514350" indent="-514350">
              <a:buFont typeface="Corbel" pitchFamily="34" charset="0"/>
              <a:buAutoNum type="arabicPeriod" startAt="8"/>
            </a:pPr>
            <a:r>
              <a:rPr lang="en-GB" altLang="en-US" sz="2800" dirty="0">
                <a:cs typeface="Arial" pitchFamily="34" charset="0"/>
              </a:rPr>
              <a:t>Extend trust</a:t>
            </a:r>
          </a:p>
        </p:txBody>
      </p:sp>
      <p:sp>
        <p:nvSpPr>
          <p:cNvPr id="6" name="Rectangle 5">
            <a:extLst>
              <a:ext uri="{FF2B5EF4-FFF2-40B4-BE49-F238E27FC236}">
                <a16:creationId xmlns:a16="http://schemas.microsoft.com/office/drawing/2014/main" id="{F3C86F0A-F4B2-49D2-8AC7-1F24C2B81B72}"/>
              </a:ext>
            </a:extLst>
          </p:cNvPr>
          <p:cNvSpPr/>
          <p:nvPr/>
        </p:nvSpPr>
        <p:spPr>
          <a:xfrm>
            <a:off x="323528" y="4920694"/>
            <a:ext cx="7634372" cy="646331"/>
          </a:xfrm>
          <a:prstGeom prst="rect">
            <a:avLst/>
          </a:prstGeom>
        </p:spPr>
        <p:txBody>
          <a:bodyPr wrap="square">
            <a:spAutoFit/>
          </a:bodyPr>
          <a:lstStyle/>
          <a:p>
            <a:r>
              <a:rPr lang="en-US" dirty="0"/>
              <a:t>Covey, S.M.R. 2006, </a:t>
            </a:r>
            <a:r>
              <a:rPr lang="en-US" dirty="0">
                <a:latin typeface="Times New Roman" panose="02020603050405020304" pitchFamily="18" charset="0"/>
                <a:cs typeface="Times New Roman" panose="02020603050405020304" pitchFamily="18" charset="0"/>
              </a:rPr>
              <a:t>“</a:t>
            </a:r>
            <a:r>
              <a:rPr lang="en-US" i="1" dirty="0">
                <a:latin typeface="Times New Roman" panose="02020603050405020304" pitchFamily="18" charset="0"/>
                <a:cs typeface="Times New Roman" panose="02020603050405020304" pitchFamily="18" charset="0"/>
              </a:rPr>
              <a:t>The speed of trust: the one thing that changes everything” </a:t>
            </a:r>
            <a:r>
              <a:rPr lang="en-US" dirty="0"/>
              <a:t>Simon &amp; Schuster, New York; London. </a:t>
            </a:r>
            <a:endParaRPr lang="en-GB" dirty="0"/>
          </a:p>
        </p:txBody>
      </p:sp>
    </p:spTree>
    <p:extLst>
      <p:ext uri="{BB962C8B-B14F-4D97-AF65-F5344CB8AC3E}">
        <p14:creationId xmlns:p14="http://schemas.microsoft.com/office/powerpoint/2010/main" val="453579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30ADC-4744-4FE4-BFD0-62C617B8E8B9}"/>
              </a:ext>
            </a:extLst>
          </p:cNvPr>
          <p:cNvSpPr>
            <a:spLocks noGrp="1"/>
          </p:cNvSpPr>
          <p:nvPr>
            <p:ph type="title"/>
          </p:nvPr>
        </p:nvSpPr>
        <p:spPr/>
        <p:txBody>
          <a:bodyPr>
            <a:normAutofit fontScale="90000"/>
          </a:bodyPr>
          <a:lstStyle/>
          <a:p>
            <a:r>
              <a:rPr lang="en-GB" b="1" dirty="0"/>
              <a:t>Developing Good Relationships</a:t>
            </a:r>
          </a:p>
        </p:txBody>
      </p:sp>
      <p:sp>
        <p:nvSpPr>
          <p:cNvPr id="4" name="Rectangle 3">
            <a:extLst>
              <a:ext uri="{FF2B5EF4-FFF2-40B4-BE49-F238E27FC236}">
                <a16:creationId xmlns:a16="http://schemas.microsoft.com/office/drawing/2014/main" id="{0C77FC44-0895-4F99-A83D-66E6AD65E363}"/>
              </a:ext>
            </a:extLst>
          </p:cNvPr>
          <p:cNvSpPr txBox="1">
            <a:spLocks noChangeArrowheads="1"/>
          </p:cNvSpPr>
          <p:nvPr/>
        </p:nvSpPr>
        <p:spPr>
          <a:xfrm>
            <a:off x="468313" y="1268413"/>
            <a:ext cx="4248150" cy="496887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Within the team:</a:t>
            </a:r>
          </a:p>
          <a:p>
            <a:r>
              <a:rPr lang="en-GB" altLang="en-US" sz="2400" i="1" dirty="0">
                <a:cs typeface="Arial" pitchFamily="34" charset="0"/>
              </a:rPr>
              <a:t>Communicate often</a:t>
            </a:r>
            <a:endParaRPr lang="en-US" altLang="en-US" sz="2400" i="1" dirty="0">
              <a:cs typeface="Arial" pitchFamily="34" charset="0"/>
            </a:endParaRPr>
          </a:p>
          <a:p>
            <a:r>
              <a:rPr lang="en-GB" altLang="en-US" sz="2400" i="1" dirty="0">
                <a:cs typeface="Arial" pitchFamily="34" charset="0"/>
              </a:rPr>
              <a:t>Value each individual</a:t>
            </a:r>
            <a:endParaRPr lang="en-US" altLang="en-US" sz="2400" i="1" dirty="0">
              <a:cs typeface="Arial" pitchFamily="34" charset="0"/>
            </a:endParaRPr>
          </a:p>
          <a:p>
            <a:r>
              <a:rPr lang="en-GB" altLang="en-US" sz="2400" i="1" dirty="0">
                <a:cs typeface="Arial" pitchFamily="34" charset="0"/>
              </a:rPr>
              <a:t>Work hard</a:t>
            </a:r>
            <a:endParaRPr lang="en-US" altLang="en-US" sz="2400" i="1" dirty="0">
              <a:cs typeface="Arial" pitchFamily="34" charset="0"/>
            </a:endParaRPr>
          </a:p>
          <a:p>
            <a:r>
              <a:rPr lang="en-GB" altLang="en-US" sz="2400" i="1" dirty="0">
                <a:cs typeface="Arial" pitchFamily="34" charset="0"/>
              </a:rPr>
              <a:t>Involve everyone</a:t>
            </a:r>
            <a:endParaRPr lang="en-US" altLang="en-US" sz="2400" i="1" dirty="0">
              <a:cs typeface="Arial" pitchFamily="34" charset="0"/>
            </a:endParaRPr>
          </a:p>
          <a:p>
            <a:r>
              <a:rPr lang="en-GB" altLang="en-US" sz="2400" i="1" dirty="0">
                <a:cs typeface="Arial" pitchFamily="34" charset="0"/>
              </a:rPr>
              <a:t>Be loyal</a:t>
            </a:r>
            <a:endParaRPr lang="en-US" altLang="en-US" sz="2400" i="1" dirty="0">
              <a:cs typeface="Arial" pitchFamily="34" charset="0"/>
            </a:endParaRPr>
          </a:p>
          <a:p>
            <a:r>
              <a:rPr lang="en-GB" altLang="en-US" sz="2400" i="1" dirty="0">
                <a:cs typeface="Arial" pitchFamily="34" charset="0"/>
              </a:rPr>
              <a:t>Provide for development </a:t>
            </a:r>
            <a:endParaRPr lang="en-US" altLang="en-US" sz="2400" i="1" dirty="0">
              <a:cs typeface="Arial" pitchFamily="34" charset="0"/>
            </a:endParaRPr>
          </a:p>
          <a:p>
            <a:r>
              <a:rPr lang="en-GB" altLang="en-US" sz="2400" i="1" dirty="0">
                <a:cs typeface="Arial" pitchFamily="34" charset="0"/>
              </a:rPr>
              <a:t>Be fair and consistent</a:t>
            </a:r>
            <a:endParaRPr lang="en-US" altLang="en-US" sz="2400" i="1" dirty="0">
              <a:cs typeface="Arial" pitchFamily="34" charset="0"/>
            </a:endParaRPr>
          </a:p>
          <a:p>
            <a:r>
              <a:rPr lang="en-GB" altLang="en-US" sz="2400" i="1" dirty="0">
                <a:cs typeface="Arial" pitchFamily="34" charset="0"/>
              </a:rPr>
              <a:t>Manage conflict </a:t>
            </a:r>
            <a:endParaRPr lang="en-US" altLang="en-US" sz="2400" i="1" dirty="0">
              <a:cs typeface="Arial" pitchFamily="34" charset="0"/>
            </a:endParaRPr>
          </a:p>
          <a:p>
            <a:r>
              <a:rPr lang="en-GB" altLang="en-US" sz="2400" i="1" dirty="0">
                <a:cs typeface="Arial" pitchFamily="34" charset="0"/>
              </a:rPr>
              <a:t>Be assertive</a:t>
            </a:r>
            <a:endParaRPr lang="en-US" altLang="en-US" sz="2400" i="1" dirty="0">
              <a:cs typeface="Arial" pitchFamily="34" charset="0"/>
            </a:endParaRPr>
          </a:p>
          <a:p>
            <a:pPr marL="0" indent="0">
              <a:buFont typeface="Arial" pitchFamily="34" charset="0"/>
              <a:buNone/>
            </a:pPr>
            <a:endParaRPr lang="en-US" altLang="en-US" sz="2400" i="1" dirty="0">
              <a:cs typeface="Arial" pitchFamily="34" charset="0"/>
            </a:endParaRPr>
          </a:p>
        </p:txBody>
      </p:sp>
      <p:sp>
        <p:nvSpPr>
          <p:cNvPr id="5" name="Rectangle 4">
            <a:extLst>
              <a:ext uri="{FF2B5EF4-FFF2-40B4-BE49-F238E27FC236}">
                <a16:creationId xmlns:a16="http://schemas.microsoft.com/office/drawing/2014/main" id="{C1F87341-F5C2-48D7-A0CA-83D4BF94DE24}"/>
              </a:ext>
            </a:extLst>
          </p:cNvPr>
          <p:cNvSpPr txBox="1">
            <a:spLocks noChangeArrowheads="1"/>
          </p:cNvSpPr>
          <p:nvPr/>
        </p:nvSpPr>
        <p:spPr>
          <a:xfrm>
            <a:off x="4572000" y="1282457"/>
            <a:ext cx="4249737" cy="45259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Outside the team:</a:t>
            </a:r>
          </a:p>
          <a:p>
            <a:r>
              <a:rPr lang="en-GB" altLang="en-US" sz="2400" i="1" dirty="0">
                <a:cs typeface="Arial" pitchFamily="34" charset="0"/>
              </a:rPr>
              <a:t>Recognise wider team role</a:t>
            </a:r>
          </a:p>
          <a:p>
            <a:r>
              <a:rPr lang="en-GB" altLang="en-US" sz="2400" i="1" dirty="0">
                <a:cs typeface="Arial" pitchFamily="34" charset="0"/>
              </a:rPr>
              <a:t>Co-operate with other internal teams</a:t>
            </a:r>
          </a:p>
          <a:p>
            <a:r>
              <a:rPr lang="en-GB" altLang="en-US" sz="2400" i="1" dirty="0">
                <a:cs typeface="Arial" pitchFamily="34" charset="0"/>
              </a:rPr>
              <a:t>Communicate regularly up, down and across </a:t>
            </a:r>
          </a:p>
          <a:p>
            <a:r>
              <a:rPr lang="en-GB" altLang="en-US" sz="2400" i="1" dirty="0">
                <a:cs typeface="Arial" pitchFamily="34" charset="0"/>
              </a:rPr>
              <a:t>Promote good customer and supplier relationships</a:t>
            </a:r>
          </a:p>
          <a:p>
            <a:r>
              <a:rPr lang="en-GB" altLang="en-US" sz="2400" i="1" dirty="0">
                <a:cs typeface="Arial" pitchFamily="34" charset="0"/>
              </a:rPr>
              <a:t>Manage conflict </a:t>
            </a:r>
            <a:endParaRPr lang="en-US" altLang="en-US" sz="2400" i="1" dirty="0">
              <a:cs typeface="Arial" pitchFamily="34" charset="0"/>
            </a:endParaRPr>
          </a:p>
        </p:txBody>
      </p:sp>
    </p:spTree>
    <p:extLst>
      <p:ext uri="{BB962C8B-B14F-4D97-AF65-F5344CB8AC3E}">
        <p14:creationId xmlns:p14="http://schemas.microsoft.com/office/powerpoint/2010/main" val="72293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8" end="8"/>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AEB68-4A86-4DF1-820C-955161BA49A1}"/>
              </a:ext>
            </a:extLst>
          </p:cNvPr>
          <p:cNvSpPr>
            <a:spLocks noGrp="1"/>
          </p:cNvSpPr>
          <p:nvPr>
            <p:ph type="title"/>
          </p:nvPr>
        </p:nvSpPr>
        <p:spPr/>
        <p:txBody>
          <a:bodyPr>
            <a:normAutofit fontScale="90000"/>
          </a:bodyPr>
          <a:lstStyle/>
          <a:p>
            <a:r>
              <a:rPr lang="en-GB" b="1" dirty="0"/>
              <a:t>What issues can affect relationship building?</a:t>
            </a:r>
            <a:endParaRPr lang="en-GB" dirty="0"/>
          </a:p>
        </p:txBody>
      </p:sp>
      <p:sp>
        <p:nvSpPr>
          <p:cNvPr id="3" name="Content Placeholder 2">
            <a:extLst>
              <a:ext uri="{FF2B5EF4-FFF2-40B4-BE49-F238E27FC236}">
                <a16:creationId xmlns:a16="http://schemas.microsoft.com/office/drawing/2014/main" id="{12FA22C7-A296-4334-BF7B-E5775AA94E3B}"/>
              </a:ext>
            </a:extLst>
          </p:cNvPr>
          <p:cNvSpPr>
            <a:spLocks noGrp="1"/>
          </p:cNvSpPr>
          <p:nvPr>
            <p:ph idx="1"/>
          </p:nvPr>
        </p:nvSpPr>
        <p:spPr/>
        <p:txBody>
          <a:bodyPr/>
          <a:lstStyle/>
          <a:p>
            <a:pPr marL="0" indent="0">
              <a:buNone/>
            </a:pPr>
            <a:r>
              <a:rPr lang="en-GB" dirty="0"/>
              <a:t>Exercise:</a:t>
            </a:r>
          </a:p>
          <a:p>
            <a:r>
              <a:rPr lang="en-GB" dirty="0"/>
              <a:t>Discuss what issues can affect relationship building in teams</a:t>
            </a:r>
          </a:p>
          <a:p>
            <a:pPr marL="0" indent="0">
              <a:buNone/>
            </a:pPr>
            <a:endParaRPr lang="en-GB" dirty="0"/>
          </a:p>
          <a:p>
            <a:pPr marL="0" indent="0">
              <a:buNone/>
            </a:pPr>
            <a:r>
              <a:rPr lang="en-GB" dirty="0"/>
              <a:t>Use examples where appropriate</a:t>
            </a:r>
          </a:p>
        </p:txBody>
      </p:sp>
    </p:spTree>
    <p:extLst>
      <p:ext uri="{BB962C8B-B14F-4D97-AF65-F5344CB8AC3E}">
        <p14:creationId xmlns:p14="http://schemas.microsoft.com/office/powerpoint/2010/main" val="3109474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p:txBody>
          <a:bodyPr>
            <a:normAutofit fontScale="90000"/>
          </a:bodyPr>
          <a:lstStyle/>
          <a:p>
            <a:r>
              <a:rPr lang="en-GB" b="1" dirty="0"/>
              <a:t>What issues can affect relationship building?</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457200" y="1600201"/>
            <a:ext cx="8867328" cy="3917032"/>
          </a:xfrm>
        </p:spPr>
        <p:txBody>
          <a:bodyPr/>
          <a:lstStyle/>
          <a:p>
            <a:r>
              <a:rPr lang="en-GB" dirty="0"/>
              <a:t>Culture - organisational &amp; personal</a:t>
            </a:r>
          </a:p>
          <a:p>
            <a:r>
              <a:rPr lang="en-GB" dirty="0"/>
              <a:t>Confidentiality</a:t>
            </a:r>
          </a:p>
          <a:p>
            <a:r>
              <a:rPr lang="en-GB" dirty="0"/>
              <a:t>Social skills</a:t>
            </a:r>
          </a:p>
          <a:p>
            <a:r>
              <a:rPr lang="en-GB" dirty="0"/>
              <a:t>Communication</a:t>
            </a:r>
          </a:p>
          <a:p>
            <a:r>
              <a:rPr lang="en-GB" dirty="0"/>
              <a:t>Formality &amp; informality</a:t>
            </a:r>
          </a:p>
          <a:p>
            <a:r>
              <a:rPr lang="en-GB" dirty="0"/>
              <a:t>Trust – the big one!</a:t>
            </a:r>
          </a:p>
        </p:txBody>
      </p:sp>
    </p:spTree>
    <p:extLst>
      <p:ext uri="{BB962C8B-B14F-4D97-AF65-F5344CB8AC3E}">
        <p14:creationId xmlns:p14="http://schemas.microsoft.com/office/powerpoint/2010/main" val="3192810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8DEE1-F09D-4376-A8C3-8928BE26CE56}"/>
              </a:ext>
            </a:extLst>
          </p:cNvPr>
          <p:cNvSpPr>
            <a:spLocks noGrp="1"/>
          </p:cNvSpPr>
          <p:nvPr>
            <p:ph type="title"/>
          </p:nvPr>
        </p:nvSpPr>
        <p:spPr/>
        <p:txBody>
          <a:bodyPr/>
          <a:lstStyle/>
          <a:p>
            <a:r>
              <a:rPr lang="en-GB" b="1" dirty="0"/>
              <a:t>Benefits of an effective team</a:t>
            </a:r>
          </a:p>
        </p:txBody>
      </p:sp>
      <p:sp>
        <p:nvSpPr>
          <p:cNvPr id="3" name="Content Placeholder 2">
            <a:extLst>
              <a:ext uri="{FF2B5EF4-FFF2-40B4-BE49-F238E27FC236}">
                <a16:creationId xmlns:a16="http://schemas.microsoft.com/office/drawing/2014/main" id="{12376E1D-9621-484E-BF1D-2AC6D82EFBA0}"/>
              </a:ext>
            </a:extLst>
          </p:cNvPr>
          <p:cNvSpPr>
            <a:spLocks noGrp="1"/>
          </p:cNvSpPr>
          <p:nvPr>
            <p:ph idx="1"/>
          </p:nvPr>
        </p:nvSpPr>
        <p:spPr/>
        <p:txBody>
          <a:bodyPr>
            <a:normAutofit fontScale="77500" lnSpcReduction="20000"/>
          </a:bodyPr>
          <a:lstStyle/>
          <a:p>
            <a:pPr marL="514350" indent="-514350">
              <a:buFont typeface="+mj-lt"/>
              <a:buAutoNum type="arabicPeriod"/>
            </a:pPr>
            <a:r>
              <a:rPr lang="en-GB" dirty="0"/>
              <a:t>Increased employee involvement</a:t>
            </a:r>
          </a:p>
          <a:p>
            <a:pPr marL="514350" indent="-514350">
              <a:buFont typeface="+mj-lt"/>
              <a:buAutoNum type="arabicPeriod"/>
            </a:pPr>
            <a:r>
              <a:rPr lang="en-GB" dirty="0"/>
              <a:t>Improves quality – of product and service</a:t>
            </a:r>
          </a:p>
          <a:p>
            <a:pPr marL="514350" indent="-514350">
              <a:buFont typeface="+mj-lt"/>
              <a:buAutoNum type="arabicPeriod"/>
            </a:pPr>
            <a:r>
              <a:rPr lang="en-GB" dirty="0"/>
              <a:t>Reduces conflict….or uses it constructively</a:t>
            </a:r>
          </a:p>
          <a:p>
            <a:pPr marL="514350" indent="-514350">
              <a:buFont typeface="+mj-lt"/>
              <a:buAutoNum type="arabicPeriod"/>
            </a:pPr>
            <a:r>
              <a:rPr lang="en-GB" dirty="0"/>
              <a:t>Adapts better to change and is more flexible….can also initiate change</a:t>
            </a:r>
          </a:p>
          <a:p>
            <a:pPr marL="514350" indent="-514350">
              <a:buFont typeface="+mj-lt"/>
              <a:buAutoNum type="arabicPeriod"/>
            </a:pPr>
            <a:r>
              <a:rPr lang="en-GB" dirty="0"/>
              <a:t>Motivating environment…can be contagious!</a:t>
            </a:r>
          </a:p>
          <a:p>
            <a:pPr marL="514350" indent="-514350">
              <a:buFont typeface="+mj-lt"/>
              <a:buAutoNum type="arabicPeriod"/>
            </a:pPr>
            <a:r>
              <a:rPr lang="en-GB" dirty="0"/>
              <a:t>Reduces sickness and absenteeism</a:t>
            </a:r>
          </a:p>
          <a:p>
            <a:pPr marL="514350" indent="-514350">
              <a:buFont typeface="+mj-lt"/>
              <a:buAutoNum type="arabicPeriod"/>
            </a:pPr>
            <a:r>
              <a:rPr lang="en-GB" dirty="0"/>
              <a:t>Reduces waste and, therefore, costs</a:t>
            </a:r>
          </a:p>
          <a:p>
            <a:pPr marL="514350" indent="-514350">
              <a:buFont typeface="+mj-lt"/>
              <a:buAutoNum type="arabicPeriod"/>
            </a:pPr>
            <a:r>
              <a:rPr lang="en-GB" dirty="0"/>
              <a:t>Helps encourage creativity and healthy risk taking for the benefit of the organisation</a:t>
            </a:r>
          </a:p>
        </p:txBody>
      </p:sp>
    </p:spTree>
    <p:extLst>
      <p:ext uri="{BB962C8B-B14F-4D97-AF65-F5344CB8AC3E}">
        <p14:creationId xmlns:p14="http://schemas.microsoft.com/office/powerpoint/2010/main" val="3346587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C3938-1303-4618-8FB8-5164334B9133}"/>
              </a:ext>
            </a:extLst>
          </p:cNvPr>
          <p:cNvSpPr>
            <a:spLocks noGrp="1"/>
          </p:cNvSpPr>
          <p:nvPr>
            <p:ph type="title"/>
          </p:nvPr>
        </p:nvSpPr>
        <p:spPr/>
        <p:txBody>
          <a:bodyPr>
            <a:normAutofit fontScale="90000"/>
          </a:bodyPr>
          <a:lstStyle/>
          <a:p>
            <a:r>
              <a:rPr lang="en-GB" b="1" dirty="0"/>
              <a:t>Drawbacks of ineffective teams</a:t>
            </a:r>
          </a:p>
        </p:txBody>
      </p:sp>
      <p:sp>
        <p:nvSpPr>
          <p:cNvPr id="3" name="Content Placeholder 2">
            <a:extLst>
              <a:ext uri="{FF2B5EF4-FFF2-40B4-BE49-F238E27FC236}">
                <a16:creationId xmlns:a16="http://schemas.microsoft.com/office/drawing/2014/main" id="{EFB06FE0-2B8F-48BA-86C9-E0E1FBCEA3A1}"/>
              </a:ext>
            </a:extLst>
          </p:cNvPr>
          <p:cNvSpPr>
            <a:spLocks noGrp="1"/>
          </p:cNvSpPr>
          <p:nvPr>
            <p:ph idx="1"/>
          </p:nvPr>
        </p:nvSpPr>
        <p:spPr>
          <a:xfrm>
            <a:off x="323528" y="1196752"/>
            <a:ext cx="8640960" cy="4320480"/>
          </a:xfrm>
        </p:spPr>
        <p:txBody>
          <a:bodyPr>
            <a:noAutofit/>
          </a:bodyPr>
          <a:lstStyle/>
          <a:p>
            <a:pPr marL="514350" indent="-514350">
              <a:buFont typeface="+mj-lt"/>
              <a:buAutoNum type="arabicPeriod"/>
            </a:pPr>
            <a:r>
              <a:rPr lang="en-GB" sz="1600" dirty="0"/>
              <a:t>No sense of common purpose, goals are not always agreed. (most like a group)</a:t>
            </a:r>
          </a:p>
          <a:p>
            <a:pPr marL="514350" indent="-514350">
              <a:buFont typeface="+mj-lt"/>
              <a:buAutoNum type="arabicPeriod"/>
            </a:pPr>
            <a:r>
              <a:rPr lang="en-GB" sz="1600" dirty="0"/>
              <a:t>People are cautious – hold back.  </a:t>
            </a:r>
          </a:p>
          <a:p>
            <a:pPr marL="514350" indent="-514350">
              <a:buFont typeface="+mj-lt"/>
              <a:buAutoNum type="arabicPeriod"/>
            </a:pPr>
            <a:r>
              <a:rPr lang="en-GB" sz="1600" dirty="0"/>
              <a:t>It’s not much fun; the atmosphere is “heavy”.  Humour is at the expense of others.</a:t>
            </a:r>
          </a:p>
          <a:p>
            <a:pPr marL="514350" indent="-514350">
              <a:buFont typeface="+mj-lt"/>
              <a:buAutoNum type="arabicPeriod"/>
            </a:pPr>
            <a:r>
              <a:rPr lang="en-GB" sz="1600" dirty="0"/>
              <a:t>People get more criticism than praise – even “punished”.</a:t>
            </a:r>
          </a:p>
          <a:p>
            <a:pPr marL="514350" indent="-514350">
              <a:buFont typeface="+mj-lt"/>
              <a:buAutoNum type="arabicPeriod"/>
            </a:pPr>
            <a:r>
              <a:rPr lang="en-GB" sz="1600" dirty="0"/>
              <a:t>People are critical of themselves – most of all – even if this is not expressed directly.</a:t>
            </a:r>
          </a:p>
          <a:p>
            <a:pPr marL="514350" indent="-514350">
              <a:buFont typeface="+mj-lt"/>
              <a:buAutoNum type="arabicPeriod"/>
            </a:pPr>
            <a:r>
              <a:rPr lang="en-GB" sz="1600" dirty="0"/>
              <a:t>New ideas meet resistance; people say what they don’t like.  </a:t>
            </a:r>
          </a:p>
          <a:p>
            <a:pPr marL="514350" indent="-514350">
              <a:buFont typeface="+mj-lt"/>
              <a:buAutoNum type="arabicPeriod"/>
            </a:pPr>
            <a:r>
              <a:rPr lang="en-GB" sz="1600" dirty="0"/>
              <a:t>There are rivalries.  People behave competitively (usually not intended or at an awareness level).</a:t>
            </a:r>
          </a:p>
          <a:p>
            <a:pPr marL="514350" indent="-514350">
              <a:buFont typeface="+mj-lt"/>
              <a:buAutoNum type="arabicPeriod"/>
            </a:pPr>
            <a:r>
              <a:rPr lang="en-GB" sz="1600" dirty="0"/>
              <a:t>Some say a lot more than others; some are extremely verbose; some say very little.</a:t>
            </a:r>
          </a:p>
          <a:p>
            <a:pPr marL="514350" indent="-514350">
              <a:buFont typeface="+mj-lt"/>
              <a:buAutoNum type="arabicPeriod"/>
            </a:pPr>
            <a:r>
              <a:rPr lang="en-GB" sz="1600" dirty="0"/>
              <a:t>People do not really listen to each other – essentially they are waiting to “get in”.</a:t>
            </a:r>
          </a:p>
          <a:p>
            <a:pPr marL="514350" indent="-514350">
              <a:buFont typeface="+mj-lt"/>
              <a:buAutoNum type="arabicPeriod"/>
            </a:pPr>
            <a:r>
              <a:rPr lang="en-GB" sz="1600" dirty="0"/>
              <a:t>It takes a long time to reach agreement or make decisions.  Decisions are unclear. There is little commitment to decisions and probably many will not be implemented, or decisions are imposed autocratically with little discussion.</a:t>
            </a:r>
          </a:p>
          <a:p>
            <a:pPr marL="514350" indent="-514350">
              <a:buFont typeface="+mj-lt"/>
              <a:buAutoNum type="arabicPeriod"/>
            </a:pPr>
            <a:r>
              <a:rPr lang="en-GB" sz="1600" dirty="0"/>
              <a:t>There is a high degree of frustration and complaint, most of which is expressed outside formal meetings.</a:t>
            </a:r>
          </a:p>
        </p:txBody>
      </p:sp>
    </p:spTree>
    <p:extLst>
      <p:ext uri="{BB962C8B-B14F-4D97-AF65-F5344CB8AC3E}">
        <p14:creationId xmlns:p14="http://schemas.microsoft.com/office/powerpoint/2010/main" val="25943441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0CC29-A891-4EEF-B187-37F5A4239644}"/>
              </a:ext>
            </a:extLst>
          </p:cNvPr>
          <p:cNvSpPr>
            <a:spLocks noGrp="1"/>
          </p:cNvSpPr>
          <p:nvPr>
            <p:ph type="title"/>
          </p:nvPr>
        </p:nvSpPr>
        <p:spPr/>
        <p:txBody>
          <a:bodyPr/>
          <a:lstStyle/>
          <a:p>
            <a:r>
              <a:rPr lang="en-GB" b="1" dirty="0"/>
              <a:t>The assessments</a:t>
            </a:r>
          </a:p>
        </p:txBody>
      </p:sp>
      <p:sp>
        <p:nvSpPr>
          <p:cNvPr id="3" name="Content Placeholder 2">
            <a:extLst>
              <a:ext uri="{FF2B5EF4-FFF2-40B4-BE49-F238E27FC236}">
                <a16:creationId xmlns:a16="http://schemas.microsoft.com/office/drawing/2014/main" id="{A9837FFE-499A-4CDF-8508-58184CCA10C6}"/>
              </a:ext>
            </a:extLst>
          </p:cNvPr>
          <p:cNvSpPr>
            <a:spLocks noGrp="1"/>
          </p:cNvSpPr>
          <p:nvPr>
            <p:ph idx="1"/>
          </p:nvPr>
        </p:nvSpPr>
        <p:spPr>
          <a:xfrm>
            <a:off x="457200" y="1268760"/>
            <a:ext cx="8435280" cy="4248472"/>
          </a:xfrm>
        </p:spPr>
        <p:txBody>
          <a:bodyPr>
            <a:normAutofit/>
          </a:bodyPr>
          <a:lstStyle/>
          <a:p>
            <a:endParaRPr lang="en-GB" dirty="0"/>
          </a:p>
        </p:txBody>
      </p:sp>
    </p:spTree>
    <p:extLst>
      <p:ext uri="{BB962C8B-B14F-4D97-AF65-F5344CB8AC3E}">
        <p14:creationId xmlns:p14="http://schemas.microsoft.com/office/powerpoint/2010/main" val="3395552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4FB53-B832-42E8-AF20-5CEE1EBFD0B4}"/>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CA540202-4431-4CE4-9EAE-48480D71A291}"/>
              </a:ext>
            </a:extLst>
          </p:cNvPr>
          <p:cNvSpPr>
            <a:spLocks noGrp="1"/>
          </p:cNvSpPr>
          <p:nvPr>
            <p:ph idx="1"/>
          </p:nvPr>
        </p:nvSpPr>
        <p:spPr/>
        <p:txBody>
          <a:bodyPr/>
          <a:lstStyle/>
          <a:p>
            <a:r>
              <a:rPr lang="en-GB" dirty="0"/>
              <a:t>Groups vs Teams</a:t>
            </a:r>
          </a:p>
          <a:p>
            <a:r>
              <a:rPr lang="en-GB" dirty="0"/>
              <a:t>Why have teams?</a:t>
            </a:r>
          </a:p>
          <a:p>
            <a:r>
              <a:rPr lang="en-GB" dirty="0"/>
              <a:t>The role of trust</a:t>
            </a:r>
          </a:p>
          <a:p>
            <a:r>
              <a:rPr lang="en-GB" dirty="0"/>
              <a:t>Developing good relationships</a:t>
            </a:r>
          </a:p>
          <a:p>
            <a:r>
              <a:rPr lang="en-GB" dirty="0"/>
              <a:t>Assessments </a:t>
            </a:r>
          </a:p>
          <a:p>
            <a:endParaRPr lang="en-GB" dirty="0"/>
          </a:p>
        </p:txBody>
      </p:sp>
    </p:spTree>
    <p:extLst>
      <p:ext uri="{BB962C8B-B14F-4D97-AF65-F5344CB8AC3E}">
        <p14:creationId xmlns:p14="http://schemas.microsoft.com/office/powerpoint/2010/main" val="3980675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purl.org/dc/dcmitype/"/>
    <ds:schemaRef ds:uri="http://schemas.microsoft.com/office/2006/documentManagement/types"/>
    <ds:schemaRef ds:uri="http://purl.org/dc/terms/"/>
    <ds:schemaRef ds:uri="f66716c4-314f-46c1-b01e-5a44c61897d8"/>
    <ds:schemaRef ds:uri="http://purl.org/dc/elements/1.1/"/>
    <ds:schemaRef ds:uri="http://schemas.microsoft.com/office/infopath/2007/PartnerControls"/>
    <ds:schemaRef ds:uri="http://schemas.openxmlformats.org/package/2006/metadata/core-properties"/>
    <ds:schemaRef ds:uri="a908d394-d138-480e-87a3-ff44c37f991a"/>
    <ds:schemaRef ds:uri="http://www.w3.org/XML/1998/namespace"/>
  </ds:schemaRefs>
</ds:datastoreItem>
</file>

<file path=customXml/itemProps2.xml><?xml version="1.0" encoding="utf-8"?>
<ds:datastoreItem xmlns:ds="http://schemas.openxmlformats.org/officeDocument/2006/customXml" ds:itemID="{04CDBADF-5577-4633-BB24-B40883F206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4021</TotalTime>
  <Words>1130</Words>
  <Application>Microsoft Office PowerPoint</Application>
  <PresentationFormat>On-screen Show (4:3)</PresentationFormat>
  <Paragraphs>193</Paragraphs>
  <Slides>25</Slides>
  <Notes>23</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Myriad Pro</vt:lpstr>
      <vt:lpstr>Arial</vt:lpstr>
      <vt:lpstr>Calibri</vt:lpstr>
      <vt:lpstr>Corbel</vt:lpstr>
      <vt:lpstr>Times New Roman</vt:lpstr>
      <vt:lpstr>Wingdings</vt:lpstr>
      <vt:lpstr>20140311PresentationUWTSDTemplate</vt:lpstr>
      <vt:lpstr>CertHE Skills for the Workplace </vt:lpstr>
      <vt:lpstr>PowerPoint Presentation</vt:lpstr>
      <vt:lpstr>Structure of Lecture 1</vt:lpstr>
      <vt:lpstr>Introduction to the Module</vt:lpstr>
      <vt:lpstr>What is a Team?</vt:lpstr>
      <vt:lpstr>Effective Team Working</vt:lpstr>
      <vt:lpstr>A Team in Action</vt:lpstr>
      <vt:lpstr>What is the difference between          a team and a group?</vt:lpstr>
      <vt:lpstr>Differences between a team and a group: discussion</vt:lpstr>
      <vt:lpstr>Rick DuFour on Groups v. Teams</vt:lpstr>
      <vt:lpstr>Differences between Groups and Teams</vt:lpstr>
      <vt:lpstr>Another viewpoint – teams v. workgroups</vt:lpstr>
      <vt:lpstr>So, why have teams? One view…</vt:lpstr>
      <vt:lpstr>Another view…</vt:lpstr>
      <vt:lpstr>So, what makes an effective team?</vt:lpstr>
      <vt:lpstr>What makes teams effective? Discussion </vt:lpstr>
      <vt:lpstr>What is trust?</vt:lpstr>
      <vt:lpstr>What can help build trust?</vt:lpstr>
      <vt:lpstr>Developing Good Relationships</vt:lpstr>
      <vt:lpstr>What issues can affect relationship building?</vt:lpstr>
      <vt:lpstr>What issues can affect relationship building?</vt:lpstr>
      <vt:lpstr>Benefits of an effective team</vt:lpstr>
      <vt:lpstr>Drawbacks of ineffective teams</vt:lpstr>
      <vt:lpstr>The assessments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Laura James</cp:lastModifiedBy>
  <cp:revision>75</cp:revision>
  <dcterms:created xsi:type="dcterms:W3CDTF">2015-04-14T15:21:28Z</dcterms:created>
  <dcterms:modified xsi:type="dcterms:W3CDTF">2023-01-09T10:12:58Z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