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28"/>
  </p:notesMasterIdLst>
  <p:sldIdLst>
    <p:sldId id="257" r:id="rId2"/>
    <p:sldId id="385" r:id="rId3"/>
    <p:sldId id="386" r:id="rId4"/>
    <p:sldId id="387" r:id="rId5"/>
    <p:sldId id="388" r:id="rId6"/>
    <p:sldId id="384" r:id="rId7"/>
    <p:sldId id="315" r:id="rId8"/>
    <p:sldId id="316" r:id="rId9"/>
    <p:sldId id="358" r:id="rId10"/>
    <p:sldId id="334" r:id="rId11"/>
    <p:sldId id="359" r:id="rId12"/>
    <p:sldId id="361" r:id="rId13"/>
    <p:sldId id="377" r:id="rId14"/>
    <p:sldId id="335" r:id="rId15"/>
    <p:sldId id="375" r:id="rId16"/>
    <p:sldId id="389" r:id="rId17"/>
    <p:sldId id="378" r:id="rId18"/>
    <p:sldId id="364" r:id="rId19"/>
    <p:sldId id="376" r:id="rId20"/>
    <p:sldId id="379" r:id="rId21"/>
    <p:sldId id="380" r:id="rId22"/>
    <p:sldId id="381" r:id="rId23"/>
    <p:sldId id="383" r:id="rId24"/>
    <p:sldId id="363" r:id="rId25"/>
    <p:sldId id="329" r:id="rId26"/>
    <p:sldId id="357"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17E487-4B7E-4356-AC60-E013C4438F2F}" v="7" dt="2025-07-24T00:51:36.577"/>
  </p1510:revLst>
</p1510:revInfo>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3" d="100"/>
          <a:sy n="63" d="100"/>
        </p:scale>
        <p:origin x="1382"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if Salem" userId="93371da5-1b6a-4146-a736-4a3b0c81f0c2" providerId="ADAL" clId="{6E17E487-4B7E-4356-AC60-E013C4438F2F}"/>
    <pc:docChg chg="custSel addSld modSld">
      <pc:chgData name="Serif Salem" userId="93371da5-1b6a-4146-a736-4a3b0c81f0c2" providerId="ADAL" clId="{6E17E487-4B7E-4356-AC60-E013C4438F2F}" dt="2025-07-31T20:21:52.509" v="107" actId="20577"/>
      <pc:docMkLst>
        <pc:docMk/>
      </pc:docMkLst>
      <pc:sldChg chg="modSp mod">
        <pc:chgData name="Serif Salem" userId="93371da5-1b6a-4146-a736-4a3b0c81f0c2" providerId="ADAL" clId="{6E17E487-4B7E-4356-AC60-E013C4438F2F}" dt="2025-07-31T20:21:52.509" v="107" actId="20577"/>
        <pc:sldMkLst>
          <pc:docMk/>
          <pc:sldMk cId="3408955283" sldId="257"/>
        </pc:sldMkLst>
        <pc:spChg chg="mod">
          <ac:chgData name="Serif Salem" userId="93371da5-1b6a-4146-a736-4a3b0c81f0c2" providerId="ADAL" clId="{6E17E487-4B7E-4356-AC60-E013C4438F2F}" dt="2025-07-31T20:21:52.509" v="107" actId="20577"/>
          <ac:spMkLst>
            <pc:docMk/>
            <pc:sldMk cId="3408955283" sldId="257"/>
            <ac:spMk id="5" creationId="{F0412A12-8FCD-DCFC-2CA1-02FE6D5143BA}"/>
          </ac:spMkLst>
        </pc:spChg>
      </pc:sldChg>
      <pc:sldChg chg="addSp delSp modSp new mod chgLayout">
        <pc:chgData name="Serif Salem" userId="93371da5-1b6a-4146-a736-4a3b0c81f0c2" providerId="ADAL" clId="{6E17E487-4B7E-4356-AC60-E013C4438F2F}" dt="2025-07-24T00:37:47.471" v="22" actId="20577"/>
        <pc:sldMkLst>
          <pc:docMk/>
          <pc:sldMk cId="226781196" sldId="385"/>
        </pc:sldMkLst>
        <pc:spChg chg="add mod ord">
          <ac:chgData name="Serif Salem" userId="93371da5-1b6a-4146-a736-4a3b0c81f0c2" providerId="ADAL" clId="{6E17E487-4B7E-4356-AC60-E013C4438F2F}" dt="2025-07-24T00:36:54.879" v="6" actId="20577"/>
          <ac:spMkLst>
            <pc:docMk/>
            <pc:sldMk cId="226781196" sldId="385"/>
            <ac:spMk id="4" creationId="{8126199C-1B75-20E3-1F82-B37F946E81F8}"/>
          </ac:spMkLst>
        </pc:spChg>
        <pc:spChg chg="add mod ord">
          <ac:chgData name="Serif Salem" userId="93371da5-1b6a-4146-a736-4a3b0c81f0c2" providerId="ADAL" clId="{6E17E487-4B7E-4356-AC60-E013C4438F2F}" dt="2025-07-24T00:37:47.471" v="22" actId="20577"/>
          <ac:spMkLst>
            <pc:docMk/>
            <pc:sldMk cId="226781196" sldId="385"/>
            <ac:spMk id="5" creationId="{D9BA3D4B-C43B-3779-C47C-B79E24FD5F85}"/>
          </ac:spMkLst>
        </pc:spChg>
      </pc:sldChg>
      <pc:sldChg chg="addSp delSp modSp new mod modClrScheme chgLayout">
        <pc:chgData name="Serif Salem" userId="93371da5-1b6a-4146-a736-4a3b0c81f0c2" providerId="ADAL" clId="{6E17E487-4B7E-4356-AC60-E013C4438F2F}" dt="2025-07-24T00:47:24.377" v="104" actId="20577"/>
        <pc:sldMkLst>
          <pc:docMk/>
          <pc:sldMk cId="1650863880" sldId="386"/>
        </pc:sldMkLst>
        <pc:spChg chg="add mod ord">
          <ac:chgData name="Serif Salem" userId="93371da5-1b6a-4146-a736-4a3b0c81f0c2" providerId="ADAL" clId="{6E17E487-4B7E-4356-AC60-E013C4438F2F}" dt="2025-07-24T00:47:24.377" v="104" actId="20577"/>
          <ac:spMkLst>
            <pc:docMk/>
            <pc:sldMk cId="1650863880" sldId="386"/>
            <ac:spMk id="4" creationId="{F6CB370A-48C7-EB5C-6BA5-FBB2E4BFBEC2}"/>
          </ac:spMkLst>
        </pc:spChg>
        <pc:spChg chg="add mod ord">
          <ac:chgData name="Serif Salem" userId="93371da5-1b6a-4146-a736-4a3b0c81f0c2" providerId="ADAL" clId="{6E17E487-4B7E-4356-AC60-E013C4438F2F}" dt="2025-07-24T00:40:20.715" v="68" actId="113"/>
          <ac:spMkLst>
            <pc:docMk/>
            <pc:sldMk cId="1650863880" sldId="386"/>
            <ac:spMk id="7" creationId="{308324C9-35FD-7A36-4CAE-2824C545D851}"/>
          </ac:spMkLst>
        </pc:spChg>
      </pc:sldChg>
      <pc:sldChg chg="addSp modSp new mod">
        <pc:chgData name="Serif Salem" userId="93371da5-1b6a-4146-a736-4a3b0c81f0c2" providerId="ADAL" clId="{6E17E487-4B7E-4356-AC60-E013C4438F2F}" dt="2025-07-24T00:47:31.740" v="105"/>
        <pc:sldMkLst>
          <pc:docMk/>
          <pc:sldMk cId="2570352674" sldId="387"/>
        </pc:sldMkLst>
        <pc:spChg chg="mod">
          <ac:chgData name="Serif Salem" userId="93371da5-1b6a-4146-a736-4a3b0c81f0c2" providerId="ADAL" clId="{6E17E487-4B7E-4356-AC60-E013C4438F2F}" dt="2025-07-24T00:47:31.740" v="105"/>
          <ac:spMkLst>
            <pc:docMk/>
            <pc:sldMk cId="2570352674" sldId="387"/>
            <ac:spMk id="2" creationId="{A0E35F69-8ECB-5CCF-9E3A-C8EC961CC1A1}"/>
          </ac:spMkLst>
        </pc:spChg>
        <pc:graphicFrameChg chg="add mod modGraphic">
          <ac:chgData name="Serif Salem" userId="93371da5-1b6a-4146-a736-4a3b0c81f0c2" providerId="ADAL" clId="{6E17E487-4B7E-4356-AC60-E013C4438F2F}" dt="2025-07-24T00:42:18.843" v="83" actId="14734"/>
          <ac:graphicFrameMkLst>
            <pc:docMk/>
            <pc:sldMk cId="2570352674" sldId="387"/>
            <ac:graphicFrameMk id="4" creationId="{F8C27FCE-4859-2BAC-CE64-BECA3607589D}"/>
          </ac:graphicFrameMkLst>
        </pc:graphicFrameChg>
      </pc:sldChg>
      <pc:sldChg chg="modSp new mod">
        <pc:chgData name="Serif Salem" userId="93371da5-1b6a-4146-a736-4a3b0c81f0c2" providerId="ADAL" clId="{6E17E487-4B7E-4356-AC60-E013C4438F2F}" dt="2025-07-24T00:47:35.598" v="106"/>
        <pc:sldMkLst>
          <pc:docMk/>
          <pc:sldMk cId="837810351" sldId="388"/>
        </pc:sldMkLst>
        <pc:spChg chg="mod">
          <ac:chgData name="Serif Salem" userId="93371da5-1b6a-4146-a736-4a3b0c81f0c2" providerId="ADAL" clId="{6E17E487-4B7E-4356-AC60-E013C4438F2F}" dt="2025-07-24T00:47:35.598" v="106"/>
          <ac:spMkLst>
            <pc:docMk/>
            <pc:sldMk cId="837810351" sldId="388"/>
            <ac:spMk id="2" creationId="{75131393-0FFA-7AE6-4090-3C01EF024D53}"/>
          </ac:spMkLst>
        </pc:spChg>
        <pc:spChg chg="mod">
          <ac:chgData name="Serif Salem" userId="93371da5-1b6a-4146-a736-4a3b0c81f0c2" providerId="ADAL" clId="{6E17E487-4B7E-4356-AC60-E013C4438F2F}" dt="2025-07-24T00:44:07.291" v="96" actId="15"/>
          <ac:spMkLst>
            <pc:docMk/>
            <pc:sldMk cId="837810351" sldId="388"/>
            <ac:spMk id="3" creationId="{1D59C1B9-5F99-754C-8D0F-BF4D47B6AB59}"/>
          </ac:spMkLst>
        </pc:spChg>
      </pc:sldChg>
    </pc:docChg>
  </pc:docChgLst>
  <pc:docChgLst>
    <pc:chgData name="Serif Salem" userId="93371da5-1b6a-4146-a736-4a3b0c81f0c2" providerId="ADAL" clId="{E93046F5-849A-4279-850E-4E3AB61CB252}"/>
    <pc:docChg chg="undo custSel addSld modSld">
      <pc:chgData name="Serif Salem" userId="93371da5-1b6a-4146-a736-4a3b0c81f0c2" providerId="ADAL" clId="{E93046F5-849A-4279-850E-4E3AB61CB252}" dt="2025-07-24T10:06:46.928" v="219" actId="20577"/>
      <pc:docMkLst>
        <pc:docMk/>
      </pc:docMkLst>
      <pc:sldChg chg="addSp delSp modSp new mod modClrScheme chgLayout">
        <pc:chgData name="Serif Salem" userId="93371da5-1b6a-4146-a736-4a3b0c81f0c2" providerId="ADAL" clId="{E93046F5-849A-4279-850E-4E3AB61CB252}" dt="2025-07-24T10:06:46.928" v="219" actId="20577"/>
        <pc:sldMkLst>
          <pc:docMk/>
          <pc:sldMk cId="288251748" sldId="389"/>
        </pc:sldMkLst>
        <pc:spChg chg="mod ord">
          <ac:chgData name="Serif Salem" userId="93371da5-1b6a-4146-a736-4a3b0c81f0c2" providerId="ADAL" clId="{E93046F5-849A-4279-850E-4E3AB61CB252}" dt="2025-07-24T10:04:08.974" v="1" actId="700"/>
          <ac:spMkLst>
            <pc:docMk/>
            <pc:sldMk cId="288251748" sldId="389"/>
            <ac:spMk id="3" creationId="{621952B4-2A07-25C5-8B2B-C8D1C0D3EC5E}"/>
          </ac:spMkLst>
        </pc:spChg>
        <pc:spChg chg="add mod ord">
          <ac:chgData name="Serif Salem" userId="93371da5-1b6a-4146-a736-4a3b0c81f0c2" providerId="ADAL" clId="{E93046F5-849A-4279-850E-4E3AB61CB252}" dt="2025-07-24T10:04:18.396" v="15" actId="20577"/>
          <ac:spMkLst>
            <pc:docMk/>
            <pc:sldMk cId="288251748" sldId="389"/>
            <ac:spMk id="5" creationId="{A461515F-C2B9-8E04-E4EB-D5F1576847FB}"/>
          </ac:spMkLst>
        </pc:spChg>
        <pc:spChg chg="add mod ord">
          <ac:chgData name="Serif Salem" userId="93371da5-1b6a-4146-a736-4a3b0c81f0c2" providerId="ADAL" clId="{E93046F5-849A-4279-850E-4E3AB61CB252}" dt="2025-07-24T10:06:46.928" v="219" actId="20577"/>
          <ac:spMkLst>
            <pc:docMk/>
            <pc:sldMk cId="288251748" sldId="389"/>
            <ac:spMk id="6" creationId="{7C085BE9-01B9-96D5-D158-57FDD123AD8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747538-7999-41AC-8149-B8F604653268}" type="datetimeFigureOut">
              <a:rPr lang="en-GB" smtClean="0"/>
              <a:t>31/07/2025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E7CBB6-353B-45E2-9702-05CD946771D9}" type="slidenum">
              <a:rPr lang="en-GB" smtClean="0"/>
              <a:t>‹#›</a:t>
            </a:fld>
            <a:endParaRPr lang="en-GB"/>
          </a:p>
        </p:txBody>
      </p:sp>
    </p:spTree>
    <p:extLst>
      <p:ext uri="{BB962C8B-B14F-4D97-AF65-F5344CB8AC3E}">
        <p14:creationId xmlns:p14="http://schemas.microsoft.com/office/powerpoint/2010/main" val="2341814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4B96860-502C-454D-9214-F84E15D7E877}"/>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B00EB98F-C706-4299-84A5-E830CE0ED06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46A531E7-ED25-4937-B6B5-256E12BD269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7BD3F0B8-D543-4790-8A4C-99251BE813CD}" type="slidenum">
              <a:rPr lang="en-GB" altLang="en-US">
                <a:latin typeface="Times New Roman" panose="02020603050405020304" pitchFamily="18" charset="0"/>
              </a:rPr>
              <a:pPr eaLnBrk="1" hangingPunct="1"/>
              <a:t>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6536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82602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160625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4595288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508115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2642565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5189622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7607480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67945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0083891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6928943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2795039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652530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6158009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1778133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8020443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24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9146738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8069C52-4842-B1D1-4515-8D68DA615533}"/>
              </a:ext>
            </a:extLst>
          </p:cNvPr>
          <p:cNvPicPr>
            <a:picLocks noChangeAspect="1"/>
          </p:cNvPicPr>
          <p:nvPr/>
        </p:nvPicPr>
        <p:blipFill>
          <a:blip r:embed="rId3"/>
          <a:stretch>
            <a:fillRect/>
          </a:stretch>
        </p:blipFill>
        <p:spPr>
          <a:xfrm>
            <a:off x="0" y="-6733"/>
            <a:ext cx="12201452" cy="6871465"/>
          </a:xfrm>
          <a:prstGeom prst="rect">
            <a:avLst/>
          </a:prstGeom>
        </p:spPr>
      </p:pic>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Title 8"/>
          <p:cNvSpPr>
            <a:spLocks noGrp="1"/>
          </p:cNvSpPr>
          <p:nvPr>
            <p:ph type="ctrTitle"/>
          </p:nvPr>
        </p:nvSpPr>
        <p:spPr>
          <a:xfrm>
            <a:off x="914400" y="1338145"/>
            <a:ext cx="10363199" cy="2419815"/>
          </a:xfrm>
          <a:prstGeom prst="roundRect">
            <a:avLst>
              <a:gd name="adj" fmla="val 9294"/>
            </a:avLst>
          </a:prstGeom>
          <a:ln w="28575">
            <a:noFill/>
          </a:ln>
        </p:spPr>
        <p:txBody>
          <a:bodyPr vert="horz" anchor="b">
            <a:normAutofit/>
          </a:bodyPr>
          <a:lstStyle>
            <a:lvl1pPr algn="ctr">
              <a:defRPr sz="44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17" name="Subtitle 16"/>
          <p:cNvSpPr>
            <a:spLocks noGrp="1"/>
          </p:cNvSpPr>
          <p:nvPr>
            <p:ph type="subTitle" idx="1"/>
          </p:nvPr>
        </p:nvSpPr>
        <p:spPr>
          <a:xfrm>
            <a:off x="914400" y="4036741"/>
            <a:ext cx="10363200" cy="1374422"/>
          </a:xfrm>
          <a:prstGeom prst="roundRect">
            <a:avLst/>
          </a:prstGeom>
          <a:ln w="28575">
            <a:noFill/>
          </a:ln>
        </p:spPr>
        <p:txBody>
          <a:bodyPr lIns="45720" rIns="45720">
            <a:normAutofit/>
          </a:bodyPr>
          <a:lstStyle>
            <a:lvl1pPr marL="0" marR="64008" indent="0" algn="ctr">
              <a:buNone/>
              <a:defRPr sz="36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0" name="Date Placeholder 29"/>
          <p:cNvSpPr>
            <a:spLocks noGrp="1"/>
          </p:cNvSpPr>
          <p:nvPr>
            <p:ph type="dt" sz="half" idx="10"/>
          </p:nvPr>
        </p:nvSpPr>
        <p:spPr/>
        <p:txBody>
          <a:bodyPr/>
          <a:lstStyle>
            <a:lvl1pPr>
              <a:defRPr>
                <a:solidFill>
                  <a:srgbClr val="E0E6E9"/>
                </a:solidFill>
              </a:defRPr>
            </a:lvl1pPr>
            <a:extLst/>
          </a:lstStyle>
          <a:p>
            <a:endParaRPr lang="en-GB"/>
          </a:p>
        </p:txBody>
      </p:sp>
      <p:sp>
        <p:nvSpPr>
          <p:cNvPr id="2" name="Slide Number Placeholder 7">
            <a:extLst>
              <a:ext uri="{FF2B5EF4-FFF2-40B4-BE49-F238E27FC236}">
                <a16:creationId xmlns:a16="http://schemas.microsoft.com/office/drawing/2014/main" id="{52C2EEAF-B2B3-6386-AE4D-57D736786095}"/>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A97E9E4C-CF79-40B4-875F-5D32384DB695}" type="slidenum">
              <a:rPr lang="en-GB" smtClean="0"/>
              <a:t>‹#›</a:t>
            </a:fld>
            <a:endParaRPr lang="en-GB"/>
          </a:p>
        </p:txBody>
      </p:sp>
    </p:spTree>
    <p:extLst>
      <p:ext uri="{BB962C8B-B14F-4D97-AF65-F5344CB8AC3E}">
        <p14:creationId xmlns:p14="http://schemas.microsoft.com/office/powerpoint/2010/main" val="125716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A97E9E4C-CF79-40B4-875F-5D32384DB695}" type="slidenum">
              <a:rPr lang="en-GB" smtClean="0"/>
              <a:t>‹#›</a:t>
            </a:fld>
            <a:endParaRPr lang="en-GB"/>
          </a:p>
        </p:txBody>
      </p:sp>
      <p:sp>
        <p:nvSpPr>
          <p:cNvPr id="8" name="Title 8">
            <a:extLst>
              <a:ext uri="{FF2B5EF4-FFF2-40B4-BE49-F238E27FC236}">
                <a16:creationId xmlns:a16="http://schemas.microsoft.com/office/drawing/2014/main" id="{262ED4CD-BBFF-802B-903B-8ABB4EBB480F}"/>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0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9" name="Subtitle 16">
            <a:extLst>
              <a:ext uri="{FF2B5EF4-FFF2-40B4-BE49-F238E27FC236}">
                <a16:creationId xmlns:a16="http://schemas.microsoft.com/office/drawing/2014/main" id="{BEBACD6F-2F55-4E93-9540-6443426757C9}"/>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32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Tree>
    <p:extLst>
      <p:ext uri="{BB962C8B-B14F-4D97-AF65-F5344CB8AC3E}">
        <p14:creationId xmlns:p14="http://schemas.microsoft.com/office/powerpoint/2010/main" val="3553664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15419" y="164077"/>
            <a:ext cx="11031105" cy="778582"/>
          </a:xfrm>
        </p:spPr>
        <p:txBody>
          <a:bodyPr>
            <a:normAutofit/>
          </a:bodyPr>
          <a:lstStyle>
            <a:lvl1pPr>
              <a:defRPr sz="3000">
                <a:solidFill>
                  <a:srgbClr val="004989"/>
                </a:solidFill>
              </a:defRPr>
            </a:lvl1pPr>
          </a:lstStyle>
          <a:p>
            <a:r>
              <a:rPr lang="en-US"/>
              <a:t>Click to edit Master title style</a:t>
            </a:r>
            <a:endParaRPr lang="en-GB" dirty="0"/>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A97E9E4C-CF79-40B4-875F-5D32384DB695}"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5" y="1069975"/>
            <a:ext cx="11487150"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8" name="Graphic 7" descr="Clipboard with solid fill">
            <a:extLst>
              <a:ext uri="{FF2B5EF4-FFF2-40B4-BE49-F238E27FC236}">
                <a16:creationId xmlns:a16="http://schemas.microsoft.com/office/drawing/2014/main" id="{3C61A5C2-849A-B063-927F-B9CB2426930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164077"/>
            <a:ext cx="720883" cy="720883"/>
          </a:xfrm>
          <a:prstGeom prst="rect">
            <a:avLst/>
          </a:prstGeom>
        </p:spPr>
      </p:pic>
    </p:spTree>
    <p:extLst>
      <p:ext uri="{BB962C8B-B14F-4D97-AF65-F5344CB8AC3E}">
        <p14:creationId xmlns:p14="http://schemas.microsoft.com/office/powerpoint/2010/main" val="855995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7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34013" y="164077"/>
            <a:ext cx="11012511" cy="778582"/>
          </a:xfrm>
        </p:spPr>
        <p:txBody>
          <a:bodyPr>
            <a:normAutofit/>
          </a:bodyPr>
          <a:lstStyle>
            <a:lvl1pPr>
              <a:defRPr sz="3000"/>
            </a:lvl1pPr>
          </a:lstStyle>
          <a:p>
            <a:r>
              <a:rPr lang="en-US"/>
              <a:t>Click to edit Master title style</a:t>
            </a:r>
            <a:endParaRPr lang="en-GB" dirty="0"/>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A97E9E4C-CF79-40B4-875F-5D32384DB695}"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5" y="1069975"/>
            <a:ext cx="11487150"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7" name="Graphic 6" descr="Chat with solid fill">
            <a:extLst>
              <a:ext uri="{FF2B5EF4-FFF2-40B4-BE49-F238E27FC236}">
                <a16:creationId xmlns:a16="http://schemas.microsoft.com/office/drawing/2014/main" id="{C1B3A237-B989-E423-4627-AB4D474298C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28259"/>
            <a:ext cx="914400" cy="914400"/>
          </a:xfrm>
          <a:prstGeom prst="rect">
            <a:avLst/>
          </a:prstGeom>
        </p:spPr>
      </p:pic>
      <p:cxnSp>
        <p:nvCxnSpPr>
          <p:cNvPr id="6" name="Straight Connector 5">
            <a:extLst>
              <a:ext uri="{FF2B5EF4-FFF2-40B4-BE49-F238E27FC236}">
                <a16:creationId xmlns:a16="http://schemas.microsoft.com/office/drawing/2014/main" id="{891829EA-6FE6-9842-0CC3-3982AA3ECD79}"/>
              </a:ext>
            </a:extLst>
          </p:cNvPr>
          <p:cNvCxnSpPr>
            <a:cxnSpLocks/>
          </p:cNvCxnSpPr>
          <p:nvPr/>
        </p:nvCxnSpPr>
        <p:spPr>
          <a:xfrm>
            <a:off x="0" y="48125"/>
            <a:ext cx="12192000" cy="0"/>
          </a:xfrm>
          <a:prstGeom prst="line">
            <a:avLst/>
          </a:prstGeom>
          <a:ln w="104775">
            <a:solidFill>
              <a:srgbClr val="FFD9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1734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0A0FA17-244D-A87D-E136-38973106732B}"/>
              </a:ext>
            </a:extLst>
          </p:cNvPr>
          <p:cNvSpPr>
            <a:spLocks noGrp="1"/>
          </p:cNvSpPr>
          <p:nvPr>
            <p:ph type="ftr" sz="quarter" idx="11"/>
          </p:nvPr>
        </p:nvSpPr>
        <p:spPr/>
        <p:txBody>
          <a:bodyPr/>
          <a:lstStyle/>
          <a:p>
            <a:endParaRPr lang="en-GB"/>
          </a:p>
        </p:txBody>
      </p:sp>
      <p:sp>
        <p:nvSpPr>
          <p:cNvPr id="9" name="Date Placeholder 2">
            <a:extLst>
              <a:ext uri="{FF2B5EF4-FFF2-40B4-BE49-F238E27FC236}">
                <a16:creationId xmlns:a16="http://schemas.microsoft.com/office/drawing/2014/main" id="{C22537E9-854A-1343-5A3E-DE9041A9C684}"/>
              </a:ext>
            </a:extLst>
          </p:cNvPr>
          <p:cNvSpPr>
            <a:spLocks noGrp="1"/>
          </p:cNvSpPr>
          <p:nvPr>
            <p:ph type="dt" sz="half" idx="10"/>
          </p:nvPr>
        </p:nvSpPr>
        <p:spPr>
          <a:xfrm rot="5400000">
            <a:off x="10655346" y="4185245"/>
            <a:ext cx="2743200" cy="356491"/>
          </a:xfrm>
        </p:spPr>
        <p:txBody>
          <a:bodyPr/>
          <a:lstStyle/>
          <a:p>
            <a:endParaRPr lang="en-GB"/>
          </a:p>
        </p:txBody>
      </p:sp>
      <p:sp>
        <p:nvSpPr>
          <p:cNvPr id="10" name="Slide Number Placeholder 4">
            <a:extLst>
              <a:ext uri="{FF2B5EF4-FFF2-40B4-BE49-F238E27FC236}">
                <a16:creationId xmlns:a16="http://schemas.microsoft.com/office/drawing/2014/main" id="{1BA5CA9B-C854-379F-CA72-13454A4752CA}"/>
              </a:ext>
            </a:extLst>
          </p:cNvPr>
          <p:cNvSpPr>
            <a:spLocks noGrp="1"/>
          </p:cNvSpPr>
          <p:nvPr>
            <p:ph type="sldNum" sz="quarter" idx="12"/>
          </p:nvPr>
        </p:nvSpPr>
        <p:spPr>
          <a:xfrm>
            <a:off x="11856149" y="5755807"/>
            <a:ext cx="356492" cy="356400"/>
          </a:xfrm>
        </p:spPr>
        <p:txBody>
          <a:bodyPr/>
          <a:lstStyle/>
          <a:p>
            <a:fld id="{A97E9E4C-CF79-40B4-875F-5D32384DB695}" type="slidenum">
              <a:rPr lang="en-GB" smtClean="0"/>
              <a:t>‹#›</a:t>
            </a:fld>
            <a:endParaRPr lang="en-GB"/>
          </a:p>
        </p:txBody>
      </p:sp>
      <p:sp>
        <p:nvSpPr>
          <p:cNvPr id="11" name="Title 1">
            <a:extLst>
              <a:ext uri="{FF2B5EF4-FFF2-40B4-BE49-F238E27FC236}">
                <a16:creationId xmlns:a16="http://schemas.microsoft.com/office/drawing/2014/main" id="{8013CC0F-541B-515C-FD51-96D7C1CDEDFD}"/>
              </a:ext>
            </a:extLst>
          </p:cNvPr>
          <p:cNvSpPr>
            <a:spLocks noGrp="1"/>
          </p:cNvSpPr>
          <p:nvPr>
            <p:ph type="title"/>
          </p:nvPr>
        </p:nvSpPr>
        <p:spPr>
          <a:xfrm>
            <a:off x="803868" y="164077"/>
            <a:ext cx="11042656" cy="778582"/>
          </a:xfrm>
        </p:spPr>
        <p:txBody>
          <a:bodyPr/>
          <a:lstStyle>
            <a:lvl1pPr>
              <a:defRPr>
                <a:ln w="22225">
                  <a:solidFill>
                    <a:srgbClr val="C00000"/>
                  </a:solidFill>
                  <a:prstDash val="solid"/>
                </a:ln>
                <a:solidFill>
                  <a:srgbClr val="C00000"/>
                </a:solidFill>
              </a:defRPr>
            </a:lvl1pPr>
          </a:lstStyle>
          <a:p>
            <a:r>
              <a:rPr lang="en-US"/>
              <a:t>Click to edit Master title style</a:t>
            </a:r>
            <a:endParaRPr lang="en-GB"/>
          </a:p>
        </p:txBody>
      </p:sp>
      <p:cxnSp>
        <p:nvCxnSpPr>
          <p:cNvPr id="13" name="Straight Connector 12">
            <a:extLst>
              <a:ext uri="{FF2B5EF4-FFF2-40B4-BE49-F238E27FC236}">
                <a16:creationId xmlns:a16="http://schemas.microsoft.com/office/drawing/2014/main" id="{8F690071-E015-2666-8280-8044ECC2045F}"/>
              </a:ext>
            </a:extLst>
          </p:cNvPr>
          <p:cNvCxnSpPr>
            <a:cxnSpLocks/>
          </p:cNvCxnSpPr>
          <p:nvPr/>
        </p:nvCxnSpPr>
        <p:spPr>
          <a:xfrm>
            <a:off x="0" y="48125"/>
            <a:ext cx="12192000" cy="0"/>
          </a:xfrm>
          <a:prstGeom prst="line">
            <a:avLst/>
          </a:prstGeom>
          <a:ln w="104775">
            <a:solidFill>
              <a:srgbClr val="C00000"/>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23CFC43-085D-ECDB-C94E-5ACBCD8DCE17}"/>
              </a:ext>
            </a:extLst>
          </p:cNvPr>
          <p:cNvSpPr>
            <a:spLocks noGrp="1"/>
          </p:cNvSpPr>
          <p:nvPr>
            <p:ph type="body" sz="quarter" idx="13"/>
          </p:nvPr>
        </p:nvSpPr>
        <p:spPr>
          <a:xfrm>
            <a:off x="358775" y="1103313"/>
            <a:ext cx="11487150" cy="5008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2" name="Straight Connector 1">
            <a:extLst>
              <a:ext uri="{FF2B5EF4-FFF2-40B4-BE49-F238E27FC236}">
                <a16:creationId xmlns:a16="http://schemas.microsoft.com/office/drawing/2014/main" id="{DE0E5074-9C3F-FB3E-2E4D-94B5898C83EE}"/>
              </a:ext>
            </a:extLst>
          </p:cNvPr>
          <p:cNvCxnSpPr>
            <a:cxnSpLocks/>
          </p:cNvCxnSpPr>
          <p:nvPr/>
        </p:nvCxnSpPr>
        <p:spPr>
          <a:xfrm>
            <a:off x="0" y="48125"/>
            <a:ext cx="12192000" cy="0"/>
          </a:xfrm>
          <a:prstGeom prst="line">
            <a:avLst/>
          </a:prstGeom>
          <a:ln w="104775">
            <a:solidFill>
              <a:srgbClr val="C000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pic>
        <p:nvPicPr>
          <p:cNvPr id="8" name="Graphic 7" descr="Puzzle pieces with solid fill">
            <a:extLst>
              <a:ext uri="{FF2B5EF4-FFF2-40B4-BE49-F238E27FC236}">
                <a16:creationId xmlns:a16="http://schemas.microsoft.com/office/drawing/2014/main" id="{4890D5CD-044A-9D0A-69AB-92131161260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96168"/>
            <a:ext cx="914400" cy="914400"/>
          </a:xfrm>
          <a:prstGeom prst="rect">
            <a:avLst/>
          </a:prstGeom>
        </p:spPr>
      </p:pic>
    </p:spTree>
    <p:extLst>
      <p:ext uri="{BB962C8B-B14F-4D97-AF65-F5344CB8AC3E}">
        <p14:creationId xmlns:p14="http://schemas.microsoft.com/office/powerpoint/2010/main" val="3470625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A97E9E4C-CF79-40B4-875F-5D32384DB695}" type="slidenum">
              <a:rPr lang="en-GB" smtClean="0"/>
              <a:t>‹#›</a:t>
            </a:fld>
            <a:endParaRPr lang="en-GB"/>
          </a:p>
        </p:txBody>
      </p:sp>
    </p:spTree>
    <p:extLst>
      <p:ext uri="{BB962C8B-B14F-4D97-AF65-F5344CB8AC3E}">
        <p14:creationId xmlns:p14="http://schemas.microsoft.com/office/powerpoint/2010/main" val="1260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Custom Layout">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1" y="6376594"/>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
        <p:nvSpPr>
          <p:cNvPr id="2" name="Title Placeholder 1">
            <a:extLst>
              <a:ext uri="{FF2B5EF4-FFF2-40B4-BE49-F238E27FC236}">
                <a16:creationId xmlns:a16="http://schemas.microsoft.com/office/drawing/2014/main" id="{47A4B5A1-EF64-9729-AEC2-36C3D85FA1F9}"/>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9" name="Date Placeholder 4">
            <a:extLst>
              <a:ext uri="{FF2B5EF4-FFF2-40B4-BE49-F238E27FC236}">
                <a16:creationId xmlns:a16="http://schemas.microsoft.com/office/drawing/2014/main" id="{8DF811DF-0ADD-2F4F-8990-B3AD45C58230}"/>
              </a:ext>
            </a:extLst>
          </p:cNvPr>
          <p:cNvSpPr>
            <a:spLocks noGrp="1"/>
          </p:cNvSpPr>
          <p:nvPr>
            <p:ph type="dt" sz="half" idx="2"/>
          </p:nvPr>
        </p:nvSpPr>
        <p:spPr>
          <a:xfrm rot="5400000">
            <a:off x="10655346" y="4854315"/>
            <a:ext cx="2743200" cy="356491"/>
          </a:xfrm>
          <a:prstGeom prst="rect">
            <a:avLst/>
          </a:prstGeom>
        </p:spPr>
        <p:txBody>
          <a:bodyPr vert="horz" lIns="91440" tIns="45720" rIns="91440" bIns="45720" rtlCol="0" anchor="ctr"/>
          <a:lstStyle>
            <a:lvl1pPr algn="r">
              <a:defRPr sz="1100">
                <a:solidFill>
                  <a:schemeClr val="tx1">
                    <a:tint val="82000"/>
                  </a:schemeClr>
                </a:solidFill>
              </a:defRPr>
            </a:lvl1pPr>
          </a:lstStyle>
          <a:p>
            <a:endParaRPr lang="en-GB"/>
          </a:p>
        </p:txBody>
      </p:sp>
      <p:sp>
        <p:nvSpPr>
          <p:cNvPr id="10" name="Slide Number Placeholder 7">
            <a:extLst>
              <a:ext uri="{FF2B5EF4-FFF2-40B4-BE49-F238E27FC236}">
                <a16:creationId xmlns:a16="http://schemas.microsoft.com/office/drawing/2014/main" id="{A5A49E56-298E-C426-9650-8EEEBAD9BD55}"/>
              </a:ext>
            </a:extLst>
          </p:cNvPr>
          <p:cNvSpPr>
            <a:spLocks noGrp="1"/>
          </p:cNvSpPr>
          <p:nvPr>
            <p:ph type="sldNum" sz="quarter" idx="4"/>
          </p:nvPr>
        </p:nvSpPr>
        <p:spPr>
          <a:xfrm>
            <a:off x="11856149" y="6424877"/>
            <a:ext cx="356492" cy="356400"/>
          </a:xfrm>
          <a:prstGeom prst="rect">
            <a:avLst/>
          </a:prstGeom>
        </p:spPr>
        <p:txBody>
          <a:bodyPr vert="horz" lIns="91440" tIns="45720" rIns="91440" bIns="45720" rtlCol="0" anchor="ctr"/>
          <a:lstStyle>
            <a:lvl1pPr algn="ctr">
              <a:defRPr sz="1100" b="1">
                <a:solidFill>
                  <a:schemeClr val="tx1">
                    <a:tint val="82000"/>
                  </a:schemeClr>
                </a:solidFill>
              </a:defRPr>
            </a:lvl1pPr>
          </a:lstStyle>
          <a:p>
            <a:fld id="{A97E9E4C-CF79-40B4-875F-5D32384DB695}" type="slidenum">
              <a:rPr lang="en-GB" smtClean="0"/>
              <a:t>‹#›</a:t>
            </a:fld>
            <a:endParaRPr lang="en-GB"/>
          </a:p>
        </p:txBody>
      </p:sp>
      <p:sp>
        <p:nvSpPr>
          <p:cNvPr id="12" name="Text Placeholder 11">
            <a:extLst>
              <a:ext uri="{FF2B5EF4-FFF2-40B4-BE49-F238E27FC236}">
                <a16:creationId xmlns:a16="http://schemas.microsoft.com/office/drawing/2014/main" id="{9A3EAE59-13ED-B1C7-162D-79A726945AF7}"/>
              </a:ext>
            </a:extLst>
          </p:cNvPr>
          <p:cNvSpPr>
            <a:spLocks noGrp="1"/>
          </p:cNvSpPr>
          <p:nvPr>
            <p:ph type="body" sz="quarter" idx="10"/>
          </p:nvPr>
        </p:nvSpPr>
        <p:spPr>
          <a:xfrm>
            <a:off x="358775" y="1081088"/>
            <a:ext cx="11487150" cy="5175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797257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1_Custom Layout">
    <p:bg>
      <p:bgPr>
        <a:solidFill>
          <a:schemeClr val="bg1"/>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88708C92-2C79-8912-0B51-14908D411655}"/>
              </a:ext>
            </a:extLst>
          </p:cNvPr>
          <p:cNvSpPr>
            <a:spLocks noGrp="1"/>
          </p:cNvSpPr>
          <p:nvPr>
            <p:ph type="ftr" sz="quarter" idx="3"/>
          </p:nvPr>
        </p:nvSpPr>
        <p:spPr>
          <a:xfrm>
            <a:off x="2856571" y="6422093"/>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
        <p:nvSpPr>
          <p:cNvPr id="5" name="Title Placeholder 1">
            <a:extLst>
              <a:ext uri="{FF2B5EF4-FFF2-40B4-BE49-F238E27FC236}">
                <a16:creationId xmlns:a16="http://schemas.microsoft.com/office/drawing/2014/main" id="{2E824191-4574-D2F9-BF4A-543F75393CAA}"/>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7" name="Date Placeholder 2">
            <a:extLst>
              <a:ext uri="{FF2B5EF4-FFF2-40B4-BE49-F238E27FC236}">
                <a16:creationId xmlns:a16="http://schemas.microsoft.com/office/drawing/2014/main" id="{275264DE-D66C-27CC-4667-30A994A9BADC}"/>
              </a:ext>
            </a:extLst>
          </p:cNvPr>
          <p:cNvSpPr>
            <a:spLocks noGrp="1"/>
          </p:cNvSpPr>
          <p:nvPr>
            <p:ph type="dt" sz="half" idx="10"/>
          </p:nvPr>
        </p:nvSpPr>
        <p:spPr>
          <a:xfrm rot="5400000">
            <a:off x="10655346" y="4887768"/>
            <a:ext cx="2743200" cy="356491"/>
          </a:xfrm>
        </p:spPr>
        <p:txBody>
          <a:bodyPr/>
          <a:lstStyle/>
          <a:p>
            <a:endParaRPr lang="en-GB"/>
          </a:p>
        </p:txBody>
      </p:sp>
      <p:sp>
        <p:nvSpPr>
          <p:cNvPr id="8" name="Slide Number Placeholder 4">
            <a:extLst>
              <a:ext uri="{FF2B5EF4-FFF2-40B4-BE49-F238E27FC236}">
                <a16:creationId xmlns:a16="http://schemas.microsoft.com/office/drawing/2014/main" id="{5BE756EC-DF41-C17E-EAD6-1B54AEFEC3BD}"/>
              </a:ext>
            </a:extLst>
          </p:cNvPr>
          <p:cNvSpPr>
            <a:spLocks noGrp="1"/>
          </p:cNvSpPr>
          <p:nvPr>
            <p:ph type="sldNum" sz="quarter" idx="12"/>
          </p:nvPr>
        </p:nvSpPr>
        <p:spPr>
          <a:xfrm>
            <a:off x="11856149" y="6458330"/>
            <a:ext cx="356492" cy="356400"/>
          </a:xfrm>
        </p:spPr>
        <p:txBody>
          <a:bodyPr/>
          <a:lstStyle/>
          <a:p>
            <a:fld id="{A97E9E4C-CF79-40B4-875F-5D32384DB695}" type="slidenum">
              <a:rPr lang="en-GB" smtClean="0"/>
              <a:t>‹#›</a:t>
            </a:fld>
            <a:endParaRPr lang="en-GB"/>
          </a:p>
        </p:txBody>
      </p:sp>
    </p:spTree>
    <p:extLst>
      <p:ext uri="{BB962C8B-B14F-4D97-AF65-F5344CB8AC3E}">
        <p14:creationId xmlns:p14="http://schemas.microsoft.com/office/powerpoint/2010/main" val="3721110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D0B93E04-A689-F89D-DC09-6D97F85FA3B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4" name="Date Placeholder 2">
            <a:extLst>
              <a:ext uri="{FF2B5EF4-FFF2-40B4-BE49-F238E27FC236}">
                <a16:creationId xmlns:a16="http://schemas.microsoft.com/office/drawing/2014/main" id="{0E231DB1-2228-4A0C-8FFB-A23234289284}"/>
              </a:ext>
            </a:extLst>
          </p:cNvPr>
          <p:cNvSpPr>
            <a:spLocks noGrp="1"/>
          </p:cNvSpPr>
          <p:nvPr>
            <p:ph type="dt" sz="half" idx="10"/>
          </p:nvPr>
        </p:nvSpPr>
        <p:spPr>
          <a:xfrm rot="5400000">
            <a:off x="10655346" y="4118339"/>
            <a:ext cx="2743200" cy="356491"/>
          </a:xfrm>
        </p:spPr>
        <p:txBody>
          <a:bodyPr/>
          <a:lstStyle/>
          <a:p>
            <a:endParaRPr lang="en-GB"/>
          </a:p>
        </p:txBody>
      </p:sp>
      <p:sp>
        <p:nvSpPr>
          <p:cNvPr id="5" name="Slide Number Placeholder 4">
            <a:extLst>
              <a:ext uri="{FF2B5EF4-FFF2-40B4-BE49-F238E27FC236}">
                <a16:creationId xmlns:a16="http://schemas.microsoft.com/office/drawing/2014/main" id="{D6DEB7CF-C32B-A454-1FCA-0BC0966F19BD}"/>
              </a:ext>
            </a:extLst>
          </p:cNvPr>
          <p:cNvSpPr>
            <a:spLocks noGrp="1"/>
          </p:cNvSpPr>
          <p:nvPr>
            <p:ph type="sldNum" sz="quarter" idx="12"/>
          </p:nvPr>
        </p:nvSpPr>
        <p:spPr>
          <a:xfrm>
            <a:off x="11856149" y="5688901"/>
            <a:ext cx="356492" cy="356400"/>
          </a:xfrm>
        </p:spPr>
        <p:txBody>
          <a:bodyPr/>
          <a:lstStyle/>
          <a:p>
            <a:fld id="{A97E9E4C-CF79-40B4-875F-5D32384DB695}" type="slidenum">
              <a:rPr lang="en-GB" smtClean="0"/>
              <a:t>‹#›</a:t>
            </a:fld>
            <a:endParaRPr lang="en-GB"/>
          </a:p>
        </p:txBody>
      </p:sp>
    </p:spTree>
    <p:extLst>
      <p:ext uri="{BB962C8B-B14F-4D97-AF65-F5344CB8AC3E}">
        <p14:creationId xmlns:p14="http://schemas.microsoft.com/office/powerpoint/2010/main" val="1601711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3_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097"/>
            <a:ext cx="2743200" cy="306975"/>
          </a:xfrm>
          <a:prstGeom prst="rect">
            <a:avLst/>
          </a:prstGeom>
        </p:spPr>
        <p:txBody>
          <a:bodyPr vert="horz" lIns="91440" tIns="45720" rIns="91440" bIns="45720" rtlCol="0" anchor="ctr"/>
          <a:lstStyle>
            <a:lvl1pPr algn="r">
              <a:defRPr sz="1200">
                <a:solidFill>
                  <a:schemeClr val="tx1">
                    <a:tint val="82000"/>
                  </a:schemeClr>
                </a:solidFill>
              </a:defRPr>
            </a:lvl1pPr>
          </a:lstStyle>
          <a:p>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A97E9E4C-CF79-40B4-875F-5D32384DB695}"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3" name="Title Placeholder 1">
            <a:extLst>
              <a:ext uri="{FF2B5EF4-FFF2-40B4-BE49-F238E27FC236}">
                <a16:creationId xmlns:a16="http://schemas.microsoft.com/office/drawing/2014/main" id="{13DD8E46-51D4-9ADA-7AE4-F85AB3C01EF8}"/>
              </a:ext>
            </a:extLst>
          </p:cNvPr>
          <p:cNvSpPr>
            <a:spLocks noGrp="1"/>
          </p:cNvSpPr>
          <p:nvPr>
            <p:ph type="title"/>
          </p:nvPr>
        </p:nvSpPr>
        <p:spPr>
          <a:xfrm>
            <a:off x="1743739" y="168167"/>
            <a:ext cx="10096327" cy="733704"/>
          </a:xfrm>
          <a:prstGeom prst="roundRect">
            <a:avLst/>
          </a:prstGeom>
        </p:spPr>
        <p:txBody>
          <a:bodyPr vert="horz" lIns="91440" tIns="45720" rIns="91440" bIns="45720" rtlCol="0" anchor="ctr">
            <a:normAutofit/>
          </a:bodyPr>
          <a:lstStyle/>
          <a:p>
            <a:r>
              <a:rPr lang="en-US"/>
              <a:t>Click to edit Master title style</a:t>
            </a:r>
          </a:p>
        </p:txBody>
      </p:sp>
      <p:sp>
        <p:nvSpPr>
          <p:cNvPr id="5" name="Footer Placeholder 6">
            <a:extLst>
              <a:ext uri="{FF2B5EF4-FFF2-40B4-BE49-F238E27FC236}">
                <a16:creationId xmlns:a16="http://schemas.microsoft.com/office/drawing/2014/main" id="{060868BD-68AA-3E38-C283-F3144D801865}"/>
              </a:ext>
            </a:extLst>
          </p:cNvPr>
          <p:cNvSpPr>
            <a:spLocks noGrp="1"/>
          </p:cNvSpPr>
          <p:nvPr>
            <p:ph type="ftr" sz="quarter" idx="3"/>
          </p:nvPr>
        </p:nvSpPr>
        <p:spPr>
          <a:xfrm>
            <a:off x="2888102" y="6448542"/>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Tree>
    <p:extLst>
      <p:ext uri="{BB962C8B-B14F-4D97-AF65-F5344CB8AC3E}">
        <p14:creationId xmlns:p14="http://schemas.microsoft.com/office/powerpoint/2010/main" val="2388277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4" name="Date Placeholder 2">
            <a:extLst>
              <a:ext uri="{FF2B5EF4-FFF2-40B4-BE49-F238E27FC236}">
                <a16:creationId xmlns:a16="http://schemas.microsoft.com/office/drawing/2014/main" id="{DDBF1FC7-C217-2C8F-9A62-2BC0A0EA6540}"/>
              </a:ext>
            </a:extLst>
          </p:cNvPr>
          <p:cNvSpPr>
            <a:spLocks noGrp="1"/>
          </p:cNvSpPr>
          <p:nvPr>
            <p:ph type="dt" sz="half" idx="10"/>
          </p:nvPr>
        </p:nvSpPr>
        <p:spPr>
          <a:xfrm rot="5400000">
            <a:off x="10655346" y="4898919"/>
            <a:ext cx="2743200" cy="356491"/>
          </a:xfrm>
        </p:spPr>
        <p:txBody>
          <a:bodyPr/>
          <a:lstStyle/>
          <a:p>
            <a:endParaRPr lang="en-GB"/>
          </a:p>
        </p:txBody>
      </p:sp>
      <p:sp>
        <p:nvSpPr>
          <p:cNvPr id="5" name="Slide Number Placeholder 4">
            <a:extLst>
              <a:ext uri="{FF2B5EF4-FFF2-40B4-BE49-F238E27FC236}">
                <a16:creationId xmlns:a16="http://schemas.microsoft.com/office/drawing/2014/main" id="{2F7C2CFF-4E02-2641-951E-0DF407A3B948}"/>
              </a:ext>
            </a:extLst>
          </p:cNvPr>
          <p:cNvSpPr>
            <a:spLocks noGrp="1"/>
          </p:cNvSpPr>
          <p:nvPr>
            <p:ph type="sldNum" sz="quarter" idx="12"/>
          </p:nvPr>
        </p:nvSpPr>
        <p:spPr>
          <a:xfrm>
            <a:off x="11856149" y="6469481"/>
            <a:ext cx="356492" cy="356400"/>
          </a:xfrm>
        </p:spPr>
        <p:txBody>
          <a:bodyPr/>
          <a:lstStyle/>
          <a:p>
            <a:fld id="{A97E9E4C-CF79-40B4-875F-5D32384DB695}" type="slidenum">
              <a:rPr lang="en-GB" smtClean="0"/>
              <a:t>‹#›</a:t>
            </a:fld>
            <a:endParaRPr lang="en-GB"/>
          </a:p>
        </p:txBody>
      </p:sp>
    </p:spTree>
    <p:extLst>
      <p:ext uri="{BB962C8B-B14F-4D97-AF65-F5344CB8AC3E}">
        <p14:creationId xmlns:p14="http://schemas.microsoft.com/office/powerpoint/2010/main" val="4192557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logo mono_image bckgrnd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screenshot, white, design">
            <a:extLst>
              <a:ext uri="{FF2B5EF4-FFF2-40B4-BE49-F238E27FC236}">
                <a16:creationId xmlns:a16="http://schemas.microsoft.com/office/drawing/2014/main" id="{D2E35789-51F7-6CD7-8884-F852CB36CD1F}"/>
              </a:ext>
            </a:extLst>
          </p:cNvPr>
          <p:cNvPicPr>
            <a:picLocks noChangeAspect="1"/>
          </p:cNvPicPr>
          <p:nvPr/>
        </p:nvPicPr>
        <p:blipFill>
          <a:blip r:embed="rId3"/>
          <a:srcRect l="1831" t="85427" r="82209" b="2635"/>
          <a:stretch/>
        </p:blipFill>
        <p:spPr>
          <a:xfrm>
            <a:off x="0" y="6124296"/>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7A8D60C2-B0CC-2490-D770-6BCE3398238D}"/>
              </a:ext>
            </a:extLst>
          </p:cNvPr>
          <p:cNvPicPr>
            <a:picLocks noChangeAspect="1"/>
          </p:cNvPicPr>
          <p:nvPr/>
        </p:nvPicPr>
        <p:blipFill>
          <a:blip r:embed="rId3"/>
          <a:srcRect l="1831" t="85427" r="82209" b="2635"/>
          <a:stretch/>
        </p:blipFill>
        <p:spPr>
          <a:xfrm>
            <a:off x="0" y="6124296"/>
            <a:ext cx="1743739" cy="733704"/>
          </a:xfrm>
          <a:prstGeom prst="rect">
            <a:avLst/>
          </a:prstGeom>
        </p:spPr>
      </p:pic>
      <p:sp>
        <p:nvSpPr>
          <p:cNvPr id="3" name="Date Placeholder 2">
            <a:extLst>
              <a:ext uri="{FF2B5EF4-FFF2-40B4-BE49-F238E27FC236}">
                <a16:creationId xmlns:a16="http://schemas.microsoft.com/office/drawing/2014/main" id="{72274552-58FE-3BDB-DB27-3FDE19F1A8B0}"/>
              </a:ext>
            </a:extLst>
          </p:cNvPr>
          <p:cNvSpPr>
            <a:spLocks noGrp="1"/>
          </p:cNvSpPr>
          <p:nvPr>
            <p:ph type="dt" sz="half" idx="10"/>
          </p:nvPr>
        </p:nvSpPr>
        <p:spPr>
          <a:xfrm rot="5400000">
            <a:off x="10655346" y="4898923"/>
            <a:ext cx="2743200" cy="356491"/>
          </a:xfrm>
        </p:spPr>
        <p:txBody>
          <a:bodyPr/>
          <a:lstStyle/>
          <a:p>
            <a:endParaRPr lang="en-GB"/>
          </a:p>
        </p:txBody>
      </p:sp>
      <p:sp>
        <p:nvSpPr>
          <p:cNvPr id="4" name="Slide Number Placeholder 4">
            <a:extLst>
              <a:ext uri="{FF2B5EF4-FFF2-40B4-BE49-F238E27FC236}">
                <a16:creationId xmlns:a16="http://schemas.microsoft.com/office/drawing/2014/main" id="{DB3C7BE9-9756-CC10-D22A-EBEA1F3CFD64}"/>
              </a:ext>
            </a:extLst>
          </p:cNvPr>
          <p:cNvSpPr>
            <a:spLocks noGrp="1"/>
          </p:cNvSpPr>
          <p:nvPr>
            <p:ph type="sldNum" sz="quarter" idx="12"/>
          </p:nvPr>
        </p:nvSpPr>
        <p:spPr>
          <a:xfrm>
            <a:off x="11856149" y="6469485"/>
            <a:ext cx="356492" cy="356400"/>
          </a:xfrm>
        </p:spPr>
        <p:txBody>
          <a:bodyPr/>
          <a:lstStyle/>
          <a:p>
            <a:fld id="{A97E9E4C-CF79-40B4-875F-5D32384DB695}" type="slidenum">
              <a:rPr lang="en-GB" smtClean="0"/>
              <a:t>‹#›</a:t>
            </a:fld>
            <a:endParaRPr lang="en-GB"/>
          </a:p>
        </p:txBody>
      </p:sp>
    </p:spTree>
    <p:extLst>
      <p:ext uri="{BB962C8B-B14F-4D97-AF65-F5344CB8AC3E}">
        <p14:creationId xmlns:p14="http://schemas.microsoft.com/office/powerpoint/2010/main" val="3102353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1_logo mono_image bckgrnd">
    <p:bg>
      <p:bgPr>
        <a:solidFill>
          <a:schemeClr val="bg1"/>
        </a:solidFill>
        <a:effectLst/>
      </p:bgPr>
    </p:bg>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C99B0D98-C636-EF0B-AE82-F99202777D39}"/>
              </a:ext>
            </a:extLst>
          </p:cNvPr>
          <p:cNvSpPr>
            <a:spLocks noGrp="1"/>
          </p:cNvSpPr>
          <p:nvPr>
            <p:ph type="dt" sz="half" idx="10"/>
          </p:nvPr>
        </p:nvSpPr>
        <p:spPr>
          <a:xfrm rot="5400000">
            <a:off x="10655346" y="4887770"/>
            <a:ext cx="2743200" cy="356491"/>
          </a:xfrm>
        </p:spPr>
        <p:txBody>
          <a:bodyPr/>
          <a:lstStyle/>
          <a:p>
            <a:endParaRPr lang="en-GB"/>
          </a:p>
        </p:txBody>
      </p:sp>
      <p:sp>
        <p:nvSpPr>
          <p:cNvPr id="3" name="Slide Number Placeholder 4">
            <a:extLst>
              <a:ext uri="{FF2B5EF4-FFF2-40B4-BE49-F238E27FC236}">
                <a16:creationId xmlns:a16="http://schemas.microsoft.com/office/drawing/2014/main" id="{9CA36DEF-4F02-7B14-2317-A234814CEB6B}"/>
              </a:ext>
            </a:extLst>
          </p:cNvPr>
          <p:cNvSpPr>
            <a:spLocks noGrp="1"/>
          </p:cNvSpPr>
          <p:nvPr>
            <p:ph type="sldNum" sz="quarter" idx="12"/>
          </p:nvPr>
        </p:nvSpPr>
        <p:spPr>
          <a:xfrm>
            <a:off x="11856149" y="6458332"/>
            <a:ext cx="356492" cy="356400"/>
          </a:xfrm>
        </p:spPr>
        <p:txBody>
          <a:bodyPr/>
          <a:lstStyle/>
          <a:p>
            <a:fld id="{A97E9E4C-CF79-40B4-875F-5D32384DB695}" type="slidenum">
              <a:rPr lang="en-GB" smtClean="0"/>
              <a:t>‹#›</a:t>
            </a:fld>
            <a:endParaRPr lang="en-GB"/>
          </a:p>
        </p:txBody>
      </p:sp>
    </p:spTree>
    <p:extLst>
      <p:ext uri="{BB962C8B-B14F-4D97-AF65-F5344CB8AC3E}">
        <p14:creationId xmlns:p14="http://schemas.microsoft.com/office/powerpoint/2010/main" val="4008504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_Custom Layout">
    <p:bg>
      <p:bgPr>
        <a:solidFill>
          <a:srgbClr val="FFFFCC">
            <a:alpha val="48000"/>
          </a:srgbClr>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59C318D1-D9A5-8D1F-36C1-DCA1D8703392}"/>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3" name="Date Placeholder 2">
            <a:extLst>
              <a:ext uri="{FF2B5EF4-FFF2-40B4-BE49-F238E27FC236}">
                <a16:creationId xmlns:a16="http://schemas.microsoft.com/office/drawing/2014/main" id="{3B7D59DD-5410-DA56-6F80-D064267A9793}"/>
              </a:ext>
            </a:extLst>
          </p:cNvPr>
          <p:cNvSpPr>
            <a:spLocks noGrp="1"/>
          </p:cNvSpPr>
          <p:nvPr>
            <p:ph type="dt" sz="half" idx="10"/>
          </p:nvPr>
        </p:nvSpPr>
        <p:spPr>
          <a:xfrm rot="5400000">
            <a:off x="10655346" y="4185245"/>
            <a:ext cx="2743200" cy="356491"/>
          </a:xfrm>
        </p:spPr>
        <p:txBody>
          <a:bodyPr/>
          <a:lstStyle/>
          <a:p>
            <a:endParaRPr lang="en-GB"/>
          </a:p>
        </p:txBody>
      </p:sp>
      <p:sp>
        <p:nvSpPr>
          <p:cNvPr id="6" name="Slide Number Placeholder 4">
            <a:extLst>
              <a:ext uri="{FF2B5EF4-FFF2-40B4-BE49-F238E27FC236}">
                <a16:creationId xmlns:a16="http://schemas.microsoft.com/office/drawing/2014/main" id="{E5BC8D80-C98C-B0D8-FD5A-CFDCD699BCF8}"/>
              </a:ext>
            </a:extLst>
          </p:cNvPr>
          <p:cNvSpPr>
            <a:spLocks noGrp="1"/>
          </p:cNvSpPr>
          <p:nvPr>
            <p:ph type="sldNum" sz="quarter" idx="12"/>
          </p:nvPr>
        </p:nvSpPr>
        <p:spPr>
          <a:xfrm>
            <a:off x="11856149" y="5755807"/>
            <a:ext cx="356492" cy="356400"/>
          </a:xfrm>
        </p:spPr>
        <p:txBody>
          <a:bodyPr/>
          <a:lstStyle/>
          <a:p>
            <a:fld id="{A97E9E4C-CF79-40B4-875F-5D32384DB695}" type="slidenum">
              <a:rPr lang="en-GB" smtClean="0"/>
              <a:t>‹#›</a:t>
            </a:fld>
            <a:endParaRPr lang="en-GB"/>
          </a:p>
        </p:txBody>
      </p:sp>
    </p:spTree>
    <p:extLst>
      <p:ext uri="{BB962C8B-B14F-4D97-AF65-F5344CB8AC3E}">
        <p14:creationId xmlns:p14="http://schemas.microsoft.com/office/powerpoint/2010/main" val="4188949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2_logo mono_image bckgrn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332636-384D-F42B-3E16-F4450B8AB983}"/>
              </a:ext>
            </a:extLst>
          </p:cNvPr>
          <p:cNvPicPr>
            <a:picLocks noChangeAspect="1"/>
          </p:cNvPicPr>
          <p:nvPr/>
        </p:nvPicPr>
        <p:blipFill>
          <a:blip r:embed="rId2"/>
          <a:stretch>
            <a:fillRect/>
          </a:stretch>
        </p:blipFill>
        <p:spPr>
          <a:xfrm>
            <a:off x="10524" y="6230679"/>
            <a:ext cx="627321" cy="627321"/>
          </a:xfrm>
          <a:prstGeom prst="rect">
            <a:avLst/>
          </a:prstGeom>
        </p:spPr>
      </p:pic>
      <p:sp>
        <p:nvSpPr>
          <p:cNvPr id="3" name="Text Placeholder 2">
            <a:extLst>
              <a:ext uri="{FF2B5EF4-FFF2-40B4-BE49-F238E27FC236}">
                <a16:creationId xmlns:a16="http://schemas.microsoft.com/office/drawing/2014/main" id="{1AA66330-4577-6481-7DC1-F2B0773BE4AA}"/>
              </a:ext>
            </a:extLst>
          </p:cNvPr>
          <p:cNvSpPr>
            <a:spLocks noGrp="1"/>
          </p:cNvSpPr>
          <p:nvPr>
            <p:ph idx="1"/>
          </p:nvPr>
        </p:nvSpPr>
        <p:spPr>
          <a:xfrm>
            <a:off x="637845" y="6305107"/>
            <a:ext cx="11089867" cy="510364"/>
          </a:xfrm>
          <a:prstGeom prst="roundRect">
            <a:avLst>
              <a:gd name="adj" fmla="val 4257"/>
            </a:avLst>
          </a:prstGeom>
        </p:spPr>
        <p:txBody>
          <a:bodyPr vert="horz" lIns="91440" tIns="45720" rIns="91440" bIns="45720" rtlCol="0" anchor="ctr">
            <a:normAutofit/>
          </a:bodyPr>
          <a:lstStyle>
            <a:lvl1pPr marL="0" indent="0">
              <a:lnSpc>
                <a:spcPct val="100000"/>
              </a:lnSpc>
              <a:buNone/>
              <a:defRPr sz="2400">
                <a:solidFill>
                  <a:srgbClr val="0142A5"/>
                </a:solidFill>
              </a:defRPr>
            </a:lvl1pPr>
          </a:lstStyle>
          <a:p>
            <a:pPr lvl="0"/>
            <a:r>
              <a:rPr lang="en-US"/>
              <a:t>Click to edit Master text styles</a:t>
            </a:r>
          </a:p>
        </p:txBody>
      </p:sp>
      <p:sp>
        <p:nvSpPr>
          <p:cNvPr id="4" name="Date Placeholder 2">
            <a:extLst>
              <a:ext uri="{FF2B5EF4-FFF2-40B4-BE49-F238E27FC236}">
                <a16:creationId xmlns:a16="http://schemas.microsoft.com/office/drawing/2014/main" id="{A82E766D-2562-27F2-2A1A-D66333DD4024}"/>
              </a:ext>
            </a:extLst>
          </p:cNvPr>
          <p:cNvSpPr>
            <a:spLocks noGrp="1"/>
          </p:cNvSpPr>
          <p:nvPr>
            <p:ph type="dt" sz="half" idx="10"/>
          </p:nvPr>
        </p:nvSpPr>
        <p:spPr>
          <a:xfrm rot="5400000">
            <a:off x="10655346" y="4898920"/>
            <a:ext cx="2743200" cy="356491"/>
          </a:xfrm>
        </p:spPr>
        <p:txBody>
          <a:bodyPr/>
          <a:lstStyle/>
          <a:p>
            <a:endParaRPr lang="en-GB"/>
          </a:p>
        </p:txBody>
      </p:sp>
      <p:sp>
        <p:nvSpPr>
          <p:cNvPr id="5" name="Slide Number Placeholder 4">
            <a:extLst>
              <a:ext uri="{FF2B5EF4-FFF2-40B4-BE49-F238E27FC236}">
                <a16:creationId xmlns:a16="http://schemas.microsoft.com/office/drawing/2014/main" id="{B4295D9C-2A80-2CA1-9340-2EC836F226E4}"/>
              </a:ext>
            </a:extLst>
          </p:cNvPr>
          <p:cNvSpPr>
            <a:spLocks noGrp="1"/>
          </p:cNvSpPr>
          <p:nvPr>
            <p:ph type="sldNum" sz="quarter" idx="12"/>
          </p:nvPr>
        </p:nvSpPr>
        <p:spPr>
          <a:xfrm>
            <a:off x="11856149" y="6469482"/>
            <a:ext cx="356492" cy="356400"/>
          </a:xfrm>
        </p:spPr>
        <p:txBody>
          <a:bodyPr/>
          <a:lstStyle/>
          <a:p>
            <a:fld id="{A97E9E4C-CF79-40B4-875F-5D32384DB695}" type="slidenum">
              <a:rPr lang="en-GB" smtClean="0"/>
              <a:t>‹#›</a:t>
            </a:fld>
            <a:endParaRPr lang="en-GB"/>
          </a:p>
        </p:txBody>
      </p:sp>
    </p:spTree>
    <p:extLst>
      <p:ext uri="{BB962C8B-B14F-4D97-AF65-F5344CB8AC3E}">
        <p14:creationId xmlns:p14="http://schemas.microsoft.com/office/powerpoint/2010/main" val="1775964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030" name="Picture 6" descr="Questions Transparent Png">
            <a:extLst>
              <a:ext uri="{FF2B5EF4-FFF2-40B4-BE49-F238E27FC236}">
                <a16:creationId xmlns:a16="http://schemas.microsoft.com/office/drawing/2014/main" id="{C6A16EE1-D3FD-3B39-C1BD-B5082D397D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3" y="581374"/>
            <a:ext cx="5485006" cy="363107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6" descr="Questions Transparent Png">
            <a:extLst>
              <a:ext uri="{FF2B5EF4-FFF2-40B4-BE49-F238E27FC236}">
                <a16:creationId xmlns:a16="http://schemas.microsoft.com/office/drawing/2014/main" id="{4543B017-0323-6F4E-1BB2-E28C90FEE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3" y="581374"/>
            <a:ext cx="5485006" cy="3631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2240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8787851-193D-C95B-70ED-D7ABAB87797D}"/>
              </a:ext>
            </a:extLst>
          </p:cNvPr>
          <p:cNvSpPr>
            <a:spLocks noGrp="1"/>
          </p:cNvSpPr>
          <p:nvPr>
            <p:ph type="dt" sz="half" idx="2"/>
          </p:nvPr>
        </p:nvSpPr>
        <p:spPr>
          <a:xfrm rot="5400000">
            <a:off x="10691121" y="4154114"/>
            <a:ext cx="2743200" cy="284941"/>
          </a:xfrm>
          <a:prstGeom prst="rect">
            <a:avLst/>
          </a:prstGeom>
        </p:spPr>
        <p:txBody>
          <a:bodyPr vert="horz" lIns="91440" tIns="45720" rIns="91440" bIns="45720" rtlCol="0" anchor="ctr"/>
          <a:lstStyle>
            <a:lvl1pPr algn="r">
              <a:defRPr sz="1400">
                <a:solidFill>
                  <a:srgbClr val="E0E6E9"/>
                </a:solidFill>
              </a:defRPr>
            </a:lvl1pPr>
          </a:lstStyle>
          <a:p>
            <a:endParaRPr lang="en-GB"/>
          </a:p>
        </p:txBody>
      </p:sp>
      <p:sp>
        <p:nvSpPr>
          <p:cNvPr id="3" name="Footer Placeholder 6">
            <a:extLst>
              <a:ext uri="{FF2B5EF4-FFF2-40B4-BE49-F238E27FC236}">
                <a16:creationId xmlns:a16="http://schemas.microsoft.com/office/drawing/2014/main" id="{0EC9CB92-4118-851C-89E8-DBE5EA8EF0C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B0FBD2D1-1B21-8069-D036-CD4FFEB27B33}"/>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A97E9E4C-CF79-40B4-875F-5D32384DB695}" type="slidenum">
              <a:rPr lang="en-GB" smtClean="0"/>
              <a:t>‹#›</a:t>
            </a:fld>
            <a:endParaRPr lang="en-GB"/>
          </a:p>
        </p:txBody>
      </p:sp>
      <p:pic>
        <p:nvPicPr>
          <p:cNvPr id="2" name="Picture 1" descr="A blue background with white text">
            <a:extLst>
              <a:ext uri="{FF2B5EF4-FFF2-40B4-BE49-F238E27FC236}">
                <a16:creationId xmlns:a16="http://schemas.microsoft.com/office/drawing/2014/main" id="{91BAE83C-150A-6713-8DFB-2DD534FA76B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199573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97E9E4C-CF79-40B4-875F-5D32384DB695}" type="slidenum">
              <a:rPr lang="en-GB" smtClean="0"/>
              <a:t>‹#›</a:t>
            </a:fld>
            <a:endParaRPr lang="en-GB"/>
          </a:p>
        </p:txBody>
      </p:sp>
    </p:spTree>
    <p:extLst>
      <p:ext uri="{BB962C8B-B14F-4D97-AF65-F5344CB8AC3E}">
        <p14:creationId xmlns:p14="http://schemas.microsoft.com/office/powerpoint/2010/main" val="12376729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4" name="Slide Number Placeholder 3"/>
          <p:cNvSpPr>
            <a:spLocks noGrp="1"/>
          </p:cNvSpPr>
          <p:nvPr>
            <p:ph type="sldNum" sz="quarter" idx="12"/>
          </p:nvPr>
        </p:nvSpPr>
        <p:spPr/>
        <p:txBody>
          <a:bodyPr/>
          <a:lstStyle/>
          <a:p>
            <a:fld id="{A97E9E4C-CF79-40B4-875F-5D32384DB695}" type="slidenum">
              <a:rPr lang="en-GB" smtClean="0"/>
              <a:t>‹#›</a:t>
            </a:fld>
            <a:endParaRPr lang="en-GB"/>
          </a:p>
        </p:txBody>
      </p:sp>
    </p:spTree>
    <p:extLst>
      <p:ext uri="{BB962C8B-B14F-4D97-AF65-F5344CB8AC3E}">
        <p14:creationId xmlns:p14="http://schemas.microsoft.com/office/powerpoint/2010/main" val="67051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a:p>
        </p:txBody>
      </p:sp>
      <p:sp>
        <p:nvSpPr>
          <p:cNvPr id="7" name="Slide Number Placeholder 6"/>
          <p:cNvSpPr>
            <a:spLocks noGrp="1"/>
          </p:cNvSpPr>
          <p:nvPr>
            <p:ph type="sldNum" sz="quarter" idx="12"/>
          </p:nvPr>
        </p:nvSpPr>
        <p:spPr/>
        <p:txBody>
          <a:bodyPr/>
          <a:lstStyle/>
          <a:p>
            <a:fld id="{A97E9E4C-CF79-40B4-875F-5D32384DB695}" type="slidenum">
              <a:rPr lang="en-GB" smtClean="0"/>
              <a:t>‹#›</a:t>
            </a:fld>
            <a:endParaRPr lang="en-GB"/>
          </a:p>
        </p:txBody>
      </p:sp>
    </p:spTree>
    <p:extLst>
      <p:ext uri="{BB962C8B-B14F-4D97-AF65-F5344CB8AC3E}">
        <p14:creationId xmlns:p14="http://schemas.microsoft.com/office/powerpoint/2010/main" val="10681597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8790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23"/>
          <a:srcRect t="86719" b="2946"/>
          <a:stretch/>
        </p:blipFill>
        <p:spPr>
          <a:xfrm>
            <a:off x="0" y="6149230"/>
            <a:ext cx="12192000" cy="708770"/>
          </a:xfrm>
          <a:prstGeom prst="rect">
            <a:avLst/>
          </a:prstGeom>
        </p:spPr>
      </p:pic>
      <p:sp>
        <p:nvSpPr>
          <p:cNvPr id="5" name="Date Placeholder 4">
            <a:extLst>
              <a:ext uri="{FF2B5EF4-FFF2-40B4-BE49-F238E27FC236}">
                <a16:creationId xmlns:a16="http://schemas.microsoft.com/office/drawing/2014/main" id="{ED8FD4A5-EA27-AEE2-EEE4-1FCEEE29BDAC}"/>
              </a:ext>
            </a:extLst>
          </p:cNvPr>
          <p:cNvSpPr>
            <a:spLocks noGrp="1"/>
          </p:cNvSpPr>
          <p:nvPr>
            <p:ph type="dt" sz="half" idx="2"/>
          </p:nvPr>
        </p:nvSpPr>
        <p:spPr>
          <a:xfrm rot="5400000">
            <a:off x="10655346" y="4118339"/>
            <a:ext cx="2743200" cy="356491"/>
          </a:xfrm>
          <a:prstGeom prst="rect">
            <a:avLst/>
          </a:prstGeom>
        </p:spPr>
        <p:txBody>
          <a:bodyPr vert="horz" lIns="91440" tIns="45720" rIns="91440" bIns="45720" rtlCol="0" anchor="ctr"/>
          <a:lstStyle>
            <a:lvl1pPr algn="r">
              <a:defRPr sz="1100" baseline="0">
                <a:solidFill>
                  <a:schemeClr val="tx1">
                    <a:tint val="82000"/>
                  </a:schemeClr>
                </a:solidFill>
                <a:latin typeface="Calibri" panose="020F0502020204030204" pitchFamily="34" charset="0"/>
                <a:cs typeface="Calibri" panose="020F0502020204030204" pitchFamily="34" charset="0"/>
              </a:defRPr>
            </a:lvl1pPr>
          </a:lstStyle>
          <a:p>
            <a:endParaRPr lang="en-GB"/>
          </a:p>
        </p:txBody>
      </p:sp>
      <p:sp>
        <p:nvSpPr>
          <p:cNvPr id="7" name="Footer Placeholder 6">
            <a:extLst>
              <a:ext uri="{FF2B5EF4-FFF2-40B4-BE49-F238E27FC236}">
                <a16:creationId xmlns:a16="http://schemas.microsoft.com/office/drawing/2014/main" id="{B0F3E49B-A226-1DB6-6223-32D0981F6FF1}"/>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8" name="Slide Number Placeholder 7">
            <a:extLst>
              <a:ext uri="{FF2B5EF4-FFF2-40B4-BE49-F238E27FC236}">
                <a16:creationId xmlns:a16="http://schemas.microsoft.com/office/drawing/2014/main" id="{2EE013FC-8320-3431-6CF1-186F717AE21F}"/>
              </a:ext>
            </a:extLst>
          </p:cNvPr>
          <p:cNvSpPr>
            <a:spLocks noGrp="1"/>
          </p:cNvSpPr>
          <p:nvPr>
            <p:ph type="sldNum" sz="quarter" idx="4"/>
          </p:nvPr>
        </p:nvSpPr>
        <p:spPr>
          <a:xfrm>
            <a:off x="11856149" y="5688901"/>
            <a:ext cx="356492" cy="356400"/>
          </a:xfrm>
          <a:prstGeom prst="rect">
            <a:avLst/>
          </a:prstGeom>
        </p:spPr>
        <p:txBody>
          <a:bodyPr vert="horz" lIns="91440" tIns="45720" rIns="91440" bIns="45720" rtlCol="0" anchor="ctr"/>
          <a:lstStyle>
            <a:lvl1pPr algn="ctr">
              <a:defRPr sz="1100" b="1" baseline="0">
                <a:solidFill>
                  <a:schemeClr val="tx1">
                    <a:tint val="82000"/>
                  </a:schemeClr>
                </a:solidFill>
                <a:latin typeface="Calibri" panose="020F0502020204030204" pitchFamily="34" charset="0"/>
                <a:cs typeface="Calibri" panose="020F0502020204030204" pitchFamily="34" charset="0"/>
              </a:defRPr>
            </a:lvl1pPr>
          </a:lstStyle>
          <a:p>
            <a:fld id="{A97E9E4C-CF79-40B4-875F-5D32384DB695}" type="slidenum">
              <a:rPr lang="en-GB" smtClean="0"/>
              <a:t>‹#›</a:t>
            </a:fld>
            <a:endParaRPr lang="en-GB"/>
          </a:p>
        </p:txBody>
      </p:sp>
      <p:cxnSp>
        <p:nvCxnSpPr>
          <p:cNvPr id="9" name="Straight Connector 8">
            <a:extLst>
              <a:ext uri="{FF2B5EF4-FFF2-40B4-BE49-F238E27FC236}">
                <a16:creationId xmlns:a16="http://schemas.microsoft.com/office/drawing/2014/main" id="{3430A051-8BEF-1418-DB2F-94B3F31D81FD}"/>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058610"/>
            <a:ext cx="11488305" cy="4985464"/>
          </a:xfrm>
          <a:prstGeom prst="roundRect">
            <a:avLst>
              <a:gd name="adj" fmla="val 3871"/>
            </a:avLst>
          </a:prstGeom>
          <a:noFill/>
          <a:ln w="28575">
            <a:noFill/>
          </a:ln>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0241BCB9-C2B2-7B93-E5F7-1A145D795383}"/>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98501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ctr" defTabSz="914400" rtl="0" eaLnBrk="1" latinLnBrk="0" hangingPunct="1">
        <a:lnSpc>
          <a:spcPct val="90000"/>
        </a:lnSpc>
        <a:spcBef>
          <a:spcPct val="0"/>
        </a:spcBef>
        <a:buNone/>
        <a:defRPr sz="3200" b="1" kern="1200" cap="none" spc="0">
          <a:ln w="22225">
            <a:solidFill>
              <a:srgbClr val="004989"/>
            </a:solidFill>
            <a:prstDash val="solid"/>
          </a:ln>
          <a:solidFill>
            <a:srgbClr val="004989"/>
          </a:solidFill>
          <a:effectLst/>
          <a:latin typeface="+mj-lt"/>
          <a:ea typeface="+mj-ea"/>
          <a:cs typeface="+mj-cs"/>
        </a:defRPr>
      </a:lvl1pPr>
    </p:titleStyle>
    <p:bodyStyle>
      <a:lvl1pPr marL="228600" indent="-228600" algn="l" defTabSz="914400" rtl="0" eaLnBrk="1" latinLnBrk="0" hangingPunct="1">
        <a:lnSpc>
          <a:spcPct val="100000"/>
        </a:lnSpc>
        <a:spcBef>
          <a:spcPts val="0"/>
        </a:spcBef>
        <a:buSzPct val="80000"/>
        <a:buFont typeface="Calibri" panose="020F0502020204030204" pitchFamily="34" charset="0"/>
        <a:buChar char="●"/>
        <a:defRPr sz="2400" kern="1200">
          <a:solidFill>
            <a:schemeClr val="tx1"/>
          </a:solidFill>
          <a:latin typeface="+mn-lt"/>
          <a:ea typeface="+mn-ea"/>
          <a:cs typeface="+mn-cs"/>
        </a:defRPr>
      </a:lvl1pPr>
      <a:lvl2pPr marL="534988" indent="-228600" algn="l" defTabSz="914400" rtl="0" eaLnBrk="1" latinLnBrk="0" hangingPunct="1">
        <a:lnSpc>
          <a:spcPct val="100000"/>
        </a:lnSpc>
        <a:spcBef>
          <a:spcPts val="0"/>
        </a:spcBef>
        <a:buSzPct val="60000"/>
        <a:buFont typeface="Wingdings" panose="05000000000000000000" pitchFamily="2" charset="2"/>
        <a:buChar char="q"/>
        <a:defRPr sz="2200" kern="1200">
          <a:solidFill>
            <a:srgbClr val="004989"/>
          </a:solidFill>
          <a:latin typeface="+mn-lt"/>
          <a:ea typeface="+mn-ea"/>
          <a:cs typeface="+mn-cs"/>
        </a:defRPr>
      </a:lvl2pPr>
      <a:lvl3pPr marL="892175" indent="-228600" algn="l" defTabSz="914400" rtl="0" eaLnBrk="1" latinLnBrk="0" hangingPunct="1">
        <a:lnSpc>
          <a:spcPct val="100000"/>
        </a:lnSpc>
        <a:spcBef>
          <a:spcPts val="0"/>
        </a:spcBef>
        <a:buSzPct val="80000"/>
        <a:buFont typeface="Wingdings" panose="05000000000000000000" pitchFamily="2" charset="2"/>
        <a:buChar char="§"/>
        <a:defRPr sz="2200" kern="1200">
          <a:solidFill>
            <a:srgbClr val="00B050"/>
          </a:solidFill>
          <a:latin typeface="+mn-lt"/>
          <a:ea typeface="+mn-ea"/>
          <a:cs typeface="+mn-cs"/>
        </a:defRPr>
      </a:lvl3pPr>
      <a:lvl4pPr marL="1260475" indent="-228600" algn="l" defTabSz="914400" rtl="0" eaLnBrk="1" latinLnBrk="0" hangingPunct="1">
        <a:lnSpc>
          <a:spcPct val="100000"/>
        </a:lnSpc>
        <a:spcBef>
          <a:spcPts val="0"/>
        </a:spcBef>
        <a:buFont typeface="Arial" panose="020B0604020202020204" pitchFamily="34" charset="0"/>
        <a:buChar char="•"/>
        <a:defRPr sz="2000" kern="1200">
          <a:solidFill>
            <a:srgbClr val="7030A0"/>
          </a:solidFill>
          <a:latin typeface="+mn-lt"/>
          <a:ea typeface="+mn-ea"/>
          <a:cs typeface="+mn-cs"/>
        </a:defRPr>
      </a:lvl4pPr>
      <a:lvl5pPr marL="1706563" indent="-228600" algn="l" defTabSz="914400" rtl="0" eaLnBrk="1" latinLnBrk="0" hangingPunct="1">
        <a:lnSpc>
          <a:spcPct val="100000"/>
        </a:lnSpc>
        <a:spcBef>
          <a:spcPts val="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hyperlink" Target="https://www.slideshare.net/ludymae/chapter-9methods-of-data-collection" TargetMode="External"/><Relationship Id="rId2" Type="http://schemas.openxmlformats.org/officeDocument/2006/relationships/hyperlink" Target="https://www.simplypsychology.org/likert-scale.html" TargetMode="External"/><Relationship Id="rId1" Type="http://schemas.openxmlformats.org/officeDocument/2006/relationships/slideLayout" Target="../slideLayouts/slideLayout3.xml"/><Relationship Id="rId4" Type="http://schemas.openxmlformats.org/officeDocument/2006/relationships/hyperlink" Target="https://www.slideshare.net/cadella49/questionnaire-design-admin"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338145"/>
            <a:ext cx="10363199" cy="2419815"/>
          </a:xfrm>
        </p:spPr>
        <p:txBody>
          <a:bodyPr>
            <a:normAutofit/>
          </a:bodyPr>
          <a:lstStyle/>
          <a:p>
            <a:r>
              <a:rPr lang="en-GB" altLang="en-US" dirty="0"/>
              <a:t>Digital Skills and Research Methods (DSR)</a:t>
            </a:r>
            <a:br>
              <a:rPr lang="en-GB" altLang="en-US" dirty="0"/>
            </a:br>
            <a:r>
              <a:rPr lang="en-GB" altLang="en-US" dirty="0"/>
              <a:t>LCHS 4007 (</a:t>
            </a:r>
            <a:r>
              <a:rPr lang="en-GB" altLang="en-US" dirty="0" err="1"/>
              <a:t>H&amp;Sc</a:t>
            </a:r>
            <a:r>
              <a:rPr lang="en-GB" altLang="en-US" dirty="0"/>
              <a:t>)</a:t>
            </a:r>
          </a:p>
        </p:txBody>
      </p:sp>
      <p:sp>
        <p:nvSpPr>
          <p:cNvPr id="5" name="Subtitle 4">
            <a:extLst>
              <a:ext uri="{FF2B5EF4-FFF2-40B4-BE49-F238E27FC236}">
                <a16:creationId xmlns:a16="http://schemas.microsoft.com/office/drawing/2014/main" id="{F0412A12-8FCD-DCFC-2CA1-02FE6D5143BA}"/>
              </a:ext>
            </a:extLst>
          </p:cNvPr>
          <p:cNvSpPr>
            <a:spLocks noGrp="1"/>
          </p:cNvSpPr>
          <p:nvPr>
            <p:ph type="subTitle" idx="1"/>
          </p:nvPr>
        </p:nvSpPr>
        <p:spPr/>
        <p:txBody>
          <a:bodyPr/>
          <a:lstStyle/>
          <a:p>
            <a:r>
              <a:rPr lang="en-GB"/>
              <a:t>Week 7 </a:t>
            </a:r>
            <a:r>
              <a:rPr lang="en-GB" sz="2800" dirty="0"/>
              <a:t>(Week 6 - Session 2)</a:t>
            </a:r>
          </a:p>
          <a:p>
            <a:r>
              <a:rPr lang="en-GB" dirty="0"/>
              <a:t> Primary and Secondary Research</a:t>
            </a:r>
          </a:p>
          <a:p>
            <a:endParaRPr lang="en-GB" dirty="0"/>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5519936" y="3297264"/>
            <a:ext cx="5292080" cy="749945"/>
          </a:xfrm>
          <a:prstGeom prst="rect">
            <a:avLst/>
          </a:prstGeom>
        </p:spPr>
        <p:txBody>
          <a:bodyPr vert="horz" lIns="91440" tIns="45720" rIns="91440" bIns="45720"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	</a:t>
            </a:r>
          </a:p>
        </p:txBody>
      </p:sp>
    </p:spTree>
    <p:extLst>
      <p:ext uri="{BB962C8B-B14F-4D97-AF65-F5344CB8AC3E}">
        <p14:creationId xmlns:p14="http://schemas.microsoft.com/office/powerpoint/2010/main" val="3408955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126199C-1B75-20E3-1F82-B37F946E81F8}"/>
              </a:ext>
            </a:extLst>
          </p:cNvPr>
          <p:cNvSpPr>
            <a:spLocks noGrp="1"/>
          </p:cNvSpPr>
          <p:nvPr>
            <p:ph type="ctrTitle"/>
          </p:nvPr>
        </p:nvSpPr>
        <p:spPr/>
        <p:txBody>
          <a:bodyPr/>
          <a:lstStyle/>
          <a:p>
            <a:r>
              <a:rPr lang="en-GB" dirty="0"/>
              <a:t>Recap</a:t>
            </a:r>
          </a:p>
        </p:txBody>
      </p:sp>
      <p:sp>
        <p:nvSpPr>
          <p:cNvPr id="5" name="Subtitle 4">
            <a:extLst>
              <a:ext uri="{FF2B5EF4-FFF2-40B4-BE49-F238E27FC236}">
                <a16:creationId xmlns:a16="http://schemas.microsoft.com/office/drawing/2014/main" id="{D9BA3D4B-C43B-3779-C47C-B79E24FD5F85}"/>
              </a:ext>
            </a:extLst>
          </p:cNvPr>
          <p:cNvSpPr>
            <a:spLocks noGrp="1"/>
          </p:cNvSpPr>
          <p:nvPr>
            <p:ph type="subTitle" idx="1"/>
          </p:nvPr>
        </p:nvSpPr>
        <p:spPr/>
        <p:txBody>
          <a:bodyPr/>
          <a:lstStyle/>
          <a:p>
            <a:r>
              <a:rPr lang="en-GB" dirty="0"/>
              <a:t>Research Methods</a:t>
            </a:r>
          </a:p>
        </p:txBody>
      </p:sp>
      <p:sp>
        <p:nvSpPr>
          <p:cNvPr id="6" name="Slide Number Placeholder 5">
            <a:extLst>
              <a:ext uri="{FF2B5EF4-FFF2-40B4-BE49-F238E27FC236}">
                <a16:creationId xmlns:a16="http://schemas.microsoft.com/office/drawing/2014/main" id="{2A85387E-728F-0923-021F-2A27C0E8BD1E}"/>
              </a:ext>
            </a:extLst>
          </p:cNvPr>
          <p:cNvSpPr>
            <a:spLocks noGrp="1"/>
          </p:cNvSpPr>
          <p:nvPr>
            <p:ph type="sldNum" sz="quarter" idx="4"/>
          </p:nvPr>
        </p:nvSpPr>
        <p:spPr/>
        <p:txBody>
          <a:bodyPr/>
          <a:lstStyle/>
          <a:p>
            <a:fld id="{A97E9E4C-CF79-40B4-875F-5D32384DB695}" type="slidenum">
              <a:rPr lang="en-GB" smtClean="0"/>
              <a:t>2</a:t>
            </a:fld>
            <a:endParaRPr lang="en-GB"/>
          </a:p>
        </p:txBody>
      </p:sp>
    </p:spTree>
    <p:extLst>
      <p:ext uri="{BB962C8B-B14F-4D97-AF65-F5344CB8AC3E}">
        <p14:creationId xmlns:p14="http://schemas.microsoft.com/office/powerpoint/2010/main" val="226781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6CB370A-48C7-EB5C-6BA5-FBB2E4BFBEC2}"/>
              </a:ext>
            </a:extLst>
          </p:cNvPr>
          <p:cNvSpPr>
            <a:spLocks noGrp="1"/>
          </p:cNvSpPr>
          <p:nvPr>
            <p:ph type="title"/>
          </p:nvPr>
        </p:nvSpPr>
        <p:spPr/>
        <p:txBody>
          <a:bodyPr/>
          <a:lstStyle/>
          <a:p>
            <a:r>
              <a:rPr lang="en-GB" dirty="0"/>
              <a:t>Recap - From Data to Wisdom</a:t>
            </a:r>
          </a:p>
        </p:txBody>
      </p:sp>
      <p:sp>
        <p:nvSpPr>
          <p:cNvPr id="7" name="Text Placeholder 6">
            <a:extLst>
              <a:ext uri="{FF2B5EF4-FFF2-40B4-BE49-F238E27FC236}">
                <a16:creationId xmlns:a16="http://schemas.microsoft.com/office/drawing/2014/main" id="{308324C9-35FD-7A36-4CAE-2824C545D851}"/>
              </a:ext>
            </a:extLst>
          </p:cNvPr>
          <p:cNvSpPr>
            <a:spLocks noGrp="1"/>
          </p:cNvSpPr>
          <p:nvPr>
            <p:ph type="body" sz="quarter" idx="13"/>
          </p:nvPr>
        </p:nvSpPr>
        <p:spPr/>
        <p:txBody>
          <a:bodyPr/>
          <a:lstStyle/>
          <a:p>
            <a:r>
              <a:rPr lang="en-GB" b="1" dirty="0"/>
              <a:t>Data</a:t>
            </a:r>
            <a:r>
              <a:rPr lang="en-GB" dirty="0"/>
              <a:t> = Raw facts (e.g. numbers, letters, symbols)</a:t>
            </a:r>
          </a:p>
          <a:p>
            <a:pPr lvl="1"/>
            <a:r>
              <a:rPr lang="en-GB" dirty="0"/>
              <a:t>Example: 21041926</a:t>
            </a:r>
          </a:p>
          <a:p>
            <a:endParaRPr lang="en-GB" dirty="0"/>
          </a:p>
          <a:p>
            <a:r>
              <a:rPr lang="en-GB" b="1" dirty="0"/>
              <a:t>Information</a:t>
            </a:r>
            <a:r>
              <a:rPr lang="en-GB" dirty="0"/>
              <a:t> = Data + Context + Meaning</a:t>
            </a:r>
          </a:p>
          <a:p>
            <a:pPr lvl="1"/>
            <a:r>
              <a:rPr lang="en-GB" dirty="0"/>
              <a:t>Example: 21041926 → "21 April 1926" → Queen Elizabeth II’s birth date</a:t>
            </a:r>
          </a:p>
          <a:p>
            <a:endParaRPr lang="en-GB" dirty="0"/>
          </a:p>
          <a:p>
            <a:r>
              <a:rPr lang="en-GB" b="1" dirty="0"/>
              <a:t>Knowledge</a:t>
            </a:r>
            <a:r>
              <a:rPr lang="en-GB" dirty="0"/>
              <a:t> = Using information to guide decisions</a:t>
            </a:r>
          </a:p>
          <a:p>
            <a:pPr lvl="1"/>
            <a:r>
              <a:rPr lang="en-GB" dirty="0"/>
              <a:t>Example: If a patient has a high BMI and high sugar intake, the knowledge is that they're at risk of diabetes.</a:t>
            </a:r>
          </a:p>
          <a:p>
            <a:endParaRPr lang="en-GB" dirty="0"/>
          </a:p>
          <a:p>
            <a:r>
              <a:rPr lang="en-GB" b="1" dirty="0"/>
              <a:t>Wisdom</a:t>
            </a:r>
            <a:r>
              <a:rPr lang="en-GB" dirty="0"/>
              <a:t> = Applying knowledge with good judgement</a:t>
            </a:r>
          </a:p>
          <a:p>
            <a:pPr lvl="1"/>
            <a:r>
              <a:rPr lang="en-GB" dirty="0"/>
              <a:t>Example: A doctor uses experience and context to recommend lifestyle changes that work best for that patient.</a:t>
            </a:r>
          </a:p>
          <a:p>
            <a:endParaRPr lang="en-GB" dirty="0"/>
          </a:p>
        </p:txBody>
      </p:sp>
      <p:sp>
        <p:nvSpPr>
          <p:cNvPr id="8" name="Slide Number Placeholder 7">
            <a:extLst>
              <a:ext uri="{FF2B5EF4-FFF2-40B4-BE49-F238E27FC236}">
                <a16:creationId xmlns:a16="http://schemas.microsoft.com/office/drawing/2014/main" id="{E49D6A73-5EC3-8178-FDD6-36E5789C02B5}"/>
              </a:ext>
            </a:extLst>
          </p:cNvPr>
          <p:cNvSpPr>
            <a:spLocks noGrp="1"/>
          </p:cNvSpPr>
          <p:nvPr>
            <p:ph type="sldNum" sz="quarter" idx="12"/>
          </p:nvPr>
        </p:nvSpPr>
        <p:spPr/>
        <p:txBody>
          <a:bodyPr/>
          <a:lstStyle/>
          <a:p>
            <a:fld id="{A97E9E4C-CF79-40B4-875F-5D32384DB695}" type="slidenum">
              <a:rPr lang="en-GB" smtClean="0"/>
              <a:t>3</a:t>
            </a:fld>
            <a:endParaRPr lang="en-GB"/>
          </a:p>
        </p:txBody>
      </p:sp>
    </p:spTree>
    <p:extLst>
      <p:ext uri="{BB962C8B-B14F-4D97-AF65-F5344CB8AC3E}">
        <p14:creationId xmlns:p14="http://schemas.microsoft.com/office/powerpoint/2010/main" val="1650863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35F69-8ECB-5CCF-9E3A-C8EC961CC1A1}"/>
              </a:ext>
            </a:extLst>
          </p:cNvPr>
          <p:cNvSpPr>
            <a:spLocks noGrp="1"/>
          </p:cNvSpPr>
          <p:nvPr>
            <p:ph type="title"/>
          </p:nvPr>
        </p:nvSpPr>
        <p:spPr/>
        <p:txBody>
          <a:bodyPr/>
          <a:lstStyle/>
          <a:p>
            <a:r>
              <a:rPr lang="en-GB" dirty="0"/>
              <a:t>Recap - Primary vs Secondary Research</a:t>
            </a:r>
          </a:p>
        </p:txBody>
      </p:sp>
      <p:sp>
        <p:nvSpPr>
          <p:cNvPr id="3" name="Text Placeholder 2">
            <a:extLst>
              <a:ext uri="{FF2B5EF4-FFF2-40B4-BE49-F238E27FC236}">
                <a16:creationId xmlns:a16="http://schemas.microsoft.com/office/drawing/2014/main" id="{F707CBB7-4172-623D-D8AA-5D5B84655D2C}"/>
              </a:ext>
            </a:extLst>
          </p:cNvPr>
          <p:cNvSpPr>
            <a:spLocks noGrp="1"/>
          </p:cNvSpPr>
          <p:nvPr>
            <p:ph type="body" sz="quarter" idx="13"/>
          </p:nvPr>
        </p:nvSpPr>
        <p:spPr/>
        <p:txBody>
          <a:bodyPr/>
          <a:lstStyle/>
          <a:p>
            <a:endParaRPr lang="en-GB" dirty="0"/>
          </a:p>
        </p:txBody>
      </p:sp>
      <p:graphicFrame>
        <p:nvGraphicFramePr>
          <p:cNvPr id="4" name="Table 3">
            <a:extLst>
              <a:ext uri="{FF2B5EF4-FFF2-40B4-BE49-F238E27FC236}">
                <a16:creationId xmlns:a16="http://schemas.microsoft.com/office/drawing/2014/main" id="{F8C27FCE-4859-2BAC-CE64-BECA3607589D}"/>
              </a:ext>
            </a:extLst>
          </p:cNvPr>
          <p:cNvGraphicFramePr>
            <a:graphicFrameLocks noGrp="1"/>
          </p:cNvGraphicFramePr>
          <p:nvPr>
            <p:extLst>
              <p:ext uri="{D42A27DB-BD31-4B8C-83A1-F6EECF244321}">
                <p14:modId xmlns:p14="http://schemas.microsoft.com/office/powerpoint/2010/main" val="2044640426"/>
              </p:ext>
            </p:extLst>
          </p:nvPr>
        </p:nvGraphicFramePr>
        <p:xfrm>
          <a:off x="358775" y="1727817"/>
          <a:ext cx="11487150" cy="2596757"/>
        </p:xfrm>
        <a:graphic>
          <a:graphicData uri="http://schemas.openxmlformats.org/drawingml/2006/table">
            <a:tbl>
              <a:tblPr>
                <a:tableStyleId>{5940675A-B579-460E-94D1-54222C63F5DA}</a:tableStyleId>
              </a:tblPr>
              <a:tblGrid>
                <a:gridCol w="2266091">
                  <a:extLst>
                    <a:ext uri="{9D8B030D-6E8A-4147-A177-3AD203B41FA5}">
                      <a16:colId xmlns:a16="http://schemas.microsoft.com/office/drawing/2014/main" val="4029209573"/>
                    </a:ext>
                  </a:extLst>
                </a:gridCol>
                <a:gridCol w="4227755">
                  <a:extLst>
                    <a:ext uri="{9D8B030D-6E8A-4147-A177-3AD203B41FA5}">
                      <a16:colId xmlns:a16="http://schemas.microsoft.com/office/drawing/2014/main" val="1394992795"/>
                    </a:ext>
                  </a:extLst>
                </a:gridCol>
                <a:gridCol w="4993304">
                  <a:extLst>
                    <a:ext uri="{9D8B030D-6E8A-4147-A177-3AD203B41FA5}">
                      <a16:colId xmlns:a16="http://schemas.microsoft.com/office/drawing/2014/main" val="3993509150"/>
                    </a:ext>
                  </a:extLst>
                </a:gridCol>
              </a:tblGrid>
              <a:tr h="417952">
                <a:tc>
                  <a:txBody>
                    <a:bodyPr/>
                    <a:lstStyle/>
                    <a:p>
                      <a:endParaRPr lang="en-GB"/>
                    </a:p>
                  </a:txBody>
                  <a:tcPr anchor="ctr"/>
                </a:tc>
                <a:tc>
                  <a:txBody>
                    <a:bodyPr/>
                    <a:lstStyle/>
                    <a:p>
                      <a:r>
                        <a:rPr lang="en-GB" b="1"/>
                        <a:t>Primary Research</a:t>
                      </a:r>
                      <a:endParaRPr lang="en-GB"/>
                    </a:p>
                  </a:txBody>
                  <a:tcPr anchor="ctr"/>
                </a:tc>
                <a:tc>
                  <a:txBody>
                    <a:bodyPr/>
                    <a:lstStyle/>
                    <a:p>
                      <a:r>
                        <a:rPr lang="en-GB" b="1"/>
                        <a:t>Secondary Research</a:t>
                      </a:r>
                      <a:endParaRPr lang="en-GB"/>
                    </a:p>
                  </a:txBody>
                  <a:tcPr anchor="ctr"/>
                </a:tc>
                <a:extLst>
                  <a:ext uri="{0D108BD9-81ED-4DB2-BD59-A6C34878D82A}">
                    <a16:rowId xmlns:a16="http://schemas.microsoft.com/office/drawing/2014/main" val="3865357397"/>
                  </a:ext>
                </a:extLst>
              </a:tr>
              <a:tr h="417952">
                <a:tc>
                  <a:txBody>
                    <a:bodyPr/>
                    <a:lstStyle/>
                    <a:p>
                      <a:r>
                        <a:rPr lang="en-GB" b="1"/>
                        <a:t>Definition</a:t>
                      </a:r>
                      <a:endParaRPr lang="en-GB"/>
                    </a:p>
                  </a:txBody>
                  <a:tcPr anchor="ctr"/>
                </a:tc>
                <a:tc>
                  <a:txBody>
                    <a:bodyPr/>
                    <a:lstStyle/>
                    <a:p>
                      <a:r>
                        <a:rPr lang="en-GB"/>
                        <a:t>Collected first-hand by the researcher</a:t>
                      </a:r>
                    </a:p>
                  </a:txBody>
                  <a:tcPr anchor="ctr"/>
                </a:tc>
                <a:tc>
                  <a:txBody>
                    <a:bodyPr/>
                    <a:lstStyle/>
                    <a:p>
                      <a:r>
                        <a:rPr lang="en-GB"/>
                        <a:t>Uses existing data from other sources</a:t>
                      </a:r>
                    </a:p>
                  </a:txBody>
                  <a:tcPr anchor="ctr"/>
                </a:tc>
                <a:extLst>
                  <a:ext uri="{0D108BD9-81ED-4DB2-BD59-A6C34878D82A}">
                    <a16:rowId xmlns:a16="http://schemas.microsoft.com/office/drawing/2014/main" val="471622753"/>
                  </a:ext>
                </a:extLst>
              </a:tr>
              <a:tr h="417952">
                <a:tc>
                  <a:txBody>
                    <a:bodyPr/>
                    <a:lstStyle/>
                    <a:p>
                      <a:r>
                        <a:rPr lang="en-GB" b="1"/>
                        <a:t>Data type</a:t>
                      </a:r>
                      <a:endParaRPr lang="en-GB"/>
                    </a:p>
                  </a:txBody>
                  <a:tcPr anchor="ctr"/>
                </a:tc>
                <a:tc>
                  <a:txBody>
                    <a:bodyPr/>
                    <a:lstStyle/>
                    <a:p>
                      <a:r>
                        <a:rPr lang="en-GB"/>
                        <a:t>Raw and original</a:t>
                      </a:r>
                    </a:p>
                  </a:txBody>
                  <a:tcPr anchor="ctr"/>
                </a:tc>
                <a:tc>
                  <a:txBody>
                    <a:bodyPr/>
                    <a:lstStyle/>
                    <a:p>
                      <a:r>
                        <a:rPr lang="en-GB"/>
                        <a:t>Pre-processed and analysed</a:t>
                      </a:r>
                    </a:p>
                  </a:txBody>
                  <a:tcPr anchor="ctr"/>
                </a:tc>
                <a:extLst>
                  <a:ext uri="{0D108BD9-81ED-4DB2-BD59-A6C34878D82A}">
                    <a16:rowId xmlns:a16="http://schemas.microsoft.com/office/drawing/2014/main" val="1015739597"/>
                  </a:ext>
                </a:extLst>
              </a:tr>
              <a:tr h="469727">
                <a:tc>
                  <a:txBody>
                    <a:bodyPr/>
                    <a:lstStyle/>
                    <a:p>
                      <a:r>
                        <a:rPr lang="en-GB" b="1"/>
                        <a:t>Customisation</a:t>
                      </a:r>
                      <a:endParaRPr lang="en-GB"/>
                    </a:p>
                  </a:txBody>
                  <a:tcPr anchor="ctr"/>
                </a:tc>
                <a:tc>
                  <a:txBody>
                    <a:bodyPr/>
                    <a:lstStyle/>
                    <a:p>
                      <a:r>
                        <a:rPr lang="en-GB"/>
                        <a:t>Tailored to research goals</a:t>
                      </a:r>
                    </a:p>
                  </a:txBody>
                  <a:tcPr anchor="ctr"/>
                </a:tc>
                <a:tc>
                  <a:txBody>
                    <a:bodyPr/>
                    <a:lstStyle/>
                    <a:p>
                      <a:r>
                        <a:rPr lang="en-GB"/>
                        <a:t>May not fully match researcher’s needs</a:t>
                      </a:r>
                    </a:p>
                  </a:txBody>
                  <a:tcPr anchor="ctr"/>
                </a:tc>
                <a:extLst>
                  <a:ext uri="{0D108BD9-81ED-4DB2-BD59-A6C34878D82A}">
                    <a16:rowId xmlns:a16="http://schemas.microsoft.com/office/drawing/2014/main" val="712369713"/>
                  </a:ext>
                </a:extLst>
              </a:tr>
              <a:tr h="417952">
                <a:tc>
                  <a:txBody>
                    <a:bodyPr/>
                    <a:lstStyle/>
                    <a:p>
                      <a:r>
                        <a:rPr lang="en-GB" b="1"/>
                        <a:t>Time &amp; Cost</a:t>
                      </a:r>
                      <a:endParaRPr lang="en-GB"/>
                    </a:p>
                  </a:txBody>
                  <a:tcPr anchor="ctr"/>
                </a:tc>
                <a:tc>
                  <a:txBody>
                    <a:bodyPr/>
                    <a:lstStyle/>
                    <a:p>
                      <a:r>
                        <a:rPr lang="en-GB"/>
                        <a:t>Time-consuming and costly</a:t>
                      </a:r>
                    </a:p>
                  </a:txBody>
                  <a:tcPr anchor="ctr"/>
                </a:tc>
                <a:tc>
                  <a:txBody>
                    <a:bodyPr/>
                    <a:lstStyle/>
                    <a:p>
                      <a:r>
                        <a:rPr lang="en-GB"/>
                        <a:t>Quick and low-cost</a:t>
                      </a:r>
                    </a:p>
                  </a:txBody>
                  <a:tcPr anchor="ctr"/>
                </a:tc>
                <a:extLst>
                  <a:ext uri="{0D108BD9-81ED-4DB2-BD59-A6C34878D82A}">
                    <a16:rowId xmlns:a16="http://schemas.microsoft.com/office/drawing/2014/main" val="1922164588"/>
                  </a:ext>
                </a:extLst>
              </a:tr>
              <a:tr h="455222">
                <a:tc>
                  <a:txBody>
                    <a:bodyPr/>
                    <a:lstStyle/>
                    <a:p>
                      <a:r>
                        <a:rPr lang="en-GB" b="1"/>
                        <a:t>Example</a:t>
                      </a:r>
                      <a:endParaRPr lang="en-GB"/>
                    </a:p>
                  </a:txBody>
                  <a:tcPr anchor="ctr"/>
                </a:tc>
                <a:tc>
                  <a:txBody>
                    <a:bodyPr/>
                    <a:lstStyle/>
                    <a:p>
                      <a:r>
                        <a:rPr lang="en-GB"/>
                        <a:t>Conducting your own patient interviews</a:t>
                      </a:r>
                    </a:p>
                  </a:txBody>
                  <a:tcPr anchor="ctr"/>
                </a:tc>
                <a:tc>
                  <a:txBody>
                    <a:bodyPr/>
                    <a:lstStyle/>
                    <a:p>
                      <a:r>
                        <a:rPr lang="en-GB" dirty="0"/>
                        <a:t>Analysing NHS reports or academic journal articles</a:t>
                      </a:r>
                    </a:p>
                  </a:txBody>
                  <a:tcPr anchor="ctr"/>
                </a:tc>
                <a:extLst>
                  <a:ext uri="{0D108BD9-81ED-4DB2-BD59-A6C34878D82A}">
                    <a16:rowId xmlns:a16="http://schemas.microsoft.com/office/drawing/2014/main" val="1608773190"/>
                  </a:ext>
                </a:extLst>
              </a:tr>
            </a:tbl>
          </a:graphicData>
        </a:graphic>
      </p:graphicFrame>
      <p:sp>
        <p:nvSpPr>
          <p:cNvPr id="5" name="Slide Number Placeholder 4">
            <a:extLst>
              <a:ext uri="{FF2B5EF4-FFF2-40B4-BE49-F238E27FC236}">
                <a16:creationId xmlns:a16="http://schemas.microsoft.com/office/drawing/2014/main" id="{14DA00FD-3ADE-3951-5EDF-4284A5555652}"/>
              </a:ext>
            </a:extLst>
          </p:cNvPr>
          <p:cNvSpPr>
            <a:spLocks noGrp="1"/>
          </p:cNvSpPr>
          <p:nvPr>
            <p:ph type="sldNum" sz="quarter" idx="12"/>
          </p:nvPr>
        </p:nvSpPr>
        <p:spPr/>
        <p:txBody>
          <a:bodyPr/>
          <a:lstStyle/>
          <a:p>
            <a:fld id="{A97E9E4C-CF79-40B4-875F-5D32384DB695}" type="slidenum">
              <a:rPr lang="en-GB" smtClean="0"/>
              <a:t>4</a:t>
            </a:fld>
            <a:endParaRPr lang="en-GB"/>
          </a:p>
        </p:txBody>
      </p:sp>
    </p:spTree>
    <p:extLst>
      <p:ext uri="{BB962C8B-B14F-4D97-AF65-F5344CB8AC3E}">
        <p14:creationId xmlns:p14="http://schemas.microsoft.com/office/powerpoint/2010/main" val="2570352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31393-0FFA-7AE6-4090-3C01EF024D53}"/>
              </a:ext>
            </a:extLst>
          </p:cNvPr>
          <p:cNvSpPr>
            <a:spLocks noGrp="1"/>
          </p:cNvSpPr>
          <p:nvPr>
            <p:ph type="title"/>
          </p:nvPr>
        </p:nvSpPr>
        <p:spPr/>
        <p:txBody>
          <a:bodyPr/>
          <a:lstStyle/>
          <a:p>
            <a:r>
              <a:rPr lang="en-GB" dirty="0"/>
              <a:t>Recap - Types of Research &amp; Data Use</a:t>
            </a:r>
          </a:p>
        </p:txBody>
      </p:sp>
      <p:sp>
        <p:nvSpPr>
          <p:cNvPr id="3" name="Text Placeholder 2">
            <a:extLst>
              <a:ext uri="{FF2B5EF4-FFF2-40B4-BE49-F238E27FC236}">
                <a16:creationId xmlns:a16="http://schemas.microsoft.com/office/drawing/2014/main" id="{1D59C1B9-5F99-754C-8D0F-BF4D47B6AB59}"/>
              </a:ext>
            </a:extLst>
          </p:cNvPr>
          <p:cNvSpPr>
            <a:spLocks noGrp="1"/>
          </p:cNvSpPr>
          <p:nvPr>
            <p:ph type="body" sz="quarter" idx="13"/>
          </p:nvPr>
        </p:nvSpPr>
        <p:spPr/>
        <p:txBody>
          <a:bodyPr/>
          <a:lstStyle/>
          <a:p>
            <a:r>
              <a:rPr lang="en-GB" b="1" dirty="0"/>
              <a:t>Types of Research:</a:t>
            </a:r>
            <a:endParaRPr lang="en-GB" dirty="0"/>
          </a:p>
          <a:p>
            <a:pPr lvl="1"/>
            <a:r>
              <a:rPr lang="en-GB" b="1" dirty="0"/>
              <a:t>Quantitative</a:t>
            </a:r>
            <a:r>
              <a:rPr lang="en-GB" dirty="0"/>
              <a:t> – Uses numerical data; answers </a:t>
            </a:r>
            <a:r>
              <a:rPr lang="en-GB" i="1" dirty="0"/>
              <a:t>how much/many</a:t>
            </a:r>
          </a:p>
          <a:p>
            <a:pPr lvl="2"/>
            <a:r>
              <a:rPr lang="en-GB" i="1" dirty="0"/>
              <a:t>Example:</a:t>
            </a:r>
            <a:r>
              <a:rPr lang="en-GB" dirty="0"/>
              <a:t> Analysing hospital admission rates for asthma</a:t>
            </a:r>
          </a:p>
          <a:p>
            <a:pPr lvl="1"/>
            <a:r>
              <a:rPr lang="en-GB" b="1" dirty="0"/>
              <a:t>Qualitative</a:t>
            </a:r>
            <a:r>
              <a:rPr lang="en-GB" dirty="0"/>
              <a:t> – Uses descriptive data; answers </a:t>
            </a:r>
            <a:r>
              <a:rPr lang="en-GB" i="1" dirty="0"/>
              <a:t>why/how</a:t>
            </a:r>
          </a:p>
          <a:p>
            <a:pPr lvl="2"/>
            <a:r>
              <a:rPr lang="en-GB" i="1" dirty="0"/>
              <a:t>Example:</a:t>
            </a:r>
            <a:r>
              <a:rPr lang="en-GB" dirty="0"/>
              <a:t> Interviewing nurses on their experiences during COVID-19</a:t>
            </a:r>
          </a:p>
          <a:p>
            <a:pPr lvl="1"/>
            <a:r>
              <a:rPr lang="en-GB" b="1" dirty="0"/>
              <a:t>Mixed Methods</a:t>
            </a:r>
            <a:r>
              <a:rPr lang="en-GB" dirty="0"/>
              <a:t> – Combines both types for deeper insight</a:t>
            </a:r>
          </a:p>
          <a:p>
            <a:pPr lvl="1"/>
            <a:endParaRPr lang="en-GB" dirty="0"/>
          </a:p>
          <a:p>
            <a:r>
              <a:rPr lang="en-GB" b="1" dirty="0"/>
              <a:t>Primary Data Example:</a:t>
            </a:r>
            <a:endParaRPr lang="en-GB" dirty="0"/>
          </a:p>
          <a:p>
            <a:pPr lvl="1"/>
            <a:r>
              <a:rPr lang="en-GB" dirty="0"/>
              <a:t>Designing a questionnaire to collect data on diet habits in teenagers</a:t>
            </a:r>
          </a:p>
          <a:p>
            <a:r>
              <a:rPr lang="en-GB" b="1" dirty="0"/>
              <a:t>Secondary Data Example:</a:t>
            </a:r>
            <a:endParaRPr lang="en-GB" dirty="0"/>
          </a:p>
          <a:p>
            <a:pPr lvl="1"/>
            <a:r>
              <a:rPr lang="en-GB" dirty="0"/>
              <a:t>Reusing national health surveys to study changes in smoking trends</a:t>
            </a:r>
          </a:p>
          <a:p>
            <a:endParaRPr lang="en-GB" dirty="0"/>
          </a:p>
        </p:txBody>
      </p:sp>
      <p:sp>
        <p:nvSpPr>
          <p:cNvPr id="4" name="Slide Number Placeholder 3">
            <a:extLst>
              <a:ext uri="{FF2B5EF4-FFF2-40B4-BE49-F238E27FC236}">
                <a16:creationId xmlns:a16="http://schemas.microsoft.com/office/drawing/2014/main" id="{B66BFFB5-B9ED-C6FF-E2CA-35AC6D7BF164}"/>
              </a:ext>
            </a:extLst>
          </p:cNvPr>
          <p:cNvSpPr>
            <a:spLocks noGrp="1"/>
          </p:cNvSpPr>
          <p:nvPr>
            <p:ph type="sldNum" sz="quarter" idx="12"/>
          </p:nvPr>
        </p:nvSpPr>
        <p:spPr/>
        <p:txBody>
          <a:bodyPr/>
          <a:lstStyle/>
          <a:p>
            <a:fld id="{A97E9E4C-CF79-40B4-875F-5D32384DB695}" type="slidenum">
              <a:rPr lang="en-GB" smtClean="0"/>
              <a:t>5</a:t>
            </a:fld>
            <a:endParaRPr lang="en-GB"/>
          </a:p>
        </p:txBody>
      </p:sp>
    </p:spTree>
    <p:extLst>
      <p:ext uri="{BB962C8B-B14F-4D97-AF65-F5344CB8AC3E}">
        <p14:creationId xmlns:p14="http://schemas.microsoft.com/office/powerpoint/2010/main" val="837810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6BCF9-5896-CDBF-F836-EC18E326AF94}"/>
              </a:ext>
            </a:extLst>
          </p:cNvPr>
          <p:cNvSpPr>
            <a:spLocks noGrp="1"/>
          </p:cNvSpPr>
          <p:nvPr>
            <p:ph type="title"/>
          </p:nvPr>
        </p:nvSpPr>
        <p:spPr/>
        <p:txBody>
          <a:bodyPr anchor="ctr">
            <a:normAutofit/>
          </a:bodyPr>
          <a:lstStyle/>
          <a:p>
            <a:r>
              <a:rPr lang="en-GB" dirty="0"/>
              <a:t>Introduce the A2 Assessment on Moodle</a:t>
            </a:r>
          </a:p>
        </p:txBody>
      </p:sp>
      <p:pic>
        <p:nvPicPr>
          <p:cNvPr id="1034" name="Picture 10" descr="How to create effective assessments?">
            <a:extLst>
              <a:ext uri="{FF2B5EF4-FFF2-40B4-BE49-F238E27FC236}">
                <a16:creationId xmlns:a16="http://schemas.microsoft.com/office/drawing/2014/main" id="{B27C2F60-89E4-1500-CEAB-DA1B784D42B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481767" y="1119477"/>
            <a:ext cx="7698408" cy="4619045"/>
          </a:xfrm>
          <a:prstGeom prst="rect">
            <a:avLst/>
          </a:prstGeom>
          <a:solidFill>
            <a:srgbClr val="FFFFFF"/>
          </a:solidFill>
        </p:spPr>
      </p:pic>
      <p:sp>
        <p:nvSpPr>
          <p:cNvPr id="4" name="Slide Number Placeholder 3">
            <a:extLst>
              <a:ext uri="{FF2B5EF4-FFF2-40B4-BE49-F238E27FC236}">
                <a16:creationId xmlns:a16="http://schemas.microsoft.com/office/drawing/2014/main" id="{F205C7B8-C299-B3D7-FDB1-288CC7D78333}"/>
              </a:ext>
            </a:extLst>
          </p:cNvPr>
          <p:cNvSpPr>
            <a:spLocks noGrp="1"/>
          </p:cNvSpPr>
          <p:nvPr>
            <p:ph type="sldNum" sz="quarter" idx="12"/>
          </p:nvPr>
        </p:nvSpPr>
        <p:spPr/>
        <p:txBody>
          <a:bodyPr/>
          <a:lstStyle/>
          <a:p>
            <a:fld id="{A97E9E4C-CF79-40B4-875F-5D32384DB695}" type="slidenum">
              <a:rPr lang="en-GB" smtClean="0"/>
              <a:t>6</a:t>
            </a:fld>
            <a:endParaRPr lang="en-GB"/>
          </a:p>
        </p:txBody>
      </p:sp>
    </p:spTree>
    <p:extLst>
      <p:ext uri="{BB962C8B-B14F-4D97-AF65-F5344CB8AC3E}">
        <p14:creationId xmlns:p14="http://schemas.microsoft.com/office/powerpoint/2010/main" val="3439944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itle 1">
            <a:extLst>
              <a:ext uri="{FF2B5EF4-FFF2-40B4-BE49-F238E27FC236}">
                <a16:creationId xmlns:a16="http://schemas.microsoft.com/office/drawing/2014/main" id="{1D6C6B8E-42AE-4ABD-A425-9A42C4F39F4A}"/>
              </a:ext>
            </a:extLst>
          </p:cNvPr>
          <p:cNvSpPr>
            <a:spLocks noGrp="1"/>
          </p:cNvSpPr>
          <p:nvPr>
            <p:ph type="title"/>
          </p:nvPr>
        </p:nvSpPr>
        <p:spPr/>
        <p:txBody>
          <a:bodyPr>
            <a:normAutofit/>
          </a:bodyPr>
          <a:lstStyle/>
          <a:p>
            <a:pPr>
              <a:defRPr/>
            </a:pPr>
            <a:r>
              <a:rPr lang="en-GB" b="1" dirty="0">
                <a:latin typeface="Calibri" pitchFamily="34" charset="0"/>
              </a:rPr>
              <a:t>Learning outcomes</a:t>
            </a:r>
          </a:p>
        </p:txBody>
      </p:sp>
      <p:sp>
        <p:nvSpPr>
          <p:cNvPr id="11266" name="Rectangle 13">
            <a:extLst>
              <a:ext uri="{FF2B5EF4-FFF2-40B4-BE49-F238E27FC236}">
                <a16:creationId xmlns:a16="http://schemas.microsoft.com/office/drawing/2014/main" id="{8EA1E799-F92A-4E45-96FB-056D02E85D5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2A900B68-6015-4E77-A5AA-217C9DE2E519}" type="slidenum">
              <a:rPr lang="en-GB" altLang="en-US"/>
              <a:pPr eaLnBrk="1" hangingPunct="1"/>
              <a:t>7</a:t>
            </a:fld>
            <a:endParaRPr lang="en-GB" altLang="en-US"/>
          </a:p>
        </p:txBody>
      </p:sp>
      <p:sp>
        <p:nvSpPr>
          <p:cNvPr id="11268" name="Content Placeholder 2">
            <a:extLst>
              <a:ext uri="{FF2B5EF4-FFF2-40B4-BE49-F238E27FC236}">
                <a16:creationId xmlns:a16="http://schemas.microsoft.com/office/drawing/2014/main" id="{47884219-D6FE-4012-A6A8-BA339FEF4541}"/>
              </a:ext>
            </a:extLst>
          </p:cNvPr>
          <p:cNvSpPr>
            <a:spLocks noGrp="1"/>
          </p:cNvSpPr>
          <p:nvPr>
            <p:ph type="body" sz="quarter" idx="13"/>
          </p:nvPr>
        </p:nvSpPr>
        <p:spPr/>
        <p:txBody>
          <a:bodyPr>
            <a:normAutofit fontScale="92500" lnSpcReduction="10000"/>
          </a:bodyPr>
          <a:lstStyle/>
          <a:p>
            <a:pPr algn="just">
              <a:buFont typeface="Wingdings" panose="05000000000000000000" pitchFamily="2" charset="2"/>
              <a:buNone/>
            </a:pPr>
            <a:r>
              <a:rPr lang="en-GB" altLang="en-US" b="1" dirty="0">
                <a:latin typeface="Calibri" panose="020F0502020204030204" pitchFamily="34" charset="0"/>
              </a:rPr>
              <a:t>By the end of this session, you will be able to:</a:t>
            </a:r>
            <a:r>
              <a:rPr lang="en-GB" altLang="en-US" dirty="0">
                <a:latin typeface="Calibri" panose="020F0502020204030204" pitchFamily="34" charset="0"/>
              </a:rPr>
              <a:t> </a:t>
            </a:r>
          </a:p>
          <a:p>
            <a:pPr algn="just">
              <a:buFont typeface="Wingdings" panose="05000000000000000000" pitchFamily="2" charset="2"/>
              <a:buNone/>
            </a:pPr>
            <a:endParaRPr lang="en-GB" altLang="en-US" dirty="0">
              <a:latin typeface="Calibri" panose="020F0502020204030204" pitchFamily="34" charset="0"/>
            </a:endParaRPr>
          </a:p>
          <a:p>
            <a:pPr lvl="1" algn="just"/>
            <a:r>
              <a:rPr lang="en-GB" altLang="en-US" dirty="0">
                <a:latin typeface="Calibri" panose="020F0502020204030204" pitchFamily="34" charset="0"/>
              </a:rPr>
              <a:t>Understand definition of </a:t>
            </a:r>
            <a:r>
              <a:rPr lang="en-GB" altLang="en-US" b="1" dirty="0">
                <a:latin typeface="Calibri" panose="020F0502020204030204" pitchFamily="34" charset="0"/>
              </a:rPr>
              <a:t>Primary Research  </a:t>
            </a:r>
          </a:p>
          <a:p>
            <a:pPr lvl="1" algn="just"/>
            <a:endParaRPr lang="en-GB" altLang="en-US" dirty="0">
              <a:latin typeface="Calibri" panose="020F0502020204030204" pitchFamily="34" charset="0"/>
            </a:endParaRPr>
          </a:p>
          <a:p>
            <a:pPr lvl="1" algn="just"/>
            <a:r>
              <a:rPr lang="en-GB" altLang="en-US" dirty="0">
                <a:latin typeface="Calibri" panose="020F0502020204030204" pitchFamily="34" charset="0"/>
              </a:rPr>
              <a:t>Understand advantages &amp; disadvantages of Primary Research</a:t>
            </a:r>
          </a:p>
          <a:p>
            <a:pPr lvl="1" algn="just"/>
            <a:endParaRPr lang="en-GB" altLang="en-US" dirty="0">
              <a:latin typeface="Calibri" panose="020F0502020204030204" pitchFamily="34" charset="0"/>
            </a:endParaRPr>
          </a:p>
          <a:p>
            <a:pPr lvl="1" algn="just"/>
            <a:r>
              <a:rPr lang="en-GB" altLang="en-US" dirty="0">
                <a:latin typeface="Calibri" panose="020F0502020204030204" pitchFamily="34" charset="0"/>
              </a:rPr>
              <a:t>Understand </a:t>
            </a:r>
            <a:r>
              <a:rPr lang="en-GB" altLang="en-US" b="1" dirty="0">
                <a:latin typeface="Calibri" panose="020F0502020204030204" pitchFamily="34" charset="0"/>
              </a:rPr>
              <a:t>Primary Research Methods </a:t>
            </a:r>
          </a:p>
          <a:p>
            <a:pPr lvl="1" algn="just"/>
            <a:endParaRPr lang="en-GB" altLang="en-US" dirty="0">
              <a:latin typeface="Calibri" panose="020F0502020204030204" pitchFamily="34" charset="0"/>
            </a:endParaRPr>
          </a:p>
          <a:p>
            <a:pPr lvl="1" algn="just"/>
            <a:r>
              <a:rPr lang="en-GB" altLang="en-US" dirty="0">
                <a:latin typeface="Calibri" panose="020F0502020204030204" pitchFamily="34" charset="0"/>
              </a:rPr>
              <a:t>Know definition of </a:t>
            </a:r>
            <a:r>
              <a:rPr lang="en-GB" altLang="en-US" b="1" dirty="0">
                <a:latin typeface="Calibri" panose="020F0502020204030204" pitchFamily="34" charset="0"/>
              </a:rPr>
              <a:t>Secondary Research  </a:t>
            </a:r>
            <a:r>
              <a:rPr lang="en-GB" altLang="en-US" dirty="0">
                <a:latin typeface="Calibri" panose="020F0502020204030204" pitchFamily="34" charset="0"/>
              </a:rPr>
              <a:t>&amp; Examples </a:t>
            </a:r>
          </a:p>
          <a:p>
            <a:pPr lvl="1" algn="just"/>
            <a:endParaRPr lang="en-GB" altLang="en-US" dirty="0">
              <a:latin typeface="Calibri" panose="020F0502020204030204" pitchFamily="34" charset="0"/>
            </a:endParaRPr>
          </a:p>
          <a:p>
            <a:pPr lvl="1" algn="just"/>
            <a:r>
              <a:rPr lang="en-GB" altLang="en-US" dirty="0">
                <a:latin typeface="Calibri" panose="020F0502020204030204" pitchFamily="34" charset="0"/>
              </a:rPr>
              <a:t>Understand when and how to conduct secondary research? </a:t>
            </a:r>
          </a:p>
          <a:p>
            <a:pPr lvl="1" algn="just"/>
            <a:endParaRPr lang="en-GB" altLang="en-US" dirty="0">
              <a:latin typeface="Calibri" panose="020F0502020204030204" pitchFamily="34" charset="0"/>
            </a:endParaRPr>
          </a:p>
          <a:p>
            <a:pPr lvl="1" algn="just"/>
            <a:r>
              <a:rPr lang="en-GB" altLang="en-US" dirty="0">
                <a:latin typeface="Calibri" panose="020F0502020204030204" pitchFamily="34" charset="0"/>
              </a:rPr>
              <a:t>Know questions to ask before conducting secondary research? </a:t>
            </a:r>
          </a:p>
          <a:p>
            <a:pPr lvl="1" algn="just"/>
            <a:endParaRPr lang="en-GB" altLang="en-US" dirty="0">
              <a:latin typeface="Calibri" panose="020F0502020204030204" pitchFamily="34" charset="0"/>
            </a:endParaRPr>
          </a:p>
          <a:p>
            <a:pPr lvl="1" algn="just"/>
            <a:r>
              <a:rPr lang="en-GB" altLang="en-US" dirty="0">
                <a:latin typeface="Calibri" panose="020F0502020204030204" pitchFamily="34" charset="0"/>
              </a:rPr>
              <a:t>Advantages and Disadvantage of Secondary Research </a:t>
            </a:r>
          </a:p>
          <a:p>
            <a:pPr lvl="1" algn="just"/>
            <a:endParaRPr lang="en-GB" altLang="en-US" dirty="0">
              <a:latin typeface="Calibri" panose="020F0502020204030204" pitchFamily="34" charset="0"/>
            </a:endParaRPr>
          </a:p>
          <a:p>
            <a:pPr lvl="1" algn="just"/>
            <a:r>
              <a:rPr lang="en-GB" altLang="en-US" dirty="0">
                <a:latin typeface="Calibri" panose="020F0502020204030204" pitchFamily="34" charset="0"/>
              </a:rPr>
              <a:t>Key differences between Primary and Secondary Research </a:t>
            </a:r>
          </a:p>
          <a:p>
            <a:pPr algn="just"/>
            <a:endParaRPr lang="en-GB" altLang="en-US" dirty="0"/>
          </a:p>
        </p:txBody>
      </p:sp>
    </p:spTree>
    <p:extLst>
      <p:ext uri="{BB962C8B-B14F-4D97-AF65-F5344CB8AC3E}">
        <p14:creationId xmlns:p14="http://schemas.microsoft.com/office/powerpoint/2010/main" val="2959100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lstStyle/>
          <a:p>
            <a:pPr>
              <a:defRPr/>
            </a:pPr>
            <a:r>
              <a:rPr lang="en-GB" b="1" dirty="0">
                <a:latin typeface="Calibri" pitchFamily="34" charset="0"/>
              </a:rPr>
              <a:t>What is Primary Research?</a:t>
            </a:r>
            <a:endParaRPr lang="en-GB" b="1" dirty="0">
              <a:solidFill>
                <a:schemeClr val="tx2">
                  <a:satMod val="200000"/>
                </a:schemeClr>
              </a:solidFill>
              <a:latin typeface="Calibri" pitchFamily="34" charset="0"/>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8</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algn="just"/>
            <a:r>
              <a:rPr lang="en-GB" altLang="en-US" b="1" dirty="0"/>
              <a:t>Primary research </a:t>
            </a:r>
            <a:r>
              <a:rPr lang="en-GB" altLang="en-US" dirty="0"/>
              <a:t>is research that we have gather and </a:t>
            </a:r>
            <a:r>
              <a:rPr lang="en-GB" altLang="en-US" b="1" dirty="0"/>
              <a:t>found by ourselves</a:t>
            </a:r>
            <a:r>
              <a:rPr lang="en-GB" altLang="en-US" dirty="0"/>
              <a:t>. </a:t>
            </a:r>
          </a:p>
          <a:p>
            <a:pPr lvl="1" algn="just"/>
            <a:r>
              <a:rPr lang="en-GB" altLang="en-US" dirty="0"/>
              <a:t>For example: the use of </a:t>
            </a:r>
            <a:r>
              <a:rPr lang="en-GB" altLang="en-US" b="1" dirty="0"/>
              <a:t>questionnaires, surveys as well as focus group </a:t>
            </a:r>
            <a:r>
              <a:rPr lang="en-GB" altLang="en-US" dirty="0"/>
              <a:t>are different types of primary research </a:t>
            </a:r>
          </a:p>
          <a:p>
            <a:pPr algn="just"/>
            <a:endParaRPr lang="en-GB" altLang="en-US" dirty="0"/>
          </a:p>
          <a:p>
            <a:pPr algn="just"/>
            <a:r>
              <a:rPr lang="en-GB" altLang="en-US" b="1" dirty="0"/>
              <a:t>Primary research use interviews </a:t>
            </a:r>
            <a:r>
              <a:rPr lang="en-GB" altLang="en-US" dirty="0"/>
              <a:t>to gather information which is the most time-consuming way of gathering information. </a:t>
            </a:r>
          </a:p>
          <a:p>
            <a:pPr algn="just"/>
            <a:endParaRPr lang="en-GB" altLang="en-US" dirty="0"/>
          </a:p>
          <a:p>
            <a:pPr algn="just"/>
            <a:r>
              <a:rPr lang="en-GB" altLang="en-US" dirty="0"/>
              <a:t>Primary research would be able to carry more information than secondary as primary research is able to </a:t>
            </a:r>
            <a:r>
              <a:rPr lang="en-GB" altLang="en-US" b="1" dirty="0"/>
              <a:t>gathers the viewers opinion</a:t>
            </a:r>
          </a:p>
          <a:p>
            <a:pPr algn="just"/>
            <a:endParaRPr lang="en-GB" altLang="en-US" dirty="0"/>
          </a:p>
          <a:p>
            <a:pPr algn="just"/>
            <a:r>
              <a:rPr lang="en-GB" altLang="en-US" dirty="0"/>
              <a:t>Primary research consists in research to </a:t>
            </a:r>
            <a:r>
              <a:rPr lang="en-GB" altLang="en-US" b="1" dirty="0"/>
              <a:t>collect original primary data </a:t>
            </a:r>
          </a:p>
          <a:p>
            <a:pPr algn="just"/>
            <a:endParaRPr lang="en-GB" altLang="en-US" dirty="0"/>
          </a:p>
        </p:txBody>
      </p:sp>
      <p:sp>
        <p:nvSpPr>
          <p:cNvPr id="5" name="TextBox 4">
            <a:extLst>
              <a:ext uri="{FF2B5EF4-FFF2-40B4-BE49-F238E27FC236}">
                <a16:creationId xmlns:a16="http://schemas.microsoft.com/office/drawing/2014/main" id="{C70677CD-7DB6-9146-A25B-457C45EF1B0E}"/>
              </a:ext>
            </a:extLst>
          </p:cNvPr>
          <p:cNvSpPr txBox="1"/>
          <p:nvPr/>
        </p:nvSpPr>
        <p:spPr>
          <a:xfrm>
            <a:off x="9151186" y="5418693"/>
            <a:ext cx="2466020" cy="369332"/>
          </a:xfrm>
          <a:prstGeom prst="rect">
            <a:avLst/>
          </a:prstGeom>
          <a:noFill/>
        </p:spPr>
        <p:txBody>
          <a:bodyPr wrap="square" rtlCol="0">
            <a:spAutoFit/>
          </a:bodyPr>
          <a:lstStyle/>
          <a:p>
            <a:r>
              <a:rPr lang="en-US" dirty="0"/>
              <a:t>Source: Patel (2016)</a:t>
            </a:r>
          </a:p>
        </p:txBody>
      </p:sp>
    </p:spTree>
    <p:extLst>
      <p:ext uri="{BB962C8B-B14F-4D97-AF65-F5344CB8AC3E}">
        <p14:creationId xmlns:p14="http://schemas.microsoft.com/office/powerpoint/2010/main" val="3893083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lstStyle/>
          <a:p>
            <a:pPr>
              <a:defRPr/>
            </a:pPr>
            <a:r>
              <a:rPr lang="en-GB" b="1" dirty="0">
                <a:latin typeface="Calibri" pitchFamily="34" charset="0"/>
              </a:rPr>
              <a:t>Advantages of Primary Research</a:t>
            </a:r>
            <a:endParaRPr lang="en-GB" b="1" dirty="0">
              <a:solidFill>
                <a:schemeClr val="tx2">
                  <a:satMod val="200000"/>
                </a:schemeClr>
              </a:solidFill>
              <a:latin typeface="Calibri" pitchFamily="34" charset="0"/>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9</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lnSpcReduction="10000"/>
          </a:bodyPr>
          <a:lstStyle/>
          <a:p>
            <a:r>
              <a:rPr lang="en-GB" b="1" dirty="0"/>
              <a:t>Gets the viewers’ opinions</a:t>
            </a:r>
          </a:p>
          <a:p>
            <a:pPr lvl="1"/>
            <a:r>
              <a:rPr lang="en-GB" i="1" dirty="0"/>
              <a:t>Example:</a:t>
            </a:r>
            <a:r>
              <a:rPr lang="en-GB" dirty="0"/>
              <a:t> Conducting patient satisfaction surveys after hospital discharge to gather direct feedback on their experience.</a:t>
            </a:r>
          </a:p>
          <a:p>
            <a:r>
              <a:rPr lang="en-GB" b="1" dirty="0"/>
              <a:t>More valuable information</a:t>
            </a:r>
          </a:p>
          <a:p>
            <a:pPr lvl="1"/>
            <a:r>
              <a:rPr lang="en-GB" i="1" dirty="0"/>
              <a:t>Example:</a:t>
            </a:r>
            <a:r>
              <a:rPr lang="en-GB" dirty="0"/>
              <a:t> Interviewing frontline nurses to understand real-time challenges during a pandemic, providing richer insights than secondary data.</a:t>
            </a:r>
          </a:p>
          <a:p>
            <a:r>
              <a:rPr lang="en-GB" b="1" dirty="0"/>
              <a:t>The person went to grab the information personally</a:t>
            </a:r>
          </a:p>
          <a:p>
            <a:pPr lvl="1"/>
            <a:r>
              <a:rPr lang="en-GB" i="1" dirty="0"/>
              <a:t>Example:</a:t>
            </a:r>
            <a:r>
              <a:rPr lang="en-GB" dirty="0"/>
              <a:t> A public health researcher visiting local clinics to personally collect data on vaccination rates.</a:t>
            </a:r>
          </a:p>
          <a:p>
            <a:r>
              <a:rPr lang="en-GB" b="1" dirty="0"/>
              <a:t>Target audience can be found much easier in this method</a:t>
            </a:r>
          </a:p>
          <a:p>
            <a:pPr lvl="1"/>
            <a:r>
              <a:rPr lang="en-GB" i="1" dirty="0"/>
              <a:t>Example:</a:t>
            </a:r>
            <a:r>
              <a:rPr lang="en-GB" dirty="0"/>
              <a:t> Surveying diabetic patients at a diabetes clinic to study lifestyle impact—ensuring access to a clearly defined group.</a:t>
            </a:r>
          </a:p>
          <a:p>
            <a:r>
              <a:rPr lang="en-GB" b="1" dirty="0"/>
              <a:t>More specific</a:t>
            </a:r>
          </a:p>
          <a:p>
            <a:pPr lvl="1"/>
            <a:r>
              <a:rPr lang="en-GB" i="1" dirty="0"/>
              <a:t>Example:</a:t>
            </a:r>
            <a:r>
              <a:rPr lang="en-GB" dirty="0"/>
              <a:t> Designing a questionnaire focused solely on medication adherence among elderly patients to get precise and targeted data.</a:t>
            </a:r>
          </a:p>
          <a:p>
            <a:pPr algn="just"/>
            <a:endParaRPr lang="en-GB" altLang="en-US" dirty="0"/>
          </a:p>
        </p:txBody>
      </p:sp>
      <p:sp>
        <p:nvSpPr>
          <p:cNvPr id="5" name="TextBox 4">
            <a:extLst>
              <a:ext uri="{FF2B5EF4-FFF2-40B4-BE49-F238E27FC236}">
                <a16:creationId xmlns:a16="http://schemas.microsoft.com/office/drawing/2014/main" id="{1B27EF89-52AC-834E-BD0B-8377E5FD5F47}"/>
              </a:ext>
            </a:extLst>
          </p:cNvPr>
          <p:cNvSpPr txBox="1"/>
          <p:nvPr/>
        </p:nvSpPr>
        <p:spPr>
          <a:xfrm>
            <a:off x="8521110" y="5684731"/>
            <a:ext cx="3021846" cy="369332"/>
          </a:xfrm>
          <a:prstGeom prst="rect">
            <a:avLst/>
          </a:prstGeom>
          <a:noFill/>
        </p:spPr>
        <p:txBody>
          <a:bodyPr wrap="square" rtlCol="0">
            <a:spAutoFit/>
          </a:bodyPr>
          <a:lstStyle/>
          <a:p>
            <a:r>
              <a:rPr lang="en-US" dirty="0"/>
              <a:t>Source: Patel (2016)</a:t>
            </a:r>
          </a:p>
        </p:txBody>
      </p:sp>
    </p:spTree>
    <p:extLst>
      <p:ext uri="{BB962C8B-B14F-4D97-AF65-F5344CB8AC3E}">
        <p14:creationId xmlns:p14="http://schemas.microsoft.com/office/powerpoint/2010/main" val="2721537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b="1" dirty="0">
                <a:latin typeface="Calibri" pitchFamily="34" charset="0"/>
              </a:rPr>
              <a:t>Disadvantages of Primary Research</a:t>
            </a:r>
            <a:endParaRPr lang="en-GB" b="1" dirty="0">
              <a:solidFill>
                <a:schemeClr val="tx2">
                  <a:satMod val="200000"/>
                </a:schemeClr>
              </a:solidFill>
              <a:latin typeface="Calibri" pitchFamily="34" charset="0"/>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10</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lnSpcReduction="10000"/>
          </a:bodyPr>
          <a:lstStyle/>
          <a:p>
            <a:r>
              <a:rPr lang="en-GB" b="1" dirty="0"/>
              <a:t>Expensive</a:t>
            </a:r>
          </a:p>
          <a:p>
            <a:pPr lvl="1"/>
            <a:r>
              <a:rPr lang="en-GB" i="1" dirty="0"/>
              <a:t>Example:</a:t>
            </a:r>
            <a:r>
              <a:rPr lang="en-GB" dirty="0"/>
              <a:t> Running a nationwide mental health survey through face-to-face interviews requires funding for travel, trained staff, and analysis tools.</a:t>
            </a:r>
          </a:p>
          <a:p>
            <a:r>
              <a:rPr lang="en-GB" b="1" dirty="0"/>
              <a:t>Time consuming</a:t>
            </a:r>
          </a:p>
          <a:p>
            <a:pPr lvl="1"/>
            <a:r>
              <a:rPr lang="en-GB" i="1" dirty="0"/>
              <a:t>Example:</a:t>
            </a:r>
            <a:r>
              <a:rPr lang="en-GB" dirty="0"/>
              <a:t> Designing, testing, and conducting interviews with cancer patients about their post-treatment care experience may take months to gather and process.</a:t>
            </a:r>
          </a:p>
          <a:p>
            <a:r>
              <a:rPr lang="en-GB" b="1" dirty="0"/>
              <a:t>The feedback may not be 100% accurate</a:t>
            </a:r>
          </a:p>
          <a:p>
            <a:pPr lvl="1"/>
            <a:r>
              <a:rPr lang="en-GB" i="1" dirty="0"/>
              <a:t>Example:</a:t>
            </a:r>
            <a:r>
              <a:rPr lang="en-GB" dirty="0"/>
              <a:t> Patients may underreport symptoms or give socially desirable answers in a survey about alcohol or drug use, leading to biased results.</a:t>
            </a:r>
          </a:p>
          <a:p>
            <a:r>
              <a:rPr lang="en-GB" b="1" dirty="0"/>
              <a:t>More information will need to be gathered. </a:t>
            </a:r>
          </a:p>
          <a:p>
            <a:pPr lvl="1"/>
            <a:r>
              <a:rPr lang="en-GB" b="1" dirty="0"/>
              <a:t>For example, the person may want the person getting interviewed, facial expression</a:t>
            </a:r>
          </a:p>
          <a:p>
            <a:pPr lvl="1"/>
            <a:r>
              <a:rPr lang="en-GB" i="1" dirty="0"/>
              <a:t>Example:</a:t>
            </a:r>
            <a:r>
              <a:rPr lang="en-GB" dirty="0"/>
              <a:t> In qualitative research on dementia care, researchers may need to observe non-verbal cues and body language in elderly patients, requiring video recordings and consent processes.</a:t>
            </a:r>
          </a:p>
        </p:txBody>
      </p:sp>
      <p:sp>
        <p:nvSpPr>
          <p:cNvPr id="2" name="TextBox 1">
            <a:extLst>
              <a:ext uri="{FF2B5EF4-FFF2-40B4-BE49-F238E27FC236}">
                <a16:creationId xmlns:a16="http://schemas.microsoft.com/office/drawing/2014/main" id="{E993DDDA-789D-7444-AB0B-7DF03090E194}"/>
              </a:ext>
            </a:extLst>
          </p:cNvPr>
          <p:cNvSpPr txBox="1"/>
          <p:nvPr/>
        </p:nvSpPr>
        <p:spPr>
          <a:xfrm>
            <a:off x="8255928" y="5675868"/>
            <a:ext cx="3778467" cy="369332"/>
          </a:xfrm>
          <a:prstGeom prst="rect">
            <a:avLst/>
          </a:prstGeom>
          <a:noFill/>
        </p:spPr>
        <p:txBody>
          <a:bodyPr wrap="square" rtlCol="0">
            <a:spAutoFit/>
          </a:bodyPr>
          <a:lstStyle/>
          <a:p>
            <a:r>
              <a:rPr lang="en-US" dirty="0"/>
              <a:t>Source: Patel (2016)</a:t>
            </a:r>
          </a:p>
        </p:txBody>
      </p:sp>
    </p:spTree>
    <p:extLst>
      <p:ext uri="{BB962C8B-B14F-4D97-AF65-F5344CB8AC3E}">
        <p14:creationId xmlns:p14="http://schemas.microsoft.com/office/powerpoint/2010/main" val="3363873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lstStyle/>
          <a:p>
            <a:pPr>
              <a:defRPr/>
            </a:pPr>
            <a:r>
              <a:rPr lang="en-GB" b="1" dirty="0">
                <a:latin typeface="Calibri" pitchFamily="34" charset="0"/>
              </a:rPr>
              <a:t>Primary Research Methods</a:t>
            </a:r>
            <a:endParaRPr lang="en-GB" b="1" dirty="0">
              <a:solidFill>
                <a:schemeClr val="tx2">
                  <a:satMod val="200000"/>
                </a:schemeClr>
              </a:solidFill>
              <a:latin typeface="Calibri" pitchFamily="34" charset="0"/>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11</a:t>
            </a:fld>
            <a:endParaRPr lang="en-GB" altLang="en-US"/>
          </a:p>
        </p:txBody>
      </p:sp>
      <p:pic>
        <p:nvPicPr>
          <p:cNvPr id="3" name="Picture 2">
            <a:extLst>
              <a:ext uri="{FF2B5EF4-FFF2-40B4-BE49-F238E27FC236}">
                <a16:creationId xmlns:a16="http://schemas.microsoft.com/office/drawing/2014/main" id="{39953DB8-F30E-1E48-B63A-61B47841B925}"/>
              </a:ext>
            </a:extLst>
          </p:cNvPr>
          <p:cNvPicPr>
            <a:picLocks noChangeAspect="1"/>
          </p:cNvPicPr>
          <p:nvPr/>
        </p:nvPicPr>
        <p:blipFill>
          <a:blip r:embed="rId3"/>
          <a:stretch>
            <a:fillRect/>
          </a:stretch>
        </p:blipFill>
        <p:spPr>
          <a:xfrm>
            <a:off x="2292350" y="1460004"/>
            <a:ext cx="7607300" cy="3937992"/>
          </a:xfrm>
          <a:prstGeom prst="rect">
            <a:avLst/>
          </a:prstGeom>
        </p:spPr>
      </p:pic>
    </p:spTree>
    <p:extLst>
      <p:ext uri="{BB962C8B-B14F-4D97-AF65-F5344CB8AC3E}">
        <p14:creationId xmlns:p14="http://schemas.microsoft.com/office/powerpoint/2010/main" val="3133075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lstStyle/>
          <a:p>
            <a:pPr>
              <a:defRPr/>
            </a:pPr>
            <a:r>
              <a:rPr lang="en-GB" b="1" dirty="0"/>
              <a:t>What is Secondary Research? </a:t>
            </a: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12</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lnSpcReduction="10000"/>
          </a:bodyPr>
          <a:lstStyle/>
          <a:p>
            <a:pPr algn="just"/>
            <a:r>
              <a:rPr lang="en-GB" altLang="en-US" b="1" dirty="0"/>
              <a:t>Secondary research </a:t>
            </a:r>
            <a:r>
              <a:rPr lang="en-GB" altLang="en-US" dirty="0"/>
              <a:t>is when the person is </a:t>
            </a:r>
            <a:r>
              <a:rPr lang="en-GB" altLang="en-US" b="1" dirty="0"/>
              <a:t>getting research through online </a:t>
            </a:r>
            <a:r>
              <a:rPr lang="en-GB" altLang="en-US" dirty="0"/>
              <a:t>such as internet, books from the library and much more </a:t>
            </a:r>
          </a:p>
          <a:p>
            <a:pPr algn="just"/>
            <a:endParaRPr lang="en-GB" altLang="en-US" dirty="0"/>
          </a:p>
          <a:p>
            <a:pPr algn="just"/>
            <a:r>
              <a:rPr lang="en-GB" altLang="en-US" dirty="0"/>
              <a:t>Secondary research can be found when </a:t>
            </a:r>
            <a:r>
              <a:rPr lang="en-GB" altLang="en-US" b="1" dirty="0"/>
              <a:t>someone could be looking at someone’s biography for example</a:t>
            </a:r>
          </a:p>
          <a:p>
            <a:pPr algn="just"/>
            <a:endParaRPr lang="en-GB" altLang="en-US" dirty="0"/>
          </a:p>
          <a:p>
            <a:pPr algn="just"/>
            <a:r>
              <a:rPr lang="en-GB" altLang="en-US" b="1" dirty="0"/>
              <a:t>Secondary research or desk research </a:t>
            </a:r>
            <a:r>
              <a:rPr lang="en-GB" altLang="en-US" dirty="0"/>
              <a:t>is a research method that </a:t>
            </a:r>
            <a:r>
              <a:rPr lang="en-GB" altLang="en-US" b="1" dirty="0"/>
              <a:t>involves using already existing data</a:t>
            </a:r>
            <a:r>
              <a:rPr lang="en-GB" altLang="en-US" dirty="0"/>
              <a:t>. </a:t>
            </a:r>
          </a:p>
          <a:p>
            <a:pPr lvl="1" algn="just"/>
            <a:r>
              <a:rPr lang="en-GB" altLang="en-US" dirty="0"/>
              <a:t>Existing data is summarized and collated to increase the overall effectiveness of research </a:t>
            </a:r>
          </a:p>
          <a:p>
            <a:pPr algn="just"/>
            <a:endParaRPr lang="en-GB" altLang="en-US" dirty="0"/>
          </a:p>
          <a:p>
            <a:pPr algn="just"/>
            <a:r>
              <a:rPr lang="en-GB" altLang="en-US" dirty="0"/>
              <a:t>Secondary research </a:t>
            </a:r>
            <a:r>
              <a:rPr lang="en-GB" altLang="en-US" b="1" dirty="0"/>
              <a:t>includes research materials published in research reports and similar documents. </a:t>
            </a:r>
          </a:p>
          <a:p>
            <a:pPr lvl="1" algn="just"/>
            <a:r>
              <a:rPr lang="en-GB" altLang="en-US" dirty="0"/>
              <a:t>These documents can be made available by public libraries, websites, data obtained from already filled in surveys etc. </a:t>
            </a:r>
          </a:p>
          <a:p>
            <a:pPr algn="just"/>
            <a:endParaRPr lang="en-GB" altLang="en-US" dirty="0"/>
          </a:p>
        </p:txBody>
      </p:sp>
      <p:sp>
        <p:nvSpPr>
          <p:cNvPr id="2" name="TextBox 1">
            <a:extLst>
              <a:ext uri="{FF2B5EF4-FFF2-40B4-BE49-F238E27FC236}">
                <a16:creationId xmlns:a16="http://schemas.microsoft.com/office/drawing/2014/main" id="{E993DDDA-789D-7444-AB0B-7DF03090E194}"/>
              </a:ext>
            </a:extLst>
          </p:cNvPr>
          <p:cNvSpPr txBox="1"/>
          <p:nvPr/>
        </p:nvSpPr>
        <p:spPr>
          <a:xfrm>
            <a:off x="9010056" y="5788025"/>
            <a:ext cx="2399971" cy="369332"/>
          </a:xfrm>
          <a:prstGeom prst="rect">
            <a:avLst/>
          </a:prstGeom>
          <a:noFill/>
        </p:spPr>
        <p:txBody>
          <a:bodyPr wrap="square" rtlCol="0">
            <a:spAutoFit/>
          </a:bodyPr>
          <a:lstStyle/>
          <a:p>
            <a:r>
              <a:rPr lang="en-US" dirty="0"/>
              <a:t>Source: McLeod (2018)</a:t>
            </a:r>
          </a:p>
        </p:txBody>
      </p:sp>
    </p:spTree>
    <p:extLst>
      <p:ext uri="{BB962C8B-B14F-4D97-AF65-F5344CB8AC3E}">
        <p14:creationId xmlns:p14="http://schemas.microsoft.com/office/powerpoint/2010/main" val="3475597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dirty="0"/>
              <a:t>What is Secondary Research? </a:t>
            </a:r>
            <a:endParaRPr lang="en-GB" dirty="0">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13</a:t>
            </a:fld>
            <a:endParaRPr lang="en-GB" altLang="en-US"/>
          </a:p>
        </p:txBody>
      </p:sp>
      <p:pic>
        <p:nvPicPr>
          <p:cNvPr id="6" name="Picture 5">
            <a:extLst>
              <a:ext uri="{FF2B5EF4-FFF2-40B4-BE49-F238E27FC236}">
                <a16:creationId xmlns:a16="http://schemas.microsoft.com/office/drawing/2014/main" id="{71774667-F424-1D8C-71DD-C1D362D1B000}"/>
              </a:ext>
            </a:extLst>
          </p:cNvPr>
          <p:cNvPicPr>
            <a:picLocks noChangeAspect="1"/>
          </p:cNvPicPr>
          <p:nvPr/>
        </p:nvPicPr>
        <p:blipFill>
          <a:blip r:embed="rId3"/>
          <a:stretch>
            <a:fillRect/>
          </a:stretch>
        </p:blipFill>
        <p:spPr>
          <a:xfrm>
            <a:off x="2892910" y="804988"/>
            <a:ext cx="6406179" cy="4765809"/>
          </a:xfrm>
          <a:prstGeom prst="rect">
            <a:avLst/>
          </a:prstGeom>
        </p:spPr>
      </p:pic>
    </p:spTree>
    <p:extLst>
      <p:ext uri="{BB962C8B-B14F-4D97-AF65-F5344CB8AC3E}">
        <p14:creationId xmlns:p14="http://schemas.microsoft.com/office/powerpoint/2010/main" val="3782624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dirty="0"/>
              <a:t>Examples of Secondary Research Methods</a:t>
            </a:r>
            <a:endParaRPr lang="en-GB" dirty="0">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14</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marL="0" indent="0" algn="just">
              <a:buNone/>
            </a:pPr>
            <a:r>
              <a:rPr lang="en-GB" altLang="en-US" sz="2000" dirty="0"/>
              <a:t>Following are popularly used secondary research methods: </a:t>
            </a:r>
          </a:p>
          <a:p>
            <a:pPr algn="just"/>
            <a:endParaRPr lang="en-GB" altLang="en-US" sz="2000" b="1" dirty="0"/>
          </a:p>
          <a:p>
            <a:pPr algn="just"/>
            <a:r>
              <a:rPr lang="en-GB" altLang="en-US" sz="2000" b="1" dirty="0"/>
              <a:t>Data available on the internet: </a:t>
            </a:r>
            <a:r>
              <a:rPr lang="en-GB" altLang="en-US" sz="2000" dirty="0"/>
              <a:t>Most popular ways of collecting secondary data. Data is readily available on the internet and can be downloaded at the click of a button </a:t>
            </a:r>
          </a:p>
          <a:p>
            <a:pPr lvl="1" algn="just"/>
            <a:r>
              <a:rPr lang="en-GB" altLang="en-US" sz="1800" dirty="0"/>
              <a:t>Example: A researcher uses WHO’s Global Health Observatory or PubMed to review existing data on COVID-19 vaccination rates and their impact across different countries.</a:t>
            </a:r>
          </a:p>
          <a:p>
            <a:pPr algn="just"/>
            <a:endParaRPr lang="en-GB" altLang="en-US" sz="2000" dirty="0"/>
          </a:p>
          <a:p>
            <a:pPr algn="just"/>
            <a:r>
              <a:rPr lang="en-GB" altLang="en-US" sz="2000" b="1" dirty="0"/>
              <a:t>Government and non-government agencies: </a:t>
            </a:r>
            <a:r>
              <a:rPr lang="en-GB" altLang="en-US" sz="2000" dirty="0"/>
              <a:t>Data for secondary research can also be collected from some government and non-government agencies </a:t>
            </a:r>
          </a:p>
          <a:p>
            <a:pPr lvl="1" algn="just"/>
            <a:r>
              <a:rPr lang="en-GB" altLang="en-US" sz="1800" dirty="0"/>
              <a:t>Example: Analysing NHS Digital or CDC (USA) datasets on hospital admission rates for chronic illnesses to identify public health trends over the past decade.</a:t>
            </a:r>
          </a:p>
          <a:p>
            <a:pPr algn="just"/>
            <a:endParaRPr lang="en-GB" altLang="en-US" sz="2000" dirty="0"/>
          </a:p>
          <a:p>
            <a:pPr algn="just"/>
            <a:r>
              <a:rPr lang="en-GB" altLang="en-US" sz="2000" b="1" dirty="0"/>
              <a:t>Public libraries: </a:t>
            </a:r>
            <a:r>
              <a:rPr lang="en-GB" altLang="en-US" sz="2000" dirty="0"/>
              <a:t>Public libraries are another good source to search for data for secondary research. Public libraries have copies of important research that were conducted earlier </a:t>
            </a:r>
          </a:p>
          <a:p>
            <a:pPr lvl="1" algn="just"/>
            <a:r>
              <a:rPr lang="en-GB" altLang="en-US" sz="1800" dirty="0"/>
              <a:t>Example: A healthcare student accesses archived dissertations and medical journals in a university or national library to review past studies on antibiotic resistance in the UK.</a:t>
            </a:r>
          </a:p>
        </p:txBody>
      </p:sp>
    </p:spTree>
    <p:extLst>
      <p:ext uri="{BB962C8B-B14F-4D97-AF65-F5344CB8AC3E}">
        <p14:creationId xmlns:p14="http://schemas.microsoft.com/office/powerpoint/2010/main" val="2328657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dirty="0"/>
              <a:t>Examples of Secondary Research Methods</a:t>
            </a:r>
            <a:endParaRPr lang="en-GB" dirty="0">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15</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algn="just"/>
            <a:r>
              <a:rPr lang="en-GB" altLang="en-US" sz="2000" b="1" dirty="0"/>
              <a:t>Educational Institutions: </a:t>
            </a:r>
            <a:r>
              <a:rPr lang="en-GB" altLang="en-US" sz="2000" dirty="0"/>
              <a:t>The data that is collected by universities is mainly for primary research. However, organisations can approach educational institutions and request for data from them </a:t>
            </a:r>
          </a:p>
          <a:p>
            <a:pPr lvl="1" algn="just"/>
            <a:r>
              <a:rPr lang="en-GB" sz="1800" dirty="0"/>
              <a:t>A student uses research reports from their university's health department to study how many students visit the campus clinic each year.</a:t>
            </a:r>
            <a:endParaRPr lang="en-GB" altLang="en-US" sz="1800" dirty="0"/>
          </a:p>
          <a:p>
            <a:pPr algn="just"/>
            <a:endParaRPr lang="en-GB" altLang="en-US" sz="2000" b="1" dirty="0"/>
          </a:p>
          <a:p>
            <a:pPr algn="just"/>
            <a:r>
              <a:rPr lang="en-GB" altLang="en-US" sz="2000" b="1" dirty="0"/>
              <a:t>Commercial information sources: </a:t>
            </a:r>
          </a:p>
          <a:p>
            <a:pPr lvl="1" algn="just"/>
            <a:r>
              <a:rPr lang="en-GB" altLang="en-US" sz="1800" dirty="0"/>
              <a:t>Local newspapers, journals, magazines, radio and TV stations are a great source to obtain data for secondary research. </a:t>
            </a:r>
          </a:p>
          <a:p>
            <a:pPr lvl="2" algn="just"/>
            <a:r>
              <a:rPr lang="en-GB" altLang="en-US" sz="1800" dirty="0"/>
              <a:t>A public health department analyses newspaper archives and health magazines for public sentiment and media framing of mental health issues.</a:t>
            </a:r>
          </a:p>
          <a:p>
            <a:pPr lvl="1" algn="just"/>
            <a:r>
              <a:rPr lang="en-GB" altLang="en-US" sz="1800" dirty="0"/>
              <a:t>These commercial information sources have first-hand information on economic development, political agenda, market research, demographic segmentation and similar objects </a:t>
            </a:r>
          </a:p>
          <a:p>
            <a:pPr lvl="2" algn="just"/>
            <a:r>
              <a:rPr lang="en-GB" altLang="en-US" sz="1800" dirty="0"/>
              <a:t>A pharmaceutical firm reviews market research reports from commercial analysts to understand consumer attitudes towards over-the-counter medications post-COVID.</a:t>
            </a:r>
          </a:p>
        </p:txBody>
      </p:sp>
    </p:spTree>
    <p:extLst>
      <p:ext uri="{BB962C8B-B14F-4D97-AF65-F5344CB8AC3E}">
        <p14:creationId xmlns:p14="http://schemas.microsoft.com/office/powerpoint/2010/main" val="1324251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21952B4-2A07-25C5-8B2B-C8D1C0D3EC5E}"/>
              </a:ext>
            </a:extLst>
          </p:cNvPr>
          <p:cNvSpPr>
            <a:spLocks noGrp="1"/>
          </p:cNvSpPr>
          <p:nvPr>
            <p:ph type="sldNum" sz="quarter" idx="12"/>
          </p:nvPr>
        </p:nvSpPr>
        <p:spPr/>
        <p:txBody>
          <a:bodyPr/>
          <a:lstStyle/>
          <a:p>
            <a:fld id="{A97E9E4C-CF79-40B4-875F-5D32384DB695}" type="slidenum">
              <a:rPr lang="en-GB" smtClean="0"/>
              <a:t>16</a:t>
            </a:fld>
            <a:endParaRPr lang="en-GB"/>
          </a:p>
        </p:txBody>
      </p:sp>
      <p:sp>
        <p:nvSpPr>
          <p:cNvPr id="5" name="Title 4">
            <a:extLst>
              <a:ext uri="{FF2B5EF4-FFF2-40B4-BE49-F238E27FC236}">
                <a16:creationId xmlns:a16="http://schemas.microsoft.com/office/drawing/2014/main" id="{A461515F-C2B9-8E04-E4EB-D5F1576847FB}"/>
              </a:ext>
            </a:extLst>
          </p:cNvPr>
          <p:cNvSpPr>
            <a:spLocks noGrp="1"/>
          </p:cNvSpPr>
          <p:nvPr>
            <p:ph type="title"/>
          </p:nvPr>
        </p:nvSpPr>
        <p:spPr/>
        <p:txBody>
          <a:bodyPr/>
          <a:lstStyle/>
          <a:p>
            <a:r>
              <a:rPr lang="en-GB" dirty="0"/>
              <a:t>Group Activity</a:t>
            </a:r>
          </a:p>
        </p:txBody>
      </p:sp>
      <p:sp>
        <p:nvSpPr>
          <p:cNvPr id="6" name="Text Placeholder 5">
            <a:extLst>
              <a:ext uri="{FF2B5EF4-FFF2-40B4-BE49-F238E27FC236}">
                <a16:creationId xmlns:a16="http://schemas.microsoft.com/office/drawing/2014/main" id="{7C085BE9-01B9-96D5-D158-57FDD123AD82}"/>
              </a:ext>
            </a:extLst>
          </p:cNvPr>
          <p:cNvSpPr>
            <a:spLocks noGrp="1"/>
          </p:cNvSpPr>
          <p:nvPr>
            <p:ph type="body" sz="quarter" idx="13"/>
          </p:nvPr>
        </p:nvSpPr>
        <p:spPr/>
        <p:txBody>
          <a:bodyPr/>
          <a:lstStyle/>
          <a:p>
            <a:r>
              <a:rPr lang="en-GB" dirty="0"/>
              <a:t>Think about a research problem in the healthcare sector</a:t>
            </a:r>
          </a:p>
          <a:p>
            <a:pPr lvl="1"/>
            <a:r>
              <a:rPr lang="en-GB" dirty="0"/>
              <a:t>Decide whether you will use primary of secondary research </a:t>
            </a:r>
            <a:r>
              <a:rPr lang="en-GB"/>
              <a:t>and why?</a:t>
            </a:r>
            <a:endParaRPr lang="en-GB" dirty="0"/>
          </a:p>
          <a:p>
            <a:pPr lvl="1"/>
            <a:r>
              <a:rPr lang="en-GB" dirty="0"/>
              <a:t>What sources you are going to use?</a:t>
            </a:r>
          </a:p>
        </p:txBody>
      </p:sp>
    </p:spTree>
    <p:extLst>
      <p:ext uri="{BB962C8B-B14F-4D97-AF65-F5344CB8AC3E}">
        <p14:creationId xmlns:p14="http://schemas.microsoft.com/office/powerpoint/2010/main" val="288251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dirty="0"/>
              <a:t>When Do We Conduct Secondary Research? </a:t>
            </a:r>
            <a:endParaRPr lang="en-GB" dirty="0">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17</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algn="just"/>
            <a:r>
              <a:rPr lang="en-GB" altLang="en-US" dirty="0"/>
              <a:t>Typically, secondary research is </a:t>
            </a:r>
            <a:r>
              <a:rPr lang="en-GB" altLang="en-US" b="1" dirty="0"/>
              <a:t>the first step in any systematic investigation</a:t>
            </a:r>
          </a:p>
          <a:p>
            <a:pPr algn="just"/>
            <a:endParaRPr lang="en-GB" altLang="en-US" dirty="0"/>
          </a:p>
          <a:p>
            <a:pPr algn="just"/>
            <a:r>
              <a:rPr lang="en-GB" altLang="en-US" dirty="0"/>
              <a:t>It helps the researcher to </a:t>
            </a:r>
            <a:r>
              <a:rPr lang="en-GB" altLang="en-US" b="1" dirty="0"/>
              <a:t>understand what research efforts have been made so far </a:t>
            </a:r>
            <a:r>
              <a:rPr lang="en-GB" altLang="en-US" dirty="0"/>
              <a:t>and to utilize this knowledge in mapping out a novel direction for his/her investigation </a:t>
            </a:r>
          </a:p>
          <a:p>
            <a:pPr lvl="1" algn="just"/>
            <a:r>
              <a:rPr lang="en-GB" altLang="en-US" b="1" dirty="0"/>
              <a:t>For example: </a:t>
            </a:r>
            <a:r>
              <a:rPr lang="en-GB" altLang="en-US" dirty="0"/>
              <a:t>you may want to carry out a research into the nature of a respiratory condition with </a:t>
            </a:r>
            <a:r>
              <a:rPr lang="en-GB" altLang="en-US" b="1" dirty="0"/>
              <a:t>the aim of developing a vaccine. </a:t>
            </a:r>
          </a:p>
          <a:p>
            <a:pPr lvl="2" algn="just"/>
            <a:r>
              <a:rPr lang="en-GB" altLang="en-US" dirty="0"/>
              <a:t>The best place to start is to </a:t>
            </a:r>
            <a:r>
              <a:rPr lang="en-GB" altLang="en-US" b="1" dirty="0"/>
              <a:t>gather existing research material </a:t>
            </a:r>
            <a:r>
              <a:rPr lang="en-GB" altLang="en-US" dirty="0"/>
              <a:t>about the condition which would help to point your research in the right direction </a:t>
            </a:r>
          </a:p>
          <a:p>
            <a:pPr algn="just"/>
            <a:endParaRPr lang="en-GB" altLang="en-US" dirty="0"/>
          </a:p>
          <a:p>
            <a:pPr algn="just"/>
            <a:r>
              <a:rPr lang="en-GB" altLang="en-US" dirty="0"/>
              <a:t>When sifting through these pieces of information, you would </a:t>
            </a:r>
            <a:r>
              <a:rPr lang="en-GB" altLang="en-US" b="1" dirty="0"/>
              <a:t>gain insights into methods and findings from previous researches</a:t>
            </a:r>
            <a:r>
              <a:rPr lang="en-GB" altLang="en-US" dirty="0"/>
              <a:t> which would help you define your own research process </a:t>
            </a:r>
          </a:p>
        </p:txBody>
      </p:sp>
    </p:spTree>
    <p:extLst>
      <p:ext uri="{BB962C8B-B14F-4D97-AF65-F5344CB8AC3E}">
        <p14:creationId xmlns:p14="http://schemas.microsoft.com/office/powerpoint/2010/main" val="3285876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dirty="0"/>
              <a:t>How to Conduct Secondary Research? </a:t>
            </a:r>
            <a:endParaRPr lang="en-GB" dirty="0">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18</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lnSpcReduction="10000"/>
          </a:bodyPr>
          <a:lstStyle/>
          <a:p>
            <a:pPr marL="0" indent="0" algn="just">
              <a:buNone/>
            </a:pPr>
            <a:r>
              <a:rPr lang="en-GB" altLang="en-US" sz="2000" dirty="0"/>
              <a:t>Here are the steps involved in conducting secondary research: </a:t>
            </a:r>
          </a:p>
          <a:p>
            <a:pPr marL="0" indent="0" algn="just">
              <a:buNone/>
            </a:pPr>
            <a:endParaRPr lang="en-GB" altLang="en-US" sz="2000" dirty="0"/>
          </a:p>
          <a:p>
            <a:pPr marL="457200" indent="-457200" algn="just">
              <a:buFont typeface="+mj-lt"/>
              <a:buAutoNum type="arabicPeriod"/>
            </a:pPr>
            <a:r>
              <a:rPr lang="en-GB" altLang="en-US" sz="2000" b="1" dirty="0"/>
              <a:t>Identify the topic of research: </a:t>
            </a:r>
            <a:r>
              <a:rPr lang="en-GB" altLang="en-US" sz="2000" dirty="0"/>
              <a:t>Before beginning secondary research, identify the topic that needs research. Once that is done, list down the research attributes and its purposes</a:t>
            </a:r>
          </a:p>
          <a:p>
            <a:pPr lvl="1" algn="just"/>
            <a:r>
              <a:rPr lang="en-GB" altLang="en-US" sz="1800" i="1" dirty="0"/>
              <a:t>Example</a:t>
            </a:r>
            <a:r>
              <a:rPr lang="en-GB" altLang="en-US" sz="1800" dirty="0"/>
              <a:t>: A researcher wants to study how sugar consumption contributes to rising overweightness rates among teenagers in the UK. The purpose is to understand patterns and inform awareness campaigns in schools.</a:t>
            </a:r>
          </a:p>
          <a:p>
            <a:pPr marL="457200" indent="-457200" algn="just">
              <a:buFont typeface="+mj-lt"/>
              <a:buAutoNum type="arabicPeriod"/>
            </a:pPr>
            <a:endParaRPr lang="en-GB" altLang="en-US" sz="2000" dirty="0"/>
          </a:p>
          <a:p>
            <a:pPr marL="457200" indent="-457200" algn="just">
              <a:buFont typeface="+mj-lt"/>
              <a:buAutoNum type="arabicPeriod"/>
            </a:pPr>
            <a:r>
              <a:rPr lang="en-GB" altLang="en-US" sz="2000" b="1" dirty="0"/>
              <a:t>Identify research sources: </a:t>
            </a:r>
            <a:r>
              <a:rPr lang="en-GB" altLang="en-US" sz="2000" dirty="0"/>
              <a:t>Next, narrow down on the information sources that will provide most relevant data and information applicable to your research </a:t>
            </a:r>
          </a:p>
          <a:p>
            <a:pPr lvl="1" algn="just"/>
            <a:r>
              <a:rPr lang="en-GB" sz="1800" i="1" dirty="0"/>
              <a:t>Example:</a:t>
            </a:r>
            <a:r>
              <a:rPr lang="en-GB" sz="1800" dirty="0"/>
              <a:t> The researcher decides to use NHS Digital, government health reports, Public Health England (PHE) nutrition data, and academic articles from PubMed to find relevant data on youth dietary habits and obesity trends.</a:t>
            </a:r>
            <a:endParaRPr lang="en-GB" altLang="en-US" sz="1800" dirty="0"/>
          </a:p>
          <a:p>
            <a:pPr marL="457200" indent="-457200" algn="just">
              <a:buFont typeface="+mj-lt"/>
              <a:buAutoNum type="arabicPeriod"/>
            </a:pPr>
            <a:endParaRPr lang="en-GB" altLang="en-US" sz="2000" dirty="0"/>
          </a:p>
          <a:p>
            <a:pPr marL="457200" indent="-457200" algn="just">
              <a:buFont typeface="+mj-lt"/>
              <a:buAutoNum type="arabicPeriod"/>
            </a:pPr>
            <a:r>
              <a:rPr lang="en-GB" altLang="en-US" sz="2000" b="1" dirty="0"/>
              <a:t>Collect existing data: </a:t>
            </a:r>
            <a:r>
              <a:rPr lang="en-GB" altLang="en-US" sz="2000" dirty="0"/>
              <a:t>Once the data collection sources are narrowed down, check for any previous data that is available which is closely related to the topic</a:t>
            </a:r>
          </a:p>
          <a:p>
            <a:pPr lvl="1" algn="just"/>
            <a:r>
              <a:rPr lang="en-GB" sz="1800" i="1" dirty="0"/>
              <a:t>Example:</a:t>
            </a:r>
            <a:r>
              <a:rPr lang="en-GB" sz="1800" dirty="0"/>
              <a:t> The researcher downloads obesity statistics from NHS reports, analyses sugar consumption figures from national dietary surveys, and reviews past academic studies to gather secondary data for analysis.</a:t>
            </a:r>
            <a:endParaRPr lang="en-GB" altLang="en-US" sz="1800" b="1" dirty="0"/>
          </a:p>
          <a:p>
            <a:pPr marL="457200" indent="-457200" algn="just">
              <a:buFont typeface="+mj-lt"/>
              <a:buAutoNum type="arabicPeriod"/>
            </a:pPr>
            <a:endParaRPr lang="en-GB" altLang="en-US" sz="2000" dirty="0"/>
          </a:p>
        </p:txBody>
      </p:sp>
    </p:spTree>
    <p:extLst>
      <p:ext uri="{BB962C8B-B14F-4D97-AF65-F5344CB8AC3E}">
        <p14:creationId xmlns:p14="http://schemas.microsoft.com/office/powerpoint/2010/main" val="27898584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dirty="0"/>
              <a:t>How to Conduct Secondary Research? </a:t>
            </a:r>
            <a:endParaRPr lang="en-GB" dirty="0">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19</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marL="0" indent="0" algn="just">
              <a:buNone/>
            </a:pPr>
            <a:r>
              <a:rPr lang="en-GB" altLang="en-US" sz="2000" b="1" dirty="0"/>
              <a:t>4. Combine and compare: </a:t>
            </a:r>
          </a:p>
          <a:p>
            <a:pPr algn="just">
              <a:buFontTx/>
              <a:buChar char="-"/>
            </a:pPr>
            <a:r>
              <a:rPr lang="en-GB" altLang="en-US" sz="2000" dirty="0"/>
              <a:t>Once data is collected, combine and compare the data for any duplication and assemble data into a usable format </a:t>
            </a:r>
          </a:p>
          <a:p>
            <a:pPr algn="just">
              <a:buFontTx/>
              <a:buChar char="-"/>
            </a:pPr>
            <a:r>
              <a:rPr lang="en-GB" altLang="en-US" sz="2000" dirty="0"/>
              <a:t>Mare sure to collect data from authentic sources as incorrect data can hamper research severely </a:t>
            </a:r>
          </a:p>
          <a:p>
            <a:pPr lvl="1" algn="just"/>
            <a:r>
              <a:rPr lang="en-GB" sz="1800" i="1" dirty="0"/>
              <a:t>Example:</a:t>
            </a:r>
            <a:r>
              <a:rPr lang="en-GB" sz="1800" dirty="0"/>
              <a:t> The researcher gathers sugar intake data from Public Health England, obesity rates from NHS Digital, and lifestyle surveys from academic sources. They merge the datasets, remove duplicates, and ensure consistency in age groups and time periods to make the data ready for analysis.</a:t>
            </a:r>
            <a:endParaRPr lang="en-GB" altLang="en-US" sz="1800" dirty="0"/>
          </a:p>
          <a:p>
            <a:pPr marL="0" indent="0" algn="just">
              <a:buNone/>
            </a:pPr>
            <a:endParaRPr lang="en-GB" altLang="en-US" sz="2000" dirty="0"/>
          </a:p>
          <a:p>
            <a:pPr marL="0" indent="0" algn="just">
              <a:buNone/>
            </a:pPr>
            <a:r>
              <a:rPr lang="en-GB" altLang="en-US" sz="2000" b="1" dirty="0"/>
              <a:t>5. Analyse data: </a:t>
            </a:r>
          </a:p>
          <a:p>
            <a:pPr algn="just">
              <a:buFontTx/>
              <a:buChar char="-"/>
            </a:pPr>
            <a:r>
              <a:rPr lang="en-GB" altLang="en-US" sz="2000" dirty="0"/>
              <a:t>Analyse data that is collected and identify if all questions are answered</a:t>
            </a:r>
          </a:p>
          <a:p>
            <a:pPr algn="just">
              <a:buFontTx/>
              <a:buChar char="-"/>
            </a:pPr>
            <a:r>
              <a:rPr lang="en-GB" altLang="en-US" sz="2000" dirty="0"/>
              <a:t>If not, repeat the process if there is a need to dwell further into actionable insights </a:t>
            </a:r>
          </a:p>
          <a:p>
            <a:pPr lvl="1" algn="just"/>
            <a:r>
              <a:rPr lang="en-GB" sz="1800" i="1" dirty="0"/>
              <a:t>Example:</a:t>
            </a:r>
            <a:r>
              <a:rPr lang="en-GB" sz="1800" dirty="0"/>
              <a:t> The researcher examines trends and correlations between sugar consumption and teenage obesity. If patterns are unclear, they revisit additional datasets or refine their research questions, such as focusing on specific age ranges or regions.</a:t>
            </a:r>
            <a:endParaRPr lang="en-GB" altLang="en-US" sz="1800" dirty="0"/>
          </a:p>
        </p:txBody>
      </p:sp>
    </p:spTree>
    <p:extLst>
      <p:ext uri="{BB962C8B-B14F-4D97-AF65-F5344CB8AC3E}">
        <p14:creationId xmlns:p14="http://schemas.microsoft.com/office/powerpoint/2010/main" val="694655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dirty="0"/>
              <a:t>Questions to ask before conducting Secondary Research? </a:t>
            </a:r>
            <a:endParaRPr lang="en-GB" dirty="0">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20</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fontScale="85000" lnSpcReduction="20000"/>
          </a:bodyPr>
          <a:lstStyle/>
          <a:p>
            <a:pPr marL="457200" indent="-457200">
              <a:buFont typeface="+mj-lt"/>
              <a:buAutoNum type="arabicParenR"/>
            </a:pPr>
            <a:r>
              <a:rPr lang="en-GB" b="1" dirty="0"/>
              <a:t>What is the purpose of the research?</a:t>
            </a:r>
          </a:p>
          <a:p>
            <a:pPr lvl="1"/>
            <a:r>
              <a:rPr lang="en-GB" i="1" dirty="0"/>
              <a:t>For example:</a:t>
            </a:r>
            <a:r>
              <a:rPr lang="en-GB" dirty="0"/>
              <a:t> To explore how online health sources influence patients to self-diagnose before visiting a doctor.</a:t>
            </a:r>
          </a:p>
          <a:p>
            <a:pPr marL="457200" indent="-457200">
              <a:buFont typeface="+mj-lt"/>
              <a:buAutoNum type="arabicParenR"/>
            </a:pPr>
            <a:r>
              <a:rPr lang="en-GB" b="1" dirty="0"/>
              <a:t>What is my research methodology?</a:t>
            </a:r>
          </a:p>
          <a:p>
            <a:pPr lvl="1"/>
            <a:r>
              <a:rPr lang="en-GB" i="1" dirty="0"/>
              <a:t>For example:</a:t>
            </a:r>
            <a:r>
              <a:rPr lang="en-GB" dirty="0"/>
              <a:t> Descriptive research using qualitative and quantitative data from previous surveys and case studies.</a:t>
            </a:r>
          </a:p>
          <a:p>
            <a:pPr marL="457200" indent="-457200">
              <a:buFont typeface="+mj-lt"/>
              <a:buAutoNum type="arabicParenR"/>
            </a:pPr>
            <a:r>
              <a:rPr lang="en-GB" b="1" dirty="0"/>
              <a:t>What are my expected research outcomes?</a:t>
            </a:r>
          </a:p>
          <a:p>
            <a:pPr lvl="1"/>
            <a:r>
              <a:rPr lang="en-GB" i="1" dirty="0"/>
              <a:t>For example:</a:t>
            </a:r>
            <a:r>
              <a:rPr lang="en-GB" dirty="0"/>
              <a:t> To identify if patients delay or avoid medical visits due to information found online.</a:t>
            </a:r>
          </a:p>
          <a:p>
            <a:pPr marL="457200" indent="-457200">
              <a:buFont typeface="+mj-lt"/>
              <a:buAutoNum type="arabicParenR"/>
            </a:pPr>
            <a:r>
              <a:rPr lang="en-GB" b="1" dirty="0"/>
              <a:t>Who collected the data to be analysed?</a:t>
            </a:r>
          </a:p>
          <a:p>
            <a:pPr lvl="1"/>
            <a:r>
              <a:rPr lang="en-GB" i="1" dirty="0"/>
              <a:t>For example:</a:t>
            </a:r>
            <a:r>
              <a:rPr lang="en-GB" dirty="0"/>
              <a:t> The data was collected by NHS Digital, and survey data by the Health Foundation.</a:t>
            </a:r>
          </a:p>
          <a:p>
            <a:pPr marL="457200" indent="-457200">
              <a:buFont typeface="+mj-lt"/>
              <a:buAutoNum type="arabicParenR"/>
            </a:pPr>
            <a:r>
              <a:rPr lang="en-GB" b="1" dirty="0"/>
              <a:t>When was the data collected?</a:t>
            </a:r>
          </a:p>
          <a:p>
            <a:pPr lvl="1"/>
            <a:r>
              <a:rPr lang="en-GB" i="1" dirty="0"/>
              <a:t>For example:</a:t>
            </a:r>
            <a:r>
              <a:rPr lang="en-GB" dirty="0"/>
              <a:t> Data was gathered in 2021, after the pandemic increased online health content consumption.</a:t>
            </a:r>
          </a:p>
          <a:p>
            <a:pPr marL="457200" indent="-457200">
              <a:buFont typeface="+mj-lt"/>
              <a:buAutoNum type="arabicParenR"/>
            </a:pPr>
            <a:r>
              <a:rPr lang="en-GB" b="1" dirty="0"/>
              <a:t>Is the data consistent with other data available from other sources?</a:t>
            </a:r>
          </a:p>
          <a:p>
            <a:pPr lvl="1"/>
            <a:r>
              <a:rPr lang="en-GB" i="1" dirty="0"/>
              <a:t>For example:</a:t>
            </a:r>
            <a:r>
              <a:rPr lang="en-GB" dirty="0"/>
              <a:t> Yes, similar trends were reported in a 2020 WHO study and the UK Office for Health Improvement.</a:t>
            </a:r>
          </a:p>
          <a:p>
            <a:pPr marL="457200" indent="-457200">
              <a:buFont typeface="+mj-lt"/>
              <a:buAutoNum type="arabicParenR"/>
            </a:pPr>
            <a:r>
              <a:rPr lang="en-GB" b="1" dirty="0"/>
              <a:t>What type of data was collected?</a:t>
            </a:r>
          </a:p>
          <a:p>
            <a:pPr lvl="1"/>
            <a:r>
              <a:rPr lang="en-GB" i="1" dirty="0"/>
              <a:t>For example:</a:t>
            </a:r>
            <a:r>
              <a:rPr lang="en-GB" dirty="0"/>
              <a:t> Survey results, usage statistics of online symptom checkers, and patient visit records.</a:t>
            </a:r>
          </a:p>
          <a:p>
            <a:pPr marL="457200" indent="-457200">
              <a:buFont typeface="+mj-lt"/>
              <a:buAutoNum type="arabicParenR"/>
            </a:pPr>
            <a:r>
              <a:rPr lang="en-GB" b="1" dirty="0"/>
              <a:t>How was the data collected?</a:t>
            </a:r>
          </a:p>
          <a:p>
            <a:pPr lvl="1"/>
            <a:r>
              <a:rPr lang="en-GB" i="1" dirty="0"/>
              <a:t>For example:</a:t>
            </a:r>
            <a:r>
              <a:rPr lang="en-GB" dirty="0"/>
              <a:t> Through national health surveys, web analytics, and GP appointment logs.</a:t>
            </a:r>
          </a:p>
        </p:txBody>
      </p:sp>
    </p:spTree>
    <p:extLst>
      <p:ext uri="{BB962C8B-B14F-4D97-AF65-F5344CB8AC3E}">
        <p14:creationId xmlns:p14="http://schemas.microsoft.com/office/powerpoint/2010/main" val="2226505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dirty="0"/>
              <a:t>Advantages of Secondary Research</a:t>
            </a:r>
            <a:endParaRPr lang="en-GB" dirty="0">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21</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a:bodyPr>
          <a:lstStyle/>
          <a:p>
            <a:pPr marL="457200" indent="-457200" algn="just">
              <a:buAutoNum type="arabicPeriod"/>
            </a:pPr>
            <a:r>
              <a:rPr lang="en-GB" altLang="en-US" b="1" dirty="0"/>
              <a:t>Easily accessible </a:t>
            </a:r>
            <a:r>
              <a:rPr lang="en-GB" altLang="en-US" dirty="0"/>
              <a:t>with secondary research, data can easily be accessed in </a:t>
            </a:r>
            <a:r>
              <a:rPr lang="en-GB" altLang="en-US" b="1" dirty="0"/>
              <a:t>no time</a:t>
            </a:r>
          </a:p>
          <a:p>
            <a:pPr marL="457200" indent="-457200" algn="just">
              <a:buAutoNum type="arabicPeriod"/>
            </a:pPr>
            <a:r>
              <a:rPr lang="en-GB" altLang="en-US" dirty="0"/>
              <a:t>Secondary research is </a:t>
            </a:r>
            <a:r>
              <a:rPr lang="en-GB" altLang="en-US" b="1" dirty="0"/>
              <a:t>cost-effective</a:t>
            </a:r>
            <a:r>
              <a:rPr lang="en-GB" altLang="en-US" dirty="0"/>
              <a:t>, and it is not time-consuming </a:t>
            </a:r>
          </a:p>
          <a:p>
            <a:pPr marL="457200" indent="-457200" algn="just">
              <a:buAutoNum type="arabicPeriod"/>
            </a:pPr>
            <a:r>
              <a:rPr lang="en-GB" altLang="en-US" dirty="0"/>
              <a:t>Secondary research helps researchers to </a:t>
            </a:r>
            <a:r>
              <a:rPr lang="en-GB" altLang="en-US" b="1" dirty="0"/>
              <a:t>identify knowledge gaps </a:t>
            </a:r>
            <a:r>
              <a:rPr lang="en-GB" altLang="en-US" dirty="0"/>
              <a:t>which can serve as the basis of further systematic investigation </a:t>
            </a:r>
          </a:p>
          <a:p>
            <a:pPr marL="457200" indent="-457200" algn="just">
              <a:buAutoNum type="arabicPeriod"/>
            </a:pPr>
            <a:r>
              <a:rPr lang="en-GB" altLang="en-US" dirty="0"/>
              <a:t>It is useful for mapping out the </a:t>
            </a:r>
            <a:r>
              <a:rPr lang="en-GB" altLang="en-US" b="1" dirty="0"/>
              <a:t>scope of research </a:t>
            </a:r>
            <a:r>
              <a:rPr lang="en-GB" altLang="en-US" dirty="0"/>
              <a:t>thereby setting the stage for field investigation</a:t>
            </a:r>
          </a:p>
          <a:p>
            <a:pPr marL="457200" indent="-457200" algn="just">
              <a:buAutoNum type="arabicPeriod"/>
            </a:pPr>
            <a:r>
              <a:rPr lang="en-GB" altLang="en-US" dirty="0"/>
              <a:t>Been automatically given to us </a:t>
            </a:r>
          </a:p>
          <a:p>
            <a:pPr marL="457200" indent="-457200" algn="just">
              <a:buAutoNum type="arabicPeriod"/>
            </a:pPr>
            <a:r>
              <a:rPr lang="en-GB" altLang="en-US" dirty="0"/>
              <a:t>Many </a:t>
            </a:r>
            <a:r>
              <a:rPr lang="en-GB" altLang="en-US" b="1" dirty="0"/>
              <a:t>different sources to choose </a:t>
            </a:r>
            <a:r>
              <a:rPr lang="en-GB" altLang="en-US" dirty="0"/>
              <a:t>from </a:t>
            </a:r>
          </a:p>
          <a:p>
            <a:pPr marL="457200" indent="-457200" algn="just">
              <a:buAutoNum type="arabicPeriod"/>
            </a:pPr>
            <a:r>
              <a:rPr lang="en-GB" altLang="en-US" dirty="0"/>
              <a:t>Mostly used in the new generation </a:t>
            </a:r>
          </a:p>
        </p:txBody>
      </p:sp>
    </p:spTree>
    <p:extLst>
      <p:ext uri="{BB962C8B-B14F-4D97-AF65-F5344CB8AC3E}">
        <p14:creationId xmlns:p14="http://schemas.microsoft.com/office/powerpoint/2010/main" val="631178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dirty="0"/>
              <a:t>Disadvantages of Secondary Research</a:t>
            </a:r>
            <a:endParaRPr lang="en-GB" dirty="0">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22</a:t>
            </a:fld>
            <a:endParaRPr lang="en-GB" altLang="en-US"/>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type="body" sz="quarter" idx="13"/>
          </p:nvPr>
        </p:nvSpPr>
        <p:spPr/>
        <p:txBody>
          <a:bodyPr>
            <a:normAutofit fontScale="92500" lnSpcReduction="20000"/>
          </a:bodyPr>
          <a:lstStyle/>
          <a:p>
            <a:pPr marL="457200" indent="-457200" algn="just">
              <a:buAutoNum type="arabicPeriod"/>
            </a:pPr>
            <a:r>
              <a:rPr lang="en-GB" altLang="en-US" b="1" dirty="0"/>
              <a:t>Questionable data: </a:t>
            </a:r>
            <a:r>
              <a:rPr lang="en-GB" altLang="en-US" dirty="0"/>
              <a:t>With secondary research, it is </a:t>
            </a:r>
            <a:r>
              <a:rPr lang="en-GB" altLang="en-US" b="1" dirty="0"/>
              <a:t>hard to determine the authenticity of the data </a:t>
            </a:r>
            <a:r>
              <a:rPr lang="en-GB" altLang="en-US" dirty="0"/>
              <a:t>because the researcher is not directly involved in the research process </a:t>
            </a:r>
          </a:p>
          <a:p>
            <a:pPr lvl="1" algn="just"/>
            <a:r>
              <a:rPr lang="en-GB" altLang="en-US" dirty="0"/>
              <a:t>Example: Mental health stats from an unverified blog may be inaccurate or biased.</a:t>
            </a:r>
          </a:p>
          <a:p>
            <a:pPr lvl="1" algn="just"/>
            <a:endParaRPr lang="en-GB" altLang="en-US" dirty="0"/>
          </a:p>
          <a:p>
            <a:pPr marL="457200" indent="-457200" algn="just">
              <a:buAutoNum type="arabicPeriod"/>
            </a:pPr>
            <a:r>
              <a:rPr lang="en-GB" altLang="en-US" b="1" dirty="0"/>
              <a:t>Generalisation: </a:t>
            </a:r>
            <a:r>
              <a:rPr lang="en-GB" altLang="en-US" dirty="0"/>
              <a:t>Secondary data is </a:t>
            </a:r>
            <a:r>
              <a:rPr lang="en-GB" altLang="en-US" b="1" dirty="0"/>
              <a:t>unspecific in nature </a:t>
            </a:r>
            <a:r>
              <a:rPr lang="en-GB" altLang="en-US" dirty="0"/>
              <a:t>and may not directly cater to the needs of the researcher. There may not be correlations between the existing data and the research process</a:t>
            </a:r>
          </a:p>
          <a:p>
            <a:pPr lvl="1" algn="just"/>
            <a:r>
              <a:rPr lang="en-GB" altLang="en-US" dirty="0"/>
              <a:t> Example: National obesity data may not suit a study focused on a specific ethnic group.</a:t>
            </a:r>
          </a:p>
          <a:p>
            <a:pPr marL="457200" indent="-457200" algn="just">
              <a:buAutoNum type="arabicPeriod"/>
            </a:pPr>
            <a:endParaRPr lang="en-GB" altLang="en-US" dirty="0"/>
          </a:p>
          <a:p>
            <a:pPr marL="457200" indent="-457200" algn="just">
              <a:buAutoNum type="arabicPeriod"/>
            </a:pPr>
            <a:r>
              <a:rPr lang="en-GB" altLang="en-US" b="1" dirty="0"/>
              <a:t>Common data: </a:t>
            </a:r>
            <a:r>
              <a:rPr lang="en-GB" altLang="en-US" dirty="0"/>
              <a:t>Research materials in secondary research are not exclusive to an individual or group. </a:t>
            </a:r>
            <a:r>
              <a:rPr lang="en-GB" altLang="en-US" b="1" dirty="0"/>
              <a:t>Everyone has access to the data </a:t>
            </a:r>
            <a:r>
              <a:rPr lang="en-GB" altLang="en-US" dirty="0"/>
              <a:t>and there is little or no ‘information advantage’ gained by those who obtain the research</a:t>
            </a:r>
          </a:p>
          <a:p>
            <a:pPr lvl="1" algn="just"/>
            <a:r>
              <a:rPr lang="en-GB" altLang="en-US" dirty="0"/>
              <a:t>Example: Public NHS data used by many apps offers no competitive advantage.</a:t>
            </a:r>
          </a:p>
          <a:p>
            <a:pPr marL="457200" indent="-457200" algn="just">
              <a:buAutoNum type="arabicPeriod"/>
            </a:pPr>
            <a:endParaRPr lang="en-GB" altLang="en-US" dirty="0"/>
          </a:p>
          <a:p>
            <a:pPr marL="457200" indent="-457200" algn="just">
              <a:buAutoNum type="arabicPeriod"/>
            </a:pPr>
            <a:r>
              <a:rPr lang="en-GB" altLang="en-US" b="1" dirty="0"/>
              <a:t>Risk: </a:t>
            </a:r>
            <a:r>
              <a:rPr lang="en-GB" altLang="en-US" dirty="0"/>
              <a:t>It has the risk of </a:t>
            </a:r>
            <a:r>
              <a:rPr lang="en-GB" altLang="en-US" b="1" dirty="0"/>
              <a:t>outdated research materials</a:t>
            </a:r>
            <a:r>
              <a:rPr lang="en-GB" altLang="en-US" dirty="0"/>
              <a:t>. Outdated information may offer little value especially for organisations competing in fast-changing markets </a:t>
            </a:r>
          </a:p>
          <a:p>
            <a:pPr lvl="1" algn="just"/>
            <a:r>
              <a:rPr lang="en-GB" i="1" dirty="0"/>
              <a:t>Example:</a:t>
            </a:r>
            <a:r>
              <a:rPr lang="en-GB" dirty="0"/>
              <a:t> Using 2015 reports misses key lessons from COVID-19.</a:t>
            </a:r>
          </a:p>
        </p:txBody>
      </p:sp>
    </p:spTree>
    <p:extLst>
      <p:ext uri="{BB962C8B-B14F-4D97-AF65-F5344CB8AC3E}">
        <p14:creationId xmlns:p14="http://schemas.microsoft.com/office/powerpoint/2010/main" val="1877022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dirty="0"/>
              <a:t>Types of Secondary Data and Purposes</a:t>
            </a:r>
            <a:endParaRPr lang="en-GB" dirty="0">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23</a:t>
            </a:fld>
            <a:endParaRPr lang="en-GB" altLang="en-US"/>
          </a:p>
        </p:txBody>
      </p:sp>
      <p:sp>
        <p:nvSpPr>
          <p:cNvPr id="5" name="Text Placeholder 4">
            <a:extLst>
              <a:ext uri="{FF2B5EF4-FFF2-40B4-BE49-F238E27FC236}">
                <a16:creationId xmlns:a16="http://schemas.microsoft.com/office/drawing/2014/main" id="{DC5008C5-58FD-231A-1A64-21419E0465A8}"/>
              </a:ext>
            </a:extLst>
          </p:cNvPr>
          <p:cNvSpPr>
            <a:spLocks noGrp="1"/>
          </p:cNvSpPr>
          <p:nvPr>
            <p:ph type="body" sz="quarter" idx="13"/>
          </p:nvPr>
        </p:nvSpPr>
        <p:spPr>
          <a:xfrm>
            <a:off x="358775" y="3076687"/>
            <a:ext cx="11487150" cy="2968513"/>
          </a:xfrm>
        </p:spPr>
        <p:txBody>
          <a:bodyPr>
            <a:normAutofit/>
          </a:bodyPr>
          <a:lstStyle/>
          <a:p>
            <a:r>
              <a:rPr lang="en-GB" sz="2000" b="1" dirty="0"/>
              <a:t>Examples</a:t>
            </a:r>
          </a:p>
          <a:p>
            <a:pPr lvl="1"/>
            <a:r>
              <a:rPr lang="en-GB" sz="2000" b="1" dirty="0"/>
              <a:t>Quantitative Example:</a:t>
            </a:r>
            <a:br>
              <a:rPr lang="en-GB" sz="2000" dirty="0"/>
            </a:br>
            <a:r>
              <a:rPr lang="en-GB" sz="2000" dirty="0"/>
              <a:t>A researcher analyses NHS hospital admission data over the past 10 years to identify trends in asthma cases among children.</a:t>
            </a:r>
          </a:p>
          <a:p>
            <a:pPr lvl="1"/>
            <a:r>
              <a:rPr lang="en-GB" sz="2000" b="1" dirty="0"/>
              <a:t>Qualitative Example:</a:t>
            </a:r>
            <a:br>
              <a:rPr lang="en-GB" sz="2000" dirty="0"/>
            </a:br>
            <a:r>
              <a:rPr lang="en-GB" sz="2000" dirty="0"/>
              <a:t>A public health student reviews past interview transcripts of nurses during the COVID-19 pandemic to explore emotional burnout themes.</a:t>
            </a:r>
          </a:p>
          <a:p>
            <a:endParaRPr lang="en-GB" sz="2000" dirty="0"/>
          </a:p>
        </p:txBody>
      </p:sp>
      <p:graphicFrame>
        <p:nvGraphicFramePr>
          <p:cNvPr id="4" name="Table 3">
            <a:extLst>
              <a:ext uri="{FF2B5EF4-FFF2-40B4-BE49-F238E27FC236}">
                <a16:creationId xmlns:a16="http://schemas.microsoft.com/office/drawing/2014/main" id="{582068EC-D665-17EB-0B22-712CF0D9717F}"/>
              </a:ext>
            </a:extLst>
          </p:cNvPr>
          <p:cNvGraphicFramePr>
            <a:graphicFrameLocks noGrp="1"/>
          </p:cNvGraphicFramePr>
          <p:nvPr>
            <p:extLst>
              <p:ext uri="{D42A27DB-BD31-4B8C-83A1-F6EECF244321}">
                <p14:modId xmlns:p14="http://schemas.microsoft.com/office/powerpoint/2010/main" val="2971931693"/>
              </p:ext>
            </p:extLst>
          </p:nvPr>
        </p:nvGraphicFramePr>
        <p:xfrm>
          <a:off x="579518" y="1125389"/>
          <a:ext cx="10823588" cy="1951298"/>
        </p:xfrm>
        <a:graphic>
          <a:graphicData uri="http://schemas.openxmlformats.org/drawingml/2006/table">
            <a:tbl>
              <a:tblPr>
                <a:tableStyleId>{5940675A-B579-460E-94D1-54222C63F5DA}</a:tableStyleId>
              </a:tblPr>
              <a:tblGrid>
                <a:gridCol w="2540638">
                  <a:extLst>
                    <a:ext uri="{9D8B030D-6E8A-4147-A177-3AD203B41FA5}">
                      <a16:colId xmlns:a16="http://schemas.microsoft.com/office/drawing/2014/main" val="878000579"/>
                    </a:ext>
                  </a:extLst>
                </a:gridCol>
                <a:gridCol w="8282950">
                  <a:extLst>
                    <a:ext uri="{9D8B030D-6E8A-4147-A177-3AD203B41FA5}">
                      <a16:colId xmlns:a16="http://schemas.microsoft.com/office/drawing/2014/main" val="2047239131"/>
                    </a:ext>
                  </a:extLst>
                </a:gridCol>
              </a:tblGrid>
              <a:tr h="433622">
                <a:tc>
                  <a:txBody>
                    <a:bodyPr/>
                    <a:lstStyle/>
                    <a:p>
                      <a:r>
                        <a:rPr lang="en-GB" b="1"/>
                        <a:t>TYPES</a:t>
                      </a:r>
                      <a:endParaRPr lang="en-GB"/>
                    </a:p>
                  </a:txBody>
                  <a:tcPr anchor="ctr"/>
                </a:tc>
                <a:tc>
                  <a:txBody>
                    <a:bodyPr/>
                    <a:lstStyle/>
                    <a:p>
                      <a:r>
                        <a:rPr lang="en-GB" b="1"/>
                        <a:t>PURPOSES</a:t>
                      </a:r>
                      <a:endParaRPr lang="en-GB"/>
                    </a:p>
                  </a:txBody>
                  <a:tcPr anchor="ctr"/>
                </a:tc>
                <a:extLst>
                  <a:ext uri="{0D108BD9-81ED-4DB2-BD59-A6C34878D82A}">
                    <a16:rowId xmlns:a16="http://schemas.microsoft.com/office/drawing/2014/main" val="1049927671"/>
                  </a:ext>
                </a:extLst>
              </a:tr>
              <a:tr h="758838">
                <a:tc>
                  <a:txBody>
                    <a:bodyPr/>
                    <a:lstStyle/>
                    <a:p>
                      <a:r>
                        <a:rPr lang="en-GB" b="1"/>
                        <a:t>Quantitative</a:t>
                      </a:r>
                      <a:endParaRPr lang="en-GB"/>
                    </a:p>
                  </a:txBody>
                  <a:tcPr anchor="ctr"/>
                </a:tc>
                <a:tc>
                  <a:txBody>
                    <a:bodyPr/>
                    <a:lstStyle/>
                    <a:p>
                      <a:r>
                        <a:rPr lang="en-GB" dirty="0"/>
                        <a:t>Both can be used when you want to (a) inform your current research with past data, and (b) re-assess a past data set.</a:t>
                      </a:r>
                    </a:p>
                  </a:txBody>
                  <a:tcPr anchor="ctr"/>
                </a:tc>
                <a:extLst>
                  <a:ext uri="{0D108BD9-81ED-4DB2-BD59-A6C34878D82A}">
                    <a16:rowId xmlns:a16="http://schemas.microsoft.com/office/drawing/2014/main" val="3245231680"/>
                  </a:ext>
                </a:extLst>
              </a:tr>
              <a:tr h="758838">
                <a:tc>
                  <a:txBody>
                    <a:bodyPr/>
                    <a:lstStyle/>
                    <a:p>
                      <a:r>
                        <a:rPr lang="en-GB" b="1"/>
                        <a:t>Qualitative</a:t>
                      </a:r>
                      <a:endParaRPr lang="en-GB"/>
                    </a:p>
                  </a:txBody>
                  <a:tcPr anchor="ctr"/>
                </a:tc>
                <a:tc>
                  <a:txBody>
                    <a:bodyPr/>
                    <a:lstStyle/>
                    <a:p>
                      <a:r>
                        <a:rPr lang="en-GB" dirty="0"/>
                        <a:t>Both can be used when you want to (a) inform your current research with past data, and (b) re-assess a past data set.</a:t>
                      </a:r>
                    </a:p>
                  </a:txBody>
                  <a:tcPr anchor="ctr"/>
                </a:tc>
                <a:extLst>
                  <a:ext uri="{0D108BD9-81ED-4DB2-BD59-A6C34878D82A}">
                    <a16:rowId xmlns:a16="http://schemas.microsoft.com/office/drawing/2014/main" val="709769795"/>
                  </a:ext>
                </a:extLst>
              </a:tr>
            </a:tbl>
          </a:graphicData>
        </a:graphic>
      </p:graphicFrame>
    </p:spTree>
    <p:extLst>
      <p:ext uri="{BB962C8B-B14F-4D97-AF65-F5344CB8AC3E}">
        <p14:creationId xmlns:p14="http://schemas.microsoft.com/office/powerpoint/2010/main" val="1590417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normAutofit/>
          </a:bodyPr>
          <a:lstStyle/>
          <a:p>
            <a:pPr>
              <a:defRPr/>
            </a:pPr>
            <a:r>
              <a:rPr lang="en-GB" dirty="0"/>
              <a:t>Key Differences Between Primary and Secondary Research</a:t>
            </a:r>
            <a:endParaRPr lang="en-GB" dirty="0">
              <a:solidFill>
                <a:schemeClr val="tx2">
                  <a:satMod val="200000"/>
                </a:schemeClr>
              </a:solidFill>
            </a:endParaRPr>
          </a:p>
        </p:txBody>
      </p:sp>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24</a:t>
            </a:fld>
            <a:endParaRPr lang="en-GB" altLang="en-US"/>
          </a:p>
        </p:txBody>
      </p:sp>
      <p:graphicFrame>
        <p:nvGraphicFramePr>
          <p:cNvPr id="4" name="Table 3">
            <a:extLst>
              <a:ext uri="{FF2B5EF4-FFF2-40B4-BE49-F238E27FC236}">
                <a16:creationId xmlns:a16="http://schemas.microsoft.com/office/drawing/2014/main" id="{954DB026-DC7C-01E8-9CE9-6AFF1141FE9A}"/>
              </a:ext>
            </a:extLst>
          </p:cNvPr>
          <p:cNvGraphicFramePr>
            <a:graphicFrameLocks noGrp="1"/>
          </p:cNvGraphicFramePr>
          <p:nvPr>
            <p:extLst>
              <p:ext uri="{D42A27DB-BD31-4B8C-83A1-F6EECF244321}">
                <p14:modId xmlns:p14="http://schemas.microsoft.com/office/powerpoint/2010/main" val="2774808701"/>
              </p:ext>
            </p:extLst>
          </p:nvPr>
        </p:nvGraphicFramePr>
        <p:xfrm>
          <a:off x="358775" y="1065007"/>
          <a:ext cx="11487150" cy="4680791"/>
        </p:xfrm>
        <a:graphic>
          <a:graphicData uri="http://schemas.openxmlformats.org/drawingml/2006/table">
            <a:tbl>
              <a:tblPr>
                <a:tableStyleId>{5940675A-B579-460E-94D1-54222C63F5DA}</a:tableStyleId>
              </a:tblPr>
              <a:tblGrid>
                <a:gridCol w="5743575">
                  <a:extLst>
                    <a:ext uri="{9D8B030D-6E8A-4147-A177-3AD203B41FA5}">
                      <a16:colId xmlns:a16="http://schemas.microsoft.com/office/drawing/2014/main" val="2674861860"/>
                    </a:ext>
                  </a:extLst>
                </a:gridCol>
                <a:gridCol w="5743575">
                  <a:extLst>
                    <a:ext uri="{9D8B030D-6E8A-4147-A177-3AD203B41FA5}">
                      <a16:colId xmlns:a16="http://schemas.microsoft.com/office/drawing/2014/main" val="3342740410"/>
                    </a:ext>
                  </a:extLst>
                </a:gridCol>
              </a:tblGrid>
              <a:tr h="390066">
                <a:tc>
                  <a:txBody>
                    <a:bodyPr/>
                    <a:lstStyle/>
                    <a:p>
                      <a:r>
                        <a:rPr lang="en-GB" b="1"/>
                        <a:t>Primary Research</a:t>
                      </a:r>
                      <a:endParaRPr lang="en-GB"/>
                    </a:p>
                  </a:txBody>
                  <a:tcPr anchor="ctr"/>
                </a:tc>
                <a:tc>
                  <a:txBody>
                    <a:bodyPr/>
                    <a:lstStyle/>
                    <a:p>
                      <a:r>
                        <a:rPr lang="en-GB" b="1"/>
                        <a:t>Secondary Research</a:t>
                      </a:r>
                      <a:endParaRPr lang="en-GB"/>
                    </a:p>
                  </a:txBody>
                  <a:tcPr anchor="ctr"/>
                </a:tc>
                <a:extLst>
                  <a:ext uri="{0D108BD9-81ED-4DB2-BD59-A6C34878D82A}">
                    <a16:rowId xmlns:a16="http://schemas.microsoft.com/office/drawing/2014/main" val="428048239"/>
                  </a:ext>
                </a:extLst>
              </a:tr>
              <a:tr h="682615">
                <a:tc>
                  <a:txBody>
                    <a:bodyPr/>
                    <a:lstStyle/>
                    <a:p>
                      <a:r>
                        <a:rPr lang="en-GB"/>
                        <a:t>Research is conducted first-hand to obtain data. Researcher “owns” the data collected.</a:t>
                      </a:r>
                    </a:p>
                  </a:txBody>
                  <a:tcPr anchor="ctr"/>
                </a:tc>
                <a:tc>
                  <a:txBody>
                    <a:bodyPr/>
                    <a:lstStyle/>
                    <a:p>
                      <a:r>
                        <a:rPr lang="en-GB"/>
                        <a:t>Research is based on data collected from previous researches.</a:t>
                      </a:r>
                    </a:p>
                  </a:txBody>
                  <a:tcPr anchor="ctr"/>
                </a:tc>
                <a:extLst>
                  <a:ext uri="{0D108BD9-81ED-4DB2-BD59-A6C34878D82A}">
                    <a16:rowId xmlns:a16="http://schemas.microsoft.com/office/drawing/2014/main" val="4119625944"/>
                  </a:ext>
                </a:extLst>
              </a:tr>
              <a:tr h="682615">
                <a:tc>
                  <a:txBody>
                    <a:bodyPr/>
                    <a:lstStyle/>
                    <a:p>
                      <a:r>
                        <a:rPr lang="en-GB"/>
                        <a:t>Primary research is based on raw data.</a:t>
                      </a:r>
                    </a:p>
                  </a:txBody>
                  <a:tcPr anchor="ctr"/>
                </a:tc>
                <a:tc>
                  <a:txBody>
                    <a:bodyPr/>
                    <a:lstStyle/>
                    <a:p>
                      <a:r>
                        <a:rPr lang="en-GB"/>
                        <a:t>Secondary research is based on tried and tested data which is previously analyzed and filtered.</a:t>
                      </a:r>
                    </a:p>
                  </a:txBody>
                  <a:tcPr anchor="ctr"/>
                </a:tc>
                <a:extLst>
                  <a:ext uri="{0D108BD9-81ED-4DB2-BD59-A6C34878D82A}">
                    <a16:rowId xmlns:a16="http://schemas.microsoft.com/office/drawing/2014/main" val="3963359740"/>
                  </a:ext>
                </a:extLst>
              </a:tr>
              <a:tr h="975165">
                <a:tc>
                  <a:txBody>
                    <a:bodyPr/>
                    <a:lstStyle/>
                    <a:p>
                      <a:r>
                        <a:rPr lang="en-GB" dirty="0"/>
                        <a:t>The data collected fits the needs of a researcher; it is customized. Data is collected based on the absolute needs of organizations or businesses.</a:t>
                      </a:r>
                    </a:p>
                  </a:txBody>
                  <a:tcPr anchor="ctr"/>
                </a:tc>
                <a:tc>
                  <a:txBody>
                    <a:bodyPr/>
                    <a:lstStyle/>
                    <a:p>
                      <a:r>
                        <a:rPr lang="en-GB"/>
                        <a:t>Data may or may not be according to the requirement of a researcher.</a:t>
                      </a:r>
                    </a:p>
                  </a:txBody>
                  <a:tcPr anchor="ctr"/>
                </a:tc>
                <a:extLst>
                  <a:ext uri="{0D108BD9-81ED-4DB2-BD59-A6C34878D82A}">
                    <a16:rowId xmlns:a16="http://schemas.microsoft.com/office/drawing/2014/main" val="483165306"/>
                  </a:ext>
                </a:extLst>
              </a:tr>
              <a:tr h="975165">
                <a:tc>
                  <a:txBody>
                    <a:bodyPr/>
                    <a:lstStyle/>
                    <a:p>
                      <a:r>
                        <a:rPr lang="en-GB"/>
                        <a:t>Researcher is deeply involved in research to collect data in primary research.</a:t>
                      </a:r>
                    </a:p>
                  </a:txBody>
                  <a:tcPr anchor="ctr"/>
                </a:tc>
                <a:tc>
                  <a:txBody>
                    <a:bodyPr/>
                    <a:lstStyle/>
                    <a:p>
                      <a:r>
                        <a:rPr lang="en-GB"/>
                        <a:t>As opposed to primary research, secondary research is fast and easy. It aims at gaining a broader understanding of subject matter.</a:t>
                      </a:r>
                    </a:p>
                  </a:txBody>
                  <a:tcPr anchor="ctr"/>
                </a:tc>
                <a:extLst>
                  <a:ext uri="{0D108BD9-81ED-4DB2-BD59-A6C34878D82A}">
                    <a16:rowId xmlns:a16="http://schemas.microsoft.com/office/drawing/2014/main" val="3912906585"/>
                  </a:ext>
                </a:extLst>
              </a:tr>
              <a:tr h="975165">
                <a:tc>
                  <a:txBody>
                    <a:bodyPr/>
                    <a:lstStyle/>
                    <a:p>
                      <a:r>
                        <a:rPr lang="en-GB"/>
                        <a:t>Primary research is an expensive process and consumes a lot of time to collect and analyze data.</a:t>
                      </a:r>
                    </a:p>
                  </a:txBody>
                  <a:tcPr anchor="ctr"/>
                </a:tc>
                <a:tc>
                  <a:txBody>
                    <a:bodyPr/>
                    <a:lstStyle/>
                    <a:p>
                      <a:r>
                        <a:rPr lang="en-GB" dirty="0"/>
                        <a:t>Secondary research is a quick process as data is already available. Researcher should know where to explore to get most appropriate data.</a:t>
                      </a:r>
                    </a:p>
                  </a:txBody>
                  <a:tcPr anchor="ctr"/>
                </a:tc>
                <a:extLst>
                  <a:ext uri="{0D108BD9-81ED-4DB2-BD59-A6C34878D82A}">
                    <a16:rowId xmlns:a16="http://schemas.microsoft.com/office/drawing/2014/main" val="883351084"/>
                  </a:ext>
                </a:extLst>
              </a:tr>
            </a:tbl>
          </a:graphicData>
        </a:graphic>
      </p:graphicFrame>
    </p:spTree>
    <p:extLst>
      <p:ext uri="{BB962C8B-B14F-4D97-AF65-F5344CB8AC3E}">
        <p14:creationId xmlns:p14="http://schemas.microsoft.com/office/powerpoint/2010/main" val="4095376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80B20E-9AD6-43F4-A04D-C9154A0566EA}"/>
              </a:ext>
            </a:extLst>
          </p:cNvPr>
          <p:cNvSpPr>
            <a:spLocks noGrp="1"/>
          </p:cNvSpPr>
          <p:nvPr>
            <p:ph type="sldNum" sz="quarter" idx="12"/>
          </p:nvPr>
        </p:nvSpPr>
        <p:spPr/>
        <p:txBody>
          <a:bodyPr/>
          <a:lstStyle/>
          <a:p>
            <a:fld id="{C9C16E22-1D5B-4835-B085-B12956A0FD91}" type="slidenum">
              <a:rPr lang="en-GB" altLang="en-US" smtClean="0"/>
              <a:pPr/>
              <a:t>25</a:t>
            </a:fld>
            <a:endParaRPr lang="en-GB" altLang="en-US"/>
          </a:p>
        </p:txBody>
      </p:sp>
      <p:sp>
        <p:nvSpPr>
          <p:cNvPr id="5" name="Content Placeholder 4">
            <a:extLst>
              <a:ext uri="{FF2B5EF4-FFF2-40B4-BE49-F238E27FC236}">
                <a16:creationId xmlns:a16="http://schemas.microsoft.com/office/drawing/2014/main" id="{DA994C5C-8352-4272-9B00-71979491D2EE}"/>
              </a:ext>
            </a:extLst>
          </p:cNvPr>
          <p:cNvSpPr>
            <a:spLocks noGrp="1"/>
          </p:cNvSpPr>
          <p:nvPr>
            <p:ph type="body" sz="quarter" idx="13"/>
          </p:nvPr>
        </p:nvSpPr>
        <p:spPr/>
        <p:txBody>
          <a:bodyPr>
            <a:normAutofit/>
          </a:bodyPr>
          <a:lstStyle/>
          <a:p>
            <a:r>
              <a:rPr lang="nl-NL" sz="2000" dirty="0" err="1"/>
              <a:t>McLeod</a:t>
            </a:r>
            <a:r>
              <a:rPr lang="nl-NL" sz="2000" dirty="0"/>
              <a:t>, S. A. (2019). </a:t>
            </a:r>
            <a:r>
              <a:rPr lang="nl-NL" sz="2000" i="1" dirty="0" err="1"/>
              <a:t>Likert</a:t>
            </a:r>
            <a:r>
              <a:rPr lang="nl-NL" sz="2000" i="1" dirty="0"/>
              <a:t> </a:t>
            </a:r>
            <a:r>
              <a:rPr lang="nl-NL" sz="2000" i="1" dirty="0" err="1"/>
              <a:t>Scale</a:t>
            </a:r>
            <a:r>
              <a:rPr lang="nl-NL" sz="2000" i="1" dirty="0"/>
              <a:t>. </a:t>
            </a:r>
            <a:r>
              <a:rPr lang="nl-NL" sz="2000" dirty="0"/>
              <a:t>Simple </a:t>
            </a:r>
            <a:r>
              <a:rPr lang="nl-NL" sz="2000" dirty="0" err="1"/>
              <a:t>Psychology</a:t>
            </a:r>
            <a:r>
              <a:rPr lang="nl-NL" sz="2000" dirty="0"/>
              <a:t>. [Online: </a:t>
            </a:r>
            <a:r>
              <a:rPr lang="nl-NL" sz="2000" dirty="0">
                <a:hlinkClick r:id="rId2"/>
              </a:rPr>
              <a:t>https://www.simplypsychology.org/likert-scale.html</a:t>
            </a:r>
            <a:r>
              <a:rPr lang="nl-NL" sz="2000" dirty="0"/>
              <a:t>] </a:t>
            </a:r>
          </a:p>
          <a:p>
            <a:r>
              <a:rPr lang="nl-NL" sz="2000" dirty="0" err="1"/>
              <a:t>Fraley</a:t>
            </a:r>
            <a:r>
              <a:rPr lang="nl-NL" sz="2000" dirty="0"/>
              <a:t>, R. C., </a:t>
            </a:r>
            <a:r>
              <a:rPr lang="nl-NL" sz="2000" dirty="0" err="1"/>
              <a:t>Waller</a:t>
            </a:r>
            <a:r>
              <a:rPr lang="nl-NL" sz="2000" dirty="0"/>
              <a:t>, N. G., &amp; </a:t>
            </a:r>
            <a:r>
              <a:rPr lang="nl-NL" sz="2000" dirty="0" err="1"/>
              <a:t>Grennan</a:t>
            </a:r>
            <a:r>
              <a:rPr lang="nl-NL" sz="2000" dirty="0"/>
              <a:t>, K. A. (2000). An item-response </a:t>
            </a:r>
            <a:r>
              <a:rPr lang="nl-NL" sz="2000" dirty="0" err="1"/>
              <a:t>theory</a:t>
            </a:r>
            <a:r>
              <a:rPr lang="nl-NL" sz="2000" dirty="0"/>
              <a:t> analysis of </a:t>
            </a:r>
            <a:r>
              <a:rPr lang="nl-NL" sz="2000" dirty="0" err="1"/>
              <a:t>self</a:t>
            </a:r>
            <a:r>
              <a:rPr lang="nl-NL" sz="2000" dirty="0"/>
              <a:t>-report </a:t>
            </a:r>
            <a:r>
              <a:rPr lang="nl-NL" sz="2000" dirty="0" err="1"/>
              <a:t>measures</a:t>
            </a:r>
            <a:r>
              <a:rPr lang="nl-NL" sz="2000" dirty="0"/>
              <a:t> of adult attachment. </a:t>
            </a:r>
            <a:r>
              <a:rPr lang="nl-NL" sz="2000" i="1" dirty="0"/>
              <a:t>Journal of </a:t>
            </a:r>
            <a:r>
              <a:rPr lang="nl-NL" sz="2000" i="1" dirty="0" err="1"/>
              <a:t>Personality</a:t>
            </a:r>
            <a:r>
              <a:rPr lang="nl-NL" sz="2000" i="1" dirty="0"/>
              <a:t> </a:t>
            </a:r>
            <a:r>
              <a:rPr lang="nl-NL" sz="2000" i="1" dirty="0" err="1"/>
              <a:t>and</a:t>
            </a:r>
            <a:r>
              <a:rPr lang="nl-NL" sz="2000" i="1" dirty="0"/>
              <a:t> </a:t>
            </a:r>
            <a:r>
              <a:rPr lang="nl-NL" sz="2000" i="1" dirty="0" err="1"/>
              <a:t>Social</a:t>
            </a:r>
            <a:r>
              <a:rPr lang="nl-NL" sz="2000" i="1" dirty="0"/>
              <a:t> </a:t>
            </a:r>
            <a:r>
              <a:rPr lang="nl-NL" sz="2000" i="1" dirty="0" err="1"/>
              <a:t>Psychology</a:t>
            </a:r>
            <a:r>
              <a:rPr lang="nl-NL" sz="2000" i="1" dirty="0"/>
              <a:t>, </a:t>
            </a:r>
            <a:r>
              <a:rPr lang="nl-NL" sz="2000" dirty="0"/>
              <a:t>78, 350 - 365</a:t>
            </a:r>
          </a:p>
          <a:p>
            <a:r>
              <a:rPr lang="nl-NL" sz="2000" dirty="0"/>
              <a:t>Bowling, A. (1997). </a:t>
            </a:r>
            <a:r>
              <a:rPr lang="nl-NL" sz="2000" i="1" dirty="0"/>
              <a:t>Research </a:t>
            </a:r>
            <a:r>
              <a:rPr lang="nl-NL" sz="2000" i="1" dirty="0" err="1"/>
              <a:t>Methods</a:t>
            </a:r>
            <a:r>
              <a:rPr lang="nl-NL" sz="2000" i="1" dirty="0"/>
              <a:t> in Health. </a:t>
            </a:r>
            <a:r>
              <a:rPr lang="nl-NL" sz="2000" dirty="0" err="1"/>
              <a:t>Buckingham</a:t>
            </a:r>
            <a:r>
              <a:rPr lang="nl-NL" sz="2000" dirty="0"/>
              <a:t>, Open University Press</a:t>
            </a:r>
          </a:p>
          <a:p>
            <a:r>
              <a:rPr lang="nl-NL" sz="2000" dirty="0"/>
              <a:t>Creswell, J. W. (2003). </a:t>
            </a:r>
            <a:r>
              <a:rPr lang="nl-NL" sz="2000" i="1" dirty="0" err="1"/>
              <a:t>Qualitative</a:t>
            </a:r>
            <a:r>
              <a:rPr lang="nl-NL" sz="2000" i="1" dirty="0"/>
              <a:t> </a:t>
            </a:r>
            <a:r>
              <a:rPr lang="nl-NL" sz="2000" i="1" dirty="0" err="1"/>
              <a:t>Inquiry</a:t>
            </a:r>
            <a:r>
              <a:rPr lang="nl-NL" sz="2000" i="1" dirty="0"/>
              <a:t> &amp; Research Design. </a:t>
            </a:r>
            <a:r>
              <a:rPr lang="nl-NL" sz="2000" dirty="0"/>
              <a:t>London, Sage Publications Ltd. (3rd </a:t>
            </a:r>
            <a:r>
              <a:rPr lang="nl-NL" sz="2000" dirty="0" err="1"/>
              <a:t>edn</a:t>
            </a:r>
            <a:r>
              <a:rPr lang="nl-NL" sz="2000" dirty="0"/>
              <a:t>)</a:t>
            </a:r>
            <a:r>
              <a:rPr lang="nl-NL" sz="2000" i="1" dirty="0"/>
              <a:t> </a:t>
            </a:r>
          </a:p>
          <a:p>
            <a:r>
              <a:rPr lang="nl-NL" sz="2000" dirty="0" err="1"/>
              <a:t>Kvale</a:t>
            </a:r>
            <a:r>
              <a:rPr lang="nl-NL" sz="2000" dirty="0"/>
              <a:t>, S. (2007). </a:t>
            </a:r>
            <a:r>
              <a:rPr lang="nl-NL" sz="2000" i="1" dirty="0" err="1"/>
              <a:t>Doing</a:t>
            </a:r>
            <a:r>
              <a:rPr lang="nl-NL" sz="2000" i="1" dirty="0"/>
              <a:t> Interviews. </a:t>
            </a:r>
            <a:r>
              <a:rPr lang="nl-NL" sz="2000" dirty="0"/>
              <a:t>London, Sage Publications Ltd.</a:t>
            </a:r>
          </a:p>
          <a:p>
            <a:r>
              <a:rPr lang="nl-NL" sz="2000" dirty="0" err="1"/>
              <a:t>Nalzaro</a:t>
            </a:r>
            <a:r>
              <a:rPr lang="nl-NL" sz="2000" dirty="0"/>
              <a:t>, L. (2010) </a:t>
            </a:r>
            <a:r>
              <a:rPr lang="nl-NL" sz="2000" dirty="0" err="1"/>
              <a:t>Methods</a:t>
            </a:r>
            <a:r>
              <a:rPr lang="nl-NL" sz="2000" dirty="0"/>
              <a:t> of Data Collection [Online:</a:t>
            </a:r>
            <a:r>
              <a:rPr lang="en-GB" sz="2000" dirty="0">
                <a:hlinkClick r:id="rId3"/>
              </a:rPr>
              <a:t>https://www.slideshare.net/ludymae/chapter-9methods-of-data-collection</a:t>
            </a:r>
            <a:r>
              <a:rPr lang="en-GB" sz="2000" dirty="0"/>
              <a:t>]</a:t>
            </a:r>
          </a:p>
          <a:p>
            <a:r>
              <a:rPr lang="en-GB" sz="2000" dirty="0"/>
              <a:t>Ali, S. (2012). </a:t>
            </a:r>
            <a:r>
              <a:rPr lang="en-GB" sz="2000" i="1" dirty="0"/>
              <a:t>Questionnaire design &amp; admin. </a:t>
            </a:r>
            <a:r>
              <a:rPr lang="en-GB" sz="2000" dirty="0"/>
              <a:t>[Online: </a:t>
            </a:r>
            <a:r>
              <a:rPr lang="en-GB" sz="2000" dirty="0">
                <a:hlinkClick r:id="rId4"/>
              </a:rPr>
              <a:t>https://www.slideshare.net/cadella49/questionnaire-design-admin</a:t>
            </a:r>
            <a:r>
              <a:rPr lang="en-GB" sz="2000" dirty="0"/>
              <a:t>]</a:t>
            </a:r>
          </a:p>
          <a:p>
            <a:pPr marL="0" indent="0">
              <a:buNone/>
            </a:pPr>
            <a:endParaRPr lang="en-GB" sz="2000" dirty="0"/>
          </a:p>
          <a:p>
            <a:pPr marL="0" indent="0">
              <a:buNone/>
            </a:pPr>
            <a:endParaRPr lang="en-GB" sz="2000" dirty="0"/>
          </a:p>
        </p:txBody>
      </p:sp>
      <p:sp>
        <p:nvSpPr>
          <p:cNvPr id="4" name="Title 3">
            <a:extLst>
              <a:ext uri="{FF2B5EF4-FFF2-40B4-BE49-F238E27FC236}">
                <a16:creationId xmlns:a16="http://schemas.microsoft.com/office/drawing/2014/main" id="{59A20822-6FFB-49A3-8CFD-E73F611E73B4}"/>
              </a:ext>
            </a:extLst>
          </p:cNvPr>
          <p:cNvSpPr>
            <a:spLocks noGrp="1"/>
          </p:cNvSpPr>
          <p:nvPr>
            <p:ph type="title"/>
          </p:nvPr>
        </p:nvSpPr>
        <p:spPr/>
        <p:txBody>
          <a:bodyPr/>
          <a:lstStyle/>
          <a:p>
            <a:r>
              <a:rPr lang="en-GB" dirty="0"/>
              <a:t>References</a:t>
            </a:r>
          </a:p>
        </p:txBody>
      </p:sp>
      <p:sp>
        <p:nvSpPr>
          <p:cNvPr id="2" name="TextBox 1">
            <a:extLst>
              <a:ext uri="{FF2B5EF4-FFF2-40B4-BE49-F238E27FC236}">
                <a16:creationId xmlns:a16="http://schemas.microsoft.com/office/drawing/2014/main" id="{37F04A77-D05B-CE4D-86B5-62A53C955E57}"/>
              </a:ext>
            </a:extLst>
          </p:cNvPr>
          <p:cNvSpPr txBox="1"/>
          <p:nvPr/>
        </p:nvSpPr>
        <p:spPr>
          <a:xfrm>
            <a:off x="3810001" y="368808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874127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580B20E-9AD6-43F4-A04D-C9154A0566EA}"/>
              </a:ext>
            </a:extLst>
          </p:cNvPr>
          <p:cNvSpPr>
            <a:spLocks noGrp="1"/>
          </p:cNvSpPr>
          <p:nvPr>
            <p:ph type="sldNum" sz="quarter" idx="4294967295"/>
          </p:nvPr>
        </p:nvSpPr>
        <p:spPr>
          <a:xfrm>
            <a:off x="11834813" y="5689600"/>
            <a:ext cx="357187" cy="355600"/>
          </a:xfrm>
        </p:spPr>
        <p:txBody>
          <a:bodyPr/>
          <a:lstStyle/>
          <a:p>
            <a:fld id="{C9C16E22-1D5B-4835-B085-B12956A0FD91}" type="slidenum">
              <a:rPr lang="en-GB" altLang="en-US" smtClean="0"/>
              <a:pPr/>
              <a:t>26</a:t>
            </a:fld>
            <a:endParaRPr lang="en-GB" altLang="en-US"/>
          </a:p>
        </p:txBody>
      </p:sp>
      <p:sp>
        <p:nvSpPr>
          <p:cNvPr id="2" name="TextBox 1">
            <a:extLst>
              <a:ext uri="{FF2B5EF4-FFF2-40B4-BE49-F238E27FC236}">
                <a16:creationId xmlns:a16="http://schemas.microsoft.com/office/drawing/2014/main" id="{37F04A77-D05B-CE4D-86B5-62A53C955E57}"/>
              </a:ext>
            </a:extLst>
          </p:cNvPr>
          <p:cNvSpPr txBox="1"/>
          <p:nvPr/>
        </p:nvSpPr>
        <p:spPr>
          <a:xfrm>
            <a:off x="3810001" y="368808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627987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UWTSD Serif 2025_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Serif 2025_2" id="{8D12ED9B-AC0C-47D4-A106-3FBCE3A4C13F}" vid="{CE05DAFA-791E-447A-B01C-3261F4C572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Serif 2025_2</Template>
  <TotalTime>208</TotalTime>
  <Words>2716</Words>
  <Application>Microsoft Office PowerPoint</Application>
  <PresentationFormat>Widescreen</PresentationFormat>
  <Paragraphs>276</Paragraphs>
  <Slides>26</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ＭＳ Ｐゴシック</vt:lpstr>
      <vt:lpstr>Aptos</vt:lpstr>
      <vt:lpstr>Arial</vt:lpstr>
      <vt:lpstr>Calibri</vt:lpstr>
      <vt:lpstr>Calibri Light</vt:lpstr>
      <vt:lpstr>Times New Roman</vt:lpstr>
      <vt:lpstr>Wingdings</vt:lpstr>
      <vt:lpstr>UWTSD Serif 2025_2</vt:lpstr>
      <vt:lpstr>Digital Skills and Research Methods (DSR) LCHS 4007 (H&amp;Sc)</vt:lpstr>
      <vt:lpstr>Recap</vt:lpstr>
      <vt:lpstr>Recap - From Data to Wisdom</vt:lpstr>
      <vt:lpstr>Recap - Primary vs Secondary Research</vt:lpstr>
      <vt:lpstr>Recap - Types of Research &amp; Data Use</vt:lpstr>
      <vt:lpstr>Introduce the A2 Assessment on Moodle</vt:lpstr>
      <vt:lpstr>Learning outcomes</vt:lpstr>
      <vt:lpstr>What is Primary Research?</vt:lpstr>
      <vt:lpstr>Advantages of Primary Research</vt:lpstr>
      <vt:lpstr>Disadvantages of Primary Research</vt:lpstr>
      <vt:lpstr>Primary Research Methods</vt:lpstr>
      <vt:lpstr>What is Secondary Research? </vt:lpstr>
      <vt:lpstr>What is Secondary Research? </vt:lpstr>
      <vt:lpstr>Examples of Secondary Research Methods</vt:lpstr>
      <vt:lpstr>Examples of Secondary Research Methods</vt:lpstr>
      <vt:lpstr>Group Activity</vt:lpstr>
      <vt:lpstr>When Do We Conduct Secondary Research? </vt:lpstr>
      <vt:lpstr>How to Conduct Secondary Research? </vt:lpstr>
      <vt:lpstr>How to Conduct Secondary Research? </vt:lpstr>
      <vt:lpstr>Questions to ask before conducting Secondary Research? </vt:lpstr>
      <vt:lpstr>Advantages of Secondary Research</vt:lpstr>
      <vt:lpstr>Disadvantages of Secondary Research</vt:lpstr>
      <vt:lpstr>Types of Secondary Data and Purposes</vt:lpstr>
      <vt:lpstr>Key Differences Between Primary and Secondary Research</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Serif Salem</dc:creator>
  <cp:lastModifiedBy>Serif Salem</cp:lastModifiedBy>
  <cp:revision>1</cp:revision>
  <dcterms:created xsi:type="dcterms:W3CDTF">2025-07-23T23:20:09Z</dcterms:created>
  <dcterms:modified xsi:type="dcterms:W3CDTF">2025-07-31T20:21:56Z</dcterms:modified>
</cp:coreProperties>
</file>