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47"/>
  </p:notesMasterIdLst>
  <p:sldIdLst>
    <p:sldId id="263" r:id="rId8"/>
    <p:sldId id="264" r:id="rId9"/>
    <p:sldId id="311" r:id="rId10"/>
    <p:sldId id="312" r:id="rId11"/>
    <p:sldId id="313" r:id="rId12"/>
    <p:sldId id="314" r:id="rId13"/>
    <p:sldId id="315" r:id="rId14"/>
    <p:sldId id="316" r:id="rId15"/>
    <p:sldId id="331" r:id="rId16"/>
    <p:sldId id="317" r:id="rId17"/>
    <p:sldId id="318" r:id="rId18"/>
    <p:sldId id="332" r:id="rId19"/>
    <p:sldId id="319" r:id="rId20"/>
    <p:sldId id="320" r:id="rId21"/>
    <p:sldId id="335" r:id="rId22"/>
    <p:sldId id="330" r:id="rId23"/>
    <p:sldId id="321" r:id="rId24"/>
    <p:sldId id="322" r:id="rId25"/>
    <p:sldId id="323" r:id="rId26"/>
    <p:sldId id="334" r:id="rId27"/>
    <p:sldId id="340" r:id="rId28"/>
    <p:sldId id="324" r:id="rId29"/>
    <p:sldId id="333" r:id="rId30"/>
    <p:sldId id="336" r:id="rId31"/>
    <p:sldId id="337" r:id="rId32"/>
    <p:sldId id="328" r:id="rId33"/>
    <p:sldId id="287" r:id="rId34"/>
    <p:sldId id="288" r:id="rId35"/>
    <p:sldId id="289" r:id="rId36"/>
    <p:sldId id="292" r:id="rId37"/>
    <p:sldId id="338" r:id="rId38"/>
    <p:sldId id="325" r:id="rId39"/>
    <p:sldId id="326" r:id="rId40"/>
    <p:sldId id="327" r:id="rId41"/>
    <p:sldId id="341" r:id="rId42"/>
    <p:sldId id="342" r:id="rId43"/>
    <p:sldId id="343" r:id="rId44"/>
    <p:sldId id="310" r:id="rId45"/>
    <p:sldId id="329" r:id="rId46"/>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Mellor" initials="LM" lastIdx="1" clrIdx="0">
    <p:extLst>
      <p:ext uri="{19B8F6BF-5375-455C-9EA6-DF929625EA0E}">
        <p15:presenceInfo xmlns:p15="http://schemas.microsoft.com/office/powerpoint/2012/main" userId="71831be4c23a743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B1D52"/>
    <a:srgbClr val="520D5D"/>
    <a:srgbClr val="58595B"/>
    <a:srgbClr val="DBD3E5"/>
    <a:srgbClr val="B8BABC"/>
    <a:srgbClr val="DADBDC"/>
    <a:srgbClr val="97999C"/>
    <a:srgbClr val="A991BC"/>
    <a:srgbClr val="8B6AA2"/>
    <a:srgbClr val="E6828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8025" autoAdjust="0"/>
    <p:restoredTop sz="94713" autoAdjust="0"/>
  </p:normalViewPr>
  <p:slideViewPr>
    <p:cSldViewPr snapToGrid="0">
      <p:cViewPr varScale="1">
        <p:scale>
          <a:sx n="63" d="100"/>
          <a:sy n="63" d="100"/>
        </p:scale>
        <p:origin x="696" y="60"/>
      </p:cViewPr>
      <p:guideLst>
        <p:guide orient="horz" pos="2160"/>
        <p:guide pos="288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3" Type="http://schemas.openxmlformats.org/officeDocument/2006/relationships/customXml" Target="../customXml/item3.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slide" Target="slides/slide3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commentAuthors" Target="commentAuthors.xml"/><Relationship Id="rId8" Type="http://schemas.openxmlformats.org/officeDocument/2006/relationships/slide" Target="slides/slide1.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8475"/>
          </a:xfrm>
          <a:prstGeom prst="rect">
            <a:avLst/>
          </a:prstGeom>
        </p:spPr>
        <p:txBody>
          <a:bodyPr vert="horz" lIns="91440" tIns="45720" rIns="91440" bIns="45720" rtlCol="0"/>
          <a:lstStyle>
            <a:lvl1pPr algn="r">
              <a:defRPr sz="1200"/>
            </a:lvl1pPr>
          </a:lstStyle>
          <a:p>
            <a:fld id="{FE37F355-09C7-4EA5-ACB3-A81CA4FE86C7}" type="datetimeFigureOut">
              <a:rPr lang="en-GB" smtClean="0"/>
              <a:t>17/10/2018</a:t>
            </a:fld>
            <a:endParaRPr lang="en-GB"/>
          </a:p>
        </p:txBody>
      </p:sp>
      <p:sp>
        <p:nvSpPr>
          <p:cNvPr id="4" name="Slide Image Placeholder 3"/>
          <p:cNvSpPr>
            <a:spLocks noGrp="1" noRot="1" noChangeAspect="1"/>
          </p:cNvSpPr>
          <p:nvPr>
            <p:ph type="sldImg" idx="2"/>
          </p:nvPr>
        </p:nvSpPr>
        <p:spPr>
          <a:xfrm>
            <a:off x="1168400" y="1243013"/>
            <a:ext cx="4473575" cy="33559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84725"/>
            <a:ext cx="5448300" cy="391477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8475"/>
          </a:xfrm>
          <a:prstGeom prst="rect">
            <a:avLst/>
          </a:prstGeom>
        </p:spPr>
        <p:txBody>
          <a:bodyPr vert="horz" lIns="91440" tIns="45720" rIns="91440" bIns="45720" rtlCol="0" anchor="b"/>
          <a:lstStyle>
            <a:lvl1pPr algn="r">
              <a:defRPr sz="1200"/>
            </a:lvl1pPr>
          </a:lstStyle>
          <a:p>
            <a:fld id="{7236F6D8-446F-4F0D-BDE8-00FE928D2402}" type="slidenum">
              <a:rPr lang="en-GB" smtClean="0"/>
              <a:t>‹#›</a:t>
            </a:fld>
            <a:endParaRPr lang="en-GB"/>
          </a:p>
        </p:txBody>
      </p:sp>
    </p:spTree>
    <p:extLst>
      <p:ext uri="{BB962C8B-B14F-4D97-AF65-F5344CB8AC3E}">
        <p14:creationId xmlns:p14="http://schemas.microsoft.com/office/powerpoint/2010/main" val="42728121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CC12FDB-E868-4DB7-A088-0317B5713AB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B37ED69-CAF9-4593-8B30-198D1D3672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Positive peace in schools can be achieved through the wise and integrated use of peace-keeping (rules/procedures), peace-making (conflict resolution techniques) and peace-building (inner and outer peace). </a:t>
            </a:r>
          </a:p>
        </p:txBody>
      </p:sp>
      <p:sp>
        <p:nvSpPr>
          <p:cNvPr id="28676" name="Slide Number Placeholder 3">
            <a:extLst>
              <a:ext uri="{FF2B5EF4-FFF2-40B4-BE49-F238E27FC236}">
                <a16:creationId xmlns:a16="http://schemas.microsoft.com/office/drawing/2014/main" id="{F370DC9B-0232-4791-816D-911A6189C2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642ED5D-3734-4858-9389-FB449A0DF2F6}" type="slidenum">
              <a:rPr lang="en-GB" altLang="en-US"/>
              <a:pPr/>
              <a:t>29</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D4D57FA-C363-42B6-B178-5F3B98C9ACE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35D2D3EB-E476-48E5-B4CA-DB817FFEF62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 http://www.rpiassn.org/wp-content/uploads/2015/04/Hobart-RP-in-schools-Cremin-presentation-2015.pdf</a:t>
            </a:r>
          </a:p>
        </p:txBody>
      </p:sp>
      <p:sp>
        <p:nvSpPr>
          <p:cNvPr id="30724" name="Slide Number Placeholder 3">
            <a:extLst>
              <a:ext uri="{FF2B5EF4-FFF2-40B4-BE49-F238E27FC236}">
                <a16:creationId xmlns:a16="http://schemas.microsoft.com/office/drawing/2014/main" id="{AFD8A42A-C338-43D0-8D84-CD4FD67EB7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A8517981-CDBA-422E-8F29-BFC3ACC2718A}" type="slidenum">
              <a:rPr lang="en-GB" altLang="en-US"/>
              <a:pPr/>
              <a:t>30</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A49E59D6-07C0-4E3F-9690-60E6828BDA4D}" type="datetime1">
              <a:rPr lang="en-GB" smtClean="0"/>
              <a:t>17/10/2018</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D586188-DF33-4978-9B40-1647B3FEB624}" type="datetime1">
              <a:rPr lang="en-GB" smtClean="0"/>
              <a:t>17/10/2018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5B455B-4381-4F38-90D1-3B1FB095CAD8}"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95A60C2-22D1-4036-B70B-B2216A3E103E}"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3E8D68-E319-4A3B-BD4F-CB2A262D919A}"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234361-9822-4AF9-817B-60A13060A192}"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E1F58D-2ED4-41F9-873A-458F92596028}" type="datetime1">
              <a:rPr lang="en-GB" smtClean="0"/>
              <a:t>17/10/2018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03E448A-1E08-4542-978C-A87E1AF6E98C}" type="datetime1">
              <a:rPr lang="en-GB" smtClean="0"/>
              <a:t>17/10/2018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0603FEE-39B3-44F6-B22F-74F1D10703B5}"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3C20E9-F87B-4230-83F9-91ED4721E059}"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F2D671-0079-4B64-9098-D1D6403574DC}"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A76766-627F-4CD0-9D1C-EEF7B10461CC}"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A0317A-47F0-49D9-8640-0B87C139CE5D}"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9F3FC7-8D6C-4ABF-92E7-11677251F8BE}"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B99FF6-0933-47C8-8E9A-85659252CDE7}"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E4770FAE-8243-4768-A6FF-CF1E3E97476A}" type="datetime1">
              <a:rPr lang="en-GB" smtClean="0"/>
              <a:t>17/10/2018</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41F88A-5F2E-431C-B195-17CE12CAF69B}"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309FF8-5FB0-406C-AD64-E91FF76BF7F7}"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336CCA-E72A-44F9-BC8E-F22C584375E8}"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E1755C-60BC-4D88-8356-D176B166FEFA}"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F1EE7F-6890-4757-8967-F78CE85AD90A}" type="datetime1">
              <a:rPr lang="en-GB" smtClean="0"/>
              <a:t>17/10/2018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F4E1D9-CCDD-4BD0-920D-4F472EBF8606}" type="datetime1">
              <a:rPr lang="en-GB" smtClean="0"/>
              <a:t>17/10/2018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B88103-6747-4424-B0A5-AA0D0C583704}"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753F8B-FB06-4792-9914-386B500387BB}"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F7EF09-BA6A-413F-9847-A39128DC88D6}"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18A227-61F5-47F2-932C-DEA95158696F}"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FD1223-55F4-460B-A588-42EABE102003}"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9BACE4-6446-4A9C-8080-E5D48FC1811A}"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289D11-E249-4063-8775-8C9E7CE8546E}"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790C63-C7C0-4F42-AB3F-656E95420EDE}"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430668-8E88-480B-B864-FC007F150E45}"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34E655-A38F-43D8-B11D-E4782075DC43}"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F4559B-7B7E-4449-938E-A579AA3842BA}"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9E176C-C5B7-4D25-8A66-0AC0E43F2D49}" type="datetime1">
              <a:rPr lang="en-GB" smtClean="0"/>
              <a:t>17/10/2018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32B5B5F-269D-4CFA-9264-49E76344175D}" type="datetime1">
              <a:rPr lang="en-GB" smtClean="0"/>
              <a:t>17/10/2018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E0AE8B-0417-4F21-A62F-753221C1B972}"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DB2946-6531-433C-9D48-1945F96D7CC8}"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57C0A0-1C00-4324-A273-6E2B4665A894}"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5B66BC1-60EE-44F4-99C6-ACCA8A907A12}"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433565-90FA-434F-B1C2-474FD265F69A}"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1B2B3C-CAD1-4BC3-8264-F737567BD766}"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EF811E-FE2D-40DD-AC34-2D4A0C751D7F}"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BA7302-F19A-4C6F-A059-C9C95D5EF434}"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A7B7F4-394D-4D66-8AC6-3EA58C5D243E}"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ED64C6-CD45-4FE8-89AC-9D84661ADCB0}"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8197D7A-C3B3-4FB2-8EF3-DBC92E52BA73}"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DA86D2-79FB-40EB-94BA-8C237693A051}" type="datetime1">
              <a:rPr lang="en-GB" smtClean="0"/>
              <a:t>17/10/2018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592567A-8836-43D0-9143-E977F62D5868}" type="datetime1">
              <a:rPr lang="en-GB" smtClean="0"/>
              <a:t>17/10/2018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97B991-64BF-4683-972E-37A80603611A}"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CBE747-07EB-4EF7-B377-21B519C5E38F}"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567FEE-9473-4995-BADA-2F3343E5775E}" type="datetime1">
              <a:rPr lang="en-GB" smtClean="0"/>
              <a:t>17/10/2018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pPr/>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50738F3-415A-4780-AD86-C41EB4A6FB32}"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F4C507B-BA86-451D-8F87-C322B7EBF2AA}" type="datetime1">
              <a:rPr lang="en-GB" smtClean="0"/>
              <a:t>17/10/2018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619C24-61AB-46DF-9EA6-BB42A1862B59}"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F773E-801F-4DFF-8E8F-DF63E4A057B1}" type="datetime1">
              <a:rPr lang="en-GB" smtClean="0"/>
              <a:t>17/10/2018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pPr/>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3B297E70-DFB8-4618-A747-A35184B8F569}" type="datetime1">
              <a:rPr lang="en-GB" smtClean="0"/>
              <a:t>17/10/2018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hf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5ED54D02-E1B4-4FAB-8CC9-1DA90B8F6141}" type="datetime1">
              <a:rPr lang="en-GB" smtClean="0"/>
              <a:t>17/10/2018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hf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9447758-BF4E-47EA-8C81-D1E077AFA488}" type="datetime1">
              <a:rPr lang="en-GB" smtClean="0"/>
              <a:t>17/10/2018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hf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760C8995-6169-42A1-9B78-83D693C2C1A0}" type="datetime1">
              <a:rPr lang="en-GB" smtClean="0"/>
              <a:t>17/10/2018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hf hdr="0" ftr="0" dt="0"/>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KtGipKcJ_CQ&amp;index=4&amp;list=PLxgZABW7qme_XmdIM_8jECeD_LgH82ftd"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Fwfgx0dOYvE#action=share" TargetMode="External"/><Relationship Id="rId2" Type="http://schemas.openxmlformats.org/officeDocument/2006/relationships/hyperlink" Target="https://www.mindtools.com/pages/article/newTED_07.htm" TargetMode="Externa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hyperlink" Target="https://www.mindtools.com/pages/article/improving-group-dynamics.htm" TargetMode="Externa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hyperlink" Target="http://devmts.org.uk/profnal.pdf" TargetMode="External"/><Relationship Id="rId2" Type="http://schemas.openxmlformats.org/officeDocument/2006/relationships/hyperlink" Target="http://www.cipd.co.uk/cipd-hr-profession/about-us/code-professional-conduct.aspx" TargetMode="Externa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p:cNvSpPr>
            <a:spLocks noGrp="1" noChangeArrowheads="1"/>
          </p:cNvSpPr>
          <p:nvPr>
            <p:ph type="subTitle" idx="1"/>
          </p:nvPr>
        </p:nvSpPr>
        <p:spPr>
          <a:xfrm>
            <a:off x="4572000" y="3489346"/>
            <a:ext cx="3886200" cy="1771650"/>
          </a:xfrm>
        </p:spPr>
        <p:txBody>
          <a:bodyPr/>
          <a:lstStyle/>
          <a:p>
            <a:pPr algn="r">
              <a:buFont typeface="Arial" charset="0"/>
              <a:buNone/>
            </a:pPr>
            <a:r>
              <a:rPr lang="en-GB" altLang="en-US" sz="2800" i="1" dirty="0">
                <a:latin typeface="Arial" charset="0"/>
                <a:cs typeface="Arial" charset="0"/>
              </a:rPr>
              <a:t>Chapter 4</a:t>
            </a:r>
          </a:p>
          <a:p>
            <a:pPr algn="r"/>
            <a:r>
              <a:rPr lang="en-GB" sz="2800" dirty="0"/>
              <a:t>Developing Professional Practice</a:t>
            </a:r>
            <a:endParaRPr lang="en-GB" altLang="en-US" sz="2800" dirty="0">
              <a:latin typeface="Arial" charset="0"/>
              <a:cs typeface="Arial" charset="0"/>
            </a:endParaRPr>
          </a:p>
        </p:txBody>
      </p:sp>
      <p:sp>
        <p:nvSpPr>
          <p:cNvPr id="7" name="Rectangle 2"/>
          <p:cNvSpPr>
            <a:spLocks noGrp="1" noChangeArrowheads="1"/>
          </p:cNvSpPr>
          <p:nvPr>
            <p:ph type="ctrTitle"/>
          </p:nvPr>
        </p:nvSpPr>
        <p:spPr>
          <a:xfrm>
            <a:off x="4572000" y="1543071"/>
            <a:ext cx="3886200" cy="1808163"/>
          </a:xfrm>
        </p:spPr>
        <p:txBody>
          <a:bodyPr>
            <a:normAutofit/>
          </a:bodyPr>
          <a:lstStyle/>
          <a:p>
            <a:pPr algn="r"/>
            <a:r>
              <a:rPr lang="en-GB" altLang="en-US" sz="3200" b="1" dirty="0">
                <a:latin typeface="Arial" charset="0"/>
                <a:cs typeface="Arial" charset="0"/>
              </a:rPr>
              <a:t>Studying Human Resource Management</a:t>
            </a:r>
            <a:endParaRPr altLang="en-US" sz="3200" b="1" dirty="0">
              <a:latin typeface="Arial" charset="0"/>
              <a:cs typeface="Arial" charset="0"/>
            </a:endParaRPr>
          </a:p>
        </p:txBody>
      </p:sp>
      <p:pic>
        <p:nvPicPr>
          <p:cNvPr id="4" name="Picture 3"/>
          <p:cNvPicPr>
            <a:picLocks noChangeAspect="1"/>
          </p:cNvPicPr>
          <p:nvPr/>
        </p:nvPicPr>
        <p:blipFill>
          <a:blip r:embed="rId2"/>
          <a:stretch>
            <a:fillRect/>
          </a:stretch>
        </p:blipFill>
        <p:spPr>
          <a:xfrm>
            <a:off x="1389910" y="2054028"/>
            <a:ext cx="2470095" cy="3206968"/>
          </a:xfrm>
          <a:prstGeom prst="rect">
            <a:avLst/>
          </a:prstGeom>
        </p:spPr>
      </p:pic>
      <p:sp>
        <p:nvSpPr>
          <p:cNvPr id="2" name="Slide Number Placeholder 1"/>
          <p:cNvSpPr>
            <a:spLocks noGrp="1"/>
          </p:cNvSpPr>
          <p:nvPr>
            <p:ph type="sldNum" sz="quarter" idx="12"/>
          </p:nvPr>
        </p:nvSpPr>
        <p:spPr/>
        <p:txBody>
          <a:bodyPr/>
          <a:lstStyle/>
          <a:p>
            <a:fld id="{56D0D72C-7A67-4C52-B3B9-1710A04F6D2A}" type="slidenum">
              <a:rPr lang="en-GB" smtClean="0"/>
              <a:pPr/>
              <a:t>1</a:t>
            </a:fld>
            <a:endParaRPr lang="en-GB"/>
          </a:p>
        </p:txBody>
      </p:sp>
    </p:spTree>
    <p:extLst>
      <p:ext uri="{BB962C8B-B14F-4D97-AF65-F5344CB8AC3E}">
        <p14:creationId xmlns:p14="http://schemas.microsoft.com/office/powerpoint/2010/main" val="1055503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Contents</a:t>
            </a:r>
          </a:p>
        </p:txBody>
      </p:sp>
      <p:sp>
        <p:nvSpPr>
          <p:cNvPr id="4" name="Content Placeholder 3"/>
          <p:cNvSpPr>
            <a:spLocks noGrp="1"/>
          </p:cNvSpPr>
          <p:nvPr>
            <p:ph idx="1"/>
          </p:nvPr>
        </p:nvSpPr>
        <p:spPr/>
        <p:txBody>
          <a:bodyPr/>
          <a:lstStyle/>
          <a:p>
            <a:endParaRPr lang="en-GB" dirty="0"/>
          </a:p>
          <a:p>
            <a:endParaRPr lang="en-GB" dirty="0"/>
          </a:p>
          <a:p>
            <a:r>
              <a:rPr lang="en-GB" dirty="0"/>
              <a:t>The HR contribution and the concept of ‘adding value’</a:t>
            </a:r>
          </a:p>
          <a:p>
            <a:r>
              <a:rPr lang="en-GB" dirty="0"/>
              <a:t>The thinking performer</a:t>
            </a:r>
          </a:p>
          <a:p>
            <a:r>
              <a:rPr lang="en-GB" dirty="0"/>
              <a:t>Defining professionalism and considering what it means to be a ‘professional’</a:t>
            </a:r>
          </a:p>
          <a:p>
            <a:r>
              <a:rPr lang="en-GB" dirty="0"/>
              <a:t>Self-management at work</a:t>
            </a:r>
          </a:p>
        </p:txBody>
      </p:sp>
      <p:sp>
        <p:nvSpPr>
          <p:cNvPr id="3" name="Slide Number Placeholder 2"/>
          <p:cNvSpPr>
            <a:spLocks noGrp="1"/>
          </p:cNvSpPr>
          <p:nvPr>
            <p:ph type="sldNum" sz="quarter" idx="12"/>
          </p:nvPr>
        </p:nvSpPr>
        <p:spPr/>
        <p:txBody>
          <a:bodyPr/>
          <a:lstStyle/>
          <a:p>
            <a:fld id="{56D0D72C-7A67-4C52-B3B9-1710A04F6D2A}" type="slidenum">
              <a:rPr lang="en-GB" smtClean="0"/>
              <a:pPr/>
              <a:t>2</a:t>
            </a:fld>
            <a:endParaRPr lang="en-GB"/>
          </a:p>
        </p:txBody>
      </p:sp>
    </p:spTree>
    <p:extLst>
      <p:ext uri="{BB962C8B-B14F-4D97-AF65-F5344CB8AC3E}">
        <p14:creationId xmlns:p14="http://schemas.microsoft.com/office/powerpoint/2010/main" val="839528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The HR contribution</a:t>
            </a:r>
            <a:endParaRPr lang="en-GB" sz="4000" dirty="0"/>
          </a:p>
        </p:txBody>
      </p:sp>
      <p:sp>
        <p:nvSpPr>
          <p:cNvPr id="3" name="Content Placeholder 2"/>
          <p:cNvSpPr>
            <a:spLocks noGrp="1"/>
          </p:cNvSpPr>
          <p:nvPr>
            <p:ph idx="1"/>
          </p:nvPr>
        </p:nvSpPr>
        <p:spPr/>
        <p:txBody>
          <a:bodyPr/>
          <a:lstStyle/>
          <a:p>
            <a:endParaRPr lang="en-GB" dirty="0"/>
          </a:p>
          <a:p>
            <a:endParaRPr lang="en-GB" dirty="0"/>
          </a:p>
          <a:p>
            <a:r>
              <a:rPr lang="en-GB" sz="2800" dirty="0"/>
              <a:t>Moving from a focus on administration to maximising personal contributions</a:t>
            </a:r>
          </a:p>
          <a:p>
            <a:pPr lvl="1"/>
            <a:r>
              <a:rPr lang="en-GB" sz="2400" dirty="0"/>
              <a:t>‘Infrastructure’ factors</a:t>
            </a:r>
          </a:p>
          <a:p>
            <a:pPr lvl="1"/>
            <a:r>
              <a:rPr lang="en-GB" sz="2400" dirty="0"/>
              <a:t>Motivators</a:t>
            </a:r>
          </a:p>
          <a:p>
            <a:r>
              <a:rPr lang="en-GB" sz="2800" dirty="0"/>
              <a:t>Managing solely for ‘best practice’ versus leading people “positively, inspirationally and imaginatively”</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3</a:t>
            </a:fld>
            <a:endParaRPr lang="en-GB"/>
          </a:p>
        </p:txBody>
      </p:sp>
    </p:spTree>
    <p:extLst>
      <p:ext uri="{BB962C8B-B14F-4D97-AF65-F5344CB8AC3E}">
        <p14:creationId xmlns:p14="http://schemas.microsoft.com/office/powerpoint/2010/main" val="74390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Adding value</a:t>
            </a:r>
            <a:endParaRPr lang="en-GB" sz="4000" dirty="0"/>
          </a:p>
        </p:txBody>
      </p:sp>
      <p:sp>
        <p:nvSpPr>
          <p:cNvPr id="3" name="Content Placeholder 2"/>
          <p:cNvSpPr>
            <a:spLocks noGrp="1"/>
          </p:cNvSpPr>
          <p:nvPr>
            <p:ph idx="1"/>
          </p:nvPr>
        </p:nvSpPr>
        <p:spPr/>
        <p:txBody>
          <a:bodyPr/>
          <a:lstStyle/>
          <a:p>
            <a:endParaRPr lang="en-GB" dirty="0"/>
          </a:p>
          <a:p>
            <a:endParaRPr lang="en-GB" dirty="0"/>
          </a:p>
          <a:p>
            <a:r>
              <a:rPr lang="en-GB" sz="2800" dirty="0"/>
              <a:t>A key difference between traditional personnel management and contemporary HRM can be summed up by the phrase ‘adding value’</a:t>
            </a:r>
          </a:p>
          <a:p>
            <a:r>
              <a:rPr lang="en-GB" sz="2800" dirty="0"/>
              <a:t>How do we, as HR professionals, add value?</a:t>
            </a:r>
          </a:p>
          <a:p>
            <a:pPr marL="914400" lvl="1" indent="-457200">
              <a:buFont typeface="+mj-lt"/>
              <a:buAutoNum type="arabicPeriod"/>
            </a:pPr>
            <a:r>
              <a:rPr lang="en-GB" sz="2400" dirty="0"/>
              <a:t>Maintenance activities</a:t>
            </a:r>
          </a:p>
          <a:p>
            <a:pPr marL="914400" lvl="1" indent="-457200">
              <a:buFont typeface="+mj-lt"/>
              <a:buAutoNum type="arabicPeriod"/>
            </a:pPr>
            <a:r>
              <a:rPr lang="en-GB" sz="2400" dirty="0"/>
              <a:t>Crisis prevention activities</a:t>
            </a:r>
          </a:p>
          <a:p>
            <a:pPr marL="914400" lvl="1" indent="-457200">
              <a:buFont typeface="+mj-lt"/>
              <a:buAutoNum type="arabicPeriod"/>
            </a:pPr>
            <a:r>
              <a:rPr lang="en-GB" sz="2400" dirty="0"/>
              <a:t>Continuous improvement activities</a:t>
            </a:r>
          </a:p>
          <a:p>
            <a:pPr marL="914400" lvl="1" indent="-457200">
              <a:buFont typeface="+mj-lt"/>
              <a:buAutoNum type="arabicPeriod"/>
            </a:pPr>
            <a:r>
              <a:rPr lang="en-GB" sz="2400" dirty="0"/>
              <a:t>Change management activities</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4</a:t>
            </a:fld>
            <a:endParaRPr lang="en-GB"/>
          </a:p>
        </p:txBody>
      </p:sp>
    </p:spTree>
    <p:extLst>
      <p:ext uri="{BB962C8B-B14F-4D97-AF65-F5344CB8AC3E}">
        <p14:creationId xmlns:p14="http://schemas.microsoft.com/office/powerpoint/2010/main" val="3490923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The thinking performer</a:t>
            </a:r>
            <a:endParaRPr lang="en-GB" sz="4000" dirty="0"/>
          </a:p>
        </p:txBody>
      </p:sp>
      <p:sp>
        <p:nvSpPr>
          <p:cNvPr id="3" name="Content Placeholder 2"/>
          <p:cNvSpPr>
            <a:spLocks noGrp="1"/>
          </p:cNvSpPr>
          <p:nvPr>
            <p:ph idx="1"/>
          </p:nvPr>
        </p:nvSpPr>
        <p:spPr/>
        <p:txBody>
          <a:bodyPr>
            <a:normAutofit/>
          </a:bodyPr>
          <a:lstStyle/>
          <a:p>
            <a:r>
              <a:rPr lang="en-GB" dirty="0"/>
              <a:t>A thinking performer is someone who not only performs operationally, but also thinks carefully about what they are doing</a:t>
            </a:r>
          </a:p>
          <a:p>
            <a:r>
              <a:rPr lang="en-GB" dirty="0"/>
              <a:t>Thinking performers:</a:t>
            </a:r>
          </a:p>
          <a:p>
            <a:pPr lvl="1"/>
            <a:r>
              <a:rPr lang="en-GB" sz="2400" dirty="0"/>
              <a:t>contribute to organisational purposes</a:t>
            </a:r>
          </a:p>
          <a:p>
            <a:pPr lvl="1"/>
            <a:r>
              <a:rPr lang="en-GB" sz="2400" dirty="0"/>
              <a:t>diplomatically challenge</a:t>
            </a:r>
          </a:p>
          <a:p>
            <a:pPr lvl="1"/>
            <a:r>
              <a:rPr lang="en-GB" sz="2400" dirty="0"/>
              <a:t>have continuous contact with ‘customers’</a:t>
            </a:r>
          </a:p>
          <a:p>
            <a:pPr lvl="1"/>
            <a:r>
              <a:rPr lang="en-GB" sz="2400" dirty="0"/>
              <a:t>look both inside &amp; outside the organisation for ‘new thinking’</a:t>
            </a:r>
          </a:p>
          <a:p>
            <a:r>
              <a:rPr lang="en-GB" dirty="0"/>
              <a:t>Concept growing in importance as it has been as a useful mechanism for achieving competitive advantage and developing talent</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5</a:t>
            </a:fld>
            <a:endParaRPr lang="en-GB"/>
          </a:p>
        </p:txBody>
      </p:sp>
    </p:spTree>
    <p:extLst>
      <p:ext uri="{BB962C8B-B14F-4D97-AF65-F5344CB8AC3E}">
        <p14:creationId xmlns:p14="http://schemas.microsoft.com/office/powerpoint/2010/main" val="2095224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Professionalism</a:t>
            </a:r>
            <a:endParaRPr lang="en-GB" sz="4000" dirty="0"/>
          </a:p>
        </p:txBody>
      </p:sp>
      <p:sp>
        <p:nvSpPr>
          <p:cNvPr id="3" name="Content Placeholder 2"/>
          <p:cNvSpPr>
            <a:spLocks noGrp="1"/>
          </p:cNvSpPr>
          <p:nvPr>
            <p:ph idx="1"/>
          </p:nvPr>
        </p:nvSpPr>
        <p:spPr/>
        <p:txBody>
          <a:bodyPr>
            <a:normAutofit/>
          </a:bodyPr>
          <a:lstStyle/>
          <a:p>
            <a:pPr marL="0" indent="0">
              <a:buNone/>
            </a:pPr>
            <a:endParaRPr lang="en-GB" sz="2400" i="1" dirty="0"/>
          </a:p>
          <a:p>
            <a:pPr marL="0" indent="0">
              <a:buNone/>
            </a:pPr>
            <a:endParaRPr lang="en-GB" i="1" dirty="0"/>
          </a:p>
          <a:p>
            <a:pPr marL="0" indent="0">
              <a:buNone/>
            </a:pPr>
            <a:r>
              <a:rPr lang="en-GB" i="1" dirty="0"/>
              <a:t>A professional… ‘Makes proficient use of expert or specialist knowledge, exercises autonomous thought and judgement, and makes a voluntary commitment to a set of principles. Such a person need not be a member of an easily-defined profession or of a professional association; it is possible to work as a professional from a set of expertise and skills that is relatively unique to the individual.’</a:t>
            </a:r>
          </a:p>
          <a:p>
            <a:pPr marL="0" indent="0" algn="r">
              <a:buNone/>
            </a:pPr>
            <a:r>
              <a:rPr lang="en-GB" dirty="0"/>
              <a:t>Source: Lester (2010)</a:t>
            </a:r>
          </a:p>
          <a:p>
            <a:endParaRPr lang="en-GB" sz="2800"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6</a:t>
            </a:fld>
            <a:endParaRPr lang="en-GB"/>
          </a:p>
        </p:txBody>
      </p:sp>
    </p:spTree>
    <p:extLst>
      <p:ext uri="{BB962C8B-B14F-4D97-AF65-F5344CB8AC3E}">
        <p14:creationId xmlns:p14="http://schemas.microsoft.com/office/powerpoint/2010/main" val="1550058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 profession</a:t>
            </a:r>
            <a:endParaRPr lang="en-GB" sz="4000" dirty="0"/>
          </a:p>
        </p:txBody>
      </p:sp>
      <p:sp>
        <p:nvSpPr>
          <p:cNvPr id="3" name="Content Placeholder 2"/>
          <p:cNvSpPr>
            <a:spLocks noGrp="1"/>
          </p:cNvSpPr>
          <p:nvPr>
            <p:ph idx="1"/>
          </p:nvPr>
        </p:nvSpPr>
        <p:spPr/>
        <p:txBody>
          <a:bodyPr/>
          <a:lstStyle/>
          <a:p>
            <a:endParaRPr lang="en-GB" dirty="0"/>
          </a:p>
          <a:p>
            <a:r>
              <a:rPr lang="en-GB" dirty="0"/>
              <a:t>Is based on a body of knowledge</a:t>
            </a:r>
          </a:p>
          <a:p>
            <a:r>
              <a:rPr lang="en-GB" dirty="0"/>
              <a:t>Its practitioners possess appropriate expertise to which they apply their knowledge and judgement</a:t>
            </a:r>
          </a:p>
          <a:p>
            <a:r>
              <a:rPr lang="en-GB" dirty="0"/>
              <a:t>Is underpinned by a code of conduct or ethics</a:t>
            </a:r>
          </a:p>
          <a:p>
            <a:pPr marL="0" indent="0">
              <a:buNone/>
            </a:pPr>
            <a:endParaRPr lang="en-GB" dirty="0"/>
          </a:p>
          <a:p>
            <a:r>
              <a:rPr lang="en-GB" b="1" dirty="0"/>
              <a:t>BUT:</a:t>
            </a:r>
            <a:r>
              <a:rPr lang="en-GB" dirty="0"/>
              <a:t> Do professions need to be overseen by a formal body with a membership structure?</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7</a:t>
            </a:fld>
            <a:endParaRPr lang="en-GB"/>
          </a:p>
        </p:txBody>
      </p:sp>
    </p:spTree>
    <p:extLst>
      <p:ext uri="{BB962C8B-B14F-4D97-AF65-F5344CB8AC3E}">
        <p14:creationId xmlns:p14="http://schemas.microsoft.com/office/powerpoint/2010/main" val="1646130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Codes of conduct and ethics</a:t>
            </a:r>
            <a:endParaRPr lang="en-GB" sz="4000" dirty="0"/>
          </a:p>
        </p:txBody>
      </p:sp>
      <p:sp>
        <p:nvSpPr>
          <p:cNvPr id="3" name="Content Placeholder 2"/>
          <p:cNvSpPr>
            <a:spLocks noGrp="1"/>
          </p:cNvSpPr>
          <p:nvPr>
            <p:ph idx="1"/>
          </p:nvPr>
        </p:nvSpPr>
        <p:spPr/>
        <p:txBody>
          <a:bodyPr>
            <a:normAutofit/>
          </a:bodyPr>
          <a:lstStyle/>
          <a:p>
            <a:endParaRPr lang="en-GB" dirty="0"/>
          </a:p>
          <a:p>
            <a:r>
              <a:rPr lang="en-GB" sz="2800" dirty="0"/>
              <a:t>Appropriate conduct and adherence to ethical standards are common to all definitions of professionalism</a:t>
            </a:r>
          </a:p>
          <a:p>
            <a:r>
              <a:rPr lang="en-GB" sz="2800" dirty="0"/>
              <a:t>The CIPD code of professional conduct covers:</a:t>
            </a:r>
          </a:p>
          <a:p>
            <a:pPr marL="914400" lvl="1" indent="-457200">
              <a:buFont typeface="+mj-lt"/>
              <a:buAutoNum type="arabicPeriod"/>
            </a:pPr>
            <a:r>
              <a:rPr lang="en-GB" sz="2400" dirty="0"/>
              <a:t>Professional competence and behaviour</a:t>
            </a:r>
          </a:p>
          <a:p>
            <a:pPr marL="914400" lvl="1" indent="-457200">
              <a:buFont typeface="+mj-lt"/>
              <a:buAutoNum type="arabicPeriod"/>
            </a:pPr>
            <a:r>
              <a:rPr lang="en-GB" sz="2400" dirty="0"/>
              <a:t>Ethical standards and integrity</a:t>
            </a:r>
          </a:p>
          <a:p>
            <a:pPr marL="914400" lvl="1" indent="-457200">
              <a:buFont typeface="+mj-lt"/>
              <a:buAutoNum type="arabicPeriod"/>
            </a:pPr>
            <a:r>
              <a:rPr lang="en-GB" sz="2400" dirty="0"/>
              <a:t>Representation of the profession</a:t>
            </a:r>
          </a:p>
          <a:p>
            <a:pPr marL="914400" lvl="1" indent="-457200">
              <a:buFont typeface="+mj-lt"/>
              <a:buAutoNum type="arabicPeriod"/>
            </a:pPr>
            <a:r>
              <a:rPr lang="en-GB" sz="2400" dirty="0"/>
              <a:t>Stewardship</a:t>
            </a:r>
          </a:p>
          <a:p>
            <a:pPr marL="0" indent="0" algn="r">
              <a:buNone/>
            </a:pPr>
            <a:r>
              <a:rPr lang="en-GB" sz="2400" dirty="0"/>
              <a:t>Source: CIPD (2015)</a:t>
            </a:r>
          </a:p>
        </p:txBody>
      </p:sp>
      <p:sp>
        <p:nvSpPr>
          <p:cNvPr id="4" name="Slide Number Placeholder 3"/>
          <p:cNvSpPr>
            <a:spLocks noGrp="1"/>
          </p:cNvSpPr>
          <p:nvPr>
            <p:ph type="sldNum" sz="quarter" idx="12"/>
          </p:nvPr>
        </p:nvSpPr>
        <p:spPr/>
        <p:txBody>
          <a:bodyPr/>
          <a:lstStyle/>
          <a:p>
            <a:fld id="{56D0D72C-7A67-4C52-B3B9-1710A04F6D2A}" type="slidenum">
              <a:rPr lang="en-GB" smtClean="0"/>
              <a:pPr/>
              <a:t>8</a:t>
            </a:fld>
            <a:endParaRPr lang="en-GB"/>
          </a:p>
        </p:txBody>
      </p:sp>
    </p:spTree>
    <p:extLst>
      <p:ext uri="{BB962C8B-B14F-4D97-AF65-F5344CB8AC3E}">
        <p14:creationId xmlns:p14="http://schemas.microsoft.com/office/powerpoint/2010/main" val="194917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b="1" dirty="0"/>
              <a:t>CIPD Code of Professional Conduct</a:t>
            </a:r>
            <a:r>
              <a:rPr lang="en-GB" dirty="0"/>
              <a:t/>
            </a:r>
            <a:br>
              <a:rPr lang="en-GB" dirty="0"/>
            </a:br>
            <a:endParaRPr lang="en-GB" dirty="0"/>
          </a:p>
        </p:txBody>
      </p:sp>
      <p:sp>
        <p:nvSpPr>
          <p:cNvPr id="7" name="Text Placeholder 6"/>
          <p:cNvSpPr>
            <a:spLocks noGrp="1"/>
          </p:cNvSpPr>
          <p:nvPr>
            <p:ph type="body" idx="1"/>
          </p:nvPr>
        </p:nvSpPr>
        <p:spPr/>
        <p:txBody>
          <a:bodyPr/>
          <a:lstStyle/>
          <a:p>
            <a:endParaRPr lang="en-GB"/>
          </a:p>
        </p:txBody>
      </p:sp>
      <p:sp>
        <p:nvSpPr>
          <p:cNvPr id="2" name="Slide Number Placeholder 1"/>
          <p:cNvSpPr>
            <a:spLocks noGrp="1"/>
          </p:cNvSpPr>
          <p:nvPr>
            <p:ph type="sldNum" sz="quarter" idx="12"/>
          </p:nvPr>
        </p:nvSpPr>
        <p:spPr/>
        <p:txBody>
          <a:bodyPr/>
          <a:lstStyle/>
          <a:p>
            <a:fld id="{56D0D72C-7A67-4C52-B3B9-1710A04F6D2A}" type="slidenum">
              <a:rPr lang="en-GB" smtClean="0"/>
              <a:pPr/>
              <a:t>9</a:t>
            </a:fld>
            <a:endParaRPr lang="en-GB"/>
          </a:p>
        </p:txBody>
      </p:sp>
    </p:spTree>
    <p:extLst>
      <p:ext uri="{BB962C8B-B14F-4D97-AF65-F5344CB8AC3E}">
        <p14:creationId xmlns:p14="http://schemas.microsoft.com/office/powerpoint/2010/main" val="8997432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Professional competence and behaviour</a:t>
            </a:r>
            <a:endParaRPr lang="en-GB" sz="4000" dirty="0"/>
          </a:p>
        </p:txBody>
      </p:sp>
      <p:sp>
        <p:nvSpPr>
          <p:cNvPr id="3" name="Content Placeholder 2"/>
          <p:cNvSpPr>
            <a:spLocks noGrp="1"/>
          </p:cNvSpPr>
          <p:nvPr>
            <p:ph idx="1"/>
          </p:nvPr>
        </p:nvSpPr>
        <p:spPr/>
        <p:txBody>
          <a:bodyPr/>
          <a:lstStyle/>
          <a:p>
            <a:endParaRPr lang="en-GB" dirty="0"/>
          </a:p>
          <a:p>
            <a:pPr marL="0" indent="0">
              <a:buNone/>
            </a:pPr>
            <a:r>
              <a:rPr lang="en-GB" dirty="0"/>
              <a:t>Members shall:</a:t>
            </a:r>
          </a:p>
          <a:p>
            <a:r>
              <a:rPr lang="en-GB" dirty="0"/>
              <a:t>Maintain professional knowledge and competence</a:t>
            </a:r>
          </a:p>
          <a:p>
            <a:r>
              <a:rPr lang="en-GB" dirty="0"/>
              <a:t> Ensure that they provide a professional, up-to-date and insightful service</a:t>
            </a:r>
          </a:p>
          <a:p>
            <a:r>
              <a:rPr lang="en-GB" dirty="0"/>
              <a:t> Accept responsibility for their own professional actions and decisions</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10</a:t>
            </a:fld>
            <a:endParaRPr lang="en-GB"/>
          </a:p>
        </p:txBody>
      </p:sp>
    </p:spTree>
    <p:extLst>
      <p:ext uri="{BB962C8B-B14F-4D97-AF65-F5344CB8AC3E}">
        <p14:creationId xmlns:p14="http://schemas.microsoft.com/office/powerpoint/2010/main" val="2472172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011"/>
            <a:ext cx="7886700" cy="1231200"/>
          </a:xfrm>
        </p:spPr>
        <p:txBody>
          <a:bodyPr>
            <a:normAutofit/>
          </a:bodyPr>
          <a:lstStyle/>
          <a:p>
            <a:r>
              <a:rPr lang="en-GB" sz="4000" b="1" dirty="0"/>
              <a:t>Ethical standards and integrity (1)</a:t>
            </a:r>
            <a:endParaRPr lang="en-GB" sz="4000"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t>Members shall:</a:t>
            </a:r>
          </a:p>
          <a:p>
            <a:r>
              <a:rPr lang="en-GB" dirty="0"/>
              <a:t>Establish, maintain and develop business relationships based on confidence, trust and respect</a:t>
            </a:r>
          </a:p>
          <a:p>
            <a:r>
              <a:rPr lang="en-GB" dirty="0"/>
              <a:t> Exhibit and defend professional and personal integrity and honesty at all times</a:t>
            </a:r>
          </a:p>
          <a:p>
            <a:r>
              <a:rPr lang="en-GB" dirty="0"/>
              <a:t> Demonstrate sensitivity for the customers, practices, culture and personal beliefs of others</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11</a:t>
            </a:fld>
            <a:endParaRPr lang="en-GB"/>
          </a:p>
        </p:txBody>
      </p:sp>
    </p:spTree>
    <p:extLst>
      <p:ext uri="{BB962C8B-B14F-4D97-AF65-F5344CB8AC3E}">
        <p14:creationId xmlns:p14="http://schemas.microsoft.com/office/powerpoint/2010/main" val="3938089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endParaRPr lang="en-GB" sz="2800" dirty="0"/>
          </a:p>
          <a:p>
            <a:pPr>
              <a:buNone/>
            </a:pPr>
            <a:r>
              <a:rPr lang="en-GB" dirty="0"/>
              <a:t>Members shall:</a:t>
            </a:r>
          </a:p>
          <a:p>
            <a:r>
              <a:rPr lang="en-GB" dirty="0"/>
              <a:t>Advance employment and business practices that promote equality of opportunity, diversity and inclusion and support human rights and dignity</a:t>
            </a:r>
          </a:p>
          <a:p>
            <a:r>
              <a:rPr lang="en-GB" dirty="0"/>
              <a:t> Safeguard all confidential, commercially sensitive and personal data acquired as a result of business relationships and not use it for personal advantage or the benefit or detriment of third parties</a:t>
            </a:r>
          </a:p>
          <a:p>
            <a:pPr>
              <a:buNone/>
            </a:pPr>
            <a:endParaRPr lang="en-GB" dirty="0"/>
          </a:p>
        </p:txBody>
      </p:sp>
      <p:sp>
        <p:nvSpPr>
          <p:cNvPr id="4" name="Title 1"/>
          <p:cNvSpPr>
            <a:spLocks noGrp="1"/>
          </p:cNvSpPr>
          <p:nvPr>
            <p:ph type="title"/>
          </p:nvPr>
        </p:nvSpPr>
        <p:spPr>
          <a:xfrm>
            <a:off x="628650" y="254011"/>
            <a:ext cx="7886700" cy="1231200"/>
          </a:xfrm>
        </p:spPr>
        <p:txBody>
          <a:bodyPr>
            <a:normAutofit/>
          </a:bodyPr>
          <a:lstStyle/>
          <a:p>
            <a:r>
              <a:rPr lang="en-GB" sz="4000" b="1" dirty="0"/>
              <a:t>Ethical standards and integrity (2)</a:t>
            </a:r>
            <a:endParaRPr lang="en-GB" sz="4000" dirty="0"/>
          </a:p>
        </p:txBody>
      </p:sp>
      <p:sp>
        <p:nvSpPr>
          <p:cNvPr id="2" name="Slide Number Placeholder 1"/>
          <p:cNvSpPr>
            <a:spLocks noGrp="1"/>
          </p:cNvSpPr>
          <p:nvPr>
            <p:ph type="sldNum" sz="quarter" idx="12"/>
          </p:nvPr>
        </p:nvSpPr>
        <p:spPr/>
        <p:txBody>
          <a:bodyPr/>
          <a:lstStyle/>
          <a:p>
            <a:fld id="{56D0D72C-7A67-4C52-B3B9-1710A04F6D2A}"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011"/>
            <a:ext cx="7886700" cy="1231200"/>
          </a:xfrm>
        </p:spPr>
        <p:txBody>
          <a:bodyPr>
            <a:normAutofit/>
          </a:bodyPr>
          <a:lstStyle/>
          <a:p>
            <a:r>
              <a:rPr lang="en-GB" sz="4000" b="1" dirty="0"/>
              <a:t>Representation of the profession</a:t>
            </a:r>
            <a:endParaRPr lang="en-GB" sz="4000" dirty="0"/>
          </a:p>
        </p:txBody>
      </p:sp>
      <p:sp>
        <p:nvSpPr>
          <p:cNvPr id="3" name="Content Placeholder 2"/>
          <p:cNvSpPr>
            <a:spLocks noGrp="1"/>
          </p:cNvSpPr>
          <p:nvPr>
            <p:ph idx="1"/>
          </p:nvPr>
        </p:nvSpPr>
        <p:spPr/>
        <p:txBody>
          <a:bodyPr>
            <a:normAutofit/>
          </a:bodyPr>
          <a:lstStyle/>
          <a:p>
            <a:pPr marL="0" indent="0">
              <a:buNone/>
            </a:pPr>
            <a:endParaRPr lang="en-GB" dirty="0"/>
          </a:p>
          <a:p>
            <a:pPr marL="0" indent="0">
              <a:buNone/>
            </a:pPr>
            <a:r>
              <a:rPr lang="en-GB" dirty="0"/>
              <a:t>Members shall:</a:t>
            </a:r>
          </a:p>
          <a:p>
            <a:r>
              <a:rPr lang="en-GB" dirty="0"/>
              <a:t>Always act in a way which supports and upholds the reputation of the profession</a:t>
            </a:r>
          </a:p>
          <a:p>
            <a:r>
              <a:rPr lang="en-GB" dirty="0"/>
              <a:t> Comply with prevailing laws and not encourage, assist or collude with others who may be engaged in unlawful conduct</a:t>
            </a:r>
          </a:p>
          <a:p>
            <a:r>
              <a:rPr lang="en-GB" dirty="0"/>
              <a:t> Exhibit personal leadership as a role model for maintaining the highest standards of ethical conduct</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13</a:t>
            </a:fld>
            <a:endParaRPr lang="en-GB"/>
          </a:p>
        </p:txBody>
      </p:sp>
    </p:spTree>
    <p:extLst>
      <p:ext uri="{BB962C8B-B14F-4D97-AF65-F5344CB8AC3E}">
        <p14:creationId xmlns:p14="http://schemas.microsoft.com/office/powerpoint/2010/main" val="3124647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Stewardship</a:t>
            </a:r>
            <a:endParaRPr lang="en-GB" sz="4000" dirty="0"/>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a:t>Members shall:</a:t>
            </a:r>
          </a:p>
          <a:p>
            <a:r>
              <a:rPr lang="en-GB" dirty="0"/>
              <a:t>Demonstrate and promote fair and reasonable standards in the treatment of people who are operating within their sphere of influence</a:t>
            </a:r>
          </a:p>
          <a:p>
            <a:r>
              <a:rPr lang="en-GB" dirty="0"/>
              <a:t>Challenge others if they suspect unlawful or unethical conduct or behaviour</a:t>
            </a:r>
          </a:p>
          <a:p>
            <a:r>
              <a:rPr lang="en-GB" dirty="0"/>
              <a:t>Promote appropriate people management and development practices to influence and enable the achievement of business objectives</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14</a:t>
            </a:fld>
            <a:endParaRPr lang="en-GB"/>
          </a:p>
        </p:txBody>
      </p:sp>
    </p:spTree>
    <p:extLst>
      <p:ext uri="{BB962C8B-B14F-4D97-AF65-F5344CB8AC3E}">
        <p14:creationId xmlns:p14="http://schemas.microsoft.com/office/powerpoint/2010/main" val="657121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2F721-048C-4EED-9BFF-929ED20D5627}"/>
              </a:ext>
            </a:extLst>
          </p:cNvPr>
          <p:cNvSpPr>
            <a:spLocks noGrp="1"/>
          </p:cNvSpPr>
          <p:nvPr>
            <p:ph type="title"/>
          </p:nvPr>
        </p:nvSpPr>
        <p:spPr>
          <a:xfrm>
            <a:off x="552867" y="360333"/>
            <a:ext cx="7886700" cy="2852737"/>
          </a:xfrm>
        </p:spPr>
        <p:txBody>
          <a:bodyPr/>
          <a:lstStyle/>
          <a:p>
            <a:r>
              <a:rPr lang="en-GB" dirty="0"/>
              <a:t>Video – ethical approach</a:t>
            </a:r>
          </a:p>
        </p:txBody>
      </p:sp>
      <p:sp>
        <p:nvSpPr>
          <p:cNvPr id="3" name="Text Placeholder 2">
            <a:extLst>
              <a:ext uri="{FF2B5EF4-FFF2-40B4-BE49-F238E27FC236}">
                <a16:creationId xmlns:a16="http://schemas.microsoft.com/office/drawing/2014/main" id="{7593C575-A98B-4640-AE50-2700B5888DBE}"/>
              </a:ext>
            </a:extLst>
          </p:cNvPr>
          <p:cNvSpPr>
            <a:spLocks noGrp="1"/>
          </p:cNvSpPr>
          <p:nvPr>
            <p:ph type="body" idx="1"/>
          </p:nvPr>
        </p:nvSpPr>
        <p:spPr/>
        <p:txBody>
          <a:bodyPr/>
          <a:lstStyle/>
          <a:p>
            <a:r>
              <a:rPr lang="en-GB" dirty="0">
                <a:hlinkClick r:id="rId2"/>
              </a:rPr>
              <a:t>https://www.youtube.com/watch?v=KtGipKcJ_CQ&amp;index=4&amp;list=PLxgZABW7qme_XmdIM_8jECeD_LgH82ftd</a:t>
            </a:r>
            <a:endParaRPr lang="en-GB" dirty="0"/>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15</a:t>
            </a:fld>
            <a:endParaRPr lang="en-GB"/>
          </a:p>
        </p:txBody>
      </p:sp>
    </p:spTree>
    <p:extLst>
      <p:ext uri="{BB962C8B-B14F-4D97-AF65-F5344CB8AC3E}">
        <p14:creationId xmlns:p14="http://schemas.microsoft.com/office/powerpoint/2010/main" val="605768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Self-Management at Work</a:t>
            </a:r>
            <a:r>
              <a:rPr lang="en-GB" dirty="0"/>
              <a:t/>
            </a:r>
            <a:br>
              <a:rPr lang="en-GB" dirty="0"/>
            </a:br>
            <a:endParaRPr lang="en-GB" dirty="0"/>
          </a:p>
        </p:txBody>
      </p:sp>
      <p:sp>
        <p:nvSpPr>
          <p:cNvPr id="7" name="Text Placeholder 6"/>
          <p:cNvSpPr>
            <a:spLocks noGrp="1"/>
          </p:cNvSpPr>
          <p:nvPr>
            <p:ph type="body" idx="1"/>
          </p:nvPr>
        </p:nvSpPr>
        <p:spPr/>
        <p:txBody>
          <a:bodyPr/>
          <a:lstStyle/>
          <a:p>
            <a:endParaRPr lang="en-GB"/>
          </a:p>
        </p:txBody>
      </p:sp>
      <p:sp>
        <p:nvSpPr>
          <p:cNvPr id="2" name="Slide Number Placeholder 1"/>
          <p:cNvSpPr>
            <a:spLocks noGrp="1"/>
          </p:cNvSpPr>
          <p:nvPr>
            <p:ph type="sldNum" sz="quarter" idx="12"/>
          </p:nvPr>
        </p:nvSpPr>
        <p:spPr/>
        <p:txBody>
          <a:bodyPr/>
          <a:lstStyle/>
          <a:p>
            <a:fld id="{56D0D72C-7A67-4C52-B3B9-1710A04F6D2A}" type="slidenum">
              <a:rPr lang="en-GB" smtClean="0"/>
              <a:pPr/>
              <a:t>16</a:t>
            </a:fld>
            <a:endParaRPr lang="en-GB"/>
          </a:p>
        </p:txBody>
      </p:sp>
    </p:spTree>
    <p:extLst>
      <p:ext uri="{BB962C8B-B14F-4D97-AF65-F5344CB8AC3E}">
        <p14:creationId xmlns:p14="http://schemas.microsoft.com/office/powerpoint/2010/main" val="899743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Self-management at work</a:t>
            </a:r>
            <a:endParaRPr lang="en-GB" sz="4000" dirty="0"/>
          </a:p>
        </p:txBody>
      </p:sp>
      <p:sp>
        <p:nvSpPr>
          <p:cNvPr id="3" name="Content Placeholder 2"/>
          <p:cNvSpPr>
            <a:spLocks noGrp="1"/>
          </p:cNvSpPr>
          <p:nvPr>
            <p:ph idx="1"/>
          </p:nvPr>
        </p:nvSpPr>
        <p:spPr/>
        <p:txBody>
          <a:bodyPr/>
          <a:lstStyle/>
          <a:p>
            <a:endParaRPr lang="en-GB" dirty="0"/>
          </a:p>
          <a:p>
            <a:r>
              <a:rPr lang="en-GB" dirty="0"/>
              <a:t>Time management</a:t>
            </a:r>
          </a:p>
          <a:p>
            <a:r>
              <a:rPr lang="en-GB" dirty="0"/>
              <a:t>Project management</a:t>
            </a:r>
          </a:p>
          <a:p>
            <a:r>
              <a:rPr lang="en-GB" dirty="0"/>
              <a:t>Analytical and critical thinking</a:t>
            </a:r>
          </a:p>
          <a:p>
            <a:r>
              <a:rPr lang="en-GB" dirty="0"/>
              <a:t>Communication skills</a:t>
            </a:r>
          </a:p>
          <a:p>
            <a:r>
              <a:rPr lang="en-GB" dirty="0"/>
              <a:t>Managing difficult relationships</a:t>
            </a:r>
          </a:p>
          <a:p>
            <a:r>
              <a:rPr lang="en-GB" dirty="0"/>
              <a:t>Team working</a:t>
            </a:r>
          </a:p>
          <a:p>
            <a:r>
              <a:rPr lang="en-GB" dirty="0"/>
              <a:t>Influencing and negotiating</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17</a:t>
            </a:fld>
            <a:endParaRPr lang="en-GB"/>
          </a:p>
        </p:txBody>
      </p:sp>
    </p:spTree>
    <p:extLst>
      <p:ext uri="{BB962C8B-B14F-4D97-AF65-F5344CB8AC3E}">
        <p14:creationId xmlns:p14="http://schemas.microsoft.com/office/powerpoint/2010/main" val="4208942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Time management</a:t>
            </a:r>
            <a:endParaRPr lang="en-GB" sz="4000" dirty="0"/>
          </a:p>
        </p:txBody>
      </p:sp>
      <p:sp>
        <p:nvSpPr>
          <p:cNvPr id="3" name="Content Placeholder 2"/>
          <p:cNvSpPr>
            <a:spLocks noGrp="1"/>
          </p:cNvSpPr>
          <p:nvPr>
            <p:ph idx="1"/>
          </p:nvPr>
        </p:nvSpPr>
        <p:spPr/>
        <p:txBody>
          <a:bodyPr>
            <a:normAutofit/>
          </a:bodyPr>
          <a:lstStyle/>
          <a:p>
            <a:endParaRPr lang="en-GB" dirty="0"/>
          </a:p>
          <a:p>
            <a:r>
              <a:rPr lang="en-GB" sz="2800" dirty="0"/>
              <a:t>Exercising conscious control over the time that we spend completing certain activities</a:t>
            </a:r>
          </a:p>
          <a:p>
            <a:r>
              <a:rPr lang="en-GB" sz="2800" dirty="0"/>
              <a:t>There is no ‘one best way’, we need to find a system that works for us</a:t>
            </a:r>
          </a:p>
          <a:p>
            <a:r>
              <a:rPr lang="en-GB" sz="2800" dirty="0"/>
              <a:t>One solution for prioritising tasks is the “ABC” method:</a:t>
            </a:r>
          </a:p>
          <a:p>
            <a:pPr lvl="1"/>
            <a:r>
              <a:rPr lang="en-GB" sz="2400" dirty="0"/>
              <a:t>Tasks marked “A” are urgent and important</a:t>
            </a:r>
          </a:p>
          <a:p>
            <a:pPr lvl="1"/>
            <a:r>
              <a:rPr lang="en-GB" sz="2400" dirty="0"/>
              <a:t>Tasks marked “B” are important but not urgent</a:t>
            </a:r>
          </a:p>
          <a:p>
            <a:pPr lvl="1"/>
            <a:r>
              <a:rPr lang="en-GB" sz="2400" dirty="0"/>
              <a:t>Tasks marked “C” are neither urgent nor important</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18</a:t>
            </a:fld>
            <a:endParaRPr lang="en-GB"/>
          </a:p>
        </p:txBody>
      </p:sp>
    </p:spTree>
    <p:extLst>
      <p:ext uri="{BB962C8B-B14F-4D97-AF65-F5344CB8AC3E}">
        <p14:creationId xmlns:p14="http://schemas.microsoft.com/office/powerpoint/2010/main" val="8140874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Project management (1)</a:t>
            </a:r>
            <a:endParaRPr lang="en-GB" sz="4000" dirty="0"/>
          </a:p>
        </p:txBody>
      </p:sp>
      <p:sp>
        <p:nvSpPr>
          <p:cNvPr id="3" name="Content Placeholder 2"/>
          <p:cNvSpPr>
            <a:spLocks noGrp="1"/>
          </p:cNvSpPr>
          <p:nvPr>
            <p:ph idx="1"/>
          </p:nvPr>
        </p:nvSpPr>
        <p:spPr/>
        <p:txBody>
          <a:bodyPr>
            <a:noAutofit/>
          </a:bodyPr>
          <a:lstStyle/>
          <a:p>
            <a:pPr>
              <a:lnSpc>
                <a:spcPct val="120000"/>
              </a:lnSpc>
            </a:pPr>
            <a:r>
              <a:rPr lang="en-GB" sz="2800" dirty="0"/>
              <a:t>HR professionals are often involved with projects:</a:t>
            </a:r>
          </a:p>
          <a:p>
            <a:pPr lvl="1">
              <a:lnSpc>
                <a:spcPct val="120000"/>
              </a:lnSpc>
            </a:pPr>
            <a:r>
              <a:rPr lang="en-GB" sz="2400" dirty="0"/>
              <a:t>Designing a new induction process</a:t>
            </a:r>
          </a:p>
          <a:p>
            <a:pPr lvl="1">
              <a:lnSpc>
                <a:spcPct val="120000"/>
              </a:lnSpc>
            </a:pPr>
            <a:r>
              <a:rPr lang="en-GB" sz="2400" dirty="0"/>
              <a:t>Managing a redundancy process</a:t>
            </a:r>
          </a:p>
          <a:p>
            <a:pPr lvl="1">
              <a:lnSpc>
                <a:spcPct val="120000"/>
              </a:lnSpc>
            </a:pPr>
            <a:r>
              <a:rPr lang="en-GB" sz="2400" dirty="0"/>
              <a:t>Planning and implementing a </a:t>
            </a:r>
            <a:r>
              <a:rPr lang="en-GB" sz="2400" dirty="0" smtClean="0"/>
              <a:t>learning intervention</a:t>
            </a:r>
            <a:endParaRPr lang="en-GB" sz="2400" dirty="0"/>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19</a:t>
            </a:fld>
            <a:endParaRPr lang="en-GB"/>
          </a:p>
        </p:txBody>
      </p:sp>
    </p:spTree>
    <p:extLst>
      <p:ext uri="{BB962C8B-B14F-4D97-AF65-F5344CB8AC3E}">
        <p14:creationId xmlns:p14="http://schemas.microsoft.com/office/powerpoint/2010/main" val="1028479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t>Project management (2)</a:t>
            </a:r>
            <a:endParaRPr lang="en-GB" dirty="0"/>
          </a:p>
        </p:txBody>
      </p:sp>
      <p:sp>
        <p:nvSpPr>
          <p:cNvPr id="3" name="Content Placeholder 2"/>
          <p:cNvSpPr>
            <a:spLocks noGrp="1"/>
          </p:cNvSpPr>
          <p:nvPr>
            <p:ph idx="1"/>
          </p:nvPr>
        </p:nvSpPr>
        <p:spPr/>
        <p:txBody>
          <a:bodyPr/>
          <a:lstStyle/>
          <a:p>
            <a:pPr>
              <a:lnSpc>
                <a:spcPct val="120000"/>
              </a:lnSpc>
            </a:pPr>
            <a:r>
              <a:rPr lang="en-GB" sz="2800" dirty="0"/>
              <a:t>While the size and scope of projects may vary they follow a specific sequence of steps:</a:t>
            </a:r>
          </a:p>
          <a:p>
            <a:pPr lvl="1">
              <a:lnSpc>
                <a:spcPct val="120000"/>
              </a:lnSpc>
            </a:pPr>
            <a:r>
              <a:rPr lang="en-GB" sz="2400" dirty="0"/>
              <a:t>Initiation</a:t>
            </a:r>
          </a:p>
          <a:p>
            <a:pPr lvl="1">
              <a:lnSpc>
                <a:spcPct val="120000"/>
              </a:lnSpc>
            </a:pPr>
            <a:r>
              <a:rPr lang="en-GB" sz="2400" dirty="0"/>
              <a:t>Planning and design</a:t>
            </a:r>
          </a:p>
          <a:p>
            <a:pPr lvl="1">
              <a:lnSpc>
                <a:spcPct val="120000"/>
              </a:lnSpc>
            </a:pPr>
            <a:r>
              <a:rPr lang="en-GB" sz="2400" dirty="0"/>
              <a:t>Execution</a:t>
            </a:r>
          </a:p>
          <a:p>
            <a:pPr lvl="1">
              <a:lnSpc>
                <a:spcPct val="120000"/>
              </a:lnSpc>
            </a:pPr>
            <a:r>
              <a:rPr lang="en-GB" sz="2400" dirty="0"/>
              <a:t>Monitoring and controlling</a:t>
            </a:r>
          </a:p>
          <a:p>
            <a:pPr lvl="1">
              <a:lnSpc>
                <a:spcPct val="120000"/>
              </a:lnSpc>
            </a:pPr>
            <a:r>
              <a:rPr lang="en-GB" sz="2400" dirty="0"/>
              <a:t>Completion</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20</a:t>
            </a:fld>
            <a:endParaRPr lang="en-GB"/>
          </a:p>
        </p:txBody>
      </p:sp>
    </p:spTree>
    <p:extLst>
      <p:ext uri="{BB962C8B-B14F-4D97-AF65-F5344CB8AC3E}">
        <p14:creationId xmlns:p14="http://schemas.microsoft.com/office/powerpoint/2010/main" val="1108666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6A1FF-EDD7-41F7-B7DB-D616996E1E0D}"/>
              </a:ext>
            </a:extLst>
          </p:cNvPr>
          <p:cNvSpPr>
            <a:spLocks noGrp="1"/>
          </p:cNvSpPr>
          <p:nvPr>
            <p:ph type="title"/>
          </p:nvPr>
        </p:nvSpPr>
        <p:spPr/>
        <p:txBody>
          <a:bodyPr/>
          <a:lstStyle/>
          <a:p>
            <a:r>
              <a:rPr lang="en-GB" dirty="0"/>
              <a:t>Activity 3 – Examples of Evidence</a:t>
            </a:r>
          </a:p>
        </p:txBody>
      </p:sp>
      <p:sp>
        <p:nvSpPr>
          <p:cNvPr id="3" name="Content Placeholder 2">
            <a:extLst>
              <a:ext uri="{FF2B5EF4-FFF2-40B4-BE49-F238E27FC236}">
                <a16:creationId xmlns:a16="http://schemas.microsoft.com/office/drawing/2014/main" id="{F54CDF79-C688-4EC1-BCA8-B4EA254BB645}"/>
              </a:ext>
            </a:extLst>
          </p:cNvPr>
          <p:cNvSpPr>
            <a:spLocks noGrp="1"/>
          </p:cNvSpPr>
          <p:nvPr>
            <p:ph idx="1"/>
          </p:nvPr>
        </p:nvSpPr>
        <p:spPr/>
        <p:txBody>
          <a:bodyPr/>
          <a:lstStyle/>
          <a:p>
            <a:r>
              <a:rPr lang="en-GB" dirty="0"/>
              <a:t>When have you overseen a project from start to finish?</a:t>
            </a:r>
          </a:p>
          <a:p>
            <a:r>
              <a:rPr lang="en-GB" dirty="0"/>
              <a:t>Recruitment campaign, organising an event, redundancy exercise.</a:t>
            </a:r>
          </a:p>
          <a:p>
            <a:endParaRPr lang="en-GB" dirty="0"/>
          </a:p>
          <a:p>
            <a:r>
              <a:rPr lang="en-GB" dirty="0"/>
              <a:t>In your groups – think of examples. </a:t>
            </a:r>
          </a:p>
        </p:txBody>
      </p:sp>
      <p:sp>
        <p:nvSpPr>
          <p:cNvPr id="4" name="Slide Number Placeholder 3"/>
          <p:cNvSpPr>
            <a:spLocks noGrp="1"/>
          </p:cNvSpPr>
          <p:nvPr>
            <p:ph type="sldNum" sz="quarter" idx="12"/>
          </p:nvPr>
        </p:nvSpPr>
        <p:spPr/>
        <p:txBody>
          <a:bodyPr/>
          <a:lstStyle/>
          <a:p>
            <a:fld id="{56D0D72C-7A67-4C52-B3B9-1710A04F6D2A}" type="slidenum">
              <a:rPr lang="en-GB" smtClean="0"/>
              <a:pPr/>
              <a:t>21</a:t>
            </a:fld>
            <a:endParaRPr lang="en-GB"/>
          </a:p>
        </p:txBody>
      </p:sp>
    </p:spTree>
    <p:extLst>
      <p:ext uri="{BB962C8B-B14F-4D97-AF65-F5344CB8AC3E}">
        <p14:creationId xmlns:p14="http://schemas.microsoft.com/office/powerpoint/2010/main" val="2748616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54011"/>
            <a:ext cx="7886700" cy="1231200"/>
          </a:xfrm>
        </p:spPr>
        <p:txBody>
          <a:bodyPr/>
          <a:lstStyle/>
          <a:p>
            <a:r>
              <a:rPr lang="en-GB" b="1" dirty="0"/>
              <a:t>Analytical and creative thinking (1)</a:t>
            </a:r>
            <a:endParaRPr lang="en-GB" dirty="0"/>
          </a:p>
        </p:txBody>
      </p:sp>
      <p:sp>
        <p:nvSpPr>
          <p:cNvPr id="3" name="Content Placeholder 2"/>
          <p:cNvSpPr>
            <a:spLocks noGrp="1"/>
          </p:cNvSpPr>
          <p:nvPr>
            <p:ph idx="1"/>
          </p:nvPr>
        </p:nvSpPr>
        <p:spPr/>
        <p:txBody>
          <a:bodyPr>
            <a:normAutofit/>
          </a:bodyPr>
          <a:lstStyle/>
          <a:p>
            <a:endParaRPr lang="en-GB" dirty="0"/>
          </a:p>
          <a:p>
            <a:r>
              <a:rPr lang="en-GB" dirty="0"/>
              <a:t>All professionals must be able to think analytically and critically</a:t>
            </a:r>
          </a:p>
          <a:p>
            <a:r>
              <a:rPr lang="en-GB" dirty="0"/>
              <a:t>Analytical thinking involves:</a:t>
            </a:r>
          </a:p>
          <a:p>
            <a:pPr lvl="1"/>
            <a:r>
              <a:rPr lang="en-GB" sz="2500" dirty="0"/>
              <a:t>Evaluating materials, processes and systems</a:t>
            </a:r>
          </a:p>
          <a:p>
            <a:pPr lvl="1">
              <a:lnSpc>
                <a:spcPct val="100000"/>
              </a:lnSpc>
            </a:pPr>
            <a:r>
              <a:rPr lang="en-GB" sz="2500" dirty="0"/>
              <a:t>Evaluating whether evidence or examples prove points</a:t>
            </a:r>
          </a:p>
          <a:p>
            <a:pPr lvl="1"/>
            <a:r>
              <a:rPr lang="en-GB" sz="2500" dirty="0"/>
              <a:t>Weighing up opinions, arguments or solutions</a:t>
            </a:r>
          </a:p>
          <a:p>
            <a:pPr lvl="1"/>
            <a:r>
              <a:rPr lang="en-GB" sz="2500" dirty="0"/>
              <a:t>Linking evidence firmly to conclusions</a:t>
            </a:r>
          </a:p>
          <a:p>
            <a:pPr marL="0" indent="0">
              <a:buNone/>
            </a:pPr>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22</a:t>
            </a:fld>
            <a:endParaRPr lang="en-GB"/>
          </a:p>
        </p:txBody>
      </p:sp>
    </p:spTree>
    <p:extLst>
      <p:ext uri="{BB962C8B-B14F-4D97-AF65-F5344CB8AC3E}">
        <p14:creationId xmlns:p14="http://schemas.microsoft.com/office/powerpoint/2010/main" val="1308778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sz="2400" dirty="0"/>
          </a:p>
          <a:p>
            <a:endParaRPr lang="en-GB" sz="2400" dirty="0"/>
          </a:p>
          <a:p>
            <a:r>
              <a:rPr lang="en-GB" dirty="0"/>
              <a:t>Thinking ‘critically’ does not mean being critical</a:t>
            </a:r>
          </a:p>
          <a:p>
            <a:r>
              <a:rPr lang="en-GB" dirty="0"/>
              <a:t>Critical thinking is impersonal, focuses on the structure of an argument, process or system and is based on or informed by professional knowledge</a:t>
            </a:r>
          </a:p>
          <a:p>
            <a:endParaRPr lang="en-GB" dirty="0"/>
          </a:p>
        </p:txBody>
      </p:sp>
      <p:sp>
        <p:nvSpPr>
          <p:cNvPr id="4" name="Title 1"/>
          <p:cNvSpPr>
            <a:spLocks noGrp="1"/>
          </p:cNvSpPr>
          <p:nvPr>
            <p:ph type="title"/>
          </p:nvPr>
        </p:nvSpPr>
        <p:spPr>
          <a:xfrm>
            <a:off x="628650" y="254011"/>
            <a:ext cx="7886700" cy="1231200"/>
          </a:xfrm>
        </p:spPr>
        <p:txBody>
          <a:bodyPr>
            <a:normAutofit/>
          </a:bodyPr>
          <a:lstStyle/>
          <a:p>
            <a:r>
              <a:rPr lang="en-GB" sz="4000" b="1" dirty="0"/>
              <a:t>Analytical and creative thinking (2)</a:t>
            </a:r>
            <a:endParaRPr lang="en-GB" sz="4000" dirty="0"/>
          </a:p>
        </p:txBody>
      </p:sp>
      <p:sp>
        <p:nvSpPr>
          <p:cNvPr id="2" name="Slide Number Placeholder 1"/>
          <p:cNvSpPr>
            <a:spLocks noGrp="1"/>
          </p:cNvSpPr>
          <p:nvPr>
            <p:ph type="sldNum" sz="quarter" idx="12"/>
          </p:nvPr>
        </p:nvSpPr>
        <p:spPr/>
        <p:txBody>
          <a:bodyPr/>
          <a:lstStyle/>
          <a:p>
            <a:fld id="{56D0D72C-7A67-4C52-B3B9-1710A04F6D2A}" type="slidenum">
              <a:rPr lang="en-GB" smtClean="0"/>
              <a:pPr/>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34D4C-75B2-41AC-9181-198C81B768FA}"/>
              </a:ext>
            </a:extLst>
          </p:cNvPr>
          <p:cNvSpPr>
            <a:spLocks noGrp="1"/>
          </p:cNvSpPr>
          <p:nvPr>
            <p:ph type="title"/>
          </p:nvPr>
        </p:nvSpPr>
        <p:spPr>
          <a:xfrm>
            <a:off x="628650" y="1"/>
            <a:ext cx="7886700" cy="1231200"/>
          </a:xfrm>
        </p:spPr>
        <p:txBody>
          <a:bodyPr/>
          <a:lstStyle/>
          <a:p>
            <a:r>
              <a:rPr lang="en-GB"/>
              <a:t>Problem-Solving</a:t>
            </a:r>
            <a:endParaRPr lang="en-GB" dirty="0"/>
          </a:p>
        </p:txBody>
      </p:sp>
      <p:pic>
        <p:nvPicPr>
          <p:cNvPr id="4" name="Content Placeholder 3">
            <a:extLst>
              <a:ext uri="{FF2B5EF4-FFF2-40B4-BE49-F238E27FC236}">
                <a16:creationId xmlns:a16="http://schemas.microsoft.com/office/drawing/2014/main" id="{C95F2404-D2D4-491E-9594-610E08F43F25}"/>
              </a:ext>
            </a:extLst>
          </p:cNvPr>
          <p:cNvPicPr>
            <a:picLocks noGrp="1" noChangeAspect="1"/>
          </p:cNvPicPr>
          <p:nvPr>
            <p:ph idx="1"/>
          </p:nvPr>
        </p:nvPicPr>
        <p:blipFill>
          <a:blip r:embed="rId2"/>
          <a:stretch>
            <a:fillRect/>
          </a:stretch>
        </p:blipFill>
        <p:spPr>
          <a:xfrm>
            <a:off x="548109" y="1231201"/>
            <a:ext cx="8045475" cy="4981686"/>
          </a:xfrm>
          <a:prstGeom prst="rect">
            <a:avLst/>
          </a:prstGeom>
        </p:spPr>
      </p:pic>
      <p:sp>
        <p:nvSpPr>
          <p:cNvPr id="3" name="Slide Number Placeholder 2"/>
          <p:cNvSpPr>
            <a:spLocks noGrp="1"/>
          </p:cNvSpPr>
          <p:nvPr>
            <p:ph type="sldNum" sz="quarter" idx="12"/>
          </p:nvPr>
        </p:nvSpPr>
        <p:spPr/>
        <p:txBody>
          <a:bodyPr/>
          <a:lstStyle/>
          <a:p>
            <a:fld id="{56D0D72C-7A67-4C52-B3B9-1710A04F6D2A}" type="slidenum">
              <a:rPr lang="en-GB" smtClean="0"/>
              <a:pPr/>
              <a:t>24</a:t>
            </a:fld>
            <a:endParaRPr lang="en-GB"/>
          </a:p>
        </p:txBody>
      </p:sp>
    </p:spTree>
    <p:extLst>
      <p:ext uri="{BB962C8B-B14F-4D97-AF65-F5344CB8AC3E}">
        <p14:creationId xmlns:p14="http://schemas.microsoft.com/office/powerpoint/2010/main" val="30188617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96C49-98BF-402A-923E-0ECAC9CE022D}"/>
              </a:ext>
            </a:extLst>
          </p:cNvPr>
          <p:cNvSpPr>
            <a:spLocks noGrp="1"/>
          </p:cNvSpPr>
          <p:nvPr>
            <p:ph type="title"/>
          </p:nvPr>
        </p:nvSpPr>
        <p:spPr/>
        <p:txBody>
          <a:bodyPr/>
          <a:lstStyle/>
          <a:p>
            <a:r>
              <a:rPr lang="en-GB" dirty="0"/>
              <a:t>Activity 3 - Examples of Evidence</a:t>
            </a:r>
          </a:p>
        </p:txBody>
      </p:sp>
      <p:sp>
        <p:nvSpPr>
          <p:cNvPr id="3" name="Content Placeholder 2">
            <a:extLst>
              <a:ext uri="{FF2B5EF4-FFF2-40B4-BE49-F238E27FC236}">
                <a16:creationId xmlns:a16="http://schemas.microsoft.com/office/drawing/2014/main" id="{848AAA71-B5EE-4469-8C94-72F8A3FE9081}"/>
              </a:ext>
            </a:extLst>
          </p:cNvPr>
          <p:cNvSpPr>
            <a:spLocks noGrp="1"/>
          </p:cNvSpPr>
          <p:nvPr>
            <p:ph idx="1"/>
          </p:nvPr>
        </p:nvSpPr>
        <p:spPr/>
        <p:txBody>
          <a:bodyPr/>
          <a:lstStyle/>
          <a:p>
            <a:r>
              <a:rPr lang="en-GB" dirty="0"/>
              <a:t>When have you brain-stormed solutions?</a:t>
            </a:r>
          </a:p>
          <a:p>
            <a:r>
              <a:rPr lang="en-GB" dirty="0"/>
              <a:t>When have you listed pros and cons?</a:t>
            </a:r>
          </a:p>
          <a:p>
            <a:r>
              <a:rPr lang="en-GB" dirty="0"/>
              <a:t>Ever used De Bono’s 6 Thinking Hats?</a:t>
            </a:r>
          </a:p>
          <a:p>
            <a:pPr marL="0" indent="0">
              <a:buNone/>
            </a:pPr>
            <a:r>
              <a:rPr lang="en-GB" dirty="0">
                <a:hlinkClick r:id="rId2"/>
              </a:rPr>
              <a:t>https://www.mindtools.com/pages/article/newTED_07.htm</a:t>
            </a:r>
            <a:endParaRPr lang="en-GB" dirty="0"/>
          </a:p>
          <a:p>
            <a:r>
              <a:rPr lang="en-GB" dirty="0"/>
              <a:t>Ever used a fish-bone diagram?</a:t>
            </a:r>
          </a:p>
          <a:p>
            <a:pPr marL="0" indent="0">
              <a:buNone/>
            </a:pPr>
            <a:r>
              <a:rPr lang="en-GB" dirty="0">
                <a:hlinkClick r:id="rId3"/>
              </a:rPr>
              <a:t>https://www.youtube.com/watch?v=Fwfgx0dOYvE#action=share</a:t>
            </a:r>
            <a:endParaRPr lang="en-GB" dirty="0"/>
          </a:p>
          <a:p>
            <a:pPr marL="0" indent="0">
              <a:buNone/>
            </a:pPr>
            <a:endParaRPr lang="en-GB" dirty="0"/>
          </a:p>
          <a:p>
            <a:pPr marL="0" indent="0">
              <a:buNone/>
            </a:pPr>
            <a:r>
              <a:rPr lang="en-GB" dirty="0"/>
              <a:t>In your groups – think of examples. </a:t>
            </a:r>
          </a:p>
        </p:txBody>
      </p:sp>
      <p:sp>
        <p:nvSpPr>
          <p:cNvPr id="4" name="Slide Number Placeholder 3"/>
          <p:cNvSpPr>
            <a:spLocks noGrp="1"/>
          </p:cNvSpPr>
          <p:nvPr>
            <p:ph type="sldNum" sz="quarter" idx="12"/>
          </p:nvPr>
        </p:nvSpPr>
        <p:spPr/>
        <p:txBody>
          <a:bodyPr/>
          <a:lstStyle/>
          <a:p>
            <a:fld id="{56D0D72C-7A67-4C52-B3B9-1710A04F6D2A}" type="slidenum">
              <a:rPr lang="en-GB" smtClean="0"/>
              <a:pPr/>
              <a:t>25</a:t>
            </a:fld>
            <a:endParaRPr lang="en-GB"/>
          </a:p>
        </p:txBody>
      </p:sp>
    </p:spTree>
    <p:extLst>
      <p:ext uri="{BB962C8B-B14F-4D97-AF65-F5344CB8AC3E}">
        <p14:creationId xmlns:p14="http://schemas.microsoft.com/office/powerpoint/2010/main" val="1674959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Influencing and negotiating</a:t>
            </a:r>
            <a:endParaRPr lang="en-GB" sz="4000" dirty="0"/>
          </a:p>
        </p:txBody>
      </p:sp>
      <p:sp>
        <p:nvSpPr>
          <p:cNvPr id="3" name="Content Placeholder 2"/>
          <p:cNvSpPr>
            <a:spLocks noGrp="1"/>
          </p:cNvSpPr>
          <p:nvPr>
            <p:ph idx="1"/>
          </p:nvPr>
        </p:nvSpPr>
        <p:spPr/>
        <p:txBody>
          <a:bodyPr>
            <a:normAutofit lnSpcReduction="10000"/>
          </a:bodyPr>
          <a:lstStyle/>
          <a:p>
            <a:r>
              <a:rPr lang="en-GB" sz="2700" dirty="0"/>
              <a:t>HR professionals often need to influence others to bring about change or gain buy-in</a:t>
            </a:r>
          </a:p>
          <a:p>
            <a:r>
              <a:rPr lang="en-GB" sz="2700" dirty="0" err="1"/>
              <a:t>Yemm</a:t>
            </a:r>
            <a:r>
              <a:rPr lang="en-GB" sz="2700" dirty="0"/>
              <a:t> (2008) indicates that effective influencers have attributes including friendliness, vision, ability to build alliances and bargaining skills</a:t>
            </a:r>
          </a:p>
          <a:p>
            <a:r>
              <a:rPr lang="en-GB" sz="2700" dirty="0"/>
              <a:t>The purpose of negotiation is to reach a common understanding or produce an agreement on a common course of action</a:t>
            </a:r>
          </a:p>
          <a:p>
            <a:r>
              <a:rPr lang="en-GB" sz="2700" dirty="0"/>
              <a:t>To reach an effective agreement we must understand our goals, trades, alternatives, outcomes, consequences and power dynamics</a:t>
            </a:r>
          </a:p>
          <a:p>
            <a:r>
              <a:rPr lang="en-GB" sz="2700" dirty="0"/>
              <a:t>Effective negotiators seek a “win-win” outcome</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26</a:t>
            </a:fld>
            <a:endParaRPr lang="en-GB"/>
          </a:p>
        </p:txBody>
      </p:sp>
    </p:spTree>
    <p:extLst>
      <p:ext uri="{BB962C8B-B14F-4D97-AF65-F5344CB8AC3E}">
        <p14:creationId xmlns:p14="http://schemas.microsoft.com/office/powerpoint/2010/main" val="21345489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4009D6A-1338-4082-A788-4AB7722F3E1A}"/>
              </a:ext>
            </a:extLst>
          </p:cNvPr>
          <p:cNvSpPr>
            <a:spLocks noGrp="1" noChangeArrowheads="1"/>
          </p:cNvSpPr>
          <p:nvPr>
            <p:ph type="title"/>
          </p:nvPr>
        </p:nvSpPr>
        <p:spPr>
          <a:xfrm>
            <a:off x="628650" y="365125"/>
            <a:ext cx="7886700" cy="1325563"/>
          </a:xfrm>
        </p:spPr>
        <p:txBody>
          <a:bodyPr>
            <a:normAutofit/>
          </a:bodyPr>
          <a:lstStyle/>
          <a:p>
            <a:r>
              <a:rPr lang="en-US" altLang="en-US"/>
              <a:t>Thomas-Kilmann Model</a:t>
            </a:r>
          </a:p>
        </p:txBody>
      </p:sp>
      <p:sp>
        <p:nvSpPr>
          <p:cNvPr id="25603" name="Content Placeholder 2">
            <a:extLst>
              <a:ext uri="{FF2B5EF4-FFF2-40B4-BE49-F238E27FC236}">
                <a16:creationId xmlns:a16="http://schemas.microsoft.com/office/drawing/2014/main" id="{92F37004-B08E-4EF4-9E75-568B4221EF5F}"/>
              </a:ext>
            </a:extLst>
          </p:cNvPr>
          <p:cNvSpPr>
            <a:spLocks noGrp="1" noChangeArrowheads="1"/>
          </p:cNvSpPr>
          <p:nvPr>
            <p:ph idx="1"/>
          </p:nvPr>
        </p:nvSpPr>
        <p:spPr>
          <a:xfrm>
            <a:off x="628650" y="1825625"/>
            <a:ext cx="2848355" cy="4351338"/>
          </a:xfrm>
        </p:spPr>
        <p:txBody>
          <a:bodyPr>
            <a:normAutofit/>
          </a:bodyPr>
          <a:lstStyle/>
          <a:p>
            <a:r>
              <a:rPr lang="en-US" altLang="en-US" sz="1700"/>
              <a:t>Designed by two psychologists.</a:t>
            </a:r>
          </a:p>
          <a:p>
            <a:r>
              <a:rPr lang="en-US" altLang="en-US" sz="1700"/>
              <a:t>Illustrates options available when handling conflict.</a:t>
            </a:r>
          </a:p>
          <a:p>
            <a:r>
              <a:rPr lang="en-US" altLang="en-US" sz="1700"/>
              <a:t>Vertical axis is concerned with conflict responses.</a:t>
            </a:r>
          </a:p>
          <a:p>
            <a:r>
              <a:rPr lang="en-US" altLang="en-US" sz="1700"/>
              <a:t>Horizontal axis is concerned with helping others get what they want.</a:t>
            </a:r>
          </a:p>
          <a:p>
            <a:endParaRPr lang="en-US" altLang="en-US" sz="1700"/>
          </a:p>
        </p:txBody>
      </p:sp>
      <p:pic>
        <p:nvPicPr>
          <p:cNvPr id="3" name="Picture 2" descr="A screenshot of a cell phone&#10;&#10;Description generated with very high confidence">
            <a:extLst>
              <a:ext uri="{FF2B5EF4-FFF2-40B4-BE49-F238E27FC236}">
                <a16:creationId xmlns:a16="http://schemas.microsoft.com/office/drawing/2014/main" id="{66C865D7-B9EB-4820-8B42-BA59988FB403}"/>
              </a:ext>
            </a:extLst>
          </p:cNvPr>
          <p:cNvPicPr>
            <a:picLocks noChangeAspect="1"/>
          </p:cNvPicPr>
          <p:nvPr/>
        </p:nvPicPr>
        <p:blipFill rotWithShape="1">
          <a:blip r:embed="rId2">
            <a:extLst>
              <a:ext uri="{28A0092B-C50C-407E-A947-70E740481C1C}">
                <a14:useLocalDpi xmlns:a14="http://schemas.microsoft.com/office/drawing/2010/main" val="0"/>
              </a:ext>
            </a:extLst>
          </a:blip>
          <a:srcRect t="5777" r="-1" b="-1"/>
          <a:stretch/>
        </p:blipFill>
        <p:spPr>
          <a:xfrm>
            <a:off x="3840480" y="1904281"/>
            <a:ext cx="4674870" cy="4272681"/>
          </a:xfrm>
          <a:prstGeom prst="rect">
            <a:avLst/>
          </a:prstGeom>
        </p:spPr>
      </p:pic>
      <p:sp>
        <p:nvSpPr>
          <p:cNvPr id="2" name="Slide Number Placeholder 1"/>
          <p:cNvSpPr>
            <a:spLocks noGrp="1"/>
          </p:cNvSpPr>
          <p:nvPr>
            <p:ph type="sldNum" sz="quarter" idx="12"/>
          </p:nvPr>
        </p:nvSpPr>
        <p:spPr/>
        <p:txBody>
          <a:bodyPr/>
          <a:lstStyle/>
          <a:p>
            <a:fld id="{56D0D72C-7A67-4C52-B3B9-1710A04F6D2A}" type="slidenum">
              <a:rPr lang="en-GB" smtClean="0"/>
              <a:pPr/>
              <a:t>27</a:t>
            </a:fld>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332DC5B-2AB7-4EBC-8603-DC9245C06F20}"/>
              </a:ext>
            </a:extLst>
          </p:cNvPr>
          <p:cNvSpPr>
            <a:spLocks noGrp="1" noChangeArrowheads="1"/>
          </p:cNvSpPr>
          <p:nvPr>
            <p:ph type="title"/>
          </p:nvPr>
        </p:nvSpPr>
        <p:spPr/>
        <p:txBody>
          <a:bodyPr/>
          <a:lstStyle/>
          <a:p>
            <a:r>
              <a:rPr lang="en-US" altLang="en-US"/>
              <a:t>5 Options of Conflict Resolution</a:t>
            </a:r>
          </a:p>
        </p:txBody>
      </p:sp>
      <p:sp>
        <p:nvSpPr>
          <p:cNvPr id="3" name="Content Placeholder 2">
            <a:extLst>
              <a:ext uri="{FF2B5EF4-FFF2-40B4-BE49-F238E27FC236}">
                <a16:creationId xmlns:a16="http://schemas.microsoft.com/office/drawing/2014/main" id="{8DDBAF9A-AB66-4694-B302-034B35C895F5}"/>
              </a:ext>
            </a:extLst>
          </p:cNvPr>
          <p:cNvSpPr>
            <a:spLocks noGrp="1" noChangeArrowheads="1"/>
          </p:cNvSpPr>
          <p:nvPr>
            <p:ph idx="1"/>
          </p:nvPr>
        </p:nvSpPr>
        <p:spPr/>
        <p:txBody>
          <a:bodyPr/>
          <a:lstStyle/>
          <a:p>
            <a:r>
              <a:rPr lang="en-US" altLang="en-US" sz="2800"/>
              <a:t>Competing </a:t>
            </a:r>
            <a:r>
              <a:rPr lang="mr-IN" altLang="en-US" sz="2800"/>
              <a:t>–</a:t>
            </a:r>
            <a:r>
              <a:rPr lang="en-US" altLang="en-US" sz="2800"/>
              <a:t> wholly assertive and uncooperative approach</a:t>
            </a:r>
          </a:p>
          <a:p>
            <a:r>
              <a:rPr lang="en-US" altLang="en-US" sz="2800"/>
              <a:t>Accommodating </a:t>
            </a:r>
            <a:r>
              <a:rPr lang="mr-IN" altLang="en-US" sz="2800"/>
              <a:t>–</a:t>
            </a:r>
            <a:r>
              <a:rPr lang="en-US" altLang="en-US" sz="2800"/>
              <a:t> unassertive and cooperative approach</a:t>
            </a:r>
          </a:p>
          <a:p>
            <a:r>
              <a:rPr lang="en-US" altLang="en-US" sz="2800"/>
              <a:t>Avoiding </a:t>
            </a:r>
            <a:r>
              <a:rPr lang="mr-IN" altLang="en-US" sz="2800"/>
              <a:t>–</a:t>
            </a:r>
            <a:r>
              <a:rPr lang="en-US" altLang="en-US" sz="2800"/>
              <a:t> unassertive and uncooperative approach</a:t>
            </a:r>
          </a:p>
          <a:p>
            <a:r>
              <a:rPr lang="en-US" altLang="en-US" sz="2800"/>
              <a:t>Compromising </a:t>
            </a:r>
            <a:r>
              <a:rPr lang="mr-IN" altLang="en-US" sz="2800"/>
              <a:t>–</a:t>
            </a:r>
            <a:r>
              <a:rPr lang="en-US" altLang="en-US" sz="2800"/>
              <a:t> at the center. Assertive and coopertive</a:t>
            </a:r>
          </a:p>
          <a:p>
            <a:r>
              <a:rPr lang="en-US" altLang="en-US" sz="2800"/>
              <a:t>Collaborating </a:t>
            </a:r>
            <a:r>
              <a:rPr lang="mr-IN" altLang="en-US" sz="2800"/>
              <a:t>–</a:t>
            </a:r>
            <a:r>
              <a:rPr lang="en-US" altLang="en-US" sz="2800"/>
              <a:t> willing to believe that there is a solution.</a:t>
            </a:r>
          </a:p>
        </p:txBody>
      </p:sp>
      <p:sp>
        <p:nvSpPr>
          <p:cNvPr id="2" name="Slide Number Placeholder 1"/>
          <p:cNvSpPr>
            <a:spLocks noGrp="1"/>
          </p:cNvSpPr>
          <p:nvPr>
            <p:ph type="sldNum" sz="quarter" idx="12"/>
          </p:nvPr>
        </p:nvSpPr>
        <p:spPr/>
        <p:txBody>
          <a:bodyPr/>
          <a:lstStyle/>
          <a:p>
            <a:fld id="{56D0D72C-7A67-4C52-B3B9-1710A04F6D2A}" type="slidenum">
              <a:rPr lang="en-GB" smtClean="0"/>
              <a:pPr/>
              <a:t>28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7974BF0D-A236-42E1-8211-047DA5922E55}"/>
              </a:ext>
            </a:extLst>
          </p:cNvPr>
          <p:cNvSpPr>
            <a:spLocks noGrp="1" noChangeArrowheads="1"/>
          </p:cNvSpPr>
          <p:nvPr>
            <p:ph type="title"/>
          </p:nvPr>
        </p:nvSpPr>
        <p:spPr/>
        <p:txBody>
          <a:bodyPr/>
          <a:lstStyle/>
          <a:p>
            <a:r>
              <a:rPr lang="en-US" altLang="en-US"/>
              <a:t>iPEACE Framework and Model</a:t>
            </a:r>
          </a:p>
        </p:txBody>
      </p:sp>
      <p:sp>
        <p:nvSpPr>
          <p:cNvPr id="3" name="Content Placeholder 2">
            <a:extLst>
              <a:ext uri="{FF2B5EF4-FFF2-40B4-BE49-F238E27FC236}">
                <a16:creationId xmlns:a16="http://schemas.microsoft.com/office/drawing/2014/main" id="{D452106B-C34C-4D94-9251-21820FA7AA73}"/>
              </a:ext>
            </a:extLst>
          </p:cNvPr>
          <p:cNvSpPr>
            <a:spLocks noGrp="1"/>
          </p:cNvSpPr>
          <p:nvPr>
            <p:ph idx="1"/>
          </p:nvPr>
        </p:nvSpPr>
        <p:spPr/>
        <p:txBody>
          <a:bodyPr/>
          <a:lstStyle/>
          <a:p>
            <a:pPr>
              <a:defRPr/>
            </a:pPr>
            <a:r>
              <a:rPr lang="en-US" dirty="0">
                <a:ea typeface="ＭＳ Ｐゴシック" charset="0"/>
              </a:rPr>
              <a:t>Identify conflict</a:t>
            </a:r>
          </a:p>
          <a:p>
            <a:pPr>
              <a:defRPr/>
            </a:pPr>
            <a:r>
              <a:rPr lang="en-US" dirty="0">
                <a:ea typeface="ＭＳ Ｐゴシック" charset="0"/>
              </a:rPr>
              <a:t>Pick the right strategy</a:t>
            </a:r>
          </a:p>
          <a:p>
            <a:pPr>
              <a:defRPr/>
            </a:pPr>
            <a:r>
              <a:rPr lang="en-US" dirty="0">
                <a:ea typeface="ＭＳ Ｐゴシック" charset="0"/>
              </a:rPr>
              <a:t>Enable voices to be heard</a:t>
            </a:r>
          </a:p>
          <a:p>
            <a:pPr>
              <a:defRPr/>
            </a:pPr>
            <a:r>
              <a:rPr lang="en-US" dirty="0">
                <a:ea typeface="ＭＳ Ｐゴシック" charset="0"/>
              </a:rPr>
              <a:t>Attack the problems not the people</a:t>
            </a:r>
          </a:p>
          <a:p>
            <a:pPr>
              <a:defRPr/>
            </a:pPr>
            <a:r>
              <a:rPr lang="en-US" dirty="0">
                <a:ea typeface="ＭＳ Ｐゴシック" charset="0"/>
              </a:rPr>
              <a:t>Create options</a:t>
            </a:r>
          </a:p>
          <a:p>
            <a:pPr>
              <a:defRPr/>
            </a:pPr>
            <a:r>
              <a:rPr lang="en-US" dirty="0">
                <a:ea typeface="ＭＳ Ｐゴシック" charset="0"/>
              </a:rPr>
              <a:t>Evaluate</a:t>
            </a:r>
          </a:p>
          <a:p>
            <a:pPr>
              <a:defRPr/>
            </a:pPr>
            <a:endParaRPr lang="en-US" dirty="0">
              <a:ea typeface="ＭＳ Ｐゴシック" charset="0"/>
            </a:endParaRPr>
          </a:p>
          <a:p>
            <a:pPr marL="0" indent="0">
              <a:buFontTx/>
              <a:buNone/>
              <a:defRPr/>
            </a:pPr>
            <a:r>
              <a:rPr lang="en-US" dirty="0">
                <a:ea typeface="ＭＳ Ｐゴシック" charset="0"/>
              </a:rPr>
              <a:t>Hilary </a:t>
            </a:r>
            <a:r>
              <a:rPr lang="en-US" dirty="0" err="1">
                <a:ea typeface="ＭＳ Ｐゴシック" charset="0"/>
              </a:rPr>
              <a:t>Cremin</a:t>
            </a:r>
            <a:r>
              <a:rPr lang="en-US" dirty="0">
                <a:ea typeface="ＭＳ Ｐゴシック" charset="0"/>
              </a:rPr>
              <a:t> 2017</a:t>
            </a:r>
          </a:p>
        </p:txBody>
      </p:sp>
      <p:sp>
        <p:nvSpPr>
          <p:cNvPr id="2" name="Slide Number Placeholder 1"/>
          <p:cNvSpPr>
            <a:spLocks noGrp="1"/>
          </p:cNvSpPr>
          <p:nvPr>
            <p:ph type="sldNum" sz="quarter" idx="12"/>
          </p:nvPr>
        </p:nvSpPr>
        <p:spPr/>
        <p:txBody>
          <a:bodyPr/>
          <a:lstStyle/>
          <a:p>
            <a:fld id="{56D0D72C-7A67-4C52-B3B9-1710A04F6D2A}" type="slidenum">
              <a:rPr lang="en-GB" smtClean="0"/>
              <a:pPr/>
              <a:t>29</a:t>
            </a:fld>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698" name="Content Placeholder 3">
            <a:extLst>
              <a:ext uri="{FF2B5EF4-FFF2-40B4-BE49-F238E27FC236}">
                <a16:creationId xmlns:a16="http://schemas.microsoft.com/office/drawing/2014/main" id="{9FF0BF02-2534-4C9D-B35E-995D77F50FE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82600" y="678878"/>
            <a:ext cx="8178799" cy="5500242"/>
          </a:xfrm>
          <a:prstGeom prst="rect">
            <a:avLst/>
          </a:prstGeom>
        </p:spPr>
      </p:pic>
      <p:sp>
        <p:nvSpPr>
          <p:cNvPr id="2" name="Slide Number Placeholder 1"/>
          <p:cNvSpPr>
            <a:spLocks noGrp="1"/>
          </p:cNvSpPr>
          <p:nvPr>
            <p:ph type="sldNum" sz="quarter" idx="12"/>
          </p:nvPr>
        </p:nvSpPr>
        <p:spPr/>
        <p:txBody>
          <a:bodyPr/>
          <a:lstStyle/>
          <a:p>
            <a:fld id="{56D0D72C-7A67-4C52-B3B9-1710A04F6D2A}" type="slidenum">
              <a:rPr lang="en-GB" smtClean="0"/>
              <a:pPr/>
              <a:t>30</a:t>
            </a:fld>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6690D-B0F5-46A4-BC1E-0B1DBA22ACEC}"/>
              </a:ext>
            </a:extLst>
          </p:cNvPr>
          <p:cNvSpPr>
            <a:spLocks noGrp="1"/>
          </p:cNvSpPr>
          <p:nvPr>
            <p:ph type="title"/>
          </p:nvPr>
        </p:nvSpPr>
        <p:spPr/>
        <p:txBody>
          <a:bodyPr/>
          <a:lstStyle/>
          <a:p>
            <a:r>
              <a:rPr lang="en-GB" dirty="0"/>
              <a:t>Activity 3 - Examples of Evidence</a:t>
            </a:r>
          </a:p>
        </p:txBody>
      </p:sp>
      <p:sp>
        <p:nvSpPr>
          <p:cNvPr id="3" name="Content Placeholder 2">
            <a:extLst>
              <a:ext uri="{FF2B5EF4-FFF2-40B4-BE49-F238E27FC236}">
                <a16:creationId xmlns:a16="http://schemas.microsoft.com/office/drawing/2014/main" id="{81D9EA26-07C1-411B-A8F1-8D7067728772}"/>
              </a:ext>
            </a:extLst>
          </p:cNvPr>
          <p:cNvSpPr>
            <a:spLocks noGrp="1"/>
          </p:cNvSpPr>
          <p:nvPr>
            <p:ph idx="1"/>
          </p:nvPr>
        </p:nvSpPr>
        <p:spPr/>
        <p:txBody>
          <a:bodyPr/>
          <a:lstStyle/>
          <a:p>
            <a:r>
              <a:rPr lang="en-GB" dirty="0"/>
              <a:t>Discover your conflict style and think when you have negotiated with a manager and come up with a ‘win-win’ solution. </a:t>
            </a:r>
          </a:p>
          <a:p>
            <a:r>
              <a:rPr lang="en-GB" dirty="0"/>
              <a:t>When have you persuaded a manager to deal with a people issue in line with your policies and best practice?</a:t>
            </a:r>
          </a:p>
          <a:p>
            <a:r>
              <a:rPr lang="en-GB" dirty="0"/>
              <a:t>When have you produced a business case which has been approved? (evidence based decision making)</a:t>
            </a:r>
          </a:p>
        </p:txBody>
      </p:sp>
      <p:sp>
        <p:nvSpPr>
          <p:cNvPr id="4" name="Slide Number Placeholder 3"/>
          <p:cNvSpPr>
            <a:spLocks noGrp="1"/>
          </p:cNvSpPr>
          <p:nvPr>
            <p:ph type="sldNum" sz="quarter" idx="12"/>
          </p:nvPr>
        </p:nvSpPr>
        <p:spPr/>
        <p:txBody>
          <a:bodyPr/>
          <a:lstStyle/>
          <a:p>
            <a:fld id="{56D0D72C-7A67-4C52-B3B9-1710A04F6D2A}" type="slidenum">
              <a:rPr lang="en-GB" smtClean="0"/>
              <a:pPr/>
              <a:t>31</a:t>
            </a:fld>
            <a:endParaRPr lang="en-GB"/>
          </a:p>
        </p:txBody>
      </p:sp>
    </p:spTree>
    <p:extLst>
      <p:ext uri="{BB962C8B-B14F-4D97-AF65-F5344CB8AC3E}">
        <p14:creationId xmlns:p14="http://schemas.microsoft.com/office/powerpoint/2010/main" val="18828818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Communication skills</a:t>
            </a:r>
            <a:endParaRPr lang="en-GB" sz="4000" dirty="0"/>
          </a:p>
        </p:txBody>
      </p:sp>
      <p:sp>
        <p:nvSpPr>
          <p:cNvPr id="3" name="Content Placeholder 2"/>
          <p:cNvSpPr>
            <a:spLocks noGrp="1"/>
          </p:cNvSpPr>
          <p:nvPr>
            <p:ph idx="1"/>
          </p:nvPr>
        </p:nvSpPr>
        <p:spPr/>
        <p:txBody>
          <a:bodyPr>
            <a:normAutofit/>
          </a:bodyPr>
          <a:lstStyle/>
          <a:p>
            <a:r>
              <a:rPr lang="en-GB" sz="2800" dirty="0"/>
              <a:t>Professional HR managers are required to communicate clearly and professionally at all times</a:t>
            </a:r>
          </a:p>
          <a:p>
            <a:r>
              <a:rPr lang="en-GB" sz="2800" dirty="0"/>
              <a:t>At all times HR managers must consider:</a:t>
            </a:r>
          </a:p>
          <a:p>
            <a:pPr lvl="1"/>
            <a:r>
              <a:rPr lang="en-GB" sz="2500" dirty="0"/>
              <a:t>the tone of their message</a:t>
            </a:r>
          </a:p>
          <a:p>
            <a:pPr lvl="1"/>
            <a:r>
              <a:rPr lang="en-GB" sz="2500" dirty="0"/>
              <a:t>the context of the information and who will receive it</a:t>
            </a:r>
          </a:p>
          <a:p>
            <a:pPr lvl="1"/>
            <a:r>
              <a:rPr lang="en-GB" sz="2500" dirty="0"/>
              <a:t>how evidence is used (in presentations and reports) to support conclusions</a:t>
            </a:r>
          </a:p>
          <a:p>
            <a:pPr lvl="1"/>
            <a:r>
              <a:rPr lang="en-GB" sz="2500" dirty="0"/>
              <a:t>how to develop a wide network of contacts from which to draw advice and information</a:t>
            </a:r>
          </a:p>
        </p:txBody>
      </p:sp>
      <p:sp>
        <p:nvSpPr>
          <p:cNvPr id="4" name="Slide Number Placeholder 3"/>
          <p:cNvSpPr>
            <a:spLocks noGrp="1"/>
          </p:cNvSpPr>
          <p:nvPr>
            <p:ph type="sldNum" sz="quarter" idx="12"/>
          </p:nvPr>
        </p:nvSpPr>
        <p:spPr/>
        <p:txBody>
          <a:bodyPr/>
          <a:lstStyle/>
          <a:p>
            <a:fld id="{56D0D72C-7A67-4C52-B3B9-1710A04F6D2A}" type="slidenum">
              <a:rPr lang="en-GB" smtClean="0"/>
              <a:pPr/>
              <a:t>32</a:t>
            </a:fld>
            <a:endParaRPr lang="en-GB"/>
          </a:p>
        </p:txBody>
      </p:sp>
    </p:spTree>
    <p:extLst>
      <p:ext uri="{BB962C8B-B14F-4D97-AF65-F5344CB8AC3E}">
        <p14:creationId xmlns:p14="http://schemas.microsoft.com/office/powerpoint/2010/main" val="20709615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Managing difficult relationships</a:t>
            </a:r>
            <a:endParaRPr lang="en-GB" sz="4000" dirty="0"/>
          </a:p>
        </p:txBody>
      </p:sp>
      <p:sp>
        <p:nvSpPr>
          <p:cNvPr id="3" name="Content Placeholder 2"/>
          <p:cNvSpPr>
            <a:spLocks noGrp="1"/>
          </p:cNvSpPr>
          <p:nvPr>
            <p:ph idx="1"/>
          </p:nvPr>
        </p:nvSpPr>
        <p:spPr/>
        <p:txBody>
          <a:bodyPr>
            <a:normAutofit/>
          </a:bodyPr>
          <a:lstStyle/>
          <a:p>
            <a:r>
              <a:rPr lang="en-GB" dirty="0"/>
              <a:t>Teams can experience clashes of personality, values or personal disagreements</a:t>
            </a:r>
          </a:p>
          <a:p>
            <a:r>
              <a:rPr lang="en-GB" dirty="0"/>
              <a:t>What is important is that we can build constructive working relationships in order to prevent tension from rising unnecessarily</a:t>
            </a:r>
          </a:p>
          <a:p>
            <a:r>
              <a:rPr lang="en-GB" dirty="0"/>
              <a:t>We must learn how to separate disagreements about work from personal relationships</a:t>
            </a:r>
          </a:p>
          <a:p>
            <a:r>
              <a:rPr lang="en-GB" dirty="0"/>
              <a:t>It is important to treat colleagues with respect even when we disagree with them</a:t>
            </a:r>
          </a:p>
          <a:p>
            <a:r>
              <a:rPr lang="en-GB" dirty="0"/>
              <a:t>HR professionals must be emotionally intelligent and communicate in a mature, consistent manner</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33</a:t>
            </a:fld>
            <a:endParaRPr lang="en-GB"/>
          </a:p>
        </p:txBody>
      </p:sp>
    </p:spTree>
    <p:extLst>
      <p:ext uri="{BB962C8B-B14F-4D97-AF65-F5344CB8AC3E}">
        <p14:creationId xmlns:p14="http://schemas.microsoft.com/office/powerpoint/2010/main" val="3651308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Team working</a:t>
            </a:r>
            <a:endParaRPr lang="en-GB" sz="4000" dirty="0"/>
          </a:p>
        </p:txBody>
      </p:sp>
      <p:sp>
        <p:nvSpPr>
          <p:cNvPr id="3" name="Content Placeholder 2"/>
          <p:cNvSpPr>
            <a:spLocks noGrp="1"/>
          </p:cNvSpPr>
          <p:nvPr>
            <p:ph idx="1"/>
          </p:nvPr>
        </p:nvSpPr>
        <p:spPr/>
        <p:txBody>
          <a:bodyPr>
            <a:normAutofit lnSpcReduction="10000"/>
          </a:bodyPr>
          <a:lstStyle/>
          <a:p>
            <a:r>
              <a:rPr lang="en-GB" sz="2700" dirty="0"/>
              <a:t>HR professionals often work in teams with fellow HR professionals or other individuals and groups</a:t>
            </a:r>
          </a:p>
          <a:p>
            <a:r>
              <a:rPr lang="en-GB" sz="2700" dirty="0"/>
              <a:t>There are various forms of teams in our organisations including advice, action, project and production teams (</a:t>
            </a:r>
            <a:r>
              <a:rPr lang="en-GB" sz="2700" dirty="0" err="1"/>
              <a:t>Huczynski</a:t>
            </a:r>
            <a:r>
              <a:rPr lang="en-GB" sz="2700" dirty="0"/>
              <a:t> and Buchanan, 2010)</a:t>
            </a:r>
          </a:p>
          <a:p>
            <a:r>
              <a:rPr lang="en-GB" sz="2700" dirty="0"/>
              <a:t>Teams can be influenced by a variety of dynamics: power, leadership, structure and the nature of individuals in the group</a:t>
            </a:r>
          </a:p>
          <a:p>
            <a:r>
              <a:rPr lang="en-GB" sz="2700" dirty="0"/>
              <a:t>In order to be successful, HR professionals must develop skills associated with collaborative working and conflict resolution</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34</a:t>
            </a:fld>
            <a:endParaRPr lang="en-GB"/>
          </a:p>
        </p:txBody>
      </p:sp>
    </p:spTree>
    <p:extLst>
      <p:ext uri="{BB962C8B-B14F-4D97-AF65-F5344CB8AC3E}">
        <p14:creationId xmlns:p14="http://schemas.microsoft.com/office/powerpoint/2010/main" val="12077590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p:txBody>
          <a:bodyPr/>
          <a:lstStyle/>
          <a:p>
            <a:r>
              <a:rPr lang="en-GB"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628650" y="1109709"/>
            <a:ext cx="7886700"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2"/>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35</a:t>
            </a:fld>
            <a:endParaRPr lang="en-GB"/>
          </a:p>
        </p:txBody>
      </p:sp>
    </p:spTree>
    <p:extLst>
      <p:ext uri="{BB962C8B-B14F-4D97-AF65-F5344CB8AC3E}">
        <p14:creationId xmlns:p14="http://schemas.microsoft.com/office/powerpoint/2010/main" val="11948288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09978-74EF-48E1-A647-FC30EF705F67}"/>
              </a:ext>
            </a:extLst>
          </p:cNvPr>
          <p:cNvSpPr>
            <a:spLocks noGrp="1"/>
          </p:cNvSpPr>
          <p:nvPr>
            <p:ph type="title"/>
          </p:nvPr>
        </p:nvSpPr>
        <p:spPr/>
        <p:txBody>
          <a:bodyPr/>
          <a:lstStyle/>
          <a:p>
            <a:r>
              <a:rPr lang="en-GB" dirty="0"/>
              <a:t>Political behaviour</a:t>
            </a:r>
          </a:p>
        </p:txBody>
      </p:sp>
      <p:sp>
        <p:nvSpPr>
          <p:cNvPr id="3" name="Content Placeholder 2">
            <a:extLst>
              <a:ext uri="{FF2B5EF4-FFF2-40B4-BE49-F238E27FC236}">
                <a16:creationId xmlns:a16="http://schemas.microsoft.com/office/drawing/2014/main" id="{DA45E300-19A0-426F-A5BF-46C6CC603C0B}"/>
              </a:ext>
            </a:extLst>
          </p:cNvPr>
          <p:cNvSpPr>
            <a:spLocks noGrp="1"/>
          </p:cNvSpPr>
          <p:nvPr>
            <p:ph idx="1"/>
          </p:nvPr>
        </p:nvSpPr>
        <p:spPr/>
        <p:txBody>
          <a:bodyPr/>
          <a:lstStyle/>
          <a:p>
            <a:pPr marL="0" indent="0">
              <a:buNone/>
            </a:pPr>
            <a:r>
              <a:rPr lang="en-GB" dirty="0"/>
              <a:t>Politics (Horn, 2009):</a:t>
            </a:r>
          </a:p>
          <a:p>
            <a:pPr marL="0" indent="0">
              <a:buNone/>
            </a:pPr>
            <a:r>
              <a:rPr lang="en-GB" dirty="0"/>
              <a:t>‘Taking a particular view or position with the intention of personally gaining from that position’. </a:t>
            </a:r>
          </a:p>
          <a:p>
            <a:pPr marL="0" indent="0">
              <a:buNone/>
            </a:pPr>
            <a:r>
              <a:rPr lang="en-GB" dirty="0"/>
              <a:t>Each team member behaving as either allies, opponents, adversaries, bedfellows or fence-sitters. </a:t>
            </a:r>
          </a:p>
          <a:p>
            <a:pPr marL="0" indent="0">
              <a:buNone/>
            </a:pPr>
            <a:r>
              <a:rPr lang="en-GB" dirty="0"/>
              <a:t>Be aware of political agendas but avoid being part of them. </a:t>
            </a:r>
          </a:p>
          <a:p>
            <a:pPr marL="0" indent="0">
              <a:buNone/>
            </a:pPr>
            <a:r>
              <a:rPr lang="en-GB" dirty="0"/>
              <a:t>Alternative view – Owen, J. (2015) ‘How to Manage’ -  managers need IQ, EQ and PQ. PQ is a benign and necessary force. </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36</a:t>
            </a:fld>
            <a:endParaRPr lang="en-GB"/>
          </a:p>
        </p:txBody>
      </p:sp>
    </p:spTree>
    <p:extLst>
      <p:ext uri="{BB962C8B-B14F-4D97-AF65-F5344CB8AC3E}">
        <p14:creationId xmlns:p14="http://schemas.microsoft.com/office/powerpoint/2010/main" val="5639683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BB15B-8CC6-4A8F-B25D-EBFB0B0D4947}"/>
              </a:ext>
            </a:extLst>
          </p:cNvPr>
          <p:cNvSpPr>
            <a:spLocks noGrp="1"/>
          </p:cNvSpPr>
          <p:nvPr>
            <p:ph type="title"/>
          </p:nvPr>
        </p:nvSpPr>
        <p:spPr/>
        <p:txBody>
          <a:bodyPr/>
          <a:lstStyle/>
          <a:p>
            <a:r>
              <a:rPr lang="en-GB" dirty="0"/>
              <a:t>Activity 4</a:t>
            </a:r>
          </a:p>
        </p:txBody>
      </p:sp>
      <p:sp>
        <p:nvSpPr>
          <p:cNvPr id="3" name="Content Placeholder 2">
            <a:extLst>
              <a:ext uri="{FF2B5EF4-FFF2-40B4-BE49-F238E27FC236}">
                <a16:creationId xmlns:a16="http://schemas.microsoft.com/office/drawing/2014/main" id="{77EE2B24-2DC2-44A2-BB88-65DF522583AC}"/>
              </a:ext>
            </a:extLst>
          </p:cNvPr>
          <p:cNvSpPr>
            <a:spLocks noGrp="1"/>
          </p:cNvSpPr>
          <p:nvPr>
            <p:ph idx="1"/>
          </p:nvPr>
        </p:nvSpPr>
        <p:spPr/>
        <p:txBody>
          <a:bodyPr/>
          <a:lstStyle/>
          <a:p>
            <a:r>
              <a:rPr lang="en-GB" dirty="0"/>
              <a:t>Explain why HR professionals need teamwork skills and also need to be aware of the characteristics of effective teams</a:t>
            </a:r>
          </a:p>
          <a:p>
            <a:r>
              <a:rPr lang="en-GB" dirty="0"/>
              <a:t>Explain group/team dynamics</a:t>
            </a:r>
          </a:p>
          <a:p>
            <a:r>
              <a:rPr lang="en-GB" dirty="0"/>
              <a:t>Theory – Belbin, Tuckman</a:t>
            </a:r>
          </a:p>
          <a:p>
            <a:r>
              <a:rPr lang="en-GB" dirty="0"/>
              <a:t>Explain political behaviour and impact</a:t>
            </a:r>
          </a:p>
          <a:p>
            <a:r>
              <a:rPr lang="en-GB" dirty="0"/>
              <a:t>Real examples – research by Google, research into surgical teams</a:t>
            </a:r>
          </a:p>
          <a:p>
            <a:r>
              <a:rPr lang="en-GB" dirty="0"/>
              <a:t>Your examples – working in a successful or unsuccessful team</a:t>
            </a:r>
          </a:p>
        </p:txBody>
      </p:sp>
      <p:sp>
        <p:nvSpPr>
          <p:cNvPr id="4" name="Slide Number Placeholder 3"/>
          <p:cNvSpPr>
            <a:spLocks noGrp="1"/>
          </p:cNvSpPr>
          <p:nvPr>
            <p:ph type="sldNum" sz="quarter" idx="12"/>
          </p:nvPr>
        </p:nvSpPr>
        <p:spPr/>
        <p:txBody>
          <a:bodyPr/>
          <a:lstStyle/>
          <a:p>
            <a:fld id="{56D0D72C-7A67-4C52-B3B9-1710A04F6D2A}" type="slidenum">
              <a:rPr lang="en-GB" smtClean="0"/>
              <a:pPr/>
              <a:t>37</a:t>
            </a:fld>
            <a:endParaRPr lang="en-GB"/>
          </a:p>
        </p:txBody>
      </p:sp>
    </p:spTree>
    <p:extLst>
      <p:ext uri="{BB962C8B-B14F-4D97-AF65-F5344CB8AC3E}">
        <p14:creationId xmlns:p14="http://schemas.microsoft.com/office/powerpoint/2010/main" val="17949218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Conclusion</a:t>
            </a:r>
            <a:endParaRPr lang="en-GB" sz="4000" dirty="0"/>
          </a:p>
        </p:txBody>
      </p:sp>
      <p:sp>
        <p:nvSpPr>
          <p:cNvPr id="3" name="Content Placeholder 2"/>
          <p:cNvSpPr>
            <a:spLocks noGrp="1"/>
          </p:cNvSpPr>
          <p:nvPr>
            <p:ph idx="1"/>
          </p:nvPr>
        </p:nvSpPr>
        <p:spPr/>
        <p:txBody>
          <a:bodyPr/>
          <a:lstStyle/>
          <a:p>
            <a:r>
              <a:rPr lang="en-GB" dirty="0"/>
              <a:t>Developing professional practice drives at the heart of what it means to be an HR professional</a:t>
            </a:r>
          </a:p>
          <a:p>
            <a:r>
              <a:rPr lang="en-GB" dirty="0"/>
              <a:t>It is increasingly important for us to become thinking performers and thus contribute to the achievement of organisational goals</a:t>
            </a:r>
          </a:p>
          <a:p>
            <a:r>
              <a:rPr lang="en-GB" dirty="0"/>
              <a:t>A key part of becoming a professional is understanding how to manage ourselves at work.  This includes skills such as time management, communication skills and the ability to manage difficult relationships</a:t>
            </a:r>
          </a:p>
          <a:p>
            <a:pPr marL="0" indent="0">
              <a:buNone/>
            </a:pPr>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38</a:t>
            </a:fld>
            <a:endParaRPr lang="en-GB"/>
          </a:p>
        </p:txBody>
      </p:sp>
    </p:spTree>
    <p:extLst>
      <p:ext uri="{BB962C8B-B14F-4D97-AF65-F5344CB8AC3E}">
        <p14:creationId xmlns:p14="http://schemas.microsoft.com/office/powerpoint/2010/main" val="39814508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Bibliography</a:t>
            </a:r>
            <a:endParaRPr lang="en-GB" sz="4000" dirty="0"/>
          </a:p>
        </p:txBody>
      </p:sp>
      <p:sp>
        <p:nvSpPr>
          <p:cNvPr id="3" name="Content Placeholder 2"/>
          <p:cNvSpPr>
            <a:spLocks noGrp="1"/>
          </p:cNvSpPr>
          <p:nvPr>
            <p:ph idx="1"/>
          </p:nvPr>
        </p:nvSpPr>
        <p:spPr/>
        <p:txBody>
          <a:bodyPr>
            <a:normAutofit/>
          </a:bodyPr>
          <a:lstStyle/>
          <a:p>
            <a:r>
              <a:rPr lang="en-GB" sz="2400" dirty="0"/>
              <a:t>CIPD (2015) Code of Professional Conduct.  [Online] Available at: </a:t>
            </a:r>
            <a:r>
              <a:rPr lang="en-GB" sz="2400" dirty="0">
                <a:hlinkClick r:id="rId2"/>
              </a:rPr>
              <a:t>http://www.cipd.co.uk/cipd-hr-profession/about-us/code-professional-conduct.aspx</a:t>
            </a:r>
            <a:endParaRPr lang="en-GB" sz="2400" dirty="0"/>
          </a:p>
          <a:p>
            <a:r>
              <a:rPr lang="en-GB" sz="2400" dirty="0" err="1"/>
              <a:t>Huczynski</a:t>
            </a:r>
            <a:r>
              <a:rPr lang="en-GB" sz="2400" dirty="0"/>
              <a:t>, A. A. &amp; Buchanan, D. A. (2010) </a:t>
            </a:r>
            <a:r>
              <a:rPr lang="en-GB" sz="2400" i="1" dirty="0"/>
              <a:t>Organizational Behaviour</a:t>
            </a:r>
            <a:r>
              <a:rPr lang="en-GB" sz="2400" dirty="0"/>
              <a:t>.  7</a:t>
            </a:r>
            <a:r>
              <a:rPr lang="en-GB" sz="2400" baseline="30000" dirty="0"/>
              <a:t>th</a:t>
            </a:r>
            <a:r>
              <a:rPr lang="en-GB" sz="2400" dirty="0"/>
              <a:t> </a:t>
            </a:r>
            <a:r>
              <a:rPr lang="en-GB" sz="2400" dirty="0" err="1"/>
              <a:t>Edn</a:t>
            </a:r>
            <a:r>
              <a:rPr lang="en-GB" sz="2400" dirty="0"/>
              <a:t>.  London: FT/Prentice Hall.</a:t>
            </a:r>
          </a:p>
          <a:p>
            <a:r>
              <a:rPr lang="en-GB" sz="2400" dirty="0"/>
              <a:t>Lester, S. (2010) </a:t>
            </a:r>
            <a:r>
              <a:rPr lang="en-GB" sz="2400" i="1" dirty="0"/>
              <a:t>On professionals and being professional</a:t>
            </a:r>
            <a:r>
              <a:rPr lang="en-GB" sz="2400" dirty="0"/>
              <a:t>.  [Online] Stan Lester Developments. Available at: </a:t>
            </a:r>
            <a:r>
              <a:rPr lang="en-GB" sz="2400" u="sng" dirty="0">
                <a:hlinkClick r:id="rId3"/>
              </a:rPr>
              <a:t>http://devmts.org.uk/profnal.pdf</a:t>
            </a:r>
            <a:r>
              <a:rPr lang="en-GB" sz="2400" dirty="0"/>
              <a:t>. </a:t>
            </a:r>
          </a:p>
          <a:p>
            <a:r>
              <a:rPr lang="en-GB" sz="2400" dirty="0" err="1"/>
              <a:t>Yemm</a:t>
            </a:r>
            <a:r>
              <a:rPr lang="en-GB" sz="2400" dirty="0"/>
              <a:t>, G. (2008) Influencing others – a key skill for all.  </a:t>
            </a:r>
            <a:r>
              <a:rPr lang="en-GB" sz="2400" i="1" dirty="0"/>
              <a:t>Management Services</a:t>
            </a:r>
            <a:r>
              <a:rPr lang="en-GB" sz="2400" dirty="0"/>
              <a:t>.  Summer.  Vol 52, No 2.  pp21-24.</a:t>
            </a:r>
          </a:p>
          <a:p>
            <a:endParaRPr lang="en-GB" dirty="0"/>
          </a:p>
        </p:txBody>
      </p:sp>
      <p:sp>
        <p:nvSpPr>
          <p:cNvPr id="4" name="Slide Number Placeholder 3"/>
          <p:cNvSpPr>
            <a:spLocks noGrp="1"/>
          </p:cNvSpPr>
          <p:nvPr>
            <p:ph type="sldNum" sz="quarter" idx="12"/>
          </p:nvPr>
        </p:nvSpPr>
        <p:spPr/>
        <p:txBody>
          <a:bodyPr/>
          <a:lstStyle/>
          <a:p>
            <a:fld id="{56D0D72C-7A67-4C52-B3B9-1710A04F6D2A}" type="slidenum">
              <a:rPr lang="en-GB" smtClean="0"/>
              <a:pPr/>
              <a:t>39</a:t>
            </a:fld>
            <a:endParaRPr lang="en-GB"/>
          </a:p>
        </p:txBody>
      </p:sp>
    </p:spTree>
    <p:extLst>
      <p:ext uri="{BB962C8B-B14F-4D97-AF65-F5344CB8AC3E}">
        <p14:creationId xmlns:p14="http://schemas.microsoft.com/office/powerpoint/2010/main" val="4222413103"/>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Props1.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6179DC-3C21-44D2-B100-8673DD450874}">
  <ds:schemaRefs>
    <ds:schemaRef ds:uri="http://schemas.microsoft.com/sharepoint/v3/contenttype/forms"/>
  </ds:schemaRefs>
</ds:datastoreItem>
</file>

<file path=customXml/itemProps3.xml><?xml version="1.0" encoding="utf-8"?>
<ds:datastoreItem xmlns:ds="http://schemas.openxmlformats.org/officeDocument/2006/customXml" ds:itemID="{501A996E-8F35-4EE5-A18E-4DB6ABEAD384}">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microsoft.com/sharepoint/v3"/>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34</TotalTime>
  <Words>1833</Words>
  <Application>Microsoft Office PowerPoint</Application>
  <PresentationFormat>On-screen Show (4:3)</PresentationFormat>
  <Paragraphs>264</Paragraphs>
  <Slides>39</Slides>
  <Notes>2</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39</vt:i4>
      </vt:variant>
    </vt:vector>
  </HeadingPairs>
  <TitlesOfParts>
    <vt:vector size="48" baseType="lpstr">
      <vt:lpstr>ＭＳ Ｐゴシック</vt:lpstr>
      <vt:lpstr>ＭＳ Ｐゴシック</vt:lpstr>
      <vt:lpstr>Arial</vt:lpstr>
      <vt:lpstr>Calibri</vt:lpstr>
      <vt:lpstr>ProximaNova-b7</vt:lpstr>
      <vt:lpstr>CIPD WhiteDottedPattern</vt:lpstr>
      <vt:lpstr>CIPD PurpleDottedPattern</vt:lpstr>
      <vt:lpstr>CIPD SlateDottedPattern</vt:lpstr>
      <vt:lpstr>CIPD WhitePlain</vt:lpstr>
      <vt:lpstr>Studying Human Resource Management</vt:lpstr>
      <vt:lpstr>Contents</vt:lpstr>
      <vt:lpstr>The HR contribution</vt:lpstr>
      <vt:lpstr>Adding value</vt:lpstr>
      <vt:lpstr>The thinking performer</vt:lpstr>
      <vt:lpstr>Professionalism</vt:lpstr>
      <vt:lpstr>A profession</vt:lpstr>
      <vt:lpstr>Codes of conduct and ethics</vt:lpstr>
      <vt:lpstr>CIPD Code of Professional Conduct </vt:lpstr>
      <vt:lpstr>Professional competence and behaviour</vt:lpstr>
      <vt:lpstr>Ethical standards and integrity (1)</vt:lpstr>
      <vt:lpstr>Ethical standards and integrity (2)</vt:lpstr>
      <vt:lpstr>Representation of the profession</vt:lpstr>
      <vt:lpstr>Stewardship</vt:lpstr>
      <vt:lpstr>Video – ethical approach</vt:lpstr>
      <vt:lpstr>Self-Management at Work </vt:lpstr>
      <vt:lpstr>Self-management at work</vt:lpstr>
      <vt:lpstr>Time management</vt:lpstr>
      <vt:lpstr>Project management (1)</vt:lpstr>
      <vt:lpstr>Project management (2)</vt:lpstr>
      <vt:lpstr>Activity 3 – Examples of Evidence</vt:lpstr>
      <vt:lpstr>Analytical and creative thinking (1)</vt:lpstr>
      <vt:lpstr>Analytical and creative thinking (2)</vt:lpstr>
      <vt:lpstr>Problem-Solving</vt:lpstr>
      <vt:lpstr>Activity 3 - Examples of Evidence</vt:lpstr>
      <vt:lpstr>Influencing and negotiating</vt:lpstr>
      <vt:lpstr>Thomas-Kilmann Model</vt:lpstr>
      <vt:lpstr>5 Options of Conflict Resolution</vt:lpstr>
      <vt:lpstr>iPEACE Framework and Model</vt:lpstr>
      <vt:lpstr>PowerPoint Presentation</vt:lpstr>
      <vt:lpstr>Activity 3 - Examples of Evidence</vt:lpstr>
      <vt:lpstr>Communication skills</vt:lpstr>
      <vt:lpstr>Managing difficult relationships</vt:lpstr>
      <vt:lpstr>Team working</vt:lpstr>
      <vt:lpstr>Group/Team Dynamics</vt:lpstr>
      <vt:lpstr>Political behaviour</vt:lpstr>
      <vt:lpstr>Activity 4</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Studying Human Resource Management</dc:title>
  <dc:creator>Julie Thomas</dc:creator>
  <cp:lastModifiedBy>Julie Thomas</cp:lastModifiedBy>
  <cp:revision>4</cp:revision>
  <dcterms:created xsi:type="dcterms:W3CDTF">2018-10-11T15:27:55Z</dcterms:created>
  <dcterms:modified xsi:type="dcterms:W3CDTF">2018-10-17T07:33:10Z</dcterms:modified>
</cp:coreProperties>
</file>