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98" r:id="rId4"/>
  </p:sldMasterIdLst>
  <p:notesMasterIdLst>
    <p:notesMasterId r:id="rId31"/>
  </p:notesMasterIdLst>
  <p:handoutMasterIdLst>
    <p:handoutMasterId r:id="rId32"/>
  </p:handoutMasterIdLst>
  <p:sldIdLst>
    <p:sldId id="308" r:id="rId5"/>
    <p:sldId id="347" r:id="rId6"/>
    <p:sldId id="346" r:id="rId7"/>
    <p:sldId id="309" r:id="rId8"/>
    <p:sldId id="392" r:id="rId9"/>
    <p:sldId id="367" r:id="rId10"/>
    <p:sldId id="393" r:id="rId11"/>
    <p:sldId id="298" r:id="rId12"/>
    <p:sldId id="368" r:id="rId13"/>
    <p:sldId id="319" r:id="rId14"/>
    <p:sldId id="387" r:id="rId15"/>
    <p:sldId id="391" r:id="rId16"/>
    <p:sldId id="376" r:id="rId17"/>
    <p:sldId id="305" r:id="rId18"/>
    <p:sldId id="372" r:id="rId19"/>
    <p:sldId id="394" r:id="rId20"/>
    <p:sldId id="370" r:id="rId21"/>
    <p:sldId id="369" r:id="rId22"/>
    <p:sldId id="373" r:id="rId23"/>
    <p:sldId id="374" r:id="rId24"/>
    <p:sldId id="375" r:id="rId25"/>
    <p:sldId id="339" r:id="rId26"/>
    <p:sldId id="268" r:id="rId27"/>
    <p:sldId id="388" r:id="rId28"/>
    <p:sldId id="259" r:id="rId29"/>
    <p:sldId id="389" r:id="rId3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0165" autoAdjust="0"/>
  </p:normalViewPr>
  <p:slideViewPr>
    <p:cSldViewPr>
      <p:cViewPr varScale="1">
        <p:scale>
          <a:sx n="68" d="100"/>
          <a:sy n="68" d="100"/>
        </p:scale>
        <p:origin x="2844" y="6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777606" y="0"/>
            <a:ext cx="2889939" cy="487680"/>
          </a:xfrm>
          <a:prstGeom prst="rect">
            <a:avLst/>
          </a:prstGeom>
        </p:spPr>
        <p:txBody>
          <a:bodyPr vert="horz" lIns="96616" tIns="48308" rIns="96616" bIns="48308" rtlCol="0"/>
          <a:lstStyle>
            <a:lvl1pPr algn="r">
              <a:defRPr sz="1300"/>
            </a:lvl1pPr>
          </a:lstStyle>
          <a:p>
            <a:fld id="{9268CE63-93B5-4A0E-9687-1D23E2691DE2}" type="datetimeFigureOut">
              <a:rPr lang="en-GB" smtClean="0"/>
              <a:t>01/02/2019</a:t>
            </a:fld>
            <a:endParaRPr lang="en-GB"/>
          </a:p>
        </p:txBody>
      </p:sp>
      <p:sp>
        <p:nvSpPr>
          <p:cNvPr id="4" name="Footer Placeholder 3"/>
          <p:cNvSpPr>
            <a:spLocks noGrp="1"/>
          </p:cNvSpPr>
          <p:nvPr>
            <p:ph type="ftr" sz="quarter" idx="2"/>
          </p:nvPr>
        </p:nvSpPr>
        <p:spPr>
          <a:xfrm>
            <a:off x="0" y="9264228"/>
            <a:ext cx="2889939" cy="487680"/>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777606" y="9264228"/>
            <a:ext cx="2889939" cy="487680"/>
          </a:xfrm>
          <a:prstGeom prst="rect">
            <a:avLst/>
          </a:prstGeom>
        </p:spPr>
        <p:txBody>
          <a:bodyPr vert="horz" lIns="96616" tIns="48308" rIns="96616" bIns="48308" rtlCol="0" anchor="b"/>
          <a:lstStyle>
            <a:lvl1pPr algn="r">
              <a:defRPr sz="1300"/>
            </a:lvl1pPr>
          </a:lstStyle>
          <a:p>
            <a:fld id="{935D78F3-4890-4CE0-82A4-384C2F80B47C}" type="slidenum">
              <a:rPr lang="en-GB" smtClean="0"/>
              <a:t>‹#›</a:t>
            </a:fld>
            <a:endParaRPr lang="en-GB"/>
          </a:p>
        </p:txBody>
      </p:sp>
    </p:spTree>
    <p:extLst>
      <p:ext uri="{BB962C8B-B14F-4D97-AF65-F5344CB8AC3E}">
        <p14:creationId xmlns:p14="http://schemas.microsoft.com/office/powerpoint/2010/main" val="2702573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fontAlgn="auto">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777606" y="0"/>
            <a:ext cx="2889939" cy="487680"/>
          </a:xfrm>
          <a:prstGeom prst="rect">
            <a:avLst/>
          </a:prstGeom>
        </p:spPr>
        <p:txBody>
          <a:bodyPr vert="horz" lIns="96616" tIns="48308" rIns="96616" bIns="48308" rtlCol="0"/>
          <a:lstStyle>
            <a:lvl1pPr algn="r" fontAlgn="auto">
              <a:spcBef>
                <a:spcPts val="0"/>
              </a:spcBef>
              <a:spcAft>
                <a:spcPts val="0"/>
              </a:spcAft>
              <a:defRPr sz="1300">
                <a:latin typeface="+mn-lt"/>
                <a:cs typeface="+mn-cs"/>
              </a:defRPr>
            </a:lvl1pPr>
          </a:lstStyle>
          <a:p>
            <a:pPr>
              <a:defRPr/>
            </a:pPr>
            <a:fld id="{E4A052A0-E82E-4199-89B4-0C139E974277}" type="datetimeFigureOut">
              <a:rPr lang="en-GB"/>
              <a:pPr>
                <a:defRPr/>
              </a:pPr>
              <a:t>01/02/2019</a:t>
            </a:fld>
            <a:endParaRPr lang="en-GB"/>
          </a:p>
        </p:txBody>
      </p:sp>
      <p:sp>
        <p:nvSpPr>
          <p:cNvPr id="4" name="Slide Image Placeholder 3"/>
          <p:cNvSpPr>
            <a:spLocks noGrp="1" noRot="1" noChangeAspect="1"/>
          </p:cNvSpPr>
          <p:nvPr>
            <p:ph type="sldImg" idx="2"/>
          </p:nvPr>
        </p:nvSpPr>
        <p:spPr>
          <a:xfrm>
            <a:off x="896938" y="730250"/>
            <a:ext cx="4875212" cy="3657600"/>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8"/>
            <a:ext cx="2889939" cy="487680"/>
          </a:xfrm>
          <a:prstGeom prst="rect">
            <a:avLst/>
          </a:prstGeom>
        </p:spPr>
        <p:txBody>
          <a:bodyPr vert="horz" lIns="96616" tIns="48308" rIns="96616" bIns="48308" rtlCol="0" anchor="b"/>
          <a:lstStyle>
            <a:lvl1pPr algn="l" fontAlgn="auto">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7606" y="9264228"/>
            <a:ext cx="2889939" cy="487680"/>
          </a:xfrm>
          <a:prstGeom prst="rect">
            <a:avLst/>
          </a:prstGeom>
        </p:spPr>
        <p:txBody>
          <a:bodyPr vert="horz" lIns="96616" tIns="48308" rIns="96616" bIns="48308" rtlCol="0" anchor="b"/>
          <a:lstStyle>
            <a:lvl1pPr algn="r" fontAlgn="auto">
              <a:spcBef>
                <a:spcPts val="0"/>
              </a:spcBef>
              <a:spcAft>
                <a:spcPts val="0"/>
              </a:spcAft>
              <a:defRPr sz="1300">
                <a:latin typeface="+mn-lt"/>
                <a:cs typeface="+mn-cs"/>
              </a:defRPr>
            </a:lvl1pPr>
          </a:lstStyle>
          <a:p>
            <a:pPr>
              <a:defRPr/>
            </a:pPr>
            <a:fld id="{8EDFB633-A503-47DB-85BC-BA8EEE9BDCD5}" type="slidenum">
              <a:rPr lang="en-GB"/>
              <a:pPr>
                <a:defRPr/>
              </a:pPr>
              <a:t>‹#›</a:t>
            </a:fld>
            <a:endParaRPr lang="en-GB"/>
          </a:p>
        </p:txBody>
      </p:sp>
    </p:spTree>
    <p:extLst>
      <p:ext uri="{BB962C8B-B14F-4D97-AF65-F5344CB8AC3E}">
        <p14:creationId xmlns:p14="http://schemas.microsoft.com/office/powerpoint/2010/main" val="23711236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89DBE19-9333-45F3-A49D-72C5B05E2418}" type="slidenum">
              <a:rPr lang="en-GB" smtClean="0"/>
              <a:pPr fontAlgn="base">
                <a:spcBef>
                  <a:spcPct val="0"/>
                </a:spcBef>
                <a:spcAft>
                  <a:spcPct val="0"/>
                </a:spcAft>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p14="http://schemas.microsoft.com/office/powerpoint/2010/main" val="3828481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6CF158D-2F15-48F2-A7E3-7ADEEE0EEEFF}" type="slidenum">
              <a:rPr lang="en-GB" smtClean="0"/>
              <a:pPr>
                <a:defRPr/>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critical thinking is?</a:t>
            </a:r>
          </a:p>
        </p:txBody>
      </p:sp>
      <p:sp>
        <p:nvSpPr>
          <p:cNvPr id="4" name="Slide Number Placeholder 3"/>
          <p:cNvSpPr>
            <a:spLocks noGrp="1"/>
          </p:cNvSpPr>
          <p:nvPr>
            <p:ph type="sldNum" sz="quarter" idx="5"/>
          </p:nvPr>
        </p:nvSpPr>
        <p:spPr/>
        <p:txBody>
          <a:bodyPr/>
          <a:lstStyle/>
          <a:p>
            <a:pPr>
              <a:defRPr/>
            </a:pPr>
            <a:fld id="{8EDFB633-A503-47DB-85BC-BA8EEE9BDCD5}" type="slidenum">
              <a:rPr lang="en-GB" smtClean="0"/>
              <a:pPr>
                <a:defRPr/>
              </a:pPr>
              <a:t>6</a:t>
            </a:fld>
            <a:endParaRPr lang="en-GB"/>
          </a:p>
        </p:txBody>
      </p:sp>
    </p:spTree>
    <p:extLst>
      <p:ext uri="{BB962C8B-B14F-4D97-AF65-F5344CB8AC3E}">
        <p14:creationId xmlns:p14="http://schemas.microsoft.com/office/powerpoint/2010/main" val="249924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University of Plymouth students also have a variety of interpretations of what critical</a:t>
            </a:r>
          </a:p>
          <a:p>
            <a:r>
              <a:rPr lang="en-GB" altLang="en-US"/>
              <a:t>thinking means to them.</a:t>
            </a:r>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University of Plymouth students also have a variety of interpretations of what critical</a:t>
            </a:r>
          </a:p>
          <a:p>
            <a:r>
              <a:rPr lang="en-GB" altLang="en-US" dirty="0"/>
              <a:t>thinking means to them.</a:t>
            </a:r>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is a cognitive activity (conscious mental</a:t>
            </a:r>
            <a:r>
              <a:rPr lang="en-GB" baseline="0" dirty="0"/>
              <a:t> activity) associated with using mind. Learning to think critically analytically and evaluate ways by means of process such as attention, categorisation, selection and judgement.</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15</a:t>
            </a:fld>
            <a:endParaRPr lang="en-GB"/>
          </a:p>
        </p:txBody>
      </p:sp>
    </p:spTree>
    <p:extLst>
      <p:ext uri="{BB962C8B-B14F-4D97-AF65-F5344CB8AC3E}">
        <p14:creationId xmlns:p14="http://schemas.microsoft.com/office/powerpoint/2010/main" val="47737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Bloom’s Taxonomy was created by Benjamin Bloom in 1956, published as a kind of classification of learning outcomes and objectives that has, in the more than half-century since, been used for everything from framing digital tasks and evaluating apps to writing questions and assessments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17</a:t>
            </a:fld>
            <a:endParaRPr lang="en-GB"/>
          </a:p>
        </p:txBody>
      </p:sp>
    </p:spTree>
    <p:extLst>
      <p:ext uri="{BB962C8B-B14F-4D97-AF65-F5344CB8AC3E}">
        <p14:creationId xmlns:p14="http://schemas.microsoft.com/office/powerpoint/2010/main" val="2059878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sequence of cognitive skills was Knowledge, Comprehension, Application, Analysis, Synthesis, and Evaluation. The framework was revised in 2001 by </a:t>
            </a:r>
            <a:r>
              <a:rPr lang="en-GB" dirty="0" err="1"/>
              <a:t>Lorin</a:t>
            </a:r>
            <a:r>
              <a:rPr lang="en-GB" dirty="0"/>
              <a:t> Anderson and David </a:t>
            </a:r>
            <a:r>
              <a:rPr lang="en-GB" dirty="0" err="1"/>
              <a:t>Krathwohl</a:t>
            </a:r>
            <a:r>
              <a:rPr lang="en-GB" dirty="0"/>
              <a:t>,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18</a:t>
            </a:fld>
            <a:endParaRPr lang="en-GB"/>
          </a:p>
        </p:txBody>
      </p:sp>
    </p:spTree>
    <p:extLst>
      <p:ext uri="{BB962C8B-B14F-4D97-AF65-F5344CB8AC3E}">
        <p14:creationId xmlns:p14="http://schemas.microsoft.com/office/powerpoint/2010/main" val="1901667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thinking - Speed in itself is necessary but not sufficient it must be supplemented with creative and or analytical.</a:t>
            </a:r>
            <a:r>
              <a:rPr lang="en-GB" baseline="0" dirty="0"/>
              <a:t> Practice being quick on ones feet </a:t>
            </a:r>
            <a:endParaRPr lang="en-GB" dirty="0"/>
          </a:p>
          <a:p>
            <a:r>
              <a:rPr lang="en-GB" dirty="0"/>
              <a:t>Creative</a:t>
            </a:r>
            <a:r>
              <a:rPr lang="en-GB" baseline="0" dirty="0"/>
              <a:t> thinking – creative thinkers are able to leave behind logical answers and instead of trying to force a square peg through a round hole be willing to explore different approaches. Many people declare they are not but truth is we are all potentially creative and need to strip away layers of self doubt and rediscover our creative side</a:t>
            </a:r>
          </a:p>
          <a:p>
            <a:r>
              <a:rPr lang="en-GB" baseline="0" dirty="0"/>
              <a:t>Logical – scientific approach, defining the problem, generating solutions selecting most suitable and then implementing, evaluating and making adjustments where needed – results oriented action.</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19</a:t>
            </a:fld>
            <a:endParaRPr lang="en-GB"/>
          </a:p>
        </p:txBody>
      </p:sp>
    </p:spTree>
    <p:extLst>
      <p:ext uri="{BB962C8B-B14F-4D97-AF65-F5344CB8AC3E}">
        <p14:creationId xmlns:p14="http://schemas.microsoft.com/office/powerpoint/2010/main" val="2926585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Letter</a:t>
            </a:r>
            <a:r>
              <a:rPr lang="en-GB" baseline="0" dirty="0"/>
              <a:t> T = different font, different size, different colour</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20</a:t>
            </a:fld>
            <a:endParaRPr lang="en-GB"/>
          </a:p>
        </p:txBody>
      </p:sp>
    </p:spTree>
    <p:extLst>
      <p:ext uri="{BB962C8B-B14F-4D97-AF65-F5344CB8AC3E}">
        <p14:creationId xmlns:p14="http://schemas.microsoft.com/office/powerpoint/2010/main" val="1829747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fine</a:t>
            </a:r>
            <a:r>
              <a:rPr lang="en-GB" baseline="0" dirty="0"/>
              <a:t> exemplar exceeds what we expect – very is not the first word it prevents us from exploring alternative options and limits our potential for critical thinking.</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21</a:t>
            </a:fld>
            <a:endParaRPr lang="en-GB"/>
          </a:p>
        </p:txBody>
      </p:sp>
    </p:spTree>
    <p:extLst>
      <p:ext uri="{BB962C8B-B14F-4D97-AF65-F5344CB8AC3E}">
        <p14:creationId xmlns:p14="http://schemas.microsoft.com/office/powerpoint/2010/main" val="2282034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75D1B1D6-8085-42D2-B8B4-56B315CD79DA}" type="slidenum">
              <a:rPr lang="en-GB" smtClean="0"/>
              <a:pPr>
                <a:defRPr/>
              </a:pPr>
              <a:t>22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b="1" dirty="0"/>
              <a:t>C.R.A.A.P/ Chicago State University</a:t>
            </a:r>
          </a:p>
          <a:p>
            <a:r>
              <a:rPr lang="en-US" b="1" dirty="0"/>
              <a:t>Currency</a:t>
            </a:r>
            <a:r>
              <a:rPr lang="en-US" dirty="0"/>
              <a:t>: the timeliness of the information</a:t>
            </a:r>
          </a:p>
          <a:p>
            <a:r>
              <a:rPr lang="en-US" dirty="0"/>
              <a:t>When was the information published or posted?</a:t>
            </a:r>
          </a:p>
          <a:p>
            <a:r>
              <a:rPr lang="en-US" dirty="0"/>
              <a:t>Has the information been revised or updated?</a:t>
            </a:r>
          </a:p>
          <a:p>
            <a:r>
              <a:rPr lang="en-US" dirty="0"/>
              <a:t>Is the information current or </a:t>
            </a:r>
            <a:r>
              <a:rPr lang="en-US" dirty="0" err="1"/>
              <a:t>out-of</a:t>
            </a:r>
            <a:r>
              <a:rPr lang="en-US" dirty="0"/>
              <a:t> date for your topic?</a:t>
            </a:r>
          </a:p>
          <a:p>
            <a:r>
              <a:rPr lang="en-US" dirty="0"/>
              <a:t>Are the links functional?</a:t>
            </a:r>
          </a:p>
          <a:p>
            <a:r>
              <a:rPr lang="en-US" b="1" dirty="0"/>
              <a:t>Relevance</a:t>
            </a:r>
            <a:r>
              <a:rPr lang="en-US" dirty="0"/>
              <a:t>: the importance of the information for your needs</a:t>
            </a:r>
          </a:p>
          <a:p>
            <a:r>
              <a:rPr lang="en-US" dirty="0"/>
              <a:t>Does the information relate to your topic or answer your question?</a:t>
            </a:r>
          </a:p>
          <a:p>
            <a:r>
              <a:rPr lang="en-US" dirty="0"/>
              <a:t>Who is the intended audience?</a:t>
            </a:r>
          </a:p>
          <a:p>
            <a:r>
              <a:rPr lang="en-US" dirty="0"/>
              <a:t>Is the information at an appropriate level (i.e. not too elementary or advanced for your needs)?</a:t>
            </a:r>
          </a:p>
          <a:p>
            <a:r>
              <a:rPr lang="en-US" dirty="0"/>
              <a:t>Have you looked at a variety of sources before determining this is one you will use?</a:t>
            </a:r>
          </a:p>
          <a:p>
            <a:r>
              <a:rPr lang="en-US" dirty="0"/>
              <a:t>Would you be comfortable using this source for a research paper?</a:t>
            </a:r>
          </a:p>
          <a:p>
            <a:r>
              <a:rPr lang="en-US" b="1" dirty="0"/>
              <a:t>Authority</a:t>
            </a:r>
            <a:r>
              <a:rPr lang="en-US" dirty="0"/>
              <a:t>: the source of the information</a:t>
            </a:r>
          </a:p>
          <a:p>
            <a:pPr lvl="1"/>
            <a:r>
              <a:rPr lang="en-US" dirty="0"/>
              <a:t>Who is the author/publisher/source/sponsor?</a:t>
            </a:r>
          </a:p>
          <a:p>
            <a:pPr lvl="1"/>
            <a:r>
              <a:rPr lang="en-US" dirty="0"/>
              <a:t>Are the author's credentials or organizational affiliations given?</a:t>
            </a:r>
          </a:p>
          <a:p>
            <a:pPr lvl="1"/>
            <a:r>
              <a:rPr lang="en-US" dirty="0"/>
              <a:t>What are the author's credentials or organizational affiliations given?</a:t>
            </a:r>
          </a:p>
          <a:p>
            <a:pPr lvl="1"/>
            <a:r>
              <a:rPr lang="en-US" dirty="0"/>
              <a:t>What are the author's qualifications to write on the topic?</a:t>
            </a:r>
          </a:p>
          <a:p>
            <a:pPr lvl="1"/>
            <a:r>
              <a:rPr lang="en-US" dirty="0"/>
              <a:t>Is there contact information, such as a publisher or e-mail address?</a:t>
            </a:r>
          </a:p>
          <a:p>
            <a:pPr lvl="1"/>
            <a:r>
              <a:rPr lang="en-US" dirty="0"/>
              <a:t>Does the URL reveal anything about the author or source?</a:t>
            </a:r>
          </a:p>
          <a:p>
            <a:r>
              <a:rPr lang="en-US" dirty="0"/>
              <a:t>     examples: .com (commercial), .</a:t>
            </a:r>
            <a:r>
              <a:rPr lang="en-US" dirty="0" err="1"/>
              <a:t>edu</a:t>
            </a:r>
            <a:r>
              <a:rPr lang="en-US" dirty="0"/>
              <a:t> (educational), .</a:t>
            </a:r>
            <a:r>
              <a:rPr lang="en-US" dirty="0" err="1"/>
              <a:t>gov</a:t>
            </a:r>
            <a:r>
              <a:rPr lang="en-US" dirty="0"/>
              <a:t> (U.S. government),</a:t>
            </a:r>
          </a:p>
          <a:p>
            <a:r>
              <a:rPr lang="en-US" dirty="0"/>
              <a:t>               .org (nonprofit organization), or </a:t>
            </a:r>
            <a:r>
              <a:rPr lang="en-US" dirty="0" err="1"/>
              <a:t>.net</a:t>
            </a:r>
            <a:r>
              <a:rPr lang="en-US" dirty="0"/>
              <a:t> (network)</a:t>
            </a:r>
          </a:p>
          <a:p>
            <a:r>
              <a:rPr lang="en-US" b="1" dirty="0"/>
              <a:t>Accuracy</a:t>
            </a:r>
            <a:r>
              <a:rPr lang="en-US" dirty="0"/>
              <a:t>: the reliability, truthfulness, and correctness of the content, and </a:t>
            </a:r>
          </a:p>
          <a:p>
            <a:r>
              <a:rPr lang="en-US" dirty="0"/>
              <a:t>Where does the information come from?</a:t>
            </a:r>
          </a:p>
          <a:p>
            <a:r>
              <a:rPr lang="en-US" dirty="0"/>
              <a:t>Is the information supported by evidence?</a:t>
            </a:r>
          </a:p>
          <a:p>
            <a:r>
              <a:rPr lang="en-US" dirty="0"/>
              <a:t>Has the information been reviewed or refereed?</a:t>
            </a:r>
          </a:p>
          <a:p>
            <a:r>
              <a:rPr lang="en-US" dirty="0"/>
              <a:t>Can you verify any of the information in another source or from personal knowledge?</a:t>
            </a:r>
          </a:p>
          <a:p>
            <a:r>
              <a:rPr lang="en-US" dirty="0"/>
              <a:t>Does the language or tone seem biased and free of emotion?</a:t>
            </a:r>
          </a:p>
          <a:p>
            <a:r>
              <a:rPr lang="en-US" dirty="0"/>
              <a:t>Are there spelling, grammar, or other typographical errors?</a:t>
            </a:r>
          </a:p>
          <a:p>
            <a:r>
              <a:rPr lang="en-US" b="1" dirty="0"/>
              <a:t>Purpose</a:t>
            </a:r>
            <a:r>
              <a:rPr lang="en-US" dirty="0"/>
              <a:t>: the reason the information exists</a:t>
            </a:r>
          </a:p>
          <a:p>
            <a:r>
              <a:rPr lang="en-US" dirty="0"/>
              <a:t>What is the purpose of the information? to inform? teach? sell? entertain? persuade?</a:t>
            </a:r>
          </a:p>
          <a:p>
            <a:r>
              <a:rPr lang="en-US" dirty="0"/>
              <a:t>Do the authors/sponsors make their intentions or purpose clear?</a:t>
            </a:r>
          </a:p>
          <a:p>
            <a:r>
              <a:rPr lang="en-US" dirty="0"/>
              <a:t>Is the information fact? opinion? propaganda?</a:t>
            </a:r>
          </a:p>
          <a:p>
            <a:r>
              <a:rPr lang="en-US" dirty="0"/>
              <a:t>Does the point of view appear objective and impartial?</a:t>
            </a:r>
          </a:p>
          <a:p>
            <a:r>
              <a:rPr lang="en-US" dirty="0"/>
              <a:t>Are there political, ideological, cultural, religious, institutional, or personal biases?</a:t>
            </a:r>
          </a:p>
          <a:p>
            <a:r>
              <a:rPr lang="en-US" dirty="0"/>
              <a:t>By scoring each category on a scale from 1 to 10 (1 = worst, 10=best possible) you can give each site a grade on a 50 point scale for how high-quality it is!</a:t>
            </a:r>
          </a:p>
          <a:p>
            <a:r>
              <a:rPr lang="en-US" dirty="0"/>
              <a:t>45 - 50 Excellent | 40 - 44 Good | 35 - 39 Average | 30 - 34 Borderline Acceptable | Below 30 - Unacceptable</a:t>
            </a:r>
          </a:p>
          <a:p>
            <a:endParaRPr lang="en-GB" altLang="en-US" dirty="0"/>
          </a:p>
        </p:txBody>
      </p:sp>
      <p:sp>
        <p:nvSpPr>
          <p:cNvPr id="4" name="Slide Number Placeholder 3"/>
          <p:cNvSpPr>
            <a:spLocks noGrp="1"/>
          </p:cNvSpPr>
          <p:nvPr>
            <p:ph type="sldNum" sz="quarter" idx="5"/>
          </p:nvPr>
        </p:nvSpPr>
        <p:spPr/>
        <p:txBody>
          <a:bodyPr/>
          <a:lstStyle/>
          <a:p>
            <a:pPr>
              <a:defRPr/>
            </a:pPr>
            <a:fld id="{75D1B1D6-8085-42D2-B8B4-56B315CD79DA}" type="slidenum">
              <a:rPr lang="en-GB" smtClean="0"/>
              <a:pPr>
                <a:defRPr/>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C39DD5-92B3-4FBD-86CE-33760657D74E}"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E19F5433-BC26-46AF-8216-A3A7D166D30C}" type="slidenum">
              <a:rPr lang="en-GB" smtClean="0"/>
              <a:pPr>
                <a:defRPr/>
              </a:pPr>
              <a:t>‹#›</a:t>
            </a:fld>
            <a:endParaRPr lang="en-GB"/>
          </a:p>
        </p:txBody>
      </p:sp>
    </p:spTree>
    <p:extLst>
      <p:ext uri="{BB962C8B-B14F-4D97-AF65-F5344CB8AC3E}">
        <p14:creationId xmlns:p14="http://schemas.microsoft.com/office/powerpoint/2010/main" val="2173172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4541BC17-1F50-45FC-875C-1BD8D7F41D4F}"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53EA6BA6-A53F-4E90-B1FA-0FC7F4298048}" type="slidenum">
              <a:rPr lang="en-GB" smtClean="0"/>
              <a:pPr>
                <a:defRPr/>
              </a:pPr>
              <a:t>‹#›</a:t>
            </a:fld>
            <a:endParaRPr lang="en-GB"/>
          </a:p>
        </p:txBody>
      </p:sp>
    </p:spTree>
    <p:extLst>
      <p:ext uri="{BB962C8B-B14F-4D97-AF65-F5344CB8AC3E}">
        <p14:creationId xmlns:p14="http://schemas.microsoft.com/office/powerpoint/2010/main" val="4096235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B0F6BED-F80C-424F-B29C-8BC6DF3DC0DF}"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2EFB80A1-E80F-4B57-9342-1B173A13AF13}" type="slidenum">
              <a:rPr lang="en-GB" smtClean="0"/>
              <a:pPr>
                <a:defRPr/>
              </a:pPr>
              <a:t>‹#›</a:t>
            </a:fld>
            <a:endParaRPr lang="en-GB"/>
          </a:p>
        </p:txBody>
      </p:sp>
    </p:spTree>
    <p:extLst>
      <p:ext uri="{BB962C8B-B14F-4D97-AF65-F5344CB8AC3E}">
        <p14:creationId xmlns:p14="http://schemas.microsoft.com/office/powerpoint/2010/main" val="458172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D10D16E-F6BC-4A05-9F9D-3417B2A8F8AF}" type="datetime5">
              <a:rPr lang="en-GB" smtClean="0"/>
              <a:t>1-Feb-19</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B3CCAD6-160C-4D01-8B88-6304D30867DA}" type="slidenum">
              <a:rPr lang="en-GB" smtClean="0"/>
              <a:pPr>
                <a:defRPr/>
              </a:pPr>
              <a:t>‹#›</a:t>
            </a:fld>
            <a:endParaRPr lang="en-GB"/>
          </a:p>
        </p:txBody>
      </p:sp>
    </p:spTree>
    <p:extLst>
      <p:ext uri="{BB962C8B-B14F-4D97-AF65-F5344CB8AC3E}">
        <p14:creationId xmlns:p14="http://schemas.microsoft.com/office/powerpoint/2010/main" val="3715820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C1C2606-BF23-4028-B52C-7658F1B0677D}" type="datetime5">
              <a:rPr lang="en-GB" smtClean="0"/>
              <a:t>1-Feb-19</a:t>
            </a:fld>
            <a:endParaRPr lang="en-GB"/>
          </a:p>
        </p:txBody>
      </p:sp>
      <p:sp>
        <p:nvSpPr>
          <p:cNvPr id="8" name="Footer Placeholder 7"/>
          <p:cNvSpPr>
            <a:spLocks noGrp="1"/>
          </p:cNvSpPr>
          <p:nvPr>
            <p:ph type="ftr" sz="quarter" idx="11"/>
          </p:nvPr>
        </p:nvSpPr>
        <p:spPr/>
        <p:txBody>
          <a:bodyPr/>
          <a:lstStyle/>
          <a:p>
            <a:pPr>
              <a:defRPr/>
            </a:pPr>
            <a:r>
              <a:rPr lang="en-GB"/>
              <a:t>                             </a:t>
            </a:r>
          </a:p>
        </p:txBody>
      </p:sp>
      <p:sp>
        <p:nvSpPr>
          <p:cNvPr id="9" name="Slide Number Placeholder 8"/>
          <p:cNvSpPr>
            <a:spLocks noGrp="1"/>
          </p:cNvSpPr>
          <p:nvPr>
            <p:ph type="sldNum" sz="quarter" idx="12"/>
          </p:nvPr>
        </p:nvSpPr>
        <p:spPr/>
        <p:txBody>
          <a:bodyPr/>
          <a:lstStyle/>
          <a:p>
            <a:pPr>
              <a:defRPr/>
            </a:pPr>
            <a:fld id="{AABF9B37-B947-47B3-98D8-2A429E173693}" type="slidenum">
              <a:rPr lang="en-GB" smtClean="0"/>
              <a:pPr>
                <a:defRPr/>
              </a:pPr>
              <a:t>‹#›</a:t>
            </a:fld>
            <a:endParaRPr lang="en-GB"/>
          </a:p>
        </p:txBody>
      </p:sp>
    </p:spTree>
    <p:extLst>
      <p:ext uri="{BB962C8B-B14F-4D97-AF65-F5344CB8AC3E}">
        <p14:creationId xmlns:p14="http://schemas.microsoft.com/office/powerpoint/2010/main" val="1023944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001369D6-0D20-499F-9382-4FF02E80C38F}" type="datetime5">
              <a:rPr lang="en-GB" smtClean="0"/>
              <a:t>1-Feb-19</a:t>
            </a:fld>
            <a:endParaRPr lang="en-GB"/>
          </a:p>
        </p:txBody>
      </p:sp>
      <p:sp>
        <p:nvSpPr>
          <p:cNvPr id="5" name="Footer Placeholder 3"/>
          <p:cNvSpPr>
            <a:spLocks noGrp="1"/>
          </p:cNvSpPr>
          <p:nvPr>
            <p:ph type="ftr" sz="quarter" idx="11"/>
          </p:nvPr>
        </p:nvSpPr>
        <p:spPr/>
        <p:txBody>
          <a:bodyPr/>
          <a:lstStyle/>
          <a:p>
            <a:pPr>
              <a:defRPr/>
            </a:pPr>
            <a:r>
              <a:rPr lang="en-GB"/>
              <a:t>                             </a:t>
            </a:r>
          </a:p>
        </p:txBody>
      </p:sp>
      <p:sp>
        <p:nvSpPr>
          <p:cNvPr id="6" name="Slide Number Placeholder 4"/>
          <p:cNvSpPr>
            <a:spLocks noGrp="1"/>
          </p:cNvSpPr>
          <p:nvPr>
            <p:ph type="sldNum" sz="quarter" idx="12"/>
          </p:nvPr>
        </p:nvSpPr>
        <p:spPr/>
        <p:txBody>
          <a:bodyPr/>
          <a:lstStyle/>
          <a:p>
            <a:pPr>
              <a:defRPr/>
            </a:pPr>
            <a:fld id="{E6C18EA3-4B74-4B4E-A1F0-E9F705AFB54B}" type="slidenum">
              <a:rPr lang="en-GB" smtClean="0"/>
              <a:pPr>
                <a:defRPr/>
              </a:pPr>
              <a:t>‹#›</a:t>
            </a:fld>
            <a:endParaRPr lang="en-GB"/>
          </a:p>
        </p:txBody>
      </p:sp>
    </p:spTree>
    <p:extLst>
      <p:ext uri="{BB962C8B-B14F-4D97-AF65-F5344CB8AC3E}">
        <p14:creationId xmlns:p14="http://schemas.microsoft.com/office/powerpoint/2010/main" val="608936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05A79762-2CBF-4CAB-B039-CB4159F27A39}" type="datetime5">
              <a:rPr lang="en-GB" smtClean="0"/>
              <a:t>1-Feb-19</a:t>
            </a:fld>
            <a:endParaRPr lang="en-GB"/>
          </a:p>
        </p:txBody>
      </p:sp>
      <p:sp>
        <p:nvSpPr>
          <p:cNvPr id="5" name="Footer Placeholder 2"/>
          <p:cNvSpPr>
            <a:spLocks noGrp="1"/>
          </p:cNvSpPr>
          <p:nvPr>
            <p:ph type="ftr" sz="quarter" idx="11"/>
          </p:nvPr>
        </p:nvSpPr>
        <p:spPr/>
        <p:txBody>
          <a:bodyPr/>
          <a:lstStyle/>
          <a:p>
            <a:pPr>
              <a:defRPr/>
            </a:pPr>
            <a:r>
              <a:rPr lang="en-GB"/>
              <a:t>                             </a:t>
            </a:r>
          </a:p>
        </p:txBody>
      </p:sp>
      <p:sp>
        <p:nvSpPr>
          <p:cNvPr id="6" name="Slide Number Placeholder 3"/>
          <p:cNvSpPr>
            <a:spLocks noGrp="1"/>
          </p:cNvSpPr>
          <p:nvPr>
            <p:ph type="sldNum" sz="quarter" idx="12"/>
          </p:nvPr>
        </p:nvSpPr>
        <p:spPr/>
        <p:txBody>
          <a:bodyPr/>
          <a:lstStyle/>
          <a:p>
            <a:pPr>
              <a:defRPr/>
            </a:pPr>
            <a:fld id="{CC0842F6-C286-47A9-BC88-DB3FECCA32F1}" type="slidenum">
              <a:rPr lang="en-GB" smtClean="0"/>
              <a:pPr>
                <a:defRPr/>
              </a:pPr>
              <a:t>‹#›</a:t>
            </a:fld>
            <a:endParaRPr lang="en-GB"/>
          </a:p>
        </p:txBody>
      </p:sp>
    </p:spTree>
    <p:extLst>
      <p:ext uri="{BB962C8B-B14F-4D97-AF65-F5344CB8AC3E}">
        <p14:creationId xmlns:p14="http://schemas.microsoft.com/office/powerpoint/2010/main" val="2849381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fld id="{28308EB4-2106-46FA-8FCC-5E1C4A9EC67E}" type="datetime5">
              <a:rPr lang="en-GB" smtClean="0"/>
              <a:t>1-Feb-19</a:t>
            </a:fld>
            <a:endParaRPr lang="en-GB"/>
          </a:p>
        </p:txBody>
      </p:sp>
      <p:sp>
        <p:nvSpPr>
          <p:cNvPr id="5" name="Footer Placeholder 5"/>
          <p:cNvSpPr>
            <a:spLocks noGrp="1"/>
          </p:cNvSpPr>
          <p:nvPr>
            <p:ph type="ftr" sz="quarter" idx="11"/>
          </p:nvPr>
        </p:nvSpPr>
        <p:spPr/>
        <p:txBody>
          <a:bodyPr/>
          <a:lstStyle/>
          <a:p>
            <a:pPr>
              <a:defRPr/>
            </a:pPr>
            <a:r>
              <a:rPr lang="en-GB"/>
              <a:t>                             </a:t>
            </a:r>
          </a:p>
        </p:txBody>
      </p:sp>
      <p:sp>
        <p:nvSpPr>
          <p:cNvPr id="6" name="Slide Number Placeholder 6"/>
          <p:cNvSpPr>
            <a:spLocks noGrp="1"/>
          </p:cNvSpPr>
          <p:nvPr>
            <p:ph type="sldNum" sz="quarter" idx="12"/>
          </p:nvPr>
        </p:nvSpPr>
        <p:spPr/>
        <p:txBody>
          <a:bodyPr/>
          <a:lstStyle/>
          <a:p>
            <a:pPr>
              <a:defRPr/>
            </a:pPr>
            <a:fld id="{D2481BE2-30E2-442C-A164-EE1FBE4A9561}" type="slidenum">
              <a:rPr lang="en-GB" smtClean="0"/>
              <a:pPr>
                <a:defRPr/>
              </a:pPr>
              <a:t>‹#›</a:t>
            </a:fld>
            <a:endParaRPr lang="en-GB"/>
          </a:p>
        </p:txBody>
      </p:sp>
    </p:spTree>
    <p:extLst>
      <p:ext uri="{BB962C8B-B14F-4D97-AF65-F5344CB8AC3E}">
        <p14:creationId xmlns:p14="http://schemas.microsoft.com/office/powerpoint/2010/main" val="1310342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FB1698C-6BBB-4020-BA11-276D8D3E9E6F}" type="datetime5">
              <a:rPr lang="en-GB" smtClean="0"/>
              <a:t>1-Feb-19</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6866D51-BFFB-474A-A860-A70E97B0E38E}" type="slidenum">
              <a:rPr lang="en-GB" smtClean="0"/>
              <a:pPr>
                <a:defRPr/>
              </a:pPr>
              <a:t>‹#›</a:t>
            </a:fld>
            <a:endParaRPr lang="en-GB"/>
          </a:p>
        </p:txBody>
      </p:sp>
    </p:spTree>
    <p:extLst>
      <p:ext uri="{BB962C8B-B14F-4D97-AF65-F5344CB8AC3E}">
        <p14:creationId xmlns:p14="http://schemas.microsoft.com/office/powerpoint/2010/main" val="415733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4CE4FD5-3B9E-46B8-AC2B-E00E5C003A76}" type="datetime5">
              <a:rPr lang="en-GB" smtClean="0"/>
              <a:t>1-Feb-19</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186805929"/>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69344233"/>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04116219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162584209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1-Feb-19</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7011652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1-Feb-19</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205814760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71B3C8B-7ED9-4493-8A6B-D76E746B111A}"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7C2B4EF3-4ED3-4506-9AA5-259B16A34643}" type="slidenum">
              <a:rPr lang="en-GB" smtClean="0"/>
              <a:pPr>
                <a:defRPr/>
              </a:pPr>
              <a:t>‹#›</a:t>
            </a:fld>
            <a:endParaRPr lang="en-GB"/>
          </a:p>
        </p:txBody>
      </p:sp>
    </p:spTree>
    <p:extLst>
      <p:ext uri="{BB962C8B-B14F-4D97-AF65-F5344CB8AC3E}">
        <p14:creationId xmlns:p14="http://schemas.microsoft.com/office/powerpoint/2010/main" val="1990855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4C7EBF1-574C-46DB-928B-87DE1B51D72F}" type="datetime5">
              <a:rPr lang="en-GB" smtClean="0"/>
              <a:t>1-Feb-19</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63F5B32A-5322-434F-903C-011312C1860D}" type="slidenum">
              <a:rPr lang="en-GB" smtClean="0"/>
              <a:pPr>
                <a:defRPr/>
              </a:pPr>
              <a:t>‹#›</a:t>
            </a:fld>
            <a:endParaRPr lang="en-GB"/>
          </a:p>
        </p:txBody>
      </p:sp>
    </p:spTree>
    <p:extLst>
      <p:ext uri="{BB962C8B-B14F-4D97-AF65-F5344CB8AC3E}">
        <p14:creationId xmlns:p14="http://schemas.microsoft.com/office/powerpoint/2010/main" val="3727719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40000"/>
                <a:lumOff val="60000"/>
              </a:schemeClr>
            </a:gs>
            <a:gs pos="74000">
              <a:schemeClr val="accent1">
                <a:lumMod val="45000"/>
                <a:lumOff val="55000"/>
              </a:schemeClr>
            </a:gs>
            <a:gs pos="83000">
              <a:schemeClr val="accent1">
                <a:lumMod val="45000"/>
                <a:lumOff val="55000"/>
              </a:schemeClr>
            </a:gs>
            <a:gs pos="100000">
              <a:schemeClr val="accent6">
                <a:lumMod val="50000"/>
              </a:schemeClr>
            </a:gs>
          </a:gsLst>
          <a:lin ang="5400000" scaled="1"/>
          <a:tileRect/>
        </a:gra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A4CE4FD5-3B9E-46B8-AC2B-E00E5C003A76}" type="datetime5">
              <a:rPr lang="en-GB" smtClean="0"/>
              <a:t>1-Feb-19</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r>
              <a:rPr lang="en-GB"/>
              <a:t>                             </a:t>
            </a: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697111910"/>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hd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95536" y="2564904"/>
            <a:ext cx="6624736" cy="3816350"/>
          </a:xfrm>
        </p:spPr>
        <p:txBody>
          <a:bodyPr>
            <a:normAutofit fontScale="90000"/>
          </a:bodyPr>
          <a:lstStyle/>
          <a:p>
            <a:pPr algn="ctr" eaLnBrk="1" hangingPunct="1">
              <a:defRPr/>
            </a:pPr>
            <a:br>
              <a:rPr lang="en-GB" altLang="en-US" sz="4000" b="1" i="1" dirty="0"/>
            </a:br>
            <a:br>
              <a:rPr lang="en-GB" altLang="en-US" sz="4000" i="1" dirty="0"/>
            </a:br>
            <a:r>
              <a:rPr lang="en-GB" altLang="en-US" sz="4000" b="1" i="1" dirty="0"/>
              <a:t>BA Leadership &amp; Management Skills for the Workplace</a:t>
            </a:r>
            <a:br>
              <a:rPr lang="en-GB" altLang="en-US" sz="4000" dirty="0"/>
            </a:br>
            <a:br>
              <a:rPr lang="en-GB" altLang="en-US" sz="4000" dirty="0"/>
            </a:br>
            <a:r>
              <a:rPr lang="en-GB" altLang="en-US" sz="4000" b="1" dirty="0">
                <a:solidFill>
                  <a:srgbClr val="0070C0"/>
                </a:solidFill>
              </a:rPr>
              <a:t>Module: BMSK5001 </a:t>
            </a:r>
            <a:br>
              <a:rPr lang="en-GB" altLang="en-US" sz="4000" b="1" dirty="0">
                <a:solidFill>
                  <a:srgbClr val="0070C0"/>
                </a:solidFill>
              </a:rPr>
            </a:br>
            <a:br>
              <a:rPr lang="en-GB" altLang="en-US" sz="4000" dirty="0"/>
            </a:br>
            <a:r>
              <a:rPr lang="en-GB" sz="4000" b="1" dirty="0">
                <a:solidFill>
                  <a:schemeClr val="tx1">
                    <a:lumMod val="65000"/>
                    <a:lumOff val="35000"/>
                  </a:schemeClr>
                </a:solidFill>
              </a:rPr>
              <a:t>Developing Workplace Critical Thinking</a:t>
            </a:r>
            <a:br>
              <a:rPr lang="en-GB" sz="4000" b="1" dirty="0">
                <a:solidFill>
                  <a:schemeClr val="tx1">
                    <a:lumMod val="65000"/>
                    <a:lumOff val="35000"/>
                  </a:schemeClr>
                </a:solidFill>
              </a:rPr>
            </a:br>
            <a:r>
              <a:rPr lang="en-GB" sz="3100" b="1" dirty="0">
                <a:solidFill>
                  <a:schemeClr val="tx1">
                    <a:lumMod val="65000"/>
                    <a:lumOff val="35000"/>
                  </a:schemeClr>
                </a:solidFill>
              </a:rPr>
              <a:t>Week1</a:t>
            </a:r>
            <a:br>
              <a:rPr lang="en-GB" sz="3100" b="1" dirty="0">
                <a:solidFill>
                  <a:schemeClr val="tx1">
                    <a:lumMod val="65000"/>
                    <a:lumOff val="35000"/>
                  </a:schemeClr>
                </a:solidFill>
              </a:rPr>
            </a:br>
            <a:br>
              <a:rPr lang="en-GB" altLang="en-US" sz="2000" dirty="0"/>
            </a:br>
            <a:br>
              <a:rPr lang="en-GB" altLang="en-US" sz="4000" dirty="0"/>
            </a:br>
            <a:endParaRPr lang="en-GB" altLang="en-US" sz="2800" dirty="0"/>
          </a:p>
        </p:txBody>
      </p:sp>
      <p:pic>
        <p:nvPicPr>
          <p:cNvPr id="2051" name="Picture 1" descr="TSD_logo2010"/>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164288" y="5949280"/>
            <a:ext cx="1730890" cy="648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3381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Aim</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8219256" cy="4525963"/>
          </a:xfrm>
        </p:spPr>
        <p:txBody>
          <a:bodyPr/>
          <a:lstStyle/>
          <a:p>
            <a:pPr marL="0" indent="0" algn="ctr">
              <a:buNone/>
            </a:pPr>
            <a:r>
              <a:rPr lang="en-GB" dirty="0">
                <a:solidFill>
                  <a:srgbClr val="0070C0"/>
                </a:solidFill>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To Develop a Critical approach to workplace thinking, based on established theoretical models. </a:t>
            </a:r>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7B3CCAD6-160C-4D01-8B88-6304D30867DA}" type="slidenum">
              <a:rPr lang="en-GB" smtClean="0"/>
              <a:pPr>
                <a:defRPr/>
              </a:pPr>
              <a:t>2</a:t>
            </a:fld>
            <a:endParaRPr lang="en-GB"/>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a:stretch>
            <a:fillRect/>
          </a:stretch>
        </p:blipFill>
        <p:spPr>
          <a:xfrm>
            <a:off x="2063383" y="3212976"/>
            <a:ext cx="4883561" cy="2747003"/>
          </a:xfrm>
          <a:prstGeom prst="rect">
            <a:avLst/>
          </a:prstGeom>
        </p:spPr>
      </p:pic>
    </p:spTree>
    <p:extLst>
      <p:ext uri="{BB962C8B-B14F-4D97-AF65-F5344CB8AC3E}">
        <p14:creationId xmlns:p14="http://schemas.microsoft.com/office/powerpoint/2010/main" val="2148689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977" y="0"/>
            <a:ext cx="8229600" cy="1143000"/>
          </a:xfrm>
        </p:spPr>
        <p:txBody>
          <a:bodyPr/>
          <a:lstStyle/>
          <a:p>
            <a:r>
              <a:rPr lang="en-GB" sz="3600" b="1" dirty="0">
                <a:latin typeface="Arial" panose="020B0604020202020204" pitchFamily="34" charset="0"/>
                <a:cs typeface="Arial" panose="020B0604020202020204" pitchFamily="34" charset="0"/>
              </a:rPr>
              <a:t>Module Objectives</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66153" y="1218985"/>
            <a:ext cx="8147248" cy="639762"/>
          </a:xfrm>
        </p:spPr>
        <p:txBody>
          <a:bodyPr>
            <a:normAutofit fontScale="85000" lnSpcReduction="10000"/>
          </a:bodyPr>
          <a:lstStyle/>
          <a:p>
            <a:r>
              <a:rPr lang="en-GB" sz="2800" b="1" dirty="0">
                <a:solidFill>
                  <a:srgbClr val="FF0000"/>
                </a:solidFill>
              </a:rPr>
              <a:t>At the end of the module the learner will be able to:</a:t>
            </a:r>
          </a:p>
        </p:txBody>
      </p:sp>
      <p:sp>
        <p:nvSpPr>
          <p:cNvPr id="4" name="Content Placeholder 3"/>
          <p:cNvSpPr>
            <a:spLocks noGrp="1"/>
          </p:cNvSpPr>
          <p:nvPr>
            <p:ph sz="half" idx="2"/>
          </p:nvPr>
        </p:nvSpPr>
        <p:spPr>
          <a:xfrm>
            <a:off x="224977" y="1972143"/>
            <a:ext cx="8280920" cy="3951288"/>
          </a:xfrm>
        </p:spPr>
        <p:txBody>
          <a:bodyPr>
            <a:noAutofit/>
          </a:bodyPr>
          <a:lstStyle/>
          <a:p>
            <a:r>
              <a:rPr lang="en-GB" sz="2400" b="1" dirty="0">
                <a:solidFill>
                  <a:srgbClr val="0070C0"/>
                </a:solidFill>
              </a:rPr>
              <a:t>Distinguish and Analyse the difference between beliefs, attitudes and values within a workplace context</a:t>
            </a:r>
          </a:p>
          <a:p>
            <a:r>
              <a:rPr lang="en-GB" sz="2400" b="1" dirty="0">
                <a:solidFill>
                  <a:srgbClr val="7030A0"/>
                </a:solidFill>
              </a:rPr>
              <a:t>Critically assess their own beliefs, attitudes and value systems and their impact on workplace behaviour</a:t>
            </a:r>
          </a:p>
          <a:p>
            <a:r>
              <a:rPr lang="en-GB" sz="2400" b="1" dirty="0">
                <a:solidFill>
                  <a:srgbClr val="002060"/>
                </a:solidFill>
              </a:rPr>
              <a:t>Apply the critical assessment of an appropriate management theory</a:t>
            </a:r>
          </a:p>
        </p:txBody>
      </p:sp>
      <p:sp>
        <p:nvSpPr>
          <p:cNvPr id="7" name="Footer Placeholder 6"/>
          <p:cNvSpPr>
            <a:spLocks noGrp="1"/>
          </p:cNvSpPr>
          <p:nvPr>
            <p:ph type="ftr" sz="quarter" idx="11"/>
          </p:nvPr>
        </p:nvSpPr>
        <p:spPr/>
        <p:txBody>
          <a:bodyPr/>
          <a:lstStyle/>
          <a:p>
            <a:pPr>
              <a:defRPr/>
            </a:pPr>
            <a:r>
              <a:rPr lang="en-GB"/>
              <a:t>                             </a:t>
            </a:r>
            <a:endParaRPr lang="en-GB" dirty="0"/>
          </a:p>
        </p:txBody>
      </p:sp>
      <p:sp>
        <p:nvSpPr>
          <p:cNvPr id="8" name="Slide Number Placeholder 7"/>
          <p:cNvSpPr>
            <a:spLocks noGrp="1"/>
          </p:cNvSpPr>
          <p:nvPr>
            <p:ph type="sldNum" sz="quarter" idx="12"/>
          </p:nvPr>
        </p:nvSpPr>
        <p:spPr/>
        <p:txBody>
          <a:bodyPr/>
          <a:lstStyle/>
          <a:p>
            <a:pPr>
              <a:defRPr/>
            </a:pPr>
            <a:fld id="{AABF9B37-B947-47B3-98D8-2A429E173693}" type="slidenum">
              <a:rPr lang="en-GB" smtClean="0"/>
              <a:pPr>
                <a:defRPr/>
              </a:pPr>
              <a:t>3</a:t>
            </a:fld>
            <a:endParaRPr lang="en-GB" dirty="0"/>
          </a:p>
        </p:txBody>
      </p:sp>
      <p:pic>
        <p:nvPicPr>
          <p:cNvPr id="9"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14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50"/>
                                  </p:stCondLst>
                                  <p:childTnLst>
                                    <p:set>
                                      <p:cBhvr>
                                        <p:cTn id="6"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25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750"/>
                                        <p:tgtEl>
                                          <p:spTgt spid="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50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a:latin typeface="Arial" panose="020B0604020202020204" pitchFamily="34" charset="0"/>
                <a:cs typeface="Arial" panose="020B0604020202020204" pitchFamily="34" charset="0"/>
              </a:rPr>
              <a:t>Introduction</a:t>
            </a:r>
          </a:p>
        </p:txBody>
      </p:sp>
      <p:sp>
        <p:nvSpPr>
          <p:cNvPr id="35843" name="Content Placeholder 2"/>
          <p:cNvSpPr>
            <a:spLocks noGrp="1"/>
          </p:cNvSpPr>
          <p:nvPr>
            <p:ph idx="1"/>
          </p:nvPr>
        </p:nvSpPr>
        <p:spPr>
          <a:xfrm>
            <a:off x="899592" y="1367011"/>
            <a:ext cx="7993062" cy="4726285"/>
          </a:xfrm>
        </p:spPr>
        <p:txBody>
          <a:bodyPr>
            <a:normAutofit fontScale="92500" lnSpcReduction="10000"/>
          </a:bodyPr>
          <a:lstStyle/>
          <a:p>
            <a:pPr marL="0" indent="0">
              <a:buFont typeface="Arial" pitchFamily="34" charset="0"/>
              <a:buNone/>
            </a:pPr>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BMSK5001</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Critical Thinking</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Critical Reflection</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Validating Evidence</a:t>
            </a:r>
          </a:p>
          <a:p>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Primary &amp; Secondary                                 Evidence</a:t>
            </a:r>
          </a:p>
          <a:p>
            <a:endParaRPr lang="en-GB" altLang="en-US" sz="900" dirty="0">
              <a:latin typeface="Arial" pitchFamily="34" charset="0"/>
              <a:cs typeface="Arial" pitchFamily="34" charset="0"/>
            </a:endParaRPr>
          </a:p>
          <a:p>
            <a:r>
              <a:rPr lang="en-GB" altLang="en-US" sz="2800" dirty="0">
                <a:latin typeface="Arial" pitchFamily="34" charset="0"/>
                <a:cs typeface="Arial" pitchFamily="34" charset="0"/>
              </a:rPr>
              <a:t>Ethics &amp; Morals</a:t>
            </a: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pPr>
              <a:defRPr/>
            </a:pPr>
            <a:r>
              <a:rPr lang="en-GB"/>
              <a:t>                             </a:t>
            </a:r>
          </a:p>
        </p:txBody>
      </p:sp>
      <p:sp>
        <p:nvSpPr>
          <p:cNvPr id="8" name="Slide Number Placeholder 3"/>
          <p:cNvSpPr>
            <a:spLocks noGrp="1"/>
          </p:cNvSpPr>
          <p:nvPr>
            <p:ph type="sldNum" sz="quarter" idx="12"/>
          </p:nvPr>
        </p:nvSpPr>
        <p:spPr>
          <a:xfrm>
            <a:off x="6932935" y="6482928"/>
            <a:ext cx="2133600" cy="365125"/>
          </a:xfrm>
        </p:spPr>
        <p:txBody>
          <a:bodyPr/>
          <a:lstStyle/>
          <a:p>
            <a:pPr>
              <a:defRPr/>
            </a:pPr>
            <a:fld id="{701E4ED2-F075-4DBA-96E2-AA9991AAAD39}" type="slidenum">
              <a:rPr lang="en-GB" smtClean="0">
                <a:solidFill>
                  <a:schemeClr val="bg1"/>
                </a:solidFill>
              </a:rPr>
              <a:pPr>
                <a:defRPr/>
              </a:pPr>
              <a:t>4</a:t>
            </a:fld>
            <a:endParaRPr lang="en-GB" dirty="0">
              <a:solidFill>
                <a:schemeClr val="bg1"/>
              </a:solidFill>
            </a:endParaRPr>
          </a:p>
        </p:txBody>
      </p:sp>
      <p:pic>
        <p:nvPicPr>
          <p:cNvPr id="4101"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http://irevolution.files.wordpress.com/2013/03/screen-shot-2013-03-30-at-3-37-40-pm.png?w=500&amp;h=311"/>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584814" y="2125617"/>
            <a:ext cx="3583097" cy="22511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1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7" end="7"/>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9" end="9"/>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3">
                                            <p:txEl>
                                              <p:pRg st="11" end="11"/>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11" end="1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6CA5-C0DD-4D88-AB72-67586BA30DED}"/>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C27BFA1D-6574-4E7D-85D2-D1DE64B2E5A9}"/>
              </a:ext>
            </a:extLst>
          </p:cNvPr>
          <p:cNvSpPr>
            <a:spLocks noGrp="1"/>
          </p:cNvSpPr>
          <p:nvPr>
            <p:ph idx="1"/>
          </p:nvPr>
        </p:nvSpPr>
        <p:spPr/>
        <p:txBody>
          <a:bodyPr>
            <a:normAutofit/>
          </a:bodyPr>
          <a:lstStyle/>
          <a:p>
            <a:r>
              <a:rPr lang="en-GB" sz="2800" dirty="0"/>
              <a:t>Design a poster as a group – judged  in class on 18</a:t>
            </a:r>
            <a:r>
              <a:rPr lang="en-GB" sz="2800" baseline="30000" dirty="0"/>
              <a:t>th</a:t>
            </a:r>
            <a:r>
              <a:rPr lang="en-GB" sz="2800" dirty="0"/>
              <a:t> March 2019</a:t>
            </a:r>
          </a:p>
          <a:p>
            <a:r>
              <a:rPr lang="en-GB" sz="2800" dirty="0"/>
              <a:t>Individual 500 word reflection to be submitted by 25</a:t>
            </a:r>
            <a:r>
              <a:rPr lang="en-GB" sz="2800" baseline="30000" dirty="0"/>
              <a:t>th</a:t>
            </a:r>
            <a:r>
              <a:rPr lang="en-GB" sz="2800" dirty="0"/>
              <a:t> March 2019</a:t>
            </a:r>
          </a:p>
          <a:p>
            <a:endParaRPr lang="en-GB" sz="2800" dirty="0"/>
          </a:p>
          <a:p>
            <a:r>
              <a:rPr lang="en-GB" sz="2800" dirty="0"/>
              <a:t>3000 word report due on 29</a:t>
            </a:r>
            <a:r>
              <a:rPr lang="en-GB" sz="2800" baseline="30000" dirty="0"/>
              <a:t>th</a:t>
            </a:r>
            <a:r>
              <a:rPr lang="en-GB" sz="2800" dirty="0"/>
              <a:t> April 2019</a:t>
            </a:r>
          </a:p>
        </p:txBody>
      </p:sp>
      <p:sp>
        <p:nvSpPr>
          <p:cNvPr id="4" name="Footer Placeholder 3">
            <a:extLst>
              <a:ext uri="{FF2B5EF4-FFF2-40B4-BE49-F238E27FC236}">
                <a16:creationId xmlns:a16="http://schemas.microsoft.com/office/drawing/2014/main" id="{C10B2CBF-9D0B-407C-932C-DD35B3A0A9B3}"/>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E575503A-C07F-48AE-8CA6-F122E3909B77}"/>
              </a:ext>
            </a:extLst>
          </p:cNvPr>
          <p:cNvSpPr>
            <a:spLocks noGrp="1"/>
          </p:cNvSpPr>
          <p:nvPr>
            <p:ph type="sldNum" sz="quarter" idx="12"/>
          </p:nvPr>
        </p:nvSpPr>
        <p:spPr/>
        <p:txBody>
          <a:bodyPr/>
          <a:lstStyle/>
          <a:p>
            <a:pPr>
              <a:defRPr/>
            </a:pPr>
            <a:fld id="{53EA6BA6-A53F-4E90-B1FA-0FC7F4298048}" type="slidenum">
              <a:rPr lang="en-GB" smtClean="0"/>
              <a:pPr>
                <a:defRPr/>
              </a:pPr>
              <a:t>5</a:t>
            </a:fld>
            <a:endParaRPr lang="en-GB"/>
          </a:p>
        </p:txBody>
      </p:sp>
    </p:spTree>
    <p:extLst>
      <p:ext uri="{BB962C8B-B14F-4D97-AF65-F5344CB8AC3E}">
        <p14:creationId xmlns:p14="http://schemas.microsoft.com/office/powerpoint/2010/main" val="2883193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1907704" y="908720"/>
            <a:ext cx="4439959" cy="4195762"/>
          </a:xfrm>
          <a:prstGeom prst="rect">
            <a:avLst/>
          </a:prstGeom>
        </p:spPr>
      </p:pic>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6</a:t>
            </a:fld>
            <a:endParaRPr lang="en-GB"/>
          </a:p>
        </p:txBody>
      </p:sp>
    </p:spTree>
    <p:extLst>
      <p:ext uri="{BB962C8B-B14F-4D97-AF65-F5344CB8AC3E}">
        <p14:creationId xmlns:p14="http://schemas.microsoft.com/office/powerpoint/2010/main" val="2384015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8CDD-9406-4FF5-B732-96AE00F85805}"/>
              </a:ext>
            </a:extLst>
          </p:cNvPr>
          <p:cNvSpPr>
            <a:spLocks noGrp="1"/>
          </p:cNvSpPr>
          <p:nvPr>
            <p:ph type="title"/>
          </p:nvPr>
        </p:nvSpPr>
        <p:spPr/>
        <p:txBody>
          <a:bodyPr/>
          <a:lstStyle/>
          <a:p>
            <a:r>
              <a:rPr lang="en-GB" dirty="0"/>
              <a:t>What is critical thinking?</a:t>
            </a:r>
          </a:p>
        </p:txBody>
      </p:sp>
      <p:sp>
        <p:nvSpPr>
          <p:cNvPr id="3" name="Content Placeholder 2">
            <a:extLst>
              <a:ext uri="{FF2B5EF4-FFF2-40B4-BE49-F238E27FC236}">
                <a16:creationId xmlns:a16="http://schemas.microsoft.com/office/drawing/2014/main" id="{E9ECE861-16A8-4F19-9B07-F0FEB645F17B}"/>
              </a:ext>
            </a:extLst>
          </p:cNvPr>
          <p:cNvSpPr>
            <a:spLocks noGrp="1"/>
          </p:cNvSpPr>
          <p:nvPr>
            <p:ph idx="1"/>
          </p:nvPr>
        </p:nvSpPr>
        <p:spPr>
          <a:xfrm>
            <a:off x="827700" y="1447803"/>
            <a:ext cx="7567544" cy="4957479"/>
          </a:xfrm>
        </p:spPr>
        <p:txBody>
          <a:bodyPr>
            <a:normAutofit/>
          </a:bodyPr>
          <a:lstStyle/>
          <a:p>
            <a:r>
              <a:rPr lang="en-GB" sz="2400" dirty="0"/>
              <a:t>A cognitive activity, associated with using the mind. Learning to think in a critically analytical and evaluative ways means using mental processes such as</a:t>
            </a:r>
          </a:p>
          <a:p>
            <a:r>
              <a:rPr lang="en-GB" sz="2400" dirty="0"/>
              <a:t>Attention</a:t>
            </a:r>
          </a:p>
          <a:p>
            <a:r>
              <a:rPr lang="en-GB" sz="2400" dirty="0"/>
              <a:t>Categorisation</a:t>
            </a:r>
          </a:p>
          <a:p>
            <a:r>
              <a:rPr lang="en-GB" sz="2400" dirty="0"/>
              <a:t>Selection</a:t>
            </a:r>
          </a:p>
          <a:p>
            <a:r>
              <a:rPr lang="en-GB" sz="2400" dirty="0"/>
              <a:t>Judgement</a:t>
            </a:r>
          </a:p>
          <a:p>
            <a:pPr marL="0" indent="0">
              <a:buNone/>
            </a:pPr>
            <a:r>
              <a:rPr lang="en-GB" sz="2400" dirty="0"/>
              <a:t>(Cottrell, 2011)</a:t>
            </a:r>
          </a:p>
        </p:txBody>
      </p:sp>
      <p:sp>
        <p:nvSpPr>
          <p:cNvPr id="4" name="Footer Placeholder 3">
            <a:extLst>
              <a:ext uri="{FF2B5EF4-FFF2-40B4-BE49-F238E27FC236}">
                <a16:creationId xmlns:a16="http://schemas.microsoft.com/office/drawing/2014/main" id="{982BFB3A-4D02-4CBE-8856-C72C9A65CAD2}"/>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A09D916B-6F3A-46E9-A2BD-4C6C58426773}"/>
              </a:ext>
            </a:extLst>
          </p:cNvPr>
          <p:cNvSpPr>
            <a:spLocks noGrp="1"/>
          </p:cNvSpPr>
          <p:nvPr>
            <p:ph type="sldNum" sz="quarter" idx="12"/>
          </p:nvPr>
        </p:nvSpPr>
        <p:spPr/>
        <p:txBody>
          <a:bodyPr/>
          <a:lstStyle/>
          <a:p>
            <a:pPr>
              <a:defRPr/>
            </a:pPr>
            <a:fld id="{53EA6BA6-A53F-4E90-B1FA-0FC7F4298048}" type="slidenum">
              <a:rPr lang="en-GB" smtClean="0"/>
              <a:pPr>
                <a:defRPr/>
              </a:pPr>
              <a:t>7</a:t>
            </a:fld>
            <a:endParaRPr lang="en-GB"/>
          </a:p>
        </p:txBody>
      </p:sp>
    </p:spTree>
    <p:extLst>
      <p:ext uri="{BB962C8B-B14F-4D97-AF65-F5344CB8AC3E}">
        <p14:creationId xmlns:p14="http://schemas.microsoft.com/office/powerpoint/2010/main" val="3370508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447" y="432357"/>
            <a:ext cx="7055380" cy="1400530"/>
          </a:xfrm>
        </p:spPr>
        <p:txBody>
          <a:bodyPr>
            <a:normAutofit/>
          </a:bodyPr>
          <a:lstStyle/>
          <a:p>
            <a:pPr>
              <a:defRPr/>
            </a:pPr>
            <a:r>
              <a:rPr lang="en-GB" sz="3600" b="1" dirty="0">
                <a:latin typeface="Arial" panose="020B0604020202020204" pitchFamily="34" charset="0"/>
                <a:cs typeface="Arial" panose="020B0604020202020204" pitchFamily="34" charset="0"/>
              </a:rPr>
              <a:t>What is Critical Thinking?</a:t>
            </a:r>
          </a:p>
        </p:txBody>
      </p:sp>
      <p:sp>
        <p:nvSpPr>
          <p:cNvPr id="16387" name="Content Placeholder 2"/>
          <p:cNvSpPr>
            <a:spLocks noGrp="1"/>
          </p:cNvSpPr>
          <p:nvPr>
            <p:ph idx="1"/>
          </p:nvPr>
        </p:nvSpPr>
        <p:spPr>
          <a:xfrm>
            <a:off x="5652120" y="1845157"/>
            <a:ext cx="3178696" cy="4713387"/>
          </a:xfrm>
        </p:spPr>
        <p:txBody>
          <a:bodyPr>
            <a:noAutofit/>
          </a:bodyPr>
          <a:lstStyle/>
          <a:p>
            <a:pPr marL="0" indent="0" algn="ctr">
              <a:buNone/>
            </a:pPr>
            <a:r>
              <a:rPr lang="en-GB" altLang="en-US" dirty="0">
                <a:solidFill>
                  <a:srgbClr val="002060"/>
                </a:solidFill>
                <a:latin typeface="Arial" panose="020B0604020202020204" pitchFamily="34" charset="0"/>
                <a:cs typeface="Arial" panose="020B0604020202020204" pitchFamily="34" charset="0"/>
              </a:rPr>
              <a:t>“To analyse a subject equally from both sides of an argument and to critique sources and to explore all aspects of the issue i.e. who, what, when, where, why and how”</a:t>
            </a:r>
          </a:p>
          <a:p>
            <a:endParaRPr lang="en-GB" altLang="en-US" sz="800" dirty="0">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8</a:t>
            </a:fld>
            <a:endParaRPr lang="en-GB"/>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7584" y="1162113"/>
            <a:ext cx="3593052" cy="53878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439219"/>
            <a:ext cx="4032332" cy="4195481"/>
          </a:xfrm>
        </p:spPr>
        <p:txBody>
          <a:bodyPr/>
          <a:lstStyle/>
          <a:p>
            <a:r>
              <a:rPr lang="en-GB" dirty="0">
                <a:solidFill>
                  <a:srgbClr val="7030A0"/>
                </a:solidFill>
              </a:rPr>
              <a:t>“To understand something  fully in different contexts when you argue for and against the case from your own perspective”</a:t>
            </a:r>
          </a:p>
          <a:p>
            <a:endParaRPr lang="en-GB" dirty="0">
              <a:solidFill>
                <a:srgbClr val="7030A0"/>
              </a:solidFill>
            </a:endParaRPr>
          </a:p>
          <a:p>
            <a:r>
              <a:rPr lang="en-GB" dirty="0">
                <a:solidFill>
                  <a:srgbClr val="0070C0"/>
                </a:solidFill>
              </a:rPr>
              <a:t>“Evaluating things, but not just text book things and maybe look outside the box and look at things from different angles”</a:t>
            </a:r>
          </a:p>
          <a:p>
            <a:endParaRPr lang="en-GB" dirty="0">
              <a:solidFill>
                <a:srgbClr val="7030A0"/>
              </a:solidFill>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9</a:t>
            </a:fld>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3" y="1556792"/>
            <a:ext cx="2671217"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1216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sz="3600" b="1" dirty="0">
                <a:latin typeface="Arial" panose="020B0604020202020204" pitchFamily="34" charset="0"/>
                <a:cs typeface="Arial" panose="020B0604020202020204" pitchFamily="34" charset="0"/>
              </a:rPr>
              <a:t>What is Critical Thinking?</a:t>
            </a:r>
          </a:p>
        </p:txBody>
      </p:sp>
      <p:sp>
        <p:nvSpPr>
          <p:cNvPr id="16387" name="Content Placeholder 2"/>
          <p:cNvSpPr>
            <a:spLocks noGrp="1"/>
          </p:cNvSpPr>
          <p:nvPr>
            <p:ph idx="1"/>
          </p:nvPr>
        </p:nvSpPr>
        <p:spPr>
          <a:xfrm>
            <a:off x="611560" y="1600200"/>
            <a:ext cx="8075240" cy="4525963"/>
          </a:xfrm>
        </p:spPr>
        <p:txBody>
          <a:bodyPr>
            <a:noAutofit/>
          </a:bodyPr>
          <a:lstStyle/>
          <a:p>
            <a:r>
              <a:rPr lang="en-GB" altLang="en-US" sz="2800" dirty="0">
                <a:solidFill>
                  <a:srgbClr val="0070C0"/>
                </a:solidFill>
                <a:latin typeface="Arial" panose="020B0604020202020204" pitchFamily="34" charset="0"/>
                <a:cs typeface="Arial" panose="020B0604020202020204" pitchFamily="34" charset="0"/>
              </a:rPr>
              <a:t>“Be wary and ask </a:t>
            </a:r>
            <a:r>
              <a:rPr lang="en-GB" altLang="en-US" sz="2800" dirty="0">
                <a:solidFill>
                  <a:srgbClr val="FF0000"/>
                </a:solidFill>
                <a:latin typeface="Arial" panose="020B0604020202020204" pitchFamily="34" charset="0"/>
                <a:cs typeface="Arial" panose="020B0604020202020204" pitchFamily="34" charset="0"/>
              </a:rPr>
              <a:t>questions</a:t>
            </a:r>
            <a:r>
              <a:rPr lang="en-GB" altLang="en-US" sz="2800" dirty="0">
                <a:solidFill>
                  <a:srgbClr val="0070C0"/>
                </a:solidFill>
                <a:latin typeface="Arial" panose="020B0604020202020204" pitchFamily="34" charset="0"/>
                <a:cs typeface="Arial" panose="020B0604020202020204" pitchFamily="34" charset="0"/>
              </a:rPr>
              <a:t> about why the information says what it says”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002060"/>
                </a:solidFill>
                <a:latin typeface="Arial" panose="020B0604020202020204" pitchFamily="34" charset="0"/>
                <a:cs typeface="Arial" panose="020B0604020202020204" pitchFamily="34" charset="0"/>
              </a:rPr>
              <a:t>“Looking at what something does/</a:t>
            </a:r>
            <a:r>
              <a:rPr lang="en-GB" altLang="en-US" sz="2800" dirty="0">
                <a:solidFill>
                  <a:srgbClr val="FF0000"/>
                </a:solidFill>
                <a:latin typeface="Arial" panose="020B0604020202020204" pitchFamily="34" charset="0"/>
                <a:cs typeface="Arial" panose="020B0604020202020204" pitchFamily="34" charset="0"/>
              </a:rPr>
              <a:t>how it works </a:t>
            </a:r>
            <a:r>
              <a:rPr lang="en-GB" altLang="en-US" sz="2800" dirty="0">
                <a:solidFill>
                  <a:srgbClr val="002060"/>
                </a:solidFill>
                <a:latin typeface="Arial" panose="020B0604020202020204" pitchFamily="34" charset="0"/>
                <a:cs typeface="Arial" panose="020B0604020202020204" pitchFamily="34" charset="0"/>
              </a:rPr>
              <a:t>and </a:t>
            </a:r>
            <a:r>
              <a:rPr lang="en-GB" altLang="en-US" sz="2800" dirty="0">
                <a:solidFill>
                  <a:srgbClr val="FF0000"/>
                </a:solidFill>
                <a:latin typeface="Arial" panose="020B0604020202020204" pitchFamily="34" charset="0"/>
                <a:cs typeface="Arial" panose="020B0604020202020204" pitchFamily="34" charset="0"/>
              </a:rPr>
              <a:t>does it achieve </a:t>
            </a:r>
            <a:r>
              <a:rPr lang="en-GB" altLang="en-US" sz="2800" dirty="0">
                <a:solidFill>
                  <a:srgbClr val="002060"/>
                </a:solidFill>
                <a:latin typeface="Arial" panose="020B0604020202020204" pitchFamily="34" charset="0"/>
                <a:cs typeface="Arial" panose="020B0604020202020204" pitchFamily="34" charset="0"/>
              </a:rPr>
              <a:t>this. What if it was built </a:t>
            </a:r>
            <a:r>
              <a:rPr lang="en-GB" altLang="en-US" sz="2800" dirty="0">
                <a:solidFill>
                  <a:srgbClr val="FF0000"/>
                </a:solidFill>
                <a:latin typeface="Arial" panose="020B0604020202020204" pitchFamily="34" charset="0"/>
                <a:cs typeface="Arial" panose="020B0604020202020204" pitchFamily="34" charset="0"/>
              </a:rPr>
              <a:t>another way/used </a:t>
            </a:r>
            <a:r>
              <a:rPr lang="en-GB" altLang="en-US" sz="2800" dirty="0">
                <a:solidFill>
                  <a:srgbClr val="002060"/>
                </a:solidFill>
                <a:latin typeface="Arial" panose="020B0604020202020204" pitchFamily="34" charset="0"/>
                <a:cs typeface="Arial" panose="020B0604020202020204" pitchFamily="34" charset="0"/>
              </a:rPr>
              <a:t>different elements”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7030A0"/>
                </a:solidFill>
                <a:latin typeface="Arial" panose="020B0604020202020204" pitchFamily="34" charset="0"/>
                <a:cs typeface="Arial" panose="020B0604020202020204" pitchFamily="34" charset="0"/>
              </a:rPr>
              <a:t>‘It’s not enough to just use the research, you have to </a:t>
            </a:r>
            <a:r>
              <a:rPr lang="en-GB" altLang="en-US" sz="2800" dirty="0">
                <a:solidFill>
                  <a:srgbClr val="FF0000"/>
                </a:solidFill>
                <a:latin typeface="Arial" panose="020B0604020202020204" pitchFamily="34" charset="0"/>
                <a:cs typeface="Arial" panose="020B0604020202020204" pitchFamily="34" charset="0"/>
              </a:rPr>
              <a:t>analyse</a:t>
            </a:r>
            <a:r>
              <a:rPr lang="en-GB" altLang="en-US" sz="2800" dirty="0">
                <a:solidFill>
                  <a:srgbClr val="7030A0"/>
                </a:solidFill>
                <a:latin typeface="Arial" panose="020B0604020202020204" pitchFamily="34" charset="0"/>
                <a:cs typeface="Arial" panose="020B0604020202020204" pitchFamily="34" charset="0"/>
              </a:rPr>
              <a:t> it and present </a:t>
            </a:r>
            <a:r>
              <a:rPr lang="en-GB" altLang="en-US" sz="2800" dirty="0">
                <a:solidFill>
                  <a:srgbClr val="FF0000"/>
                </a:solidFill>
                <a:latin typeface="Arial" panose="020B0604020202020204" pitchFamily="34" charset="0"/>
                <a:cs typeface="Arial" panose="020B0604020202020204" pitchFamily="34" charset="0"/>
              </a:rPr>
              <a:t>your point of view”</a:t>
            </a:r>
          </a:p>
          <a:p>
            <a:pPr marL="0" indent="0">
              <a:buNone/>
            </a:pPr>
            <a:endParaRPr lang="en-GB" altLang="en-US" sz="2800" dirty="0">
              <a:latin typeface="Arial" panose="020B0604020202020204" pitchFamily="34" charset="0"/>
              <a:cs typeface="Arial" panose="020B0604020202020204" pitchFamily="34" charset="0"/>
            </a:endParaRPr>
          </a:p>
        </p:txBody>
      </p:sp>
      <p:sp>
        <p:nvSpPr>
          <p:cNvPr id="6" name="Footer Placeholder 5"/>
          <p:cNvSpPr>
            <a:spLocks noGrp="1"/>
          </p:cNvSpPr>
          <p:nvPr>
            <p:ph type="ftr" sz="quarter" idx="11"/>
          </p:nvPr>
        </p:nvSpPr>
        <p:spPr>
          <a:xfrm>
            <a:off x="250825" y="6477000"/>
            <a:ext cx="7897813" cy="274638"/>
          </a:xfrm>
        </p:spPr>
        <p:txBody>
          <a:bodyPr/>
          <a:lstStyle/>
          <a:p>
            <a:pPr>
              <a:defRPr/>
            </a:pPr>
            <a:r>
              <a:rPr lang="en-GB" dirty="0"/>
              <a:t>                             </a:t>
            </a: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10</a:t>
            </a:fld>
            <a:endParaRPr lang="en-GB"/>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355968" y="6173990"/>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485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700" y="2052925"/>
            <a:ext cx="7704740" cy="1088043"/>
          </a:xfrm>
        </p:spPr>
        <p:txBody>
          <a:bodyPr/>
          <a:lstStyle/>
          <a:p>
            <a:pPr marL="0" indent="0">
              <a:buNone/>
            </a:pPr>
            <a:r>
              <a:rPr lang="en-GB" dirty="0"/>
              <a:t>https://www.bbc.co.uk/cbbc/quizzes/real-or-fake-news-quiz</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11</a:t>
            </a:fld>
            <a:endParaRPr lang="en-GB"/>
          </a:p>
        </p:txBody>
      </p:sp>
      <p:pic>
        <p:nvPicPr>
          <p:cNvPr id="2" name="Picture 1"/>
          <p:cNvPicPr>
            <a:picLocks noChangeAspect="1"/>
          </p:cNvPicPr>
          <p:nvPr/>
        </p:nvPicPr>
        <p:blipFill>
          <a:blip r:embed="rId2"/>
          <a:stretch>
            <a:fillRect/>
          </a:stretch>
        </p:blipFill>
        <p:spPr>
          <a:xfrm>
            <a:off x="3347864" y="2996952"/>
            <a:ext cx="2358008" cy="2652759"/>
          </a:xfrm>
          <a:prstGeom prst="rect">
            <a:avLst/>
          </a:prstGeom>
        </p:spPr>
      </p:pic>
    </p:spTree>
    <p:extLst>
      <p:ext uri="{BB962C8B-B14F-4D97-AF65-F5344CB8AC3E}">
        <p14:creationId xmlns:p14="http://schemas.microsoft.com/office/powerpoint/2010/main" val="4205557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B092-1A28-46D5-A846-84720E89CEFC}"/>
              </a:ext>
            </a:extLst>
          </p:cNvPr>
          <p:cNvSpPr>
            <a:spLocks noGrp="1"/>
          </p:cNvSpPr>
          <p:nvPr>
            <p:ph type="title"/>
          </p:nvPr>
        </p:nvSpPr>
        <p:spPr/>
        <p:txBody>
          <a:bodyPr/>
          <a:lstStyle/>
          <a:p>
            <a:r>
              <a:rPr lang="en-GB" dirty="0"/>
              <a:t>Fake News/Interpretation</a:t>
            </a:r>
          </a:p>
        </p:txBody>
      </p:sp>
      <p:sp>
        <p:nvSpPr>
          <p:cNvPr id="3" name="Content Placeholder 2">
            <a:extLst>
              <a:ext uri="{FF2B5EF4-FFF2-40B4-BE49-F238E27FC236}">
                <a16:creationId xmlns:a16="http://schemas.microsoft.com/office/drawing/2014/main" id="{9700AF49-F2FD-4B7F-8D0A-5088C7540843}"/>
              </a:ext>
            </a:extLst>
          </p:cNvPr>
          <p:cNvSpPr>
            <a:spLocks noGrp="1"/>
          </p:cNvSpPr>
          <p:nvPr>
            <p:ph idx="1"/>
          </p:nvPr>
        </p:nvSpPr>
        <p:spPr>
          <a:xfrm>
            <a:off x="827700" y="1628801"/>
            <a:ext cx="6711654" cy="4619606"/>
          </a:xfrm>
        </p:spPr>
        <p:txBody>
          <a:bodyPr/>
          <a:lstStyle/>
          <a:p>
            <a:r>
              <a:rPr lang="en-GB" dirty="0"/>
              <a:t>Newspapers can choose which areas of the research to highlight</a:t>
            </a:r>
          </a:p>
          <a:p>
            <a:r>
              <a:rPr lang="en-GB" dirty="0"/>
              <a:t>“22% of women feel discriminated against at work”</a:t>
            </a:r>
          </a:p>
          <a:p>
            <a:r>
              <a:rPr lang="en-GB" dirty="0"/>
              <a:t>What is their source?</a:t>
            </a:r>
          </a:p>
          <a:p>
            <a:r>
              <a:rPr lang="en-GB" dirty="0"/>
              <a:t>Who wrote the article?</a:t>
            </a:r>
          </a:p>
          <a:p>
            <a:r>
              <a:rPr lang="en-GB" dirty="0"/>
              <a:t>What was the sample size?</a:t>
            </a:r>
          </a:p>
          <a:p>
            <a:r>
              <a:rPr lang="en-GB" dirty="0"/>
              <a:t>Was the research cross-sectional or longitudinal?</a:t>
            </a:r>
          </a:p>
          <a:p>
            <a:r>
              <a:rPr lang="en-GB" dirty="0"/>
              <a:t>What do the researchers see as limitations of their own research?</a:t>
            </a:r>
          </a:p>
          <a:p>
            <a:pPr marL="0" indent="0">
              <a:buNone/>
            </a:pPr>
            <a:endParaRPr lang="en-GB" dirty="0"/>
          </a:p>
        </p:txBody>
      </p:sp>
      <p:sp>
        <p:nvSpPr>
          <p:cNvPr id="4" name="Footer Placeholder 3">
            <a:extLst>
              <a:ext uri="{FF2B5EF4-FFF2-40B4-BE49-F238E27FC236}">
                <a16:creationId xmlns:a16="http://schemas.microsoft.com/office/drawing/2014/main" id="{AD874EC9-6342-4260-B9B5-2890567072F9}"/>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D50033B3-BD9B-4F73-B008-7FE1A9FB0D31}"/>
              </a:ext>
            </a:extLst>
          </p:cNvPr>
          <p:cNvSpPr>
            <a:spLocks noGrp="1"/>
          </p:cNvSpPr>
          <p:nvPr>
            <p:ph type="sldNum" sz="quarter" idx="12"/>
          </p:nvPr>
        </p:nvSpPr>
        <p:spPr/>
        <p:txBody>
          <a:bodyPr/>
          <a:lstStyle/>
          <a:p>
            <a:pPr>
              <a:defRPr/>
            </a:pPr>
            <a:fld id="{53EA6BA6-A53F-4E90-B1FA-0FC7F4298048}" type="slidenum">
              <a:rPr lang="en-GB" smtClean="0"/>
              <a:pPr>
                <a:defRPr/>
              </a:pPr>
              <a:t>12</a:t>
            </a:fld>
            <a:endParaRPr lang="en-GB"/>
          </a:p>
        </p:txBody>
      </p:sp>
    </p:spTree>
    <p:extLst>
      <p:ext uri="{BB962C8B-B14F-4D97-AF65-F5344CB8AC3E}">
        <p14:creationId xmlns:p14="http://schemas.microsoft.com/office/powerpoint/2010/main" val="1490746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744" y="980728"/>
            <a:ext cx="7055380" cy="1400530"/>
          </a:xfrm>
        </p:spPr>
        <p:txBody>
          <a:bodyPr/>
          <a:lstStyle/>
          <a:p>
            <a:pPr algn="ctr"/>
            <a:r>
              <a:rPr lang="en-GB" b="1" dirty="0">
                <a:solidFill>
                  <a:srgbClr val="FFC000"/>
                </a:solidFill>
              </a:rPr>
              <a:t>Critical Thinking </a:t>
            </a:r>
            <a:r>
              <a:rPr lang="en-GB" sz="3600" b="1" dirty="0">
                <a:solidFill>
                  <a:srgbClr val="FFC000"/>
                </a:solidFill>
              </a:rPr>
              <a:t> </a:t>
            </a:r>
            <a:br>
              <a:rPr lang="en-GB" sz="3600" b="1" dirty="0">
                <a:solidFill>
                  <a:srgbClr val="FFC000"/>
                </a:solidFill>
              </a:rPr>
            </a:br>
            <a:r>
              <a:rPr lang="en-GB" sz="3600" b="1" dirty="0">
                <a:solidFill>
                  <a:srgbClr val="FFC000"/>
                </a:solidFill>
              </a:rPr>
              <a:t>Setting out </a:t>
            </a:r>
            <a:r>
              <a:rPr lang="en-GB" sz="3600" b="1" dirty="0">
                <a:solidFill>
                  <a:srgbClr val="FF0000"/>
                </a:solidFill>
              </a:rPr>
              <a:t>actively</a:t>
            </a:r>
            <a:r>
              <a:rPr lang="en-GB" sz="3600" b="1" dirty="0">
                <a:solidFill>
                  <a:srgbClr val="FFC000"/>
                </a:solidFill>
              </a:rPr>
              <a:t> to </a:t>
            </a:r>
            <a:r>
              <a:rPr lang="en-GB" sz="3600" b="1" dirty="0">
                <a:solidFill>
                  <a:srgbClr val="FF0000"/>
                </a:solidFill>
              </a:rPr>
              <a:t>understand</a:t>
            </a:r>
            <a:r>
              <a:rPr lang="en-GB" sz="3600" b="1" dirty="0">
                <a:solidFill>
                  <a:srgbClr val="FFC000"/>
                </a:solidFill>
              </a:rPr>
              <a:t> what is really going on using </a:t>
            </a:r>
            <a:r>
              <a:rPr lang="en-GB" sz="3600" b="1" dirty="0">
                <a:solidFill>
                  <a:srgbClr val="FF0000"/>
                </a:solidFill>
              </a:rPr>
              <a:t>reasoning</a:t>
            </a:r>
            <a:r>
              <a:rPr lang="en-GB" sz="3600" b="1" dirty="0">
                <a:solidFill>
                  <a:srgbClr val="FFC000"/>
                </a:solidFill>
              </a:rPr>
              <a:t>, </a:t>
            </a:r>
            <a:r>
              <a:rPr lang="en-GB" sz="3600" b="1" dirty="0">
                <a:solidFill>
                  <a:srgbClr val="FF0000"/>
                </a:solidFill>
              </a:rPr>
              <a:t>evaluating</a:t>
            </a:r>
            <a:r>
              <a:rPr lang="en-GB" sz="3600" b="1" dirty="0">
                <a:solidFill>
                  <a:srgbClr val="FFC000"/>
                </a:solidFill>
              </a:rPr>
              <a:t>, and thinking carefully about the </a:t>
            </a:r>
            <a:r>
              <a:rPr lang="en-GB" sz="3600" b="1" dirty="0">
                <a:solidFill>
                  <a:srgbClr val="FF0000"/>
                </a:solidFill>
              </a:rPr>
              <a:t>process</a:t>
            </a:r>
            <a:r>
              <a:rPr lang="en-GB" sz="3600" b="1" dirty="0">
                <a:solidFill>
                  <a:srgbClr val="FFC000"/>
                </a:solidFill>
              </a:rPr>
              <a:t> of thinking itself.</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13</a:t>
            </a:fld>
            <a:endParaRPr lang="en-GB"/>
          </a:p>
        </p:txBody>
      </p:sp>
      <p:pic>
        <p:nvPicPr>
          <p:cNvPr id="6" name="Picture 5"/>
          <p:cNvPicPr>
            <a:picLocks noChangeAspect="1"/>
          </p:cNvPicPr>
          <p:nvPr/>
        </p:nvPicPr>
        <p:blipFill>
          <a:blip r:embed="rId2"/>
          <a:stretch>
            <a:fillRect/>
          </a:stretch>
        </p:blipFill>
        <p:spPr>
          <a:xfrm>
            <a:off x="3779912" y="5013176"/>
            <a:ext cx="1965187" cy="1525910"/>
          </a:xfrm>
          <a:prstGeom prst="rect">
            <a:avLst/>
          </a:prstGeom>
        </p:spPr>
      </p:pic>
    </p:spTree>
    <p:extLst>
      <p:ext uri="{BB962C8B-B14F-4D97-AF65-F5344CB8AC3E}">
        <p14:creationId xmlns:p14="http://schemas.microsoft.com/office/powerpoint/2010/main" val="687231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Critical Thinking by </a:t>
            </a:r>
            <a:r>
              <a:rPr lang="en-GB" sz="3600" b="1" dirty="0" err="1">
                <a:latin typeface="Arial" panose="020B0604020202020204" pitchFamily="34" charset="0"/>
                <a:cs typeface="Arial" panose="020B0604020202020204" pitchFamily="34" charset="0"/>
              </a:rPr>
              <a:t>QualiaSoup</a:t>
            </a:r>
            <a:endParaRPr lang="en-GB" sz="3600" b="1"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14</a:t>
            </a:fld>
            <a:endParaRPr lang="en-GB"/>
          </a:p>
        </p:txBody>
      </p:sp>
      <p:pic>
        <p:nvPicPr>
          <p:cNvPr id="6" name="Critical Think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2750" y="1700808"/>
            <a:ext cx="8892988" cy="5040560"/>
          </a:xfrm>
          <a:prstGeom prst="rect">
            <a:avLst/>
          </a:prstGeom>
        </p:spPr>
      </p:pic>
    </p:spTree>
    <p:extLst>
      <p:ext uri="{BB962C8B-B14F-4D97-AF65-F5344CB8AC3E}">
        <p14:creationId xmlns:p14="http://schemas.microsoft.com/office/powerpoint/2010/main" val="31472078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15</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188640"/>
            <a:ext cx="6093296" cy="6093296"/>
          </a:xfrm>
          <a:prstGeom prst="ellipse">
            <a:avLst/>
          </a:prstGeom>
          <a:ln>
            <a:noFill/>
          </a:ln>
          <a:effectLst>
            <a:softEdge rad="112500"/>
          </a:effectLst>
        </p:spPr>
      </p:pic>
    </p:spTree>
    <p:extLst>
      <p:ext uri="{BB962C8B-B14F-4D97-AF65-F5344CB8AC3E}">
        <p14:creationId xmlns:p14="http://schemas.microsoft.com/office/powerpoint/2010/main" val="3123814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F162-BC5F-4E05-A1D7-A80118B28D7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C6C3619-DCB5-4E70-B47E-FB46233CDE0B}"/>
              </a:ext>
            </a:extLst>
          </p:cNvPr>
          <p:cNvSpPr>
            <a:spLocks noGrp="1"/>
          </p:cNvSpPr>
          <p:nvPr>
            <p:ph idx="1"/>
          </p:nvPr>
        </p:nvSpPr>
        <p:spPr>
          <a:xfrm>
            <a:off x="827700" y="1628801"/>
            <a:ext cx="6711654" cy="4619606"/>
          </a:xfrm>
        </p:spPr>
        <p:txBody>
          <a:bodyPr>
            <a:normAutofit fontScale="92500" lnSpcReduction="10000"/>
          </a:bodyPr>
          <a:lstStyle/>
          <a:p>
            <a:r>
              <a:rPr lang="en-GB" dirty="0"/>
              <a:t>Critical thinking is a process involving skills and attitudes</a:t>
            </a:r>
          </a:p>
          <a:p>
            <a:r>
              <a:rPr lang="en-GB" dirty="0"/>
              <a:t>Identifying other people arguments and conclusions</a:t>
            </a:r>
          </a:p>
          <a:p>
            <a:r>
              <a:rPr lang="en-GB" dirty="0"/>
              <a:t>Evaluating the evidence of alternative points of view</a:t>
            </a:r>
          </a:p>
          <a:p>
            <a:r>
              <a:rPr lang="en-GB" dirty="0"/>
              <a:t>Being able to read between the lines and seeing false and unfair assumptions</a:t>
            </a:r>
          </a:p>
          <a:p>
            <a:r>
              <a:rPr lang="en-GB" dirty="0"/>
              <a:t>Recognise techniques to make certain positions and false logic and persuasive devises</a:t>
            </a:r>
          </a:p>
          <a:p>
            <a:r>
              <a:rPr lang="en-GB" dirty="0"/>
              <a:t>Reflecting on issues</a:t>
            </a:r>
          </a:p>
          <a:p>
            <a:r>
              <a:rPr lang="en-GB" dirty="0"/>
              <a:t>Drawing conclusions justifiable </a:t>
            </a:r>
          </a:p>
          <a:p>
            <a:r>
              <a:rPr lang="en-GB" dirty="0"/>
              <a:t>Synthesise information </a:t>
            </a:r>
          </a:p>
          <a:p>
            <a:r>
              <a:rPr lang="en-GB" dirty="0"/>
              <a:t>Present own structured clear view to convince others</a:t>
            </a:r>
          </a:p>
          <a:p>
            <a:endParaRPr lang="en-GB" dirty="0"/>
          </a:p>
        </p:txBody>
      </p:sp>
      <p:sp>
        <p:nvSpPr>
          <p:cNvPr id="4" name="Footer Placeholder 3">
            <a:extLst>
              <a:ext uri="{FF2B5EF4-FFF2-40B4-BE49-F238E27FC236}">
                <a16:creationId xmlns:a16="http://schemas.microsoft.com/office/drawing/2014/main" id="{24853A1B-8762-478C-9D90-A521048C021E}"/>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DB45F02E-C1A6-4BB7-BFB4-21A9A4B01EA1}"/>
              </a:ext>
            </a:extLst>
          </p:cNvPr>
          <p:cNvSpPr>
            <a:spLocks noGrp="1"/>
          </p:cNvSpPr>
          <p:nvPr>
            <p:ph type="sldNum" sz="quarter" idx="12"/>
          </p:nvPr>
        </p:nvSpPr>
        <p:spPr/>
        <p:txBody>
          <a:bodyPr/>
          <a:lstStyle/>
          <a:p>
            <a:pPr>
              <a:defRPr/>
            </a:pPr>
            <a:fld id="{53EA6BA6-A53F-4E90-B1FA-0FC7F4298048}" type="slidenum">
              <a:rPr lang="en-GB" smtClean="0"/>
              <a:pPr>
                <a:defRPr/>
              </a:pPr>
              <a:t>16</a:t>
            </a:fld>
            <a:endParaRPr lang="en-GB"/>
          </a:p>
        </p:txBody>
      </p:sp>
    </p:spTree>
    <p:extLst>
      <p:ext uri="{BB962C8B-B14F-4D97-AF65-F5344CB8AC3E}">
        <p14:creationId xmlns:p14="http://schemas.microsoft.com/office/powerpoint/2010/main" val="3968365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17</a:t>
            </a:fld>
            <a:endParaRPr lang="en-GB"/>
          </a:p>
        </p:txBody>
      </p:sp>
      <p:pic>
        <p:nvPicPr>
          <p:cNvPr id="6" name="Picture 5"/>
          <p:cNvPicPr>
            <a:picLocks noChangeAspect="1"/>
          </p:cNvPicPr>
          <p:nvPr/>
        </p:nvPicPr>
        <p:blipFill>
          <a:blip r:embed="rId3"/>
          <a:stretch>
            <a:fillRect/>
          </a:stretch>
        </p:blipFill>
        <p:spPr>
          <a:xfrm>
            <a:off x="118087" y="842478"/>
            <a:ext cx="7535109" cy="5394834"/>
          </a:xfrm>
          <a:prstGeom prst="rect">
            <a:avLst/>
          </a:prstGeom>
        </p:spPr>
      </p:pic>
    </p:spTree>
    <p:extLst>
      <p:ext uri="{BB962C8B-B14F-4D97-AF65-F5344CB8AC3E}">
        <p14:creationId xmlns:p14="http://schemas.microsoft.com/office/powerpoint/2010/main" val="1659017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18</a:t>
            </a:fld>
            <a:endParaRPr lang="en-GB"/>
          </a:p>
        </p:txBody>
      </p:sp>
      <p:pic>
        <p:nvPicPr>
          <p:cNvPr id="6" name="Picture 5"/>
          <p:cNvPicPr>
            <a:picLocks noChangeAspect="1"/>
          </p:cNvPicPr>
          <p:nvPr/>
        </p:nvPicPr>
        <p:blipFill>
          <a:blip r:embed="rId3"/>
          <a:stretch>
            <a:fillRect/>
          </a:stretch>
        </p:blipFill>
        <p:spPr>
          <a:xfrm>
            <a:off x="533400" y="1178033"/>
            <a:ext cx="7515502" cy="4865579"/>
          </a:xfrm>
          <a:prstGeom prst="rect">
            <a:avLst/>
          </a:prstGeom>
        </p:spPr>
      </p:pic>
    </p:spTree>
    <p:extLst>
      <p:ext uri="{BB962C8B-B14F-4D97-AF65-F5344CB8AC3E}">
        <p14:creationId xmlns:p14="http://schemas.microsoft.com/office/powerpoint/2010/main" val="224300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6338" y="4015037"/>
            <a:ext cx="7055380" cy="1400530"/>
          </a:xfrm>
        </p:spPr>
        <p:txBody>
          <a:bodyPr/>
          <a:lstStyle/>
          <a:p>
            <a:pPr algn="ctr"/>
            <a:r>
              <a:rPr lang="en-GB" dirty="0"/>
              <a:t>Critical thinkers</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19</a:t>
            </a:fld>
            <a:endParaRPr lang="en-GB"/>
          </a:p>
        </p:txBody>
      </p:sp>
      <p:sp>
        <p:nvSpPr>
          <p:cNvPr id="6" name="TextBox 5"/>
          <p:cNvSpPr txBox="1"/>
          <p:nvPr/>
        </p:nvSpPr>
        <p:spPr>
          <a:xfrm>
            <a:off x="251520" y="1977976"/>
            <a:ext cx="2448272" cy="923330"/>
          </a:xfrm>
          <a:prstGeom prst="rect">
            <a:avLst/>
          </a:prstGeom>
          <a:noFill/>
        </p:spPr>
        <p:txBody>
          <a:bodyPr wrap="square" rtlCol="0">
            <a:spAutoFit/>
          </a:bodyPr>
          <a:lstStyle/>
          <a:p>
            <a:pPr algn="ctr"/>
            <a:r>
              <a:rPr lang="en-GB" b="1" dirty="0"/>
              <a:t>Creative thinking</a:t>
            </a:r>
          </a:p>
          <a:p>
            <a:pPr algn="ctr"/>
            <a:r>
              <a:rPr lang="en-GB" dirty="0"/>
              <a:t>Allow the potential to be submerged</a:t>
            </a:r>
          </a:p>
        </p:txBody>
      </p:sp>
      <p:sp>
        <p:nvSpPr>
          <p:cNvPr id="7" name="TextBox 6"/>
          <p:cNvSpPr txBox="1"/>
          <p:nvPr/>
        </p:nvSpPr>
        <p:spPr>
          <a:xfrm>
            <a:off x="6884916" y="1961129"/>
            <a:ext cx="2259084" cy="1200329"/>
          </a:xfrm>
          <a:prstGeom prst="rect">
            <a:avLst/>
          </a:prstGeom>
          <a:noFill/>
        </p:spPr>
        <p:txBody>
          <a:bodyPr wrap="square" rtlCol="0">
            <a:spAutoFit/>
          </a:bodyPr>
          <a:lstStyle/>
          <a:p>
            <a:pPr algn="ctr"/>
            <a:r>
              <a:rPr lang="en-GB" b="1" dirty="0"/>
              <a:t>Analytical thinking</a:t>
            </a:r>
          </a:p>
          <a:p>
            <a:pPr algn="ctr"/>
            <a:r>
              <a:rPr lang="en-GB" dirty="0"/>
              <a:t>Employ tools to solve problems logically</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382" y="3207975"/>
            <a:ext cx="1963563" cy="2188104"/>
          </a:xfrm>
          <a:prstGeom prst="rect">
            <a:avLst/>
          </a:prstGeom>
        </p:spPr>
      </p:pic>
      <p:sp>
        <p:nvSpPr>
          <p:cNvPr id="10" name="TextBox 9"/>
          <p:cNvSpPr txBox="1"/>
          <p:nvPr/>
        </p:nvSpPr>
        <p:spPr>
          <a:xfrm>
            <a:off x="3563888" y="679579"/>
            <a:ext cx="2520280" cy="1107996"/>
          </a:xfrm>
          <a:prstGeom prst="rect">
            <a:avLst/>
          </a:prstGeom>
          <a:noFill/>
        </p:spPr>
        <p:txBody>
          <a:bodyPr wrap="square" rtlCol="0">
            <a:spAutoFit/>
          </a:bodyPr>
          <a:lstStyle/>
          <a:p>
            <a:pPr algn="ctr"/>
            <a:r>
              <a:rPr lang="en-GB" b="1" dirty="0"/>
              <a:t>Quick Thinking</a:t>
            </a:r>
          </a:p>
          <a:p>
            <a:pPr algn="ctr"/>
            <a:r>
              <a:rPr lang="en-GB" sz="1600" dirty="0"/>
              <a:t>Respond to unexpected prompt fluidly and flawlessly</a:t>
            </a: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15807" y="1834973"/>
            <a:ext cx="1292297" cy="1916860"/>
          </a:xfrm>
          <a:prstGeom prst="rect">
            <a:avLst/>
          </a:prstGeom>
        </p:spPr>
      </p:pic>
      <p:pic>
        <p:nvPicPr>
          <p:cNvPr id="13" name="Picture 12"/>
          <p:cNvPicPr>
            <a:picLocks noChangeAspect="1"/>
          </p:cNvPicPr>
          <p:nvPr/>
        </p:nvPicPr>
        <p:blipFill>
          <a:blip r:embed="rId5"/>
          <a:stretch>
            <a:fillRect/>
          </a:stretch>
        </p:blipFill>
        <p:spPr>
          <a:xfrm>
            <a:off x="539552" y="3163079"/>
            <a:ext cx="1699608" cy="2233000"/>
          </a:xfrm>
          <a:prstGeom prst="rect">
            <a:avLst/>
          </a:prstGeom>
        </p:spPr>
      </p:pic>
    </p:spTree>
    <p:extLst>
      <p:ext uri="{BB962C8B-B14F-4D97-AF65-F5344CB8AC3E}">
        <p14:creationId xmlns:p14="http://schemas.microsoft.com/office/powerpoint/2010/main" val="2380014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Which letter doesn’t belong</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20</a:t>
            </a:fld>
            <a:endParaRPr lang="en-GB"/>
          </a:p>
        </p:txBody>
      </p:sp>
      <p:sp>
        <p:nvSpPr>
          <p:cNvPr id="6" name="TextBox 5"/>
          <p:cNvSpPr txBox="1"/>
          <p:nvPr/>
        </p:nvSpPr>
        <p:spPr>
          <a:xfrm>
            <a:off x="1564128" y="2492896"/>
            <a:ext cx="4896544" cy="2185214"/>
          </a:xfrm>
          <a:prstGeom prst="rect">
            <a:avLst/>
          </a:prstGeom>
          <a:noFill/>
        </p:spPr>
        <p:txBody>
          <a:bodyPr wrap="square" rtlCol="0">
            <a:spAutoFit/>
          </a:bodyPr>
          <a:lstStyle/>
          <a:p>
            <a:pPr algn="ctr"/>
            <a:r>
              <a:rPr lang="en-GB" sz="4800" dirty="0"/>
              <a:t>K		M</a:t>
            </a:r>
          </a:p>
          <a:p>
            <a:pPr algn="ctr"/>
            <a:endParaRPr lang="en-GB" sz="4400" dirty="0"/>
          </a:p>
          <a:p>
            <a:pPr algn="ctr"/>
            <a:r>
              <a:rPr lang="en-GB" sz="4400" dirty="0"/>
              <a:t>Q	W</a:t>
            </a:r>
          </a:p>
        </p:txBody>
      </p:sp>
      <p:cxnSp>
        <p:nvCxnSpPr>
          <p:cNvPr id="8" name="Straight Connector 7"/>
          <p:cNvCxnSpPr>
            <a:stCxn id="6" idx="0"/>
          </p:cNvCxnSpPr>
          <p:nvPr/>
        </p:nvCxnSpPr>
        <p:spPr>
          <a:xfrm>
            <a:off x="4012400" y="2492896"/>
            <a:ext cx="0" cy="2520280"/>
          </a:xfrm>
          <a:prstGeom prst="line">
            <a:avLst/>
          </a:prstGeom>
        </p:spPr>
        <p:style>
          <a:lnRef idx="3">
            <a:schemeClr val="dk1"/>
          </a:lnRef>
          <a:fillRef idx="0">
            <a:schemeClr val="dk1"/>
          </a:fillRef>
          <a:effectRef idx="2">
            <a:schemeClr val="dk1"/>
          </a:effectRef>
          <a:fontRef idx="minor">
            <a:schemeClr val="tx1"/>
          </a:fontRef>
        </p:style>
      </p:cxnSp>
      <p:cxnSp>
        <p:nvCxnSpPr>
          <p:cNvPr id="10" name="Straight Connector 9"/>
          <p:cNvCxnSpPr/>
          <p:nvPr/>
        </p:nvCxnSpPr>
        <p:spPr>
          <a:xfrm flipV="1">
            <a:off x="2987824" y="3377701"/>
            <a:ext cx="1998712" cy="51299"/>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40178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6">
                    <a:lumMod val="50000"/>
                  </a:schemeClr>
                </a:solidFill>
              </a:rPr>
              <a:t>VRYFINXMP</a:t>
            </a:r>
            <a:br>
              <a:rPr lang="en-GB" dirty="0">
                <a:solidFill>
                  <a:schemeClr val="accent6">
                    <a:lumMod val="50000"/>
                  </a:schemeClr>
                </a:solidFill>
              </a:rPr>
            </a:br>
            <a:r>
              <a:rPr lang="en-GB" dirty="0">
                <a:solidFill>
                  <a:schemeClr val="accent6">
                    <a:lumMod val="50000"/>
                  </a:schemeClr>
                </a:solidFill>
              </a:rPr>
              <a:t>LARXCDSW</a:t>
            </a:r>
            <a:br>
              <a:rPr lang="en-GB" dirty="0">
                <a:solidFill>
                  <a:schemeClr val="accent6">
                    <a:lumMod val="50000"/>
                  </a:schemeClr>
                </a:solidFill>
              </a:rPr>
            </a:br>
            <a:r>
              <a:rPr lang="en-GB" dirty="0">
                <a:solidFill>
                  <a:schemeClr val="accent6">
                    <a:lumMod val="50000"/>
                  </a:schemeClr>
                </a:solidFill>
              </a:rPr>
              <a:t>HATWXPCT</a:t>
            </a:r>
          </a:p>
        </p:txBody>
      </p:sp>
      <p:sp>
        <p:nvSpPr>
          <p:cNvPr id="3" name="Content Placeholder 2"/>
          <p:cNvSpPr>
            <a:spLocks noGrp="1"/>
          </p:cNvSpPr>
          <p:nvPr>
            <p:ph idx="1"/>
          </p:nvPr>
        </p:nvSpPr>
        <p:spPr>
          <a:xfrm>
            <a:off x="828436" y="3068960"/>
            <a:ext cx="6711654" cy="4195481"/>
          </a:xfrm>
        </p:spPr>
        <p:txBody>
          <a:bodyPr/>
          <a:lstStyle/>
          <a:p>
            <a:pPr marL="0" indent="0">
              <a:buNone/>
            </a:pPr>
            <a:r>
              <a:rPr lang="en-GB" dirty="0"/>
              <a:t>A combination of letters represents a sentence with one “VOWEL” missing. Figure out what that vowel is and re-insert it 11 times in different places to determine what the sentence says.</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21</a:t>
            </a:fld>
            <a:endParaRPr lang="en-GB"/>
          </a:p>
        </p:txBody>
      </p:sp>
    </p:spTree>
    <p:extLst>
      <p:ext uri="{BB962C8B-B14F-4D97-AF65-F5344CB8AC3E}">
        <p14:creationId xmlns:p14="http://schemas.microsoft.com/office/powerpoint/2010/main" val="3663136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How do you win an argument?</a:t>
            </a:r>
          </a:p>
        </p:txBody>
      </p:sp>
      <p:sp>
        <p:nvSpPr>
          <p:cNvPr id="4" name="Footer Placeholder 3"/>
          <p:cNvSpPr>
            <a:spLocks noGrp="1"/>
          </p:cNvSpPr>
          <p:nvPr>
            <p:ph type="ftr" sz="quarter" idx="11"/>
          </p:nvPr>
        </p:nvSpPr>
        <p:spPr>
          <a:xfrm>
            <a:off x="250825" y="6565900"/>
            <a:ext cx="7813675" cy="274638"/>
          </a:xfrm>
        </p:spPr>
        <p:txBody>
          <a:bodyPr/>
          <a:lstStyle/>
          <a:p>
            <a:pPr>
              <a:defRPr/>
            </a:pPr>
            <a:r>
              <a:rPr lang="en-GB"/>
              <a:t>                             </a:t>
            </a:r>
            <a:endParaRPr lang="en-GB" dirty="0"/>
          </a:p>
        </p:txBody>
      </p:sp>
      <p:sp>
        <p:nvSpPr>
          <p:cNvPr id="5" name="Slide Number Placeholder 4"/>
          <p:cNvSpPr>
            <a:spLocks noGrp="1"/>
          </p:cNvSpPr>
          <p:nvPr>
            <p:ph type="sldNum" sz="quarter" idx="12"/>
          </p:nvPr>
        </p:nvSpPr>
        <p:spPr/>
        <p:txBody>
          <a:bodyPr/>
          <a:lstStyle/>
          <a:p>
            <a:pPr>
              <a:defRPr/>
            </a:pPr>
            <a:fld id="{B4294D41-B41E-4CE5-8099-FD3DADB453F3}" type="slidenum">
              <a:rPr lang="en-GB" smtClean="0"/>
              <a:pPr>
                <a:defRPr/>
              </a:pPr>
              <a:t>22</a:t>
            </a:fld>
            <a:endParaRPr lang="en-GB"/>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http://let3.net/wp-content/uploads/2013/10/487257-25026-59.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267744" y="1490060"/>
            <a:ext cx="4608512" cy="30636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E1E6AB1-F153-468D-B3A5-CCED85065D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67744" y="4553748"/>
            <a:ext cx="4608512" cy="2240657"/>
          </a:xfrm>
          <a:prstGeom prst="rect">
            <a:avLst/>
          </a:prstGeom>
        </p:spPr>
      </p:pic>
    </p:spTree>
    <p:extLst>
      <p:ext uri="{BB962C8B-B14F-4D97-AF65-F5344CB8AC3E}">
        <p14:creationId xmlns:p14="http://schemas.microsoft.com/office/powerpoint/2010/main" val="1672796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Developing Your Arguments</a:t>
            </a:r>
          </a:p>
        </p:txBody>
      </p:sp>
      <p:sp>
        <p:nvSpPr>
          <p:cNvPr id="3" name="Content Placeholder 2"/>
          <p:cNvSpPr>
            <a:spLocks noGrp="1"/>
          </p:cNvSpPr>
          <p:nvPr>
            <p:ph idx="1"/>
          </p:nvPr>
        </p:nvSpPr>
        <p:spPr>
          <a:xfrm>
            <a:off x="755577" y="1556793"/>
            <a:ext cx="7992888" cy="4844008"/>
          </a:xfrm>
        </p:spPr>
        <p:txBody>
          <a:bodyPr>
            <a:normAutofit/>
          </a:bodyPr>
          <a:lstStyle/>
          <a:p>
            <a:pPr marL="574675" indent="-457200"/>
            <a:r>
              <a:rPr lang="en-GB" altLang="en-US" sz="2800" dirty="0">
                <a:solidFill>
                  <a:srgbClr val="7030A0"/>
                </a:solidFill>
                <a:latin typeface="Arial" panose="020B0604020202020204" pitchFamily="34" charset="0"/>
                <a:cs typeface="Arial" panose="020B0604020202020204" pitchFamily="34" charset="0"/>
              </a:rPr>
              <a:t>State your point of view early in the </a:t>
            </a:r>
            <a:r>
              <a:rPr lang="en-GB" altLang="en-US" sz="2800">
                <a:solidFill>
                  <a:srgbClr val="7030A0"/>
                </a:solidFill>
                <a:latin typeface="Arial" panose="020B0604020202020204" pitchFamily="34" charset="0"/>
                <a:cs typeface="Arial" panose="020B0604020202020204" pitchFamily="34" charset="0"/>
              </a:rPr>
              <a:t>narrative and </a:t>
            </a:r>
            <a:r>
              <a:rPr lang="en-GB" altLang="en-US" sz="2800" dirty="0">
                <a:solidFill>
                  <a:srgbClr val="7030A0"/>
                </a:solidFill>
                <a:latin typeface="Arial" panose="020B0604020202020204" pitchFamily="34" charset="0"/>
                <a:cs typeface="Arial" panose="020B0604020202020204" pitchFamily="34" charset="0"/>
              </a:rPr>
              <a:t>be </a:t>
            </a:r>
            <a:r>
              <a:rPr lang="en-GB" altLang="en-US" sz="2800">
                <a:solidFill>
                  <a:srgbClr val="7030A0"/>
                </a:solidFill>
                <a:latin typeface="Arial" panose="020B0604020202020204" pitchFamily="34" charset="0"/>
                <a:cs typeface="Arial" panose="020B0604020202020204" pitchFamily="34" charset="0"/>
              </a:rPr>
              <a:t>consistent throughout, </a:t>
            </a:r>
            <a:r>
              <a:rPr lang="en-GB" altLang="en-US" sz="2800" dirty="0">
                <a:solidFill>
                  <a:srgbClr val="7030A0"/>
                </a:solidFill>
                <a:latin typeface="Arial" panose="020B0604020202020204" pitchFamily="34" charset="0"/>
                <a:cs typeface="Arial" panose="020B0604020202020204" pitchFamily="34" charset="0"/>
              </a:rPr>
              <a:t>presenting a clear rationale to support it </a:t>
            </a:r>
          </a:p>
          <a:p>
            <a:pPr marL="288925" indent="-171450"/>
            <a:endParaRPr lang="en-GB" altLang="en-US" sz="1000" dirty="0">
              <a:latin typeface="Arial" panose="020B0604020202020204" pitchFamily="34" charset="0"/>
              <a:cs typeface="Arial" panose="020B0604020202020204" pitchFamily="34" charset="0"/>
            </a:endParaRPr>
          </a:p>
          <a:p>
            <a:pPr marL="574675" indent="-457200"/>
            <a:r>
              <a:rPr lang="en-GB" altLang="en-US" sz="2800" dirty="0">
                <a:solidFill>
                  <a:srgbClr val="002060"/>
                </a:solidFill>
                <a:latin typeface="Arial" panose="020B0604020202020204" pitchFamily="34" charset="0"/>
                <a:cs typeface="Arial" panose="020B0604020202020204" pitchFamily="34" charset="0"/>
              </a:rPr>
              <a:t>Offering reliable evidence to support your argument. Reliable evidence is evidence that you have read in reputable and authoritative texts, articles, newspapers, Internet sites etc.</a:t>
            </a:r>
          </a:p>
          <a:p>
            <a:pPr marL="288925" indent="-171450"/>
            <a:endParaRPr lang="en-GB" altLang="en-US" sz="1000" dirty="0">
              <a:latin typeface="Arial" panose="020B0604020202020204" pitchFamily="34" charset="0"/>
              <a:cs typeface="Arial" panose="020B0604020202020204" pitchFamily="34" charset="0"/>
            </a:endParaRPr>
          </a:p>
          <a:p>
            <a:pPr marL="574675" indent="-457200"/>
            <a:r>
              <a:rPr lang="en-GB" altLang="en-US" sz="2800" dirty="0">
                <a:solidFill>
                  <a:srgbClr val="0070C0"/>
                </a:solidFill>
                <a:latin typeface="Arial" panose="020B0604020202020204" pitchFamily="34" charset="0"/>
                <a:cs typeface="Arial" panose="020B0604020202020204" pitchFamily="34" charset="0"/>
              </a:rPr>
              <a:t>Cite your sources by listing them in the </a:t>
            </a:r>
            <a:r>
              <a:rPr lang="en-GB" altLang="en-US" sz="2800" b="1" i="1" dirty="0">
                <a:solidFill>
                  <a:srgbClr val="0070C0"/>
                </a:solidFill>
                <a:latin typeface="Arial" panose="020B0604020202020204" pitchFamily="34" charset="0"/>
                <a:cs typeface="Arial" panose="020B0604020202020204" pitchFamily="34" charset="0"/>
              </a:rPr>
              <a:t>Reference </a:t>
            </a:r>
            <a:r>
              <a:rPr lang="en-GB" altLang="en-US" sz="2800" dirty="0">
                <a:solidFill>
                  <a:srgbClr val="0070C0"/>
                </a:solidFill>
                <a:latin typeface="Arial" panose="020B0604020202020204" pitchFamily="34" charset="0"/>
                <a:cs typeface="Arial" panose="020B0604020202020204" pitchFamily="34" charset="0"/>
              </a:rPr>
              <a:t>section</a:t>
            </a:r>
          </a:p>
        </p:txBody>
      </p:sp>
      <p:sp>
        <p:nvSpPr>
          <p:cNvPr id="4" name="Footer Placeholder 3"/>
          <p:cNvSpPr>
            <a:spLocks noGrp="1"/>
          </p:cNvSpPr>
          <p:nvPr>
            <p:ph type="ftr" sz="quarter" idx="11"/>
          </p:nvPr>
        </p:nvSpPr>
        <p:spPr>
          <a:xfrm>
            <a:off x="250825" y="6565900"/>
            <a:ext cx="7813675" cy="274638"/>
          </a:xfrm>
        </p:spPr>
        <p:txBody>
          <a:bodyPr/>
          <a:lstStyle/>
          <a:p>
            <a:pPr>
              <a:defRPr/>
            </a:pPr>
            <a:r>
              <a:rPr lang="en-GB"/>
              <a:t>                             </a:t>
            </a:r>
            <a:endParaRPr lang="en-GB" dirty="0"/>
          </a:p>
        </p:txBody>
      </p:sp>
      <p:sp>
        <p:nvSpPr>
          <p:cNvPr id="5" name="Slide Number Placeholder 4"/>
          <p:cNvSpPr>
            <a:spLocks noGrp="1"/>
          </p:cNvSpPr>
          <p:nvPr>
            <p:ph type="sldNum" sz="quarter" idx="12"/>
          </p:nvPr>
        </p:nvSpPr>
        <p:spPr/>
        <p:txBody>
          <a:bodyPr/>
          <a:lstStyle/>
          <a:p>
            <a:pPr>
              <a:defRPr/>
            </a:pPr>
            <a:fld id="{B4294D41-B41E-4CE5-8099-FD3DADB453F3}" type="slidenum">
              <a:rPr lang="en-GB" smtClean="0"/>
              <a:pPr>
                <a:defRPr/>
              </a:pPr>
              <a:t>23</a:t>
            </a:fld>
            <a:endParaRPr lang="en-GB"/>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Developing critical thinking</a:t>
            </a:r>
          </a:p>
        </p:txBody>
      </p:sp>
      <p:sp>
        <p:nvSpPr>
          <p:cNvPr id="3" name="Content Placeholder 2"/>
          <p:cNvSpPr>
            <a:spLocks noGrp="1"/>
          </p:cNvSpPr>
          <p:nvPr>
            <p:ph idx="1"/>
          </p:nvPr>
        </p:nvSpPr>
        <p:spPr>
          <a:xfrm>
            <a:off x="1034162" y="2420888"/>
            <a:ext cx="6711654" cy="4195481"/>
          </a:xfrm>
        </p:spPr>
        <p:txBody>
          <a:bodyPr/>
          <a:lstStyle/>
          <a:p>
            <a:r>
              <a:rPr lang="en-GB" dirty="0"/>
              <a:t>How robust are the points presented as evidence</a:t>
            </a:r>
          </a:p>
          <a:p>
            <a:r>
              <a:rPr lang="en-GB" dirty="0"/>
              <a:t>Is there a coherent argument</a:t>
            </a:r>
          </a:p>
          <a:p>
            <a:r>
              <a:rPr lang="en-GB" dirty="0"/>
              <a:t>Is the conclusion clearly presented</a:t>
            </a:r>
          </a:p>
          <a:p>
            <a:r>
              <a:rPr lang="en-GB" dirty="0"/>
              <a:t>Are their signs of persuasion or bias, emotional appeal,</a:t>
            </a:r>
          </a:p>
          <a:p>
            <a:r>
              <a:rPr lang="en-GB" dirty="0"/>
              <a:t>Are there different views in the field</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24</a:t>
            </a:fld>
            <a:endParaRPr lang="en-GB"/>
          </a:p>
        </p:txBody>
      </p:sp>
    </p:spTree>
    <p:extLst>
      <p:ext uri="{BB962C8B-B14F-4D97-AF65-F5344CB8AC3E}">
        <p14:creationId xmlns:p14="http://schemas.microsoft.com/office/powerpoint/2010/main" val="3248292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D2F3FEE3-DA41-4427-88B6-6B43F0FBBA60}"/>
              </a:ext>
            </a:extLst>
          </p:cNvPr>
          <p:cNvSpPr>
            <a:spLocks noGrp="1"/>
          </p:cNvSpPr>
          <p:nvPr>
            <p:ph idx="1"/>
          </p:nvPr>
        </p:nvSpPr>
        <p:spPr>
          <a:xfrm>
            <a:off x="484710" y="2052925"/>
            <a:ext cx="8119738" cy="4195481"/>
          </a:xfrm>
        </p:spPr>
        <p:txBody>
          <a:bodyPr>
            <a:noAutofit/>
          </a:bodyPr>
          <a:lstStyle/>
          <a:p>
            <a:pPr marL="0" indent="0">
              <a:buNone/>
            </a:pPr>
            <a:r>
              <a:rPr lang="en-GB" sz="2800" dirty="0"/>
              <a:t>Read the Personnel Today article and answer the following questions:</a:t>
            </a:r>
          </a:p>
          <a:p>
            <a:pPr marL="385763" indent="-385763">
              <a:buAutoNum type="arabicPeriod"/>
            </a:pPr>
            <a:r>
              <a:rPr lang="en-GB" sz="2800" dirty="0"/>
              <a:t>How useful is this article if you were researching gender equality amongst surgeons?</a:t>
            </a:r>
          </a:p>
          <a:p>
            <a:pPr marL="385763" indent="-385763">
              <a:buAutoNum type="arabicPeriod"/>
            </a:pPr>
            <a:r>
              <a:rPr lang="en-GB" sz="2800" dirty="0"/>
              <a:t>What are the article’s strengths and weaknesses?</a:t>
            </a:r>
          </a:p>
          <a:p>
            <a:pPr marL="385763" indent="-385763">
              <a:buAutoNum type="arabicPeriod"/>
            </a:pPr>
            <a:r>
              <a:rPr lang="en-GB" sz="2800" dirty="0"/>
              <a:t>What would you do next, having read this article?</a:t>
            </a:r>
          </a:p>
        </p:txBody>
      </p:sp>
    </p:spTree>
    <p:extLst>
      <p:ext uri="{BB962C8B-B14F-4D97-AF65-F5344CB8AC3E}">
        <p14:creationId xmlns:p14="http://schemas.microsoft.com/office/powerpoint/2010/main" val="1478287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p:txBody>
          <a:bodyPr/>
          <a:lstStyle/>
          <a:p>
            <a:r>
              <a:rPr lang="en-GB" dirty="0"/>
              <a:t>Read the article and bring summarised notes for a class discussion </a:t>
            </a:r>
          </a:p>
          <a:p>
            <a:endParaRPr lang="en-GB" dirty="0"/>
          </a:p>
          <a:p>
            <a:endParaRPr lang="en-GB" dirty="0"/>
          </a:p>
          <a:p>
            <a:pPr marL="0" indent="0" algn="ctr">
              <a:buNone/>
            </a:pPr>
            <a:r>
              <a:rPr lang="en-GB" dirty="0"/>
              <a:t>Critical Thinking: What It Is and Why It Counts</a:t>
            </a:r>
          </a:p>
          <a:p>
            <a:pPr marL="0" indent="0" algn="ctr">
              <a:buNone/>
            </a:pPr>
            <a:r>
              <a:rPr lang="en-GB" dirty="0"/>
              <a:t>Peter A. </a:t>
            </a:r>
            <a:r>
              <a:rPr lang="en-GB" dirty="0" err="1"/>
              <a:t>Facione</a:t>
            </a:r>
            <a:r>
              <a:rPr lang="en-GB" dirty="0"/>
              <a:t> </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26</a:t>
            </a:fld>
            <a:endParaRPr lang="en-GB"/>
          </a:p>
        </p:txBody>
      </p:sp>
    </p:spTree>
    <p:extLst>
      <p:ext uri="{BB962C8B-B14F-4D97-AF65-F5344CB8AC3E}">
        <p14:creationId xmlns:p14="http://schemas.microsoft.com/office/powerpoint/2010/main" val="2444287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ed679f39509a7adcc0cac580448d3d5c">
  <xsd:schema xmlns:xsd="http://www.w3.org/2001/XMLSchema" xmlns:xs="http://www.w3.org/2001/XMLSchema" xmlns:p="http://schemas.microsoft.com/office/2006/metadata/properties" xmlns:ns2="f66716c4-314f-46c1-b01e-5a44c61897d8" targetNamespace="http://schemas.microsoft.com/office/2006/metadata/properties" ma:root="true" ma:fieldsID="7fd1c64eb9243e4a462c715769c7733d"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ECDC8F-C2E6-49EE-BBE1-0F8AD7C4F812}">
  <ds:schemaRefs>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E1EC172-3120-4EB2-B736-9E4BBD2E1E33}">
  <ds:schemaRefs>
    <ds:schemaRef ds:uri="http://schemas.microsoft.com/sharepoint/v3/contenttype/forms"/>
  </ds:schemaRefs>
</ds:datastoreItem>
</file>

<file path=customXml/itemProps3.xml><?xml version="1.0" encoding="utf-8"?>
<ds:datastoreItem xmlns:ds="http://schemas.openxmlformats.org/officeDocument/2006/customXml" ds:itemID="{D358F284-B4B6-41B1-BAD4-0CB9DA467A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13247</TotalTime>
  <Words>1354</Words>
  <Application>Microsoft Office PowerPoint</Application>
  <PresentationFormat>On-screen Show (4:3)</PresentationFormat>
  <Paragraphs>219</Paragraphs>
  <Slides>26</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Gothic</vt:lpstr>
      <vt:lpstr>Wingdings 3</vt:lpstr>
      <vt:lpstr>Ion</vt:lpstr>
      <vt:lpstr>  BA Leadership &amp; Management Skills for the Workplace  Module: BMSK5001   Developing Workplace Critical Thinking Week1   </vt:lpstr>
      <vt:lpstr>Aim</vt:lpstr>
      <vt:lpstr>Module Objectives</vt:lpstr>
      <vt:lpstr>Introduction</vt:lpstr>
      <vt:lpstr>Assessments</vt:lpstr>
      <vt:lpstr>PowerPoint Presentation</vt:lpstr>
      <vt:lpstr>What is critical thinking?</vt:lpstr>
      <vt:lpstr>What is Critical Thinking?</vt:lpstr>
      <vt:lpstr>PowerPoint Presentation</vt:lpstr>
      <vt:lpstr>What is Critical Thinking?</vt:lpstr>
      <vt:lpstr>PowerPoint Presentation</vt:lpstr>
      <vt:lpstr>Fake News/Interpretation</vt:lpstr>
      <vt:lpstr>Critical Thinking   Setting out actively to understand what is really going on using reasoning, evaluating, and thinking carefully about the process of thinking itself.</vt:lpstr>
      <vt:lpstr>Critical Thinking by QualiaSoup</vt:lpstr>
      <vt:lpstr>PowerPoint Presentation</vt:lpstr>
      <vt:lpstr>Summary</vt:lpstr>
      <vt:lpstr>PowerPoint Presentation</vt:lpstr>
      <vt:lpstr>PowerPoint Presentation</vt:lpstr>
      <vt:lpstr>Critical thinkers</vt:lpstr>
      <vt:lpstr>Which letter doesn’t belong</vt:lpstr>
      <vt:lpstr>VRYFINXMP LARXCDSW HATWXPCT</vt:lpstr>
      <vt:lpstr>How do you win an argument?</vt:lpstr>
      <vt:lpstr>Developing Your Arguments</vt:lpstr>
      <vt:lpstr>Developing critical thinking</vt:lpstr>
      <vt:lpstr>Activity (20 minutes)</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&amp; research skill in Management</dc:title>
  <dc:creator>Andrew Maund</dc:creator>
  <cp:lastModifiedBy>Julie Thomas</cp:lastModifiedBy>
  <cp:revision>163</cp:revision>
  <cp:lastPrinted>2018-10-01T14:55:34Z</cp:lastPrinted>
  <dcterms:created xsi:type="dcterms:W3CDTF">2011-03-28T16:21:55Z</dcterms:created>
  <dcterms:modified xsi:type="dcterms:W3CDTF">2019-02-01T13:59:38Z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