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8" r:id="rId4"/>
    <p:sldId id="266" r:id="rId5"/>
    <p:sldId id="267" r:id="rId6"/>
    <p:sldId id="262" r:id="rId7"/>
    <p:sldId id="263" r:id="rId8"/>
    <p:sldId id="264" r:id="rId9"/>
    <p:sldId id="258" r:id="rId10"/>
    <p:sldId id="259" r:id="rId11"/>
    <p:sldId id="260" r:id="rId12"/>
    <p:sldId id="261" r:id="rId13"/>
    <p:sldId id="265"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DE5EC4-099E-486E-B43E-E1ADC9C91731}" v="9" dt="2023-09-18T09:06:39.7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756" autoAdjust="0"/>
    <p:restoredTop sz="94660"/>
  </p:normalViewPr>
  <p:slideViewPr>
    <p:cSldViewPr snapToGrid="0">
      <p:cViewPr>
        <p:scale>
          <a:sx n="87" d="100"/>
          <a:sy n="87" d="100"/>
        </p:scale>
        <p:origin x="40"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19/02/2024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19/02/2024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19/02/2024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19/02/2024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19/02/2024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19/02/2024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19/02/2024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19/02/2024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19/02/2024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19/02/2024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19/02/2024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19/02/2024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youtu.be/wOiVUlbpsoY?si=N99TA1fLwOgWRauD"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iata.org/en/about/our-commitment/25-by-2025/"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64715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BMTP5017</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984141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International Travel Operations </a:t>
            </a: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495612"/>
            <a:ext cx="7417928" cy="923330"/>
          </a:xfrm>
          <a:prstGeom prst="rect">
            <a:avLst/>
          </a:prstGeom>
          <a:noFill/>
        </p:spPr>
        <p:txBody>
          <a:bodyPr wrap="none" rtlCol="0">
            <a:spAutoFit/>
          </a:bodyPr>
          <a:lstStyle/>
          <a:p>
            <a:r>
              <a:rPr lang="en-GB" sz="5400" dirty="0" err="1">
                <a:solidFill>
                  <a:schemeClr val="bg1"/>
                </a:solidFill>
                <a:latin typeface="Arial" panose="020B0604020202020204" pitchFamily="34" charset="0"/>
                <a:cs typeface="Arial" panose="020B0604020202020204" pitchFamily="34" charset="0"/>
              </a:rPr>
              <a:t>Introductional</a:t>
            </a:r>
            <a:r>
              <a:rPr lang="en-GB" sz="5400" dirty="0">
                <a:solidFill>
                  <a:schemeClr val="bg1"/>
                </a:solidFill>
                <a:latin typeface="Arial" panose="020B0604020202020204" pitchFamily="34" charset="0"/>
                <a:cs typeface="Arial" panose="020B0604020202020204" pitchFamily="34" charset="0"/>
              </a:rPr>
              <a:t> Air Travel</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1F507D-8A4B-086B-A694-E2CEDBE1B97F}"/>
              </a:ext>
            </a:extLst>
          </p:cNvPr>
          <p:cNvSpPr>
            <a:spLocks noGrp="1"/>
          </p:cNvSpPr>
          <p:nvPr>
            <p:ph type="title"/>
          </p:nvPr>
        </p:nvSpPr>
        <p:spPr>
          <a:xfrm>
            <a:off x="6513788" y="365125"/>
            <a:ext cx="4840010" cy="1807305"/>
          </a:xfrm>
        </p:spPr>
        <p:txBody>
          <a:bodyPr>
            <a:normAutofit/>
          </a:bodyPr>
          <a:lstStyle/>
          <a:p>
            <a:r>
              <a:rPr lang="en-GB" sz="4100"/>
              <a:t> </a:t>
            </a:r>
            <a:r>
              <a:rPr lang="en-GB" sz="4100" b="1"/>
              <a:t>Today’s Session  - IATA &amp; the Airline Industry</a:t>
            </a:r>
          </a:p>
        </p:txBody>
      </p:sp>
      <p:pic>
        <p:nvPicPr>
          <p:cNvPr id="5" name="Picture 4" descr="Back view of an aeroplane">
            <a:extLst>
              <a:ext uri="{FF2B5EF4-FFF2-40B4-BE49-F238E27FC236}">
                <a16:creationId xmlns:a16="http://schemas.microsoft.com/office/drawing/2014/main" id="{7A1ED563-8EC2-128E-446B-737E04C3585A}"/>
              </a:ext>
            </a:extLst>
          </p:cNvPr>
          <p:cNvPicPr>
            <a:picLocks noChangeAspect="1"/>
          </p:cNvPicPr>
          <p:nvPr/>
        </p:nvPicPr>
        <p:blipFill rotWithShape="1">
          <a:blip r:embed="rId2"/>
          <a:srcRect l="14307" r="26159"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154364A6-FC1D-934F-E094-A04E48A8C5EC}"/>
              </a:ext>
            </a:extLst>
          </p:cNvPr>
          <p:cNvSpPr>
            <a:spLocks noGrp="1"/>
          </p:cNvSpPr>
          <p:nvPr>
            <p:ph idx="1"/>
          </p:nvPr>
        </p:nvSpPr>
        <p:spPr>
          <a:xfrm>
            <a:off x="6513788" y="2333297"/>
            <a:ext cx="4840010" cy="3843666"/>
          </a:xfrm>
        </p:spPr>
        <p:txBody>
          <a:bodyPr>
            <a:normAutofit fontScale="92500" lnSpcReduction="10000"/>
          </a:bodyPr>
          <a:lstStyle/>
          <a:p>
            <a:r>
              <a:rPr lang="en-GB" sz="1900" dirty="0"/>
              <a:t>Introduction to IATA</a:t>
            </a:r>
          </a:p>
          <a:p>
            <a:r>
              <a:rPr lang="en-GB" sz="1900" dirty="0"/>
              <a:t>Airline Industry – Compliance</a:t>
            </a:r>
          </a:p>
          <a:p>
            <a:r>
              <a:rPr lang="en-GB" sz="1900" dirty="0"/>
              <a:t>Global Trade Body</a:t>
            </a:r>
          </a:p>
          <a:p>
            <a:r>
              <a:rPr lang="en-GB" sz="1900" dirty="0"/>
              <a:t>Industry Growth</a:t>
            </a:r>
          </a:p>
          <a:p>
            <a:r>
              <a:rPr lang="en-GB" sz="1900" dirty="0"/>
              <a:t>Ticket Sales</a:t>
            </a:r>
          </a:p>
          <a:p>
            <a:r>
              <a:rPr lang="en-GB" sz="1900" dirty="0"/>
              <a:t>Safety</a:t>
            </a:r>
          </a:p>
          <a:p>
            <a:r>
              <a:rPr lang="en-GB" sz="1900" dirty="0"/>
              <a:t>Training</a:t>
            </a:r>
          </a:p>
          <a:p>
            <a:r>
              <a:rPr lang="en-GB" sz="1900" dirty="0"/>
              <a:t>Certification</a:t>
            </a:r>
          </a:p>
          <a:p>
            <a:r>
              <a:rPr lang="en-GB" sz="1900" dirty="0"/>
              <a:t>Representation</a:t>
            </a:r>
          </a:p>
          <a:p>
            <a:r>
              <a:rPr lang="en-GB" sz="1900" dirty="0"/>
              <a:t>Leadership</a:t>
            </a:r>
          </a:p>
          <a:p>
            <a:r>
              <a:rPr lang="en-GB" sz="1900" dirty="0"/>
              <a:t>Data &amp; Statistics</a:t>
            </a:r>
          </a:p>
          <a:p>
            <a:endParaRPr lang="en-GB" sz="1900" dirty="0"/>
          </a:p>
          <a:p>
            <a:endParaRPr lang="en-GB" sz="1900" dirty="0"/>
          </a:p>
          <a:p>
            <a:endParaRPr lang="en-GB" sz="1900" dirty="0"/>
          </a:p>
          <a:p>
            <a:endParaRPr lang="en-GB" sz="1900" dirty="0"/>
          </a:p>
        </p:txBody>
      </p:sp>
    </p:spTree>
    <p:extLst>
      <p:ext uri="{BB962C8B-B14F-4D97-AF65-F5344CB8AC3E}">
        <p14:creationId xmlns:p14="http://schemas.microsoft.com/office/powerpoint/2010/main" val="77205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6AF91-B3E4-FBE2-E667-49CA5BC76151}"/>
              </a:ext>
            </a:extLst>
          </p:cNvPr>
          <p:cNvSpPr>
            <a:spLocks noGrp="1"/>
          </p:cNvSpPr>
          <p:nvPr>
            <p:ph type="title"/>
          </p:nvPr>
        </p:nvSpPr>
        <p:spPr>
          <a:xfrm>
            <a:off x="0" y="365125"/>
            <a:ext cx="11353800" cy="1325563"/>
          </a:xfrm>
        </p:spPr>
        <p:txBody>
          <a:bodyPr>
            <a:normAutofit/>
          </a:bodyPr>
          <a:lstStyle/>
          <a:p>
            <a:r>
              <a:rPr lang="en-GB" dirty="0"/>
              <a:t>                                           IATA </a:t>
            </a:r>
            <a:br>
              <a:rPr lang="en-GB" dirty="0"/>
            </a:br>
            <a:r>
              <a:rPr lang="en-GB" dirty="0"/>
              <a:t>   Demand for Travel will Double over next Decade</a:t>
            </a:r>
          </a:p>
        </p:txBody>
      </p:sp>
      <p:sp>
        <p:nvSpPr>
          <p:cNvPr id="3" name="Content Placeholder 2">
            <a:extLst>
              <a:ext uri="{FF2B5EF4-FFF2-40B4-BE49-F238E27FC236}">
                <a16:creationId xmlns:a16="http://schemas.microsoft.com/office/drawing/2014/main" id="{18BF67C1-5FF5-6AB2-4A61-881696E8282F}"/>
              </a:ext>
            </a:extLst>
          </p:cNvPr>
          <p:cNvSpPr>
            <a:spLocks noGrp="1"/>
          </p:cNvSpPr>
          <p:nvPr>
            <p:ph idx="1"/>
          </p:nvPr>
        </p:nvSpPr>
        <p:spPr/>
        <p:txBody>
          <a:bodyPr/>
          <a:lstStyle/>
          <a:p>
            <a:pPr marL="0" indent="0">
              <a:buNone/>
            </a:pPr>
            <a:endParaRPr lang="en-GB" dirty="0">
              <a:hlinkClick r:id="rId2"/>
            </a:endParaRPr>
          </a:p>
          <a:p>
            <a:pPr marL="0" indent="0">
              <a:buNone/>
            </a:pPr>
            <a:endParaRPr lang="en-GB" dirty="0">
              <a:hlinkClick r:id="rId2"/>
            </a:endParaRPr>
          </a:p>
          <a:p>
            <a:pPr marL="0" indent="0">
              <a:buNone/>
            </a:pPr>
            <a:r>
              <a:rPr lang="en-GB" dirty="0">
                <a:hlinkClick r:id="rId2"/>
              </a:rPr>
              <a:t>https://youtu.be/wOiVUlbpsoY?si=N99TA1fLwOgWRauD</a:t>
            </a:r>
            <a:endParaRPr lang="en-GB" dirty="0"/>
          </a:p>
          <a:p>
            <a:pPr marL="0" indent="0">
              <a:buNone/>
            </a:pPr>
            <a:endParaRPr lang="en-GB" dirty="0"/>
          </a:p>
        </p:txBody>
      </p:sp>
    </p:spTree>
    <p:extLst>
      <p:ext uri="{BB962C8B-B14F-4D97-AF65-F5344CB8AC3E}">
        <p14:creationId xmlns:p14="http://schemas.microsoft.com/office/powerpoint/2010/main" val="41813794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lane on tarmac">
            <a:extLst>
              <a:ext uri="{FF2B5EF4-FFF2-40B4-BE49-F238E27FC236}">
                <a16:creationId xmlns:a16="http://schemas.microsoft.com/office/drawing/2014/main" id="{6A01C4E3-05AF-06F7-9E28-149850678775}"/>
              </a:ext>
            </a:extLst>
          </p:cNvPr>
          <p:cNvPicPr>
            <a:picLocks noChangeAspect="1"/>
          </p:cNvPicPr>
          <p:nvPr/>
        </p:nvPicPr>
        <p:blipFill rotWithShape="1">
          <a:blip r:embed="rId2"/>
          <a:srcRect l="15628" r="-1" b="-1"/>
          <a:stretch/>
        </p:blipFill>
        <p:spPr>
          <a:xfrm>
            <a:off x="20" y="10"/>
            <a:ext cx="8668492" cy="6857990"/>
          </a:xfrm>
          <a:prstGeom prst="rect">
            <a:avLst/>
          </a:prstGeom>
        </p:spPr>
      </p:pic>
      <p:sp>
        <p:nvSpPr>
          <p:cNvPr id="11" name="Rectangle 10">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10058E-2B60-4848-83CA-6305DB5EDE0D}"/>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US" sz="4800"/>
              <a:t>IATA – International Air Traffic Association</a:t>
            </a:r>
          </a:p>
        </p:txBody>
      </p:sp>
      <p:sp>
        <p:nvSpPr>
          <p:cNvPr id="3" name="Content Placeholder 2">
            <a:extLst>
              <a:ext uri="{FF2B5EF4-FFF2-40B4-BE49-F238E27FC236}">
                <a16:creationId xmlns:a16="http://schemas.microsoft.com/office/drawing/2014/main" id="{A607A15A-5CA7-979F-131F-549AADC40891}"/>
              </a:ext>
            </a:extLst>
          </p:cNvPr>
          <p:cNvSpPr>
            <a:spLocks noGrp="1"/>
          </p:cNvSpPr>
          <p:nvPr>
            <p:ph idx="1"/>
          </p:nvPr>
        </p:nvSpPr>
        <p:spPr>
          <a:xfrm>
            <a:off x="7848600" y="4872922"/>
            <a:ext cx="4023360" cy="1208141"/>
          </a:xfrm>
        </p:spPr>
        <p:txBody>
          <a:bodyPr vert="horz" lIns="91440" tIns="45720" rIns="91440" bIns="45720" rtlCol="0">
            <a:normAutofit/>
          </a:bodyPr>
          <a:lstStyle/>
          <a:p>
            <a:pPr marL="0" indent="0">
              <a:buNone/>
            </a:pPr>
            <a:r>
              <a:rPr lang="en-US" sz="2000"/>
              <a:t>The Trade Association for World Airlines</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7121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Plane on tarmac">
            <a:extLst>
              <a:ext uri="{FF2B5EF4-FFF2-40B4-BE49-F238E27FC236}">
                <a16:creationId xmlns:a16="http://schemas.microsoft.com/office/drawing/2014/main" id="{BB2A231A-6D3A-2A54-1886-9D7706546EFC}"/>
              </a:ext>
            </a:extLst>
          </p:cNvPr>
          <p:cNvPicPr>
            <a:picLocks noChangeAspect="1"/>
          </p:cNvPicPr>
          <p:nvPr/>
        </p:nvPicPr>
        <p:blipFill rotWithShape="1">
          <a:blip r:embed="rId2"/>
          <a:srcRect l="32134" r="28816" b="-1"/>
          <a:stretch/>
        </p:blipFill>
        <p:spPr>
          <a:xfrm>
            <a:off x="-1" y="-2"/>
            <a:ext cx="5410198" cy="6858002"/>
          </a:xfrm>
          <a:prstGeom prst="rect">
            <a:avLst/>
          </a:prstGeom>
        </p:spPr>
      </p:pic>
      <p:sp useBgFill="1">
        <p:nvSpPr>
          <p:cNvPr id="17" name="Rectangle 16">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36EBDF-BF64-5EBD-27A3-C0A1E8887DFC}"/>
              </a:ext>
            </a:extLst>
          </p:cNvPr>
          <p:cNvSpPr>
            <a:spLocks noGrp="1"/>
          </p:cNvSpPr>
          <p:nvPr>
            <p:ph type="title"/>
          </p:nvPr>
        </p:nvSpPr>
        <p:spPr>
          <a:xfrm>
            <a:off x="6115317" y="405685"/>
            <a:ext cx="5464968" cy="1559301"/>
          </a:xfrm>
        </p:spPr>
        <p:txBody>
          <a:bodyPr>
            <a:normAutofit/>
          </a:bodyPr>
          <a:lstStyle/>
          <a:p>
            <a:r>
              <a:rPr lang="en-GB" sz="4000"/>
              <a:t>Services</a:t>
            </a:r>
          </a:p>
        </p:txBody>
      </p:sp>
      <p:sp>
        <p:nvSpPr>
          <p:cNvPr id="3" name="Content Placeholder 2">
            <a:extLst>
              <a:ext uri="{FF2B5EF4-FFF2-40B4-BE49-F238E27FC236}">
                <a16:creationId xmlns:a16="http://schemas.microsoft.com/office/drawing/2014/main" id="{B1E51515-052A-002C-FA20-CCF32D94FB12}"/>
              </a:ext>
            </a:extLst>
          </p:cNvPr>
          <p:cNvSpPr>
            <a:spLocks noGrp="1"/>
          </p:cNvSpPr>
          <p:nvPr>
            <p:ph idx="1"/>
          </p:nvPr>
        </p:nvSpPr>
        <p:spPr>
          <a:xfrm>
            <a:off x="6115317" y="2743200"/>
            <a:ext cx="5247340" cy="3496878"/>
          </a:xfrm>
        </p:spPr>
        <p:txBody>
          <a:bodyPr anchor="ctr">
            <a:normAutofit/>
          </a:bodyPr>
          <a:lstStyle/>
          <a:p>
            <a:r>
              <a:rPr lang="en-GB" sz="2000"/>
              <a:t>Airlines</a:t>
            </a:r>
          </a:p>
          <a:p>
            <a:r>
              <a:rPr lang="en-GB" sz="2000"/>
              <a:t>Airports</a:t>
            </a:r>
          </a:p>
          <a:p>
            <a:r>
              <a:rPr lang="en-GB" sz="2000"/>
              <a:t>Ground Handlers</a:t>
            </a:r>
          </a:p>
          <a:p>
            <a:r>
              <a:rPr lang="en-GB" sz="2000"/>
              <a:t>Freight</a:t>
            </a:r>
          </a:p>
          <a:p>
            <a:r>
              <a:rPr lang="en-GB" sz="2000"/>
              <a:t>Governments</a:t>
            </a:r>
          </a:p>
          <a:p>
            <a:r>
              <a:rPr lang="en-GB" sz="2000"/>
              <a:t>Industry Parters</a:t>
            </a:r>
          </a:p>
          <a:p>
            <a:r>
              <a:rPr lang="en-GB" sz="2000"/>
              <a:t>Travel Agents</a:t>
            </a:r>
          </a:p>
        </p:txBody>
      </p:sp>
    </p:spTree>
    <p:extLst>
      <p:ext uri="{BB962C8B-B14F-4D97-AF65-F5344CB8AC3E}">
        <p14:creationId xmlns:p14="http://schemas.microsoft.com/office/powerpoint/2010/main" val="39293025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8EDC3-F6C5-8F80-DF36-1F1D0FD408AF}"/>
              </a:ext>
            </a:extLst>
          </p:cNvPr>
          <p:cNvSpPr>
            <a:spLocks noGrp="1"/>
          </p:cNvSpPr>
          <p:nvPr>
            <p:ph type="title"/>
          </p:nvPr>
        </p:nvSpPr>
        <p:spPr/>
        <p:txBody>
          <a:bodyPr/>
          <a:lstStyle/>
          <a:p>
            <a:r>
              <a:rPr lang="en-GB" dirty="0"/>
              <a:t>Founding of IATA</a:t>
            </a:r>
          </a:p>
        </p:txBody>
      </p:sp>
      <p:sp>
        <p:nvSpPr>
          <p:cNvPr id="3" name="Content Placeholder 2">
            <a:extLst>
              <a:ext uri="{FF2B5EF4-FFF2-40B4-BE49-F238E27FC236}">
                <a16:creationId xmlns:a16="http://schemas.microsoft.com/office/drawing/2014/main" id="{E168D4DB-0C18-B97B-DEAE-7254D69FE045}"/>
              </a:ext>
            </a:extLst>
          </p:cNvPr>
          <p:cNvSpPr>
            <a:spLocks noGrp="1"/>
          </p:cNvSpPr>
          <p:nvPr>
            <p:ph idx="1"/>
          </p:nvPr>
        </p:nvSpPr>
        <p:spPr>
          <a:xfrm>
            <a:off x="48491" y="1825625"/>
            <a:ext cx="12143509" cy="4351338"/>
          </a:xfrm>
        </p:spPr>
        <p:txBody>
          <a:bodyPr>
            <a:normAutofit fontScale="92500" lnSpcReduction="20000"/>
          </a:bodyPr>
          <a:lstStyle/>
          <a:p>
            <a:r>
              <a:rPr lang="en-GB" b="0" i="0" dirty="0">
                <a:solidFill>
                  <a:srgbClr val="1A1A1A"/>
                </a:solidFill>
                <a:effectLst/>
                <a:latin typeface="AktivGrotesk"/>
              </a:rPr>
              <a:t>Air Traffic Association founded in The Hague in 1919</a:t>
            </a:r>
          </a:p>
          <a:p>
            <a:r>
              <a:rPr lang="en-GB" b="0" i="0" dirty="0">
                <a:solidFill>
                  <a:srgbClr val="1A1A1A"/>
                </a:solidFill>
                <a:effectLst/>
                <a:latin typeface="AktivGrotesk"/>
              </a:rPr>
              <a:t>IATA Founded in Havana, Cuba, on 19 April 1945  </a:t>
            </a:r>
          </a:p>
          <a:p>
            <a:r>
              <a:rPr lang="en-GB" b="0" i="0" dirty="0">
                <a:solidFill>
                  <a:srgbClr val="1A1A1A"/>
                </a:solidFill>
                <a:effectLst/>
                <a:latin typeface="AktivGrotesk"/>
              </a:rPr>
              <a:t>57 members from 31 nations mostly across Europe &amp; North America</a:t>
            </a:r>
          </a:p>
          <a:p>
            <a:r>
              <a:rPr lang="en-GB" b="0" i="0" dirty="0">
                <a:solidFill>
                  <a:srgbClr val="1A1A1A"/>
                </a:solidFill>
                <a:effectLst/>
                <a:latin typeface="AktivGrotesk"/>
              </a:rPr>
              <a:t>Aims -  </a:t>
            </a:r>
            <a:r>
              <a:rPr lang="en-GB" dirty="0">
                <a:solidFill>
                  <a:srgbClr val="1A1A1A"/>
                </a:solidFill>
                <a:latin typeface="AktivGrotesk"/>
              </a:rPr>
              <a:t>I</a:t>
            </a:r>
            <a:r>
              <a:rPr lang="en-GB" b="0" i="0" dirty="0">
                <a:solidFill>
                  <a:srgbClr val="1A1A1A"/>
                </a:solidFill>
                <a:effectLst/>
                <a:latin typeface="AktivGrotesk"/>
              </a:rPr>
              <a:t>nter-airline cooperation in promoting safe, reliable, secure and economical air services - for the benefit of the world's consumers. </a:t>
            </a:r>
          </a:p>
          <a:p>
            <a:r>
              <a:rPr lang="en-GB" b="0" i="0" dirty="0">
                <a:solidFill>
                  <a:srgbClr val="1A1A1A"/>
                </a:solidFill>
                <a:effectLst/>
                <a:latin typeface="AktivGrotesk"/>
              </a:rPr>
              <a:t>The international scheduled air transport now 100 times larger than it was in 1945. </a:t>
            </a:r>
          </a:p>
          <a:p>
            <a:r>
              <a:rPr lang="en-GB" b="0" i="0" dirty="0">
                <a:solidFill>
                  <a:srgbClr val="1A1A1A"/>
                </a:solidFill>
                <a:effectLst/>
                <a:latin typeface="AktivGrotesk"/>
              </a:rPr>
              <a:t>Few industries can match the dynamism of that growth, which would have been much less spectacular without the standards, practices and procedures developed within IATA.</a:t>
            </a:r>
          </a:p>
          <a:p>
            <a:r>
              <a:rPr lang="en-GB" dirty="0"/>
              <a:t>Today 320 members from 120 nations across the globe</a:t>
            </a:r>
            <a:br>
              <a:rPr lang="en-GB" dirty="0"/>
            </a:br>
            <a:br>
              <a:rPr lang="en-GB" dirty="0"/>
            </a:br>
            <a:endParaRPr lang="en-GB" dirty="0"/>
          </a:p>
        </p:txBody>
      </p:sp>
    </p:spTree>
    <p:extLst>
      <p:ext uri="{BB962C8B-B14F-4D97-AF65-F5344CB8AC3E}">
        <p14:creationId xmlns:p14="http://schemas.microsoft.com/office/powerpoint/2010/main" val="4093057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13911-0FC3-C8D6-7C40-02A6F3238544}"/>
              </a:ext>
            </a:extLst>
          </p:cNvPr>
          <p:cNvSpPr>
            <a:spLocks noGrp="1"/>
          </p:cNvSpPr>
          <p:nvPr>
            <p:ph type="title"/>
          </p:nvPr>
        </p:nvSpPr>
        <p:spPr>
          <a:xfrm>
            <a:off x="838200" y="-577901"/>
            <a:ext cx="10515600" cy="1872691"/>
          </a:xfrm>
        </p:spPr>
        <p:txBody>
          <a:bodyPr/>
          <a:lstStyle/>
          <a:p>
            <a:r>
              <a:rPr lang="en-GB" dirty="0"/>
              <a:t>Growth &amp; Development</a:t>
            </a:r>
          </a:p>
        </p:txBody>
      </p:sp>
      <p:sp>
        <p:nvSpPr>
          <p:cNvPr id="3" name="Content Placeholder 2">
            <a:extLst>
              <a:ext uri="{FF2B5EF4-FFF2-40B4-BE49-F238E27FC236}">
                <a16:creationId xmlns:a16="http://schemas.microsoft.com/office/drawing/2014/main" id="{93D27223-4054-3A00-5C1A-D626BB3DA07B}"/>
              </a:ext>
            </a:extLst>
          </p:cNvPr>
          <p:cNvSpPr>
            <a:spLocks noGrp="1"/>
          </p:cNvSpPr>
          <p:nvPr>
            <p:ph idx="1"/>
          </p:nvPr>
        </p:nvSpPr>
        <p:spPr>
          <a:xfrm>
            <a:off x="51206" y="965607"/>
            <a:ext cx="12140794" cy="4952390"/>
          </a:xfrm>
        </p:spPr>
        <p:txBody>
          <a:bodyPr>
            <a:normAutofit fontScale="85000" lnSpcReduction="10000"/>
          </a:bodyPr>
          <a:lstStyle/>
          <a:p>
            <a:pPr algn="l"/>
            <a:r>
              <a:rPr lang="en-GB" b="1" i="0" dirty="0">
                <a:solidFill>
                  <a:srgbClr val="1A1A1A"/>
                </a:solidFill>
                <a:effectLst/>
                <a:latin typeface="AktivGrotesk"/>
              </a:rPr>
              <a:t>Increased demand for air travel led to increased activity for IATA</a:t>
            </a:r>
          </a:p>
          <a:p>
            <a:pPr algn="l"/>
            <a:r>
              <a:rPr lang="en-GB" b="0" i="0" dirty="0">
                <a:solidFill>
                  <a:srgbClr val="1A1A1A"/>
                </a:solidFill>
                <a:effectLst/>
                <a:latin typeface="AktivGrotesk"/>
              </a:rPr>
              <a:t>Technical work evolved into seven broad areas.</a:t>
            </a:r>
          </a:p>
          <a:p>
            <a:pPr algn="l">
              <a:buFont typeface="Arial" panose="020B0604020202020204" pitchFamily="34" charset="0"/>
              <a:buChar char="•"/>
            </a:pPr>
            <a:r>
              <a:rPr lang="en-GB" b="0" i="0" dirty="0">
                <a:solidFill>
                  <a:srgbClr val="1A1A1A"/>
                </a:solidFill>
                <a:effectLst/>
                <a:latin typeface="AktivGrotesk"/>
              </a:rPr>
              <a:t>Avionics and Telecommunications including the vital air navigation function</a:t>
            </a:r>
          </a:p>
          <a:p>
            <a:pPr algn="l">
              <a:buFont typeface="Arial" panose="020B0604020202020204" pitchFamily="34" charset="0"/>
              <a:buChar char="•"/>
            </a:pPr>
            <a:r>
              <a:rPr lang="en-GB" b="0" i="0" dirty="0">
                <a:solidFill>
                  <a:srgbClr val="1A1A1A"/>
                </a:solidFill>
                <a:effectLst/>
                <a:latin typeface="AktivGrotesk"/>
              </a:rPr>
              <a:t>Engineering and Environment with the development of an IATA policy on aircraft noise and other emissions</a:t>
            </a:r>
          </a:p>
          <a:p>
            <a:pPr algn="l">
              <a:buFont typeface="Arial" panose="020B0604020202020204" pitchFamily="34" charset="0"/>
              <a:buChar char="•"/>
            </a:pPr>
            <a:r>
              <a:rPr lang="en-GB" b="0" i="0" dirty="0">
                <a:solidFill>
                  <a:srgbClr val="1A1A1A"/>
                </a:solidFill>
                <a:effectLst/>
                <a:latin typeface="AktivGrotesk"/>
              </a:rPr>
              <a:t>Airports and the definition of airline requirements for airport terminals</a:t>
            </a:r>
          </a:p>
          <a:p>
            <a:pPr algn="l">
              <a:buFont typeface="Arial" panose="020B0604020202020204" pitchFamily="34" charset="0"/>
              <a:buChar char="•"/>
            </a:pPr>
            <a:r>
              <a:rPr lang="en-GB" b="0" i="0" dirty="0">
                <a:solidFill>
                  <a:srgbClr val="1A1A1A"/>
                </a:solidFill>
                <a:effectLst/>
                <a:latin typeface="AktivGrotesk"/>
              </a:rPr>
              <a:t>Flight Operations safety factors such as minimum aircraft separation standards and air routings</a:t>
            </a:r>
          </a:p>
          <a:p>
            <a:pPr algn="l">
              <a:buFont typeface="Arial" panose="020B0604020202020204" pitchFamily="34" charset="0"/>
              <a:buChar char="•"/>
            </a:pPr>
            <a:r>
              <a:rPr lang="en-GB" b="0" i="0" dirty="0">
                <a:solidFill>
                  <a:srgbClr val="1A1A1A"/>
                </a:solidFill>
                <a:effectLst/>
                <a:latin typeface="AktivGrotesk"/>
              </a:rPr>
              <a:t>Medical monitoring of health standards for flight crews and facilitation of air travel for disabled passengers</a:t>
            </a:r>
          </a:p>
          <a:p>
            <a:pPr algn="l">
              <a:buFont typeface="Arial" panose="020B0604020202020204" pitchFamily="34" charset="0"/>
              <a:buChar char="•"/>
            </a:pPr>
            <a:r>
              <a:rPr lang="en-GB" b="0" i="0" dirty="0">
                <a:solidFill>
                  <a:srgbClr val="1A1A1A"/>
                </a:solidFill>
                <a:effectLst/>
                <a:latin typeface="AktivGrotesk"/>
              </a:rPr>
              <a:t>Facilitation to speed the flow of people and goods through airports - particularly, customs and immigration</a:t>
            </a:r>
          </a:p>
          <a:p>
            <a:pPr algn="l">
              <a:buFont typeface="Arial" panose="020B0604020202020204" pitchFamily="34" charset="0"/>
              <a:buChar char="•"/>
            </a:pPr>
            <a:r>
              <a:rPr lang="en-GB" b="0" i="0" dirty="0">
                <a:solidFill>
                  <a:srgbClr val="1A1A1A"/>
                </a:solidFill>
                <a:effectLst/>
                <a:latin typeface="AktivGrotesk"/>
              </a:rPr>
              <a:t>Security and safeguarding passengers and cargo by preventing hijacking and sabotage and minimizing fraud and theft of tickets</a:t>
            </a:r>
          </a:p>
          <a:p>
            <a:endParaRPr lang="en-GB" dirty="0"/>
          </a:p>
        </p:txBody>
      </p:sp>
    </p:spTree>
    <p:extLst>
      <p:ext uri="{BB962C8B-B14F-4D97-AF65-F5344CB8AC3E}">
        <p14:creationId xmlns:p14="http://schemas.microsoft.com/office/powerpoint/2010/main" val="4159744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20A71-1FD3-AE47-E5C7-EF8226ABA210}"/>
              </a:ext>
            </a:extLst>
          </p:cNvPr>
          <p:cNvSpPr>
            <a:spLocks noGrp="1"/>
          </p:cNvSpPr>
          <p:nvPr>
            <p:ph type="title"/>
          </p:nvPr>
        </p:nvSpPr>
        <p:spPr>
          <a:xfrm>
            <a:off x="838200" y="-204825"/>
            <a:ext cx="10515600" cy="1594713"/>
          </a:xfrm>
        </p:spPr>
        <p:txBody>
          <a:bodyPr/>
          <a:lstStyle/>
          <a:p>
            <a:r>
              <a:rPr lang="en-GB" dirty="0"/>
              <a:t>1994 Re-defining the role of IATA </a:t>
            </a:r>
          </a:p>
        </p:txBody>
      </p:sp>
      <p:sp>
        <p:nvSpPr>
          <p:cNvPr id="3" name="Content Placeholder 2">
            <a:extLst>
              <a:ext uri="{FF2B5EF4-FFF2-40B4-BE49-F238E27FC236}">
                <a16:creationId xmlns:a16="http://schemas.microsoft.com/office/drawing/2014/main" id="{5B33AA69-F001-9E11-C017-020E696D477D}"/>
              </a:ext>
            </a:extLst>
          </p:cNvPr>
          <p:cNvSpPr>
            <a:spLocks noGrp="1"/>
          </p:cNvSpPr>
          <p:nvPr>
            <p:ph idx="1"/>
          </p:nvPr>
        </p:nvSpPr>
        <p:spPr>
          <a:xfrm>
            <a:off x="-87782" y="1250899"/>
            <a:ext cx="12279782" cy="4926064"/>
          </a:xfrm>
        </p:spPr>
        <p:txBody>
          <a:bodyPr>
            <a:normAutofit fontScale="92500" lnSpcReduction="10000"/>
          </a:bodyPr>
          <a:lstStyle/>
          <a:p>
            <a:pPr algn="l">
              <a:buFont typeface="Arial" panose="020B0604020202020204" pitchFamily="34" charset="0"/>
              <a:buChar char="•"/>
            </a:pPr>
            <a:r>
              <a:rPr lang="en-GB" b="1" i="0" dirty="0">
                <a:solidFill>
                  <a:srgbClr val="1A1A1A"/>
                </a:solidFill>
                <a:effectLst/>
                <a:latin typeface="AktivGrotesk"/>
              </a:rPr>
              <a:t>Safety &amp; security:</a:t>
            </a:r>
            <a:r>
              <a:rPr lang="en-GB" b="0" i="0" dirty="0">
                <a:solidFill>
                  <a:srgbClr val="1A1A1A"/>
                </a:solidFill>
                <a:effectLst/>
                <a:latin typeface="AktivGrotesk"/>
              </a:rPr>
              <a:t> to promote safe, reliable and secure air services.</a:t>
            </a:r>
          </a:p>
          <a:p>
            <a:pPr algn="l">
              <a:buFont typeface="Arial" panose="020B0604020202020204" pitchFamily="34" charset="0"/>
              <a:buChar char="•"/>
            </a:pPr>
            <a:r>
              <a:rPr lang="en-GB" b="1" i="0" dirty="0">
                <a:solidFill>
                  <a:srgbClr val="1A1A1A"/>
                </a:solidFill>
                <a:effectLst/>
                <a:latin typeface="AktivGrotesk"/>
              </a:rPr>
              <a:t>Industry recognition:</a:t>
            </a:r>
            <a:r>
              <a:rPr lang="en-GB" b="0" i="0" dirty="0">
                <a:solidFill>
                  <a:srgbClr val="1A1A1A"/>
                </a:solidFill>
                <a:effectLst/>
                <a:latin typeface="AktivGrotesk"/>
              </a:rPr>
              <a:t> to achieve recognition of the importance of air transport worldwide social and economic development.</a:t>
            </a:r>
          </a:p>
          <a:p>
            <a:pPr algn="l">
              <a:buFont typeface="Arial" panose="020B0604020202020204" pitchFamily="34" charset="0"/>
              <a:buChar char="•"/>
            </a:pPr>
            <a:r>
              <a:rPr lang="en-GB" b="1" i="0" dirty="0">
                <a:solidFill>
                  <a:srgbClr val="1A1A1A"/>
                </a:solidFill>
                <a:effectLst/>
                <a:latin typeface="AktivGrotesk"/>
              </a:rPr>
              <a:t>Financial viability</a:t>
            </a:r>
            <a:r>
              <a:rPr lang="en-GB" b="0" i="0" dirty="0">
                <a:solidFill>
                  <a:srgbClr val="1A1A1A"/>
                </a:solidFill>
                <a:effectLst/>
                <a:latin typeface="AktivGrotesk"/>
              </a:rPr>
              <a:t>: to assist the industry to achieve adequate levels of profitability, by optimizing revenues (yield management) while minimizing costs (fuel, charges and taxation).</a:t>
            </a:r>
          </a:p>
          <a:p>
            <a:pPr algn="l">
              <a:buFont typeface="Arial" panose="020B0604020202020204" pitchFamily="34" charset="0"/>
              <a:buChar char="•"/>
            </a:pPr>
            <a:r>
              <a:rPr lang="en-GB" b="1" i="0" dirty="0">
                <a:solidFill>
                  <a:srgbClr val="1A1A1A"/>
                </a:solidFill>
                <a:effectLst/>
                <a:latin typeface="AktivGrotesk"/>
              </a:rPr>
              <a:t>Products &amp; services:</a:t>
            </a:r>
            <a:r>
              <a:rPr lang="en-GB" b="0" i="0" dirty="0">
                <a:solidFill>
                  <a:srgbClr val="1A1A1A"/>
                </a:solidFill>
                <a:effectLst/>
                <a:latin typeface="AktivGrotesk"/>
              </a:rPr>
              <a:t> provide high-quality, value for money, industry required products and services that assist the airlines in meeting the needs of the consumer.</a:t>
            </a:r>
          </a:p>
          <a:p>
            <a:pPr algn="l">
              <a:buFont typeface="Arial" panose="020B0604020202020204" pitchFamily="34" charset="0"/>
              <a:buChar char="•"/>
            </a:pPr>
            <a:r>
              <a:rPr lang="en-GB" b="1" i="0" dirty="0">
                <a:solidFill>
                  <a:srgbClr val="1A1A1A"/>
                </a:solidFill>
                <a:effectLst/>
                <a:latin typeface="AktivGrotesk"/>
              </a:rPr>
              <a:t>Standards &amp; procedures:</a:t>
            </a:r>
            <a:r>
              <a:rPr lang="en-GB" b="0" i="0" dirty="0">
                <a:solidFill>
                  <a:srgbClr val="1A1A1A"/>
                </a:solidFill>
                <a:effectLst/>
                <a:latin typeface="AktivGrotesk"/>
              </a:rPr>
              <a:t> to develop cost-effective, environmentally-friendly, standards to facilitate the operations of international air transport.</a:t>
            </a:r>
          </a:p>
          <a:p>
            <a:pPr algn="l">
              <a:buFont typeface="Arial" panose="020B0604020202020204" pitchFamily="34" charset="0"/>
              <a:buChar char="•"/>
            </a:pPr>
            <a:r>
              <a:rPr lang="en-GB" b="1" i="0" dirty="0">
                <a:solidFill>
                  <a:srgbClr val="1A1A1A"/>
                </a:solidFill>
                <a:effectLst/>
                <a:latin typeface="AktivGrotesk"/>
              </a:rPr>
              <a:t>Industry support:</a:t>
            </a:r>
            <a:r>
              <a:rPr lang="en-GB" b="0" i="0" dirty="0">
                <a:solidFill>
                  <a:srgbClr val="1A1A1A"/>
                </a:solidFill>
                <a:effectLst/>
                <a:latin typeface="AktivGrotesk"/>
              </a:rPr>
              <a:t> to identify and articulate common industry positions and support the resolutions of key industry issues (congestion, infrastructure).</a:t>
            </a:r>
          </a:p>
          <a:p>
            <a:endParaRPr lang="en-GB" dirty="0"/>
          </a:p>
        </p:txBody>
      </p:sp>
    </p:spTree>
    <p:extLst>
      <p:ext uri="{BB962C8B-B14F-4D97-AF65-F5344CB8AC3E}">
        <p14:creationId xmlns:p14="http://schemas.microsoft.com/office/powerpoint/2010/main" val="8359387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lane in red circle">
            <a:extLst>
              <a:ext uri="{FF2B5EF4-FFF2-40B4-BE49-F238E27FC236}">
                <a16:creationId xmlns:a16="http://schemas.microsoft.com/office/drawing/2014/main" id="{60FE30DE-E726-0FE2-985D-39F72B28EF92}"/>
              </a:ext>
            </a:extLst>
          </p:cNvPr>
          <p:cNvPicPr>
            <a:picLocks noChangeAspect="1"/>
          </p:cNvPicPr>
          <p:nvPr/>
        </p:nvPicPr>
        <p:blipFill rotWithShape="1">
          <a:blip r:embed="rId2"/>
          <a:srcRect l="18526" r="19324"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17068F-35E0-D82D-22C2-1F6DF73FDB3B}"/>
              </a:ext>
            </a:extLst>
          </p:cNvPr>
          <p:cNvSpPr>
            <a:spLocks noGrp="1"/>
          </p:cNvSpPr>
          <p:nvPr>
            <p:ph type="title"/>
          </p:nvPr>
        </p:nvSpPr>
        <p:spPr>
          <a:xfrm>
            <a:off x="761801" y="328512"/>
            <a:ext cx="4778387" cy="1628970"/>
          </a:xfrm>
        </p:spPr>
        <p:txBody>
          <a:bodyPr anchor="ctr">
            <a:normAutofit/>
          </a:bodyPr>
          <a:lstStyle/>
          <a:p>
            <a:r>
              <a:rPr lang="en-GB" sz="4000" dirty="0"/>
              <a:t> </a:t>
            </a:r>
            <a:r>
              <a:rPr lang="en-GB" sz="4000" b="1" dirty="0"/>
              <a:t>IATTA Vision   - Air Transport Industry</a:t>
            </a:r>
          </a:p>
        </p:txBody>
      </p:sp>
      <p:sp>
        <p:nvSpPr>
          <p:cNvPr id="3" name="Content Placeholder 2">
            <a:extLst>
              <a:ext uri="{FF2B5EF4-FFF2-40B4-BE49-F238E27FC236}">
                <a16:creationId xmlns:a16="http://schemas.microsoft.com/office/drawing/2014/main" id="{305ECAE1-B130-E569-CA37-D4D3DE34DC00}"/>
              </a:ext>
            </a:extLst>
          </p:cNvPr>
          <p:cNvSpPr>
            <a:spLocks noGrp="1"/>
          </p:cNvSpPr>
          <p:nvPr>
            <p:ph idx="1"/>
          </p:nvPr>
        </p:nvSpPr>
        <p:spPr>
          <a:xfrm>
            <a:off x="761801" y="2884929"/>
            <a:ext cx="4659756" cy="3374137"/>
          </a:xfrm>
        </p:spPr>
        <p:txBody>
          <a:bodyPr anchor="ctr">
            <a:noAutofit/>
          </a:bodyPr>
          <a:lstStyle/>
          <a:p>
            <a:r>
              <a:rPr lang="en-GB" sz="3600" b="0" i="0" dirty="0">
                <a:effectLst/>
                <a:latin typeface="AktivGrotesk"/>
              </a:rPr>
              <a:t>Working together to shape the future growth of a safe, secure and sustainable air transport industry that connects and enriches our world</a:t>
            </a:r>
            <a:endParaRPr lang="en-GB" sz="3600" b="1" dirty="0"/>
          </a:p>
        </p:txBody>
      </p:sp>
    </p:spTree>
    <p:extLst>
      <p:ext uri="{BB962C8B-B14F-4D97-AF65-F5344CB8AC3E}">
        <p14:creationId xmlns:p14="http://schemas.microsoft.com/office/powerpoint/2010/main" val="4272655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9712B-581B-EC6A-28CE-3138538203BB}"/>
              </a:ext>
            </a:extLst>
          </p:cNvPr>
          <p:cNvSpPr>
            <a:spLocks noGrp="1"/>
          </p:cNvSpPr>
          <p:nvPr>
            <p:ph type="title"/>
          </p:nvPr>
        </p:nvSpPr>
        <p:spPr>
          <a:xfrm>
            <a:off x="4134678" y="365126"/>
            <a:ext cx="7219122" cy="754684"/>
          </a:xfrm>
        </p:spPr>
        <p:txBody>
          <a:bodyPr/>
          <a:lstStyle/>
          <a:p>
            <a:r>
              <a:rPr lang="en-GB" b="1" dirty="0"/>
              <a:t>Mission</a:t>
            </a:r>
          </a:p>
        </p:txBody>
      </p:sp>
      <p:sp>
        <p:nvSpPr>
          <p:cNvPr id="3" name="Content Placeholder 2">
            <a:extLst>
              <a:ext uri="{FF2B5EF4-FFF2-40B4-BE49-F238E27FC236}">
                <a16:creationId xmlns:a16="http://schemas.microsoft.com/office/drawing/2014/main" id="{BBE09900-CBEE-7940-FBBF-AADCD1A1A324}"/>
              </a:ext>
            </a:extLst>
          </p:cNvPr>
          <p:cNvSpPr>
            <a:spLocks noGrp="1"/>
          </p:cNvSpPr>
          <p:nvPr>
            <p:ph idx="1"/>
          </p:nvPr>
        </p:nvSpPr>
        <p:spPr>
          <a:xfrm>
            <a:off x="59635" y="1504122"/>
            <a:ext cx="11294165" cy="4247321"/>
          </a:xfrm>
        </p:spPr>
        <p:txBody>
          <a:bodyPr>
            <a:normAutofit fontScale="85000" lnSpcReduction="20000"/>
          </a:bodyPr>
          <a:lstStyle/>
          <a:p>
            <a:pPr algn="l">
              <a:buFont typeface="Arial" panose="020B0604020202020204" pitchFamily="34" charset="0"/>
              <a:buChar char="•"/>
            </a:pPr>
            <a:r>
              <a:rPr lang="en-GB" b="1" i="0" dirty="0">
                <a:solidFill>
                  <a:srgbClr val="1A1A1A"/>
                </a:solidFill>
                <a:effectLst/>
                <a:latin typeface="AktivGrotesk"/>
              </a:rPr>
              <a:t>Represent the airline industry</a:t>
            </a:r>
            <a:br>
              <a:rPr lang="en-GB" b="1" i="0" dirty="0">
                <a:solidFill>
                  <a:srgbClr val="1A1A1A"/>
                </a:solidFill>
                <a:effectLst/>
                <a:latin typeface="AktivGrotesk"/>
              </a:rPr>
            </a:br>
            <a:r>
              <a:rPr lang="en-GB" b="0" i="0" dirty="0">
                <a:solidFill>
                  <a:srgbClr val="1A1A1A"/>
                </a:solidFill>
                <a:effectLst/>
                <a:latin typeface="AktivGrotesk"/>
              </a:rPr>
              <a:t>We improve understanding of the air transport industry among decision makers and increase awareness of the benefits that aviation brings to national and global economies. Advocating for the interests of airlines across the globe, we challenge unreasonable rules and charges, hold regulators and governments to account, and strive for sensible regulation.</a:t>
            </a:r>
          </a:p>
          <a:p>
            <a:pPr algn="l">
              <a:buFont typeface="Arial" panose="020B0604020202020204" pitchFamily="34" charset="0"/>
              <a:buChar char="•"/>
            </a:pPr>
            <a:r>
              <a:rPr lang="en-GB" b="1" i="0" dirty="0">
                <a:solidFill>
                  <a:srgbClr val="1A1A1A"/>
                </a:solidFill>
                <a:effectLst/>
                <a:latin typeface="AktivGrotesk"/>
              </a:rPr>
              <a:t>Lead the airline industry</a:t>
            </a:r>
            <a:br>
              <a:rPr lang="en-GB" b="1" i="0" dirty="0">
                <a:solidFill>
                  <a:srgbClr val="1A1A1A"/>
                </a:solidFill>
                <a:effectLst/>
                <a:latin typeface="AktivGrotesk"/>
              </a:rPr>
            </a:br>
            <a:r>
              <a:rPr lang="en-GB" b="0" i="0" dirty="0">
                <a:solidFill>
                  <a:srgbClr val="1A1A1A"/>
                </a:solidFill>
                <a:effectLst/>
                <a:latin typeface="AktivGrotesk"/>
              </a:rPr>
              <a:t>For over 70 years, we have developed global commercial standards upon which the air transport industry is built. Our aim is to assist airlines by simplifying processes and increasing passenger convenience while reducing costs and improving efficiency.</a:t>
            </a:r>
          </a:p>
          <a:p>
            <a:pPr algn="l">
              <a:buFont typeface="Arial" panose="020B0604020202020204" pitchFamily="34" charset="0"/>
              <a:buChar char="•"/>
            </a:pPr>
            <a:r>
              <a:rPr lang="en-GB" b="1" i="0" dirty="0">
                <a:solidFill>
                  <a:srgbClr val="1A1A1A"/>
                </a:solidFill>
                <a:effectLst/>
                <a:latin typeface="AktivGrotesk"/>
              </a:rPr>
              <a:t>Serve the airline industry</a:t>
            </a:r>
            <a:br>
              <a:rPr lang="en-GB" b="1" i="0" dirty="0">
                <a:solidFill>
                  <a:srgbClr val="1A1A1A"/>
                </a:solidFill>
                <a:effectLst/>
                <a:latin typeface="AktivGrotesk"/>
              </a:rPr>
            </a:br>
            <a:r>
              <a:rPr lang="en-GB" b="0" i="0" dirty="0">
                <a:solidFill>
                  <a:srgbClr val="1A1A1A"/>
                </a:solidFill>
                <a:effectLst/>
                <a:latin typeface="AktivGrotesk"/>
              </a:rPr>
              <a:t>We help airlines to operate safely, securely, efficiently, and economically under clearly defined rules. Professional support is provided to all industry stakeholders with a wide range of products and expert services.</a:t>
            </a:r>
          </a:p>
          <a:p>
            <a:endParaRPr lang="en-GB" b="1" dirty="0"/>
          </a:p>
        </p:txBody>
      </p:sp>
    </p:spTree>
    <p:extLst>
      <p:ext uri="{BB962C8B-B14F-4D97-AF65-F5344CB8AC3E}">
        <p14:creationId xmlns:p14="http://schemas.microsoft.com/office/powerpoint/2010/main" val="1490207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EB9A6-FC64-AEBA-E6F9-6045C9890FBC}"/>
              </a:ext>
            </a:extLst>
          </p:cNvPr>
          <p:cNvSpPr>
            <a:spLocks noGrp="1"/>
          </p:cNvSpPr>
          <p:nvPr>
            <p:ph type="title"/>
          </p:nvPr>
        </p:nvSpPr>
        <p:spPr/>
        <p:txBody>
          <a:bodyPr/>
          <a:lstStyle/>
          <a:p>
            <a:r>
              <a:rPr lang="en-GB" b="1" dirty="0"/>
              <a:t>Brand Values</a:t>
            </a:r>
          </a:p>
        </p:txBody>
      </p:sp>
      <p:sp>
        <p:nvSpPr>
          <p:cNvPr id="3" name="Content Placeholder 2">
            <a:extLst>
              <a:ext uri="{FF2B5EF4-FFF2-40B4-BE49-F238E27FC236}">
                <a16:creationId xmlns:a16="http://schemas.microsoft.com/office/drawing/2014/main" id="{4AB59260-FC0B-A6E3-E26E-F8CC1082F2FE}"/>
              </a:ext>
            </a:extLst>
          </p:cNvPr>
          <p:cNvSpPr>
            <a:spLocks noGrp="1"/>
          </p:cNvSpPr>
          <p:nvPr>
            <p:ph idx="1"/>
          </p:nvPr>
        </p:nvSpPr>
        <p:spPr/>
        <p:txBody>
          <a:bodyPr/>
          <a:lstStyle/>
          <a:p>
            <a:pPr algn="l"/>
            <a:r>
              <a:rPr lang="en-GB" b="0" i="0" dirty="0">
                <a:solidFill>
                  <a:srgbClr val="1A1A1A"/>
                </a:solidFill>
                <a:effectLst/>
                <a:latin typeface="AktivGrotesk"/>
              </a:rPr>
              <a:t>Our Brand Values define what we value and how we behave to help us deliver the IATA mission and vision. We all have different personalities, styles and areas of expertise, are at different levels of the organization, and play different roles.</a:t>
            </a:r>
          </a:p>
          <a:p>
            <a:pPr algn="l"/>
            <a:r>
              <a:rPr lang="en-GB" b="0" i="0" dirty="0">
                <a:solidFill>
                  <a:srgbClr val="1A1A1A"/>
                </a:solidFill>
                <a:effectLst/>
                <a:latin typeface="AktivGrotesk"/>
              </a:rPr>
              <a:t>But you will recognize us by the consistent way in which we act and behave. We live our values and embody the supporting </a:t>
            </a:r>
            <a:r>
              <a:rPr lang="en-GB" b="0" i="0" dirty="0" err="1">
                <a:solidFill>
                  <a:srgbClr val="1A1A1A"/>
                </a:solidFill>
                <a:effectLst/>
                <a:latin typeface="AktivGrotesk"/>
              </a:rPr>
              <a:t>behaviors</a:t>
            </a:r>
            <a:r>
              <a:rPr lang="en-GB" b="0" i="0" dirty="0">
                <a:solidFill>
                  <a:srgbClr val="1A1A1A"/>
                </a:solidFill>
                <a:effectLst/>
                <a:latin typeface="AktivGrotesk"/>
              </a:rPr>
              <a:t> to make IATA a great place to work:</a:t>
            </a:r>
          </a:p>
          <a:p>
            <a:pPr algn="l">
              <a:buFont typeface="Arial" panose="020B0604020202020204" pitchFamily="34" charset="0"/>
              <a:buChar char="•"/>
            </a:pPr>
            <a:r>
              <a:rPr lang="en-GB" b="0" i="0" dirty="0">
                <a:solidFill>
                  <a:srgbClr val="1A1A1A"/>
                </a:solidFill>
                <a:effectLst/>
                <a:latin typeface="AktivGrotesk"/>
              </a:rPr>
              <a:t>We build standards through expertise</a:t>
            </a:r>
          </a:p>
          <a:p>
            <a:pPr algn="l">
              <a:buFont typeface="Arial" panose="020B0604020202020204" pitchFamily="34" charset="0"/>
              <a:buChar char="•"/>
            </a:pPr>
            <a:r>
              <a:rPr lang="en-GB" b="0" i="0" dirty="0">
                <a:solidFill>
                  <a:srgbClr val="1A1A1A"/>
                </a:solidFill>
                <a:effectLst/>
                <a:latin typeface="AktivGrotesk"/>
              </a:rPr>
              <a:t>We champion the global big picture</a:t>
            </a:r>
          </a:p>
          <a:p>
            <a:endParaRPr lang="en-GB" dirty="0"/>
          </a:p>
        </p:txBody>
      </p:sp>
    </p:spTree>
    <p:extLst>
      <p:ext uri="{BB962C8B-B14F-4D97-AF65-F5344CB8AC3E}">
        <p14:creationId xmlns:p14="http://schemas.microsoft.com/office/powerpoint/2010/main" val="14059827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6BFBC-4176-F6E9-843E-90205D123D4D}"/>
              </a:ext>
            </a:extLst>
          </p:cNvPr>
          <p:cNvSpPr>
            <a:spLocks noGrp="1"/>
          </p:cNvSpPr>
          <p:nvPr>
            <p:ph type="title"/>
          </p:nvPr>
        </p:nvSpPr>
        <p:spPr>
          <a:xfrm>
            <a:off x="838200" y="-46382"/>
            <a:ext cx="10515600" cy="549966"/>
          </a:xfrm>
        </p:spPr>
        <p:txBody>
          <a:bodyPr>
            <a:normAutofit fontScale="90000"/>
          </a:bodyPr>
          <a:lstStyle/>
          <a:p>
            <a:r>
              <a:rPr lang="en-GB" dirty="0"/>
              <a:t>IATA ROLES</a:t>
            </a:r>
          </a:p>
        </p:txBody>
      </p:sp>
      <p:sp>
        <p:nvSpPr>
          <p:cNvPr id="3" name="Content Placeholder 2">
            <a:extLst>
              <a:ext uri="{FF2B5EF4-FFF2-40B4-BE49-F238E27FC236}">
                <a16:creationId xmlns:a16="http://schemas.microsoft.com/office/drawing/2014/main" id="{E133C94E-6C01-C77C-7B23-FABAA0EB074C}"/>
              </a:ext>
            </a:extLst>
          </p:cNvPr>
          <p:cNvSpPr>
            <a:spLocks noGrp="1"/>
          </p:cNvSpPr>
          <p:nvPr>
            <p:ph idx="1"/>
          </p:nvPr>
        </p:nvSpPr>
        <p:spPr>
          <a:xfrm>
            <a:off x="-112643" y="503584"/>
            <a:ext cx="12231756" cy="5377837"/>
          </a:xfrm>
        </p:spPr>
        <p:txBody>
          <a:bodyPr>
            <a:normAutofit fontScale="77500" lnSpcReduction="20000"/>
          </a:bodyPr>
          <a:lstStyle/>
          <a:p>
            <a:pPr algn="l"/>
            <a:r>
              <a:rPr lang="en-GB" b="1" i="0" dirty="0">
                <a:solidFill>
                  <a:srgbClr val="1A1A1A"/>
                </a:solidFill>
                <a:effectLst/>
                <a:latin typeface="AktivGrotesk"/>
              </a:rPr>
              <a:t>Advocacy</a:t>
            </a:r>
          </a:p>
          <a:p>
            <a:pPr algn="l">
              <a:buFont typeface="Arial" panose="020B0604020202020204" pitchFamily="34" charset="0"/>
              <a:buChar char="•"/>
            </a:pPr>
            <a:r>
              <a:rPr lang="en-GB" b="0" i="0" dirty="0">
                <a:solidFill>
                  <a:srgbClr val="1A1A1A"/>
                </a:solidFill>
                <a:effectLst/>
                <a:latin typeface="AktivGrotesk"/>
              </a:rPr>
              <a:t>Intensify advocacy efforts, particularly in support of achieving net zero carbon emissions by 2050, ensuring that passenger rights regimes are aligned with global standards and are fit for purpose, and to avoid onerous, counterproductive and retrograde taxation.</a:t>
            </a:r>
          </a:p>
          <a:p>
            <a:pPr algn="l"/>
            <a:r>
              <a:rPr lang="en-GB" b="1" i="0" dirty="0">
                <a:solidFill>
                  <a:srgbClr val="1A1A1A"/>
                </a:solidFill>
                <a:effectLst/>
                <a:latin typeface="AktivGrotesk"/>
              </a:rPr>
              <a:t>Industry Digital Transformation, Retailing and Customer Centricity</a:t>
            </a:r>
          </a:p>
          <a:p>
            <a:pPr algn="l">
              <a:buFont typeface="Arial" panose="020B0604020202020204" pitchFamily="34" charset="0"/>
              <a:buChar char="•"/>
            </a:pPr>
            <a:r>
              <a:rPr lang="en-GB" b="0" i="0" dirty="0">
                <a:solidFill>
                  <a:srgbClr val="1A1A1A"/>
                </a:solidFill>
                <a:effectLst/>
                <a:latin typeface="AktivGrotesk"/>
              </a:rPr>
              <a:t>Identify and assess new standards to modernize airport processes</a:t>
            </a:r>
          </a:p>
          <a:p>
            <a:pPr algn="l"/>
            <a:r>
              <a:rPr lang="en-GB" b="1" i="0" dirty="0">
                <a:solidFill>
                  <a:srgbClr val="1A1A1A"/>
                </a:solidFill>
                <a:effectLst/>
                <a:latin typeface="AktivGrotesk"/>
              </a:rPr>
              <a:t>Safety, Security &amp; Operations</a:t>
            </a:r>
          </a:p>
          <a:p>
            <a:pPr algn="l"/>
            <a:r>
              <a:rPr lang="en-GB" dirty="0">
                <a:solidFill>
                  <a:srgbClr val="1A1A1A"/>
                </a:solidFill>
                <a:latin typeface="AktivGrotesk"/>
              </a:rPr>
              <a:t>Safety &amp; Risk</a:t>
            </a:r>
            <a:endParaRPr lang="en-GB" i="0" dirty="0">
              <a:solidFill>
                <a:srgbClr val="1A1A1A"/>
              </a:solidFill>
              <a:effectLst/>
              <a:latin typeface="AktivGrotesk"/>
            </a:endParaRPr>
          </a:p>
          <a:p>
            <a:pPr algn="l">
              <a:buFont typeface="Arial" panose="020B0604020202020204" pitchFamily="34" charset="0"/>
              <a:buChar char="•"/>
            </a:pPr>
            <a:r>
              <a:rPr lang="en-GB" b="0" i="0" dirty="0">
                <a:solidFill>
                  <a:srgbClr val="1A1A1A"/>
                </a:solidFill>
                <a:effectLst/>
                <a:latin typeface="AktivGrotesk"/>
              </a:rPr>
              <a:t>Strengthen the industry’s capacity to address cyber security</a:t>
            </a:r>
          </a:p>
          <a:p>
            <a:pPr algn="l"/>
            <a:r>
              <a:rPr lang="en-GB" b="1" i="0" dirty="0">
                <a:solidFill>
                  <a:srgbClr val="1A1A1A"/>
                </a:solidFill>
                <a:effectLst/>
                <a:latin typeface="AktivGrotesk"/>
              </a:rPr>
              <a:t>Sustainability</a:t>
            </a:r>
          </a:p>
          <a:p>
            <a:pPr algn="l">
              <a:buFont typeface="Arial" panose="020B0604020202020204" pitchFamily="34" charset="0"/>
              <a:buChar char="•"/>
            </a:pPr>
            <a:r>
              <a:rPr lang="en-GB" b="0" i="0" dirty="0">
                <a:solidFill>
                  <a:srgbClr val="1A1A1A"/>
                </a:solidFill>
                <a:effectLst/>
                <a:latin typeface="AktivGrotesk"/>
              </a:rPr>
              <a:t>Accelerate the transition to Sustainable Aviation Fuel </a:t>
            </a:r>
          </a:p>
          <a:p>
            <a:pPr algn="l">
              <a:buFont typeface="Arial" panose="020B0604020202020204" pitchFamily="34" charset="0"/>
              <a:buChar char="•"/>
            </a:pPr>
            <a:r>
              <a:rPr lang="en-GB" b="0" i="0" dirty="0">
                <a:solidFill>
                  <a:srgbClr val="1A1A1A"/>
                </a:solidFill>
                <a:effectLst/>
                <a:latin typeface="AktivGrotesk"/>
              </a:rPr>
              <a:t>Improve tracking of Bet Zero Roadmaps</a:t>
            </a:r>
          </a:p>
          <a:p>
            <a:pPr algn="l"/>
            <a:r>
              <a:rPr lang="en-GB" b="1" i="0" dirty="0">
                <a:solidFill>
                  <a:srgbClr val="1A1A1A"/>
                </a:solidFill>
                <a:effectLst/>
                <a:latin typeface="AktivGrotesk"/>
              </a:rPr>
              <a:t>A Strong Association</a:t>
            </a:r>
          </a:p>
          <a:p>
            <a:pPr algn="l">
              <a:buFont typeface="Arial" panose="020B0604020202020204" pitchFamily="34" charset="0"/>
              <a:buChar char="•"/>
            </a:pPr>
            <a:r>
              <a:rPr lang="en-GB" b="0" i="0" dirty="0">
                <a:solidFill>
                  <a:srgbClr val="1A1A1A"/>
                </a:solidFill>
                <a:effectLst/>
                <a:latin typeface="AktivGrotesk"/>
              </a:rPr>
              <a:t>Become the most trusted source of aviation data for traffic, safety, operations, and environmental performance.</a:t>
            </a:r>
          </a:p>
          <a:p>
            <a:pPr algn="l">
              <a:buFont typeface="Arial" panose="020B0604020202020204" pitchFamily="34" charset="0"/>
              <a:buChar char="•"/>
            </a:pPr>
            <a:r>
              <a:rPr lang="en-GB" b="0" i="0" dirty="0">
                <a:solidFill>
                  <a:srgbClr val="1A1A1A"/>
                </a:solidFill>
                <a:effectLst/>
                <a:latin typeface="AktivGrotesk"/>
              </a:rPr>
              <a:t>Improve gender diversity by meeting IATA’s 25by2025</a:t>
            </a:r>
            <a:r>
              <a:rPr lang="en-GB" b="0" i="0" u="none" strike="noStrike" dirty="0">
                <a:solidFill>
                  <a:srgbClr val="3333FF"/>
                </a:solidFill>
                <a:effectLst/>
                <a:latin typeface="AktivGrotesk"/>
                <a:hlinkClick r:id="rId2"/>
              </a:rPr>
              <a:t> </a:t>
            </a:r>
            <a:r>
              <a:rPr lang="en-GB" b="0" i="0" dirty="0">
                <a:solidFill>
                  <a:srgbClr val="1A1A1A"/>
                </a:solidFill>
                <a:effectLst/>
                <a:latin typeface="AktivGrotesk"/>
              </a:rPr>
              <a:t>commitments</a:t>
            </a:r>
          </a:p>
          <a:p>
            <a:endParaRPr lang="en-GB" dirty="0"/>
          </a:p>
        </p:txBody>
      </p:sp>
    </p:spTree>
    <p:extLst>
      <p:ext uri="{BB962C8B-B14F-4D97-AF65-F5344CB8AC3E}">
        <p14:creationId xmlns:p14="http://schemas.microsoft.com/office/powerpoint/2010/main" val="31961755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F9054-05F3-1AC2-B011-2F07836EB2D2}"/>
              </a:ext>
            </a:extLst>
          </p:cNvPr>
          <p:cNvSpPr>
            <a:spLocks noGrp="1"/>
          </p:cNvSpPr>
          <p:nvPr>
            <p:ph type="title"/>
          </p:nvPr>
        </p:nvSpPr>
        <p:spPr>
          <a:xfrm>
            <a:off x="5868557" y="190196"/>
            <a:ext cx="5444382" cy="574880"/>
          </a:xfrm>
        </p:spPr>
        <p:txBody>
          <a:bodyPr anchor="t">
            <a:normAutofit/>
          </a:bodyPr>
          <a:lstStyle/>
          <a:p>
            <a:r>
              <a:rPr lang="en-GB" sz="3200" dirty="0"/>
              <a:t>IATA Codes</a:t>
            </a:r>
          </a:p>
        </p:txBody>
      </p:sp>
      <p:pic>
        <p:nvPicPr>
          <p:cNvPr id="5" name="Picture 4" descr="Analogue board showing flight information">
            <a:extLst>
              <a:ext uri="{FF2B5EF4-FFF2-40B4-BE49-F238E27FC236}">
                <a16:creationId xmlns:a16="http://schemas.microsoft.com/office/drawing/2014/main" id="{B3FA24FC-43E2-2346-6DD8-085732F7EB89}"/>
              </a:ext>
            </a:extLst>
          </p:cNvPr>
          <p:cNvPicPr>
            <a:picLocks noChangeAspect="1"/>
          </p:cNvPicPr>
          <p:nvPr/>
        </p:nvPicPr>
        <p:blipFill rotWithShape="1">
          <a:blip r:embed="rId2"/>
          <a:srcRect l="22434" r="27428"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32D6B67-0992-6D91-0D3D-92C881F09EA9}"/>
              </a:ext>
            </a:extLst>
          </p:cNvPr>
          <p:cNvSpPr>
            <a:spLocks noGrp="1"/>
          </p:cNvSpPr>
          <p:nvPr>
            <p:ph idx="1"/>
          </p:nvPr>
        </p:nvSpPr>
        <p:spPr>
          <a:xfrm>
            <a:off x="5151178" y="871146"/>
            <a:ext cx="7040822" cy="6348953"/>
          </a:xfrm>
        </p:spPr>
        <p:txBody>
          <a:bodyPr>
            <a:normAutofit fontScale="77500" lnSpcReduction="20000"/>
          </a:bodyPr>
          <a:lstStyle/>
          <a:p>
            <a:r>
              <a:rPr lang="en-GB" sz="2300" b="1" i="0" dirty="0">
                <a:effectLst/>
                <a:latin typeface="AktivGrotesk"/>
              </a:rPr>
              <a:t>Airline Designator Codes</a:t>
            </a:r>
          </a:p>
          <a:p>
            <a:r>
              <a:rPr lang="en-GB" sz="2300" b="0" i="0" dirty="0">
                <a:effectLst/>
                <a:latin typeface="AktivGrotesk"/>
              </a:rPr>
              <a:t>Those companies assigned an IATA Airline Designator Code are to use such designators for reservations, schedules, timetables, telecommunications, ticketing, cargo documentation, legal, tariffs and/or other commercial/traffic purposes.</a:t>
            </a:r>
          </a:p>
          <a:p>
            <a:endParaRPr lang="en-GB" sz="2300" b="0" i="0" dirty="0">
              <a:effectLst/>
              <a:latin typeface="AktivGrotesk"/>
            </a:endParaRPr>
          </a:p>
          <a:p>
            <a:r>
              <a:rPr lang="en-GB" sz="2300" b="1" i="0" dirty="0">
                <a:effectLst/>
                <a:latin typeface="AktivGrotesk"/>
              </a:rPr>
              <a:t>Accounting or Prefix codes</a:t>
            </a:r>
          </a:p>
          <a:p>
            <a:r>
              <a:rPr lang="en-GB" sz="2300" b="0" i="0" dirty="0">
                <a:effectLst/>
                <a:latin typeface="AktivGrotesk"/>
              </a:rPr>
              <a:t>Airline accounting codes and airline prefixes are essential for the identification of passenger and cargo traffic documents, processing of passenger accounting transactions, cargo transactions and other commercial/traffic purposes.</a:t>
            </a:r>
          </a:p>
          <a:p>
            <a:endParaRPr lang="en-GB" sz="2300" b="0" i="0" dirty="0">
              <a:effectLst/>
              <a:latin typeface="AktivGrotesk"/>
            </a:endParaRPr>
          </a:p>
          <a:p>
            <a:r>
              <a:rPr lang="en-GB" sz="2300" b="1" i="0" dirty="0">
                <a:effectLst/>
                <a:latin typeface="AktivGrotesk"/>
              </a:rPr>
              <a:t>Baggage Tag Issuer Code (BTIC)</a:t>
            </a:r>
          </a:p>
          <a:p>
            <a:r>
              <a:rPr lang="en-GB" sz="2300" b="0" i="0" dirty="0">
                <a:effectLst/>
                <a:latin typeface="AktivGrotesk"/>
              </a:rPr>
              <a:t>Baggage tag issuer codes, combined with the tag serial number, are used to identify each piece of checked luggage through all baggage handling processes. They help provide a unique identifier during the complete journey. This unique identifier forms the basis of what is known as the “License Plate”.</a:t>
            </a:r>
          </a:p>
          <a:p>
            <a:endParaRPr lang="en-GB" sz="2300" b="0" i="0" dirty="0">
              <a:effectLst/>
              <a:latin typeface="AktivGrotesk"/>
            </a:endParaRPr>
          </a:p>
          <a:p>
            <a:r>
              <a:rPr lang="en-GB" sz="2300" b="1" i="0" dirty="0">
                <a:effectLst/>
                <a:latin typeface="AktivGrotesk"/>
              </a:rPr>
              <a:t>Location Identifiers</a:t>
            </a:r>
          </a:p>
          <a:p>
            <a:r>
              <a:rPr lang="en-GB" sz="2300" b="0" i="0" dirty="0">
                <a:effectLst/>
                <a:latin typeface="AktivGrotesk"/>
              </a:rPr>
              <a:t>Airlines and CRSs may request the assignment of a unique three-letter code to identify a location like an airport. Bus or ferry stations may be eligible for an IATA location identifier if these locations are involved in intermodal airline travel.</a:t>
            </a:r>
          </a:p>
          <a:p>
            <a:endParaRPr lang="en-GB" sz="800" dirty="0"/>
          </a:p>
        </p:txBody>
      </p:sp>
    </p:spTree>
    <p:extLst>
      <p:ext uri="{BB962C8B-B14F-4D97-AF65-F5344CB8AC3E}">
        <p14:creationId xmlns:p14="http://schemas.microsoft.com/office/powerpoint/2010/main" val="24913357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ack view of an aeroplane">
            <a:extLst>
              <a:ext uri="{FF2B5EF4-FFF2-40B4-BE49-F238E27FC236}">
                <a16:creationId xmlns:a16="http://schemas.microsoft.com/office/drawing/2014/main" id="{7E6E8A52-98FC-205B-64F2-A85269435591}"/>
              </a:ext>
            </a:extLst>
          </p:cNvPr>
          <p:cNvPicPr>
            <a:picLocks noChangeAspect="1"/>
          </p:cNvPicPr>
          <p:nvPr/>
        </p:nvPicPr>
        <p:blipFill rotWithShape="1">
          <a:blip r:embed="rId2"/>
          <a:srcRect r="15617" b="-1"/>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F34F88-4338-83C0-9844-8B13C3E2B87F}"/>
              </a:ext>
            </a:extLst>
          </p:cNvPr>
          <p:cNvSpPr>
            <a:spLocks noGrp="1"/>
          </p:cNvSpPr>
          <p:nvPr>
            <p:ph type="title"/>
          </p:nvPr>
        </p:nvSpPr>
        <p:spPr>
          <a:xfrm>
            <a:off x="371094" y="1161288"/>
            <a:ext cx="3438144" cy="1124712"/>
          </a:xfrm>
        </p:spPr>
        <p:txBody>
          <a:bodyPr anchor="b">
            <a:normAutofit/>
          </a:bodyPr>
          <a:lstStyle/>
          <a:p>
            <a:r>
              <a:rPr lang="en-GB" sz="2800" dirty="0">
                <a:solidFill>
                  <a:schemeClr val="bg1"/>
                </a:solidFill>
              </a:rPr>
              <a:t>Session Review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29358C4-14F0-79A4-6230-3BA9F8C03BA7}"/>
              </a:ext>
            </a:extLst>
          </p:cNvPr>
          <p:cNvSpPr>
            <a:spLocks noGrp="1"/>
          </p:cNvSpPr>
          <p:nvPr>
            <p:ph idx="1"/>
          </p:nvPr>
        </p:nvSpPr>
        <p:spPr>
          <a:xfrm>
            <a:off x="371094" y="2718054"/>
            <a:ext cx="3438906" cy="3207258"/>
          </a:xfrm>
        </p:spPr>
        <p:txBody>
          <a:bodyPr anchor="t">
            <a:normAutofit/>
          </a:bodyPr>
          <a:lstStyle/>
          <a:p>
            <a:r>
              <a:rPr lang="en-GB" sz="1700">
                <a:solidFill>
                  <a:schemeClr val="bg1"/>
                </a:solidFill>
              </a:rPr>
              <a:t>Global Body</a:t>
            </a:r>
          </a:p>
          <a:p>
            <a:r>
              <a:rPr lang="en-GB" sz="1700">
                <a:solidFill>
                  <a:schemeClr val="bg1"/>
                </a:solidFill>
              </a:rPr>
              <a:t>Role of IATA</a:t>
            </a:r>
          </a:p>
          <a:p>
            <a:r>
              <a:rPr lang="en-GB" sz="1700">
                <a:solidFill>
                  <a:schemeClr val="bg1"/>
                </a:solidFill>
              </a:rPr>
              <a:t>Global Ticketing </a:t>
            </a:r>
          </a:p>
          <a:p>
            <a:r>
              <a:rPr lang="en-GB" sz="1700">
                <a:solidFill>
                  <a:schemeClr val="bg1"/>
                </a:solidFill>
              </a:rPr>
              <a:t>Global Coordination</a:t>
            </a:r>
          </a:p>
          <a:p>
            <a:r>
              <a:rPr lang="en-GB" sz="1700">
                <a:solidFill>
                  <a:schemeClr val="bg1"/>
                </a:solidFill>
              </a:rPr>
              <a:t>Global Compliance</a:t>
            </a:r>
          </a:p>
          <a:p>
            <a:r>
              <a:rPr lang="en-GB" sz="1700">
                <a:solidFill>
                  <a:schemeClr val="bg1"/>
                </a:solidFill>
              </a:rPr>
              <a:t>Represent</a:t>
            </a:r>
          </a:p>
          <a:p>
            <a:r>
              <a:rPr lang="en-GB" sz="1700">
                <a:solidFill>
                  <a:schemeClr val="bg1"/>
                </a:solidFill>
              </a:rPr>
              <a:t>Lead</a:t>
            </a:r>
          </a:p>
          <a:p>
            <a:r>
              <a:rPr lang="en-GB" sz="1700">
                <a:solidFill>
                  <a:schemeClr val="bg1"/>
                </a:solidFill>
              </a:rPr>
              <a:t>Serve</a:t>
            </a:r>
          </a:p>
          <a:p>
            <a:endParaRPr lang="en-GB" sz="1700">
              <a:solidFill>
                <a:schemeClr val="bg1"/>
              </a:solidFill>
            </a:endParaRPr>
          </a:p>
        </p:txBody>
      </p:sp>
    </p:spTree>
    <p:extLst>
      <p:ext uri="{BB962C8B-B14F-4D97-AF65-F5344CB8AC3E}">
        <p14:creationId xmlns:p14="http://schemas.microsoft.com/office/powerpoint/2010/main" val="38135359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1052</Words>
  <Application>Microsoft Office PowerPoint</Application>
  <PresentationFormat>Widescreen</PresentationFormat>
  <Paragraphs>102</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AktivGrotesk</vt:lpstr>
      <vt:lpstr>Arial</vt:lpstr>
      <vt:lpstr>Calibri</vt:lpstr>
      <vt:lpstr>Calibri Light</vt:lpstr>
      <vt:lpstr>Office Theme</vt:lpstr>
      <vt:lpstr>PowerPoint Presentation</vt:lpstr>
      <vt:lpstr> Today’s Session  - IATA &amp; the Airline Industry</vt:lpstr>
      <vt:lpstr>                                           IATA     Demand for Travel will Double over next Decade</vt:lpstr>
      <vt:lpstr>IATA – International Air Traffic Association</vt:lpstr>
      <vt:lpstr>Services</vt:lpstr>
      <vt:lpstr>Founding of IATA</vt:lpstr>
      <vt:lpstr>Growth &amp; Development</vt:lpstr>
      <vt:lpstr>1994 Re-defining the role of IATA </vt:lpstr>
      <vt:lpstr> IATTA Vision   - Air Transport Industry</vt:lpstr>
      <vt:lpstr>Mission</vt:lpstr>
      <vt:lpstr>Brand Values</vt:lpstr>
      <vt:lpstr>IATA ROLES</vt:lpstr>
      <vt:lpstr>IATA Codes</vt:lpstr>
      <vt:lpstr>Session Review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Jacqui Jones</cp:lastModifiedBy>
  <cp:revision>7</cp:revision>
  <dcterms:created xsi:type="dcterms:W3CDTF">2023-09-15T09:31:09Z</dcterms:created>
  <dcterms:modified xsi:type="dcterms:W3CDTF">2024-02-19T22:13:27Z</dcterms:modified>
</cp:coreProperties>
</file>