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63" r:id="rId5"/>
    <p:sldId id="264" r:id="rId6"/>
    <p:sldId id="266" r:id="rId7"/>
    <p:sldId id="265" r:id="rId8"/>
    <p:sldId id="259" r:id="rId9"/>
    <p:sldId id="260" r:id="rId10"/>
    <p:sldId id="262" r:id="rId11"/>
    <p:sldId id="267" r:id="rId12"/>
    <p:sldId id="26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8139" autoAdjust="0"/>
  </p:normalViewPr>
  <p:slideViewPr>
    <p:cSldViewPr snapToGrid="0">
      <p:cViewPr varScale="1">
        <p:scale>
          <a:sx n="58" d="100"/>
          <a:sy n="58" d="100"/>
        </p:scale>
        <p:origin x="988"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Mamonong" userId="99353dee114158b5" providerId="LiveId" clId="{E41BC5AE-8288-43E3-AA28-14B9B833CBC6}"/>
    <pc:docChg chg="custSel modSld">
      <pc:chgData name="Michelle Mamonong" userId="99353dee114158b5" providerId="LiveId" clId="{E41BC5AE-8288-43E3-AA28-14B9B833CBC6}" dt="2026-06-10T14:41:08.298" v="55" actId="20577"/>
      <pc:docMkLst>
        <pc:docMk/>
      </pc:docMkLst>
      <pc:sldChg chg="modSp mod">
        <pc:chgData name="Michelle Mamonong" userId="99353dee114158b5" providerId="LiveId" clId="{E41BC5AE-8288-43E3-AA28-14B9B833CBC6}" dt="2026-06-10T14:41:08.298" v="55" actId="20577"/>
        <pc:sldMkLst>
          <pc:docMk/>
          <pc:sldMk cId="0" sldId="256"/>
        </pc:sldMkLst>
        <pc:spChg chg="mod">
          <ac:chgData name="Michelle Mamonong" userId="99353dee114158b5" providerId="LiveId" clId="{E41BC5AE-8288-43E3-AA28-14B9B833CBC6}" dt="2026-06-10T14:41:08.298" v="55" actId="20577"/>
          <ac:spMkLst>
            <pc:docMk/>
            <pc:sldMk cId="0" sldId="256"/>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2870E85E-D8D8-419C-AB5B-1F347C4329FE}" type="doc">
      <dgm:prSet loTypeId="urn:microsoft.com/office/officeart/2005/8/layout/vList2#1" loCatId="list" qsTypeId="urn:microsoft.com/office/officeart/2005/8/quickstyle/simple1#1" qsCatId="simple" csTypeId="urn:microsoft.com/office/officeart/2005/8/colors/accent1_2#1" csCatId="accent1"/>
      <dgm:spPr/>
      <dgm:t>
        <a:bodyPr/>
        <a:lstStyle/>
        <a:p>
          <a:endParaRPr lang="en-US"/>
        </a:p>
      </dgm:t>
    </dgm:pt>
    <dgm:pt modelId="{68F910D3-D4CA-4138-82F4-ABA779D60AA6}">
      <dgm:prSet phldr="0" custT="1"/>
      <dgm:spPr/>
      <dgm:t>
        <a:bodyPr vert="horz" wrap="square"/>
        <a:lstStyle/>
        <a:p>
          <a:pPr rtl="0">
            <a:lnSpc>
              <a:spcPct val="100000"/>
            </a:lnSpc>
            <a:spcBef>
              <a:spcPct val="0"/>
            </a:spcBef>
            <a:spcAft>
              <a:spcPct val="35000"/>
            </a:spcAft>
          </a:pPr>
          <a:r>
            <a:rPr lang="en-US" sz="2400" dirty="0"/>
            <a:t>In this presentation, Bowlby's Attachment Theory is discussed and how it relates to Isaac's development.</a:t>
          </a:r>
        </a:p>
      </dgm:t>
    </dgm:pt>
    <dgm:pt modelId="{0442C406-3142-4B73-AA8D-5F61883309FC}" type="parTrans" cxnId="{A7013894-37AA-4DD0-AD30-C54273A9A473}">
      <dgm:prSet/>
      <dgm:spPr/>
      <dgm:t>
        <a:bodyPr/>
        <a:lstStyle/>
        <a:p>
          <a:endParaRPr lang="en-US"/>
        </a:p>
      </dgm:t>
    </dgm:pt>
    <dgm:pt modelId="{3B4CBE10-384F-481B-8660-F765581A28D8}" type="sibTrans" cxnId="{A7013894-37AA-4DD0-AD30-C54273A9A473}">
      <dgm:prSet/>
      <dgm:spPr/>
      <dgm:t>
        <a:bodyPr/>
        <a:lstStyle/>
        <a:p>
          <a:endParaRPr lang="en-US"/>
        </a:p>
      </dgm:t>
    </dgm:pt>
    <dgm:pt modelId="{BE43C56C-60BD-45A9-B5B6-6DC83F4C1A87}">
      <dgm:prSet phldr="0" custT="1"/>
      <dgm:spPr/>
      <dgm:t>
        <a:bodyPr vert="horz" wrap="square"/>
        <a:lstStyle/>
        <a:p>
          <a:pPr rtl="0">
            <a:lnSpc>
              <a:spcPct val="100000"/>
            </a:lnSpc>
            <a:spcBef>
              <a:spcPct val="0"/>
            </a:spcBef>
            <a:spcAft>
              <a:spcPct val="35000"/>
            </a:spcAft>
          </a:pPr>
          <a:r>
            <a:rPr lang="en-GB" sz="2400" dirty="0"/>
            <a:t>Isaac is having problems with emotions, social skills and language.</a:t>
          </a:r>
        </a:p>
      </dgm:t>
    </dgm:pt>
    <dgm:pt modelId="{A2128C41-80B6-4CF4-99A8-03B0B8F3015F}" type="parTrans" cxnId="{A6219FD3-72E6-4E44-B0B3-551EE7A5CB87}">
      <dgm:prSet/>
      <dgm:spPr/>
      <dgm:t>
        <a:bodyPr/>
        <a:lstStyle/>
        <a:p>
          <a:endParaRPr lang="en-US"/>
        </a:p>
      </dgm:t>
    </dgm:pt>
    <dgm:pt modelId="{F393F96A-298B-4F5D-90FD-B3EC594BF1E3}" type="sibTrans" cxnId="{A6219FD3-72E6-4E44-B0B3-551EE7A5CB87}">
      <dgm:prSet/>
      <dgm:spPr/>
      <dgm:t>
        <a:bodyPr/>
        <a:lstStyle/>
        <a:p>
          <a:endParaRPr lang="en-US"/>
        </a:p>
      </dgm:t>
    </dgm:pt>
    <dgm:pt modelId="{9A5C6E7D-710B-42A0-9C0B-2A2995EAFAD7}">
      <dgm:prSet phldr="0" custT="1"/>
      <dgm:spPr/>
      <dgm:t>
        <a:bodyPr vert="horz" wrap="square"/>
        <a:lstStyle/>
        <a:p>
          <a:pPr rtl="0">
            <a:lnSpc>
              <a:spcPct val="100000"/>
            </a:lnSpc>
            <a:spcBef>
              <a:spcPct val="0"/>
            </a:spcBef>
            <a:spcAft>
              <a:spcPct val="35000"/>
            </a:spcAft>
          </a:pPr>
          <a:r>
            <a:rPr lang="en-GB" sz="2400" dirty="0"/>
            <a:t>The presentation covers the theory of attachment and interventions for supporting attachment.</a:t>
          </a:r>
        </a:p>
      </dgm:t>
    </dgm:pt>
    <dgm:pt modelId="{63CAA6A4-CB12-4EE8-B622-C3332A8D6F7F}" type="parTrans" cxnId="{1DB87F43-0500-49FB-8839-787C99C8DD34}">
      <dgm:prSet/>
      <dgm:spPr/>
      <dgm:t>
        <a:bodyPr/>
        <a:lstStyle/>
        <a:p>
          <a:endParaRPr lang="en-US"/>
        </a:p>
      </dgm:t>
    </dgm:pt>
    <dgm:pt modelId="{3E8AC6A0-C93A-4403-97C0-9CDCC4B3731F}" type="sibTrans" cxnId="{1DB87F43-0500-49FB-8839-787C99C8DD34}">
      <dgm:prSet/>
      <dgm:spPr/>
      <dgm:t>
        <a:bodyPr/>
        <a:lstStyle/>
        <a:p>
          <a:endParaRPr lang="en-US"/>
        </a:p>
      </dgm:t>
    </dgm:pt>
    <dgm:pt modelId="{2136A40B-DFCB-4368-A42D-B7A0DEA13E5F}" type="pres">
      <dgm:prSet presAssocID="{2870E85E-D8D8-419C-AB5B-1F347C4329FE}" presName="linear" presStyleCnt="0">
        <dgm:presLayoutVars>
          <dgm:animLvl val="lvl"/>
          <dgm:resizeHandles val="exact"/>
        </dgm:presLayoutVars>
      </dgm:prSet>
      <dgm:spPr/>
    </dgm:pt>
    <dgm:pt modelId="{23E3968E-6B18-420B-976D-786FB38B1F3A}" type="pres">
      <dgm:prSet presAssocID="{68F910D3-D4CA-4138-82F4-ABA779D60AA6}" presName="parentText" presStyleLbl="node1" presStyleIdx="0" presStyleCnt="3">
        <dgm:presLayoutVars>
          <dgm:chMax val="0"/>
          <dgm:bulletEnabled val="1"/>
        </dgm:presLayoutVars>
      </dgm:prSet>
      <dgm:spPr/>
    </dgm:pt>
    <dgm:pt modelId="{69DC1FA3-B969-453F-9C6A-9782254E01F7}" type="pres">
      <dgm:prSet presAssocID="{3B4CBE10-384F-481B-8660-F765581A28D8}" presName="spacer" presStyleCnt="0"/>
      <dgm:spPr/>
    </dgm:pt>
    <dgm:pt modelId="{00B9C709-5BB2-49A8-A02E-4652E6392560}" type="pres">
      <dgm:prSet presAssocID="{BE43C56C-60BD-45A9-B5B6-6DC83F4C1A87}" presName="parentText" presStyleLbl="node1" presStyleIdx="1" presStyleCnt="3">
        <dgm:presLayoutVars>
          <dgm:chMax val="0"/>
          <dgm:bulletEnabled val="1"/>
        </dgm:presLayoutVars>
      </dgm:prSet>
      <dgm:spPr/>
    </dgm:pt>
    <dgm:pt modelId="{037E1649-A252-412E-8511-5B80BC265913}" type="pres">
      <dgm:prSet presAssocID="{F393F96A-298B-4F5D-90FD-B3EC594BF1E3}" presName="spacer" presStyleCnt="0"/>
      <dgm:spPr/>
    </dgm:pt>
    <dgm:pt modelId="{9BC27DE9-F6F6-4FFB-BD2C-832E081CEE0F}" type="pres">
      <dgm:prSet presAssocID="{9A5C6E7D-710B-42A0-9C0B-2A2995EAFAD7}" presName="parentText" presStyleLbl="node1" presStyleIdx="2" presStyleCnt="3">
        <dgm:presLayoutVars>
          <dgm:chMax val="0"/>
          <dgm:bulletEnabled val="1"/>
        </dgm:presLayoutVars>
      </dgm:prSet>
      <dgm:spPr/>
    </dgm:pt>
  </dgm:ptLst>
  <dgm:cxnLst>
    <dgm:cxn modelId="{6F7F0313-16F4-412C-B75F-F6904A047A00}" type="presOf" srcId="{BE43C56C-60BD-45A9-B5B6-6DC83F4C1A87}" destId="{00B9C709-5BB2-49A8-A02E-4652E6392560}" srcOrd="0" destOrd="0" presId="urn:microsoft.com/office/officeart/2005/8/layout/vList2#1"/>
    <dgm:cxn modelId="{1DB87F43-0500-49FB-8839-787C99C8DD34}" srcId="{2870E85E-D8D8-419C-AB5B-1F347C4329FE}" destId="{9A5C6E7D-710B-42A0-9C0B-2A2995EAFAD7}" srcOrd="2" destOrd="0" parTransId="{63CAA6A4-CB12-4EE8-B622-C3332A8D6F7F}" sibTransId="{3E8AC6A0-C93A-4403-97C0-9CDCC4B3731F}"/>
    <dgm:cxn modelId="{A5638145-B61A-46A3-A82D-9966DB618969}" type="presOf" srcId="{68F910D3-D4CA-4138-82F4-ABA779D60AA6}" destId="{23E3968E-6B18-420B-976D-786FB38B1F3A}" srcOrd="0" destOrd="0" presId="urn:microsoft.com/office/officeart/2005/8/layout/vList2#1"/>
    <dgm:cxn modelId="{A7013894-37AA-4DD0-AD30-C54273A9A473}" srcId="{2870E85E-D8D8-419C-AB5B-1F347C4329FE}" destId="{68F910D3-D4CA-4138-82F4-ABA779D60AA6}" srcOrd="0" destOrd="0" parTransId="{0442C406-3142-4B73-AA8D-5F61883309FC}" sibTransId="{3B4CBE10-384F-481B-8660-F765581A28D8}"/>
    <dgm:cxn modelId="{A6219FD3-72E6-4E44-B0B3-551EE7A5CB87}" srcId="{2870E85E-D8D8-419C-AB5B-1F347C4329FE}" destId="{BE43C56C-60BD-45A9-B5B6-6DC83F4C1A87}" srcOrd="1" destOrd="0" parTransId="{A2128C41-80B6-4CF4-99A8-03B0B8F3015F}" sibTransId="{F393F96A-298B-4F5D-90FD-B3EC594BF1E3}"/>
    <dgm:cxn modelId="{F8AEC2E6-964E-488A-B737-024C36376AA2}" type="presOf" srcId="{9A5C6E7D-710B-42A0-9C0B-2A2995EAFAD7}" destId="{9BC27DE9-F6F6-4FFB-BD2C-832E081CEE0F}" srcOrd="0" destOrd="0" presId="urn:microsoft.com/office/officeart/2005/8/layout/vList2#1"/>
    <dgm:cxn modelId="{4DD69AF9-9944-4C98-A1C2-4894E4509B7E}" type="presOf" srcId="{2870E85E-D8D8-419C-AB5B-1F347C4329FE}" destId="{2136A40B-DFCB-4368-A42D-B7A0DEA13E5F}" srcOrd="0" destOrd="0" presId="urn:microsoft.com/office/officeart/2005/8/layout/vList2#1"/>
    <dgm:cxn modelId="{6CF64626-B846-4D74-8266-EDA1DE50355D}" type="presParOf" srcId="{2136A40B-DFCB-4368-A42D-B7A0DEA13E5F}" destId="{23E3968E-6B18-420B-976D-786FB38B1F3A}" srcOrd="0" destOrd="0" presId="urn:microsoft.com/office/officeart/2005/8/layout/vList2#1"/>
    <dgm:cxn modelId="{21DBFAFD-0396-43CF-9AE8-8DAF14E1B400}" type="presParOf" srcId="{2136A40B-DFCB-4368-A42D-B7A0DEA13E5F}" destId="{69DC1FA3-B969-453F-9C6A-9782254E01F7}" srcOrd="1" destOrd="0" presId="urn:microsoft.com/office/officeart/2005/8/layout/vList2#1"/>
    <dgm:cxn modelId="{FF307F99-8D55-43E0-90EB-75BBB5055AEC}" type="presParOf" srcId="{2136A40B-DFCB-4368-A42D-B7A0DEA13E5F}" destId="{00B9C709-5BB2-49A8-A02E-4652E6392560}" srcOrd="2" destOrd="0" presId="urn:microsoft.com/office/officeart/2005/8/layout/vList2#1"/>
    <dgm:cxn modelId="{B07B2914-A02C-4511-9B92-82FEBB07F723}" type="presParOf" srcId="{2136A40B-DFCB-4368-A42D-B7A0DEA13E5F}" destId="{037E1649-A252-412E-8511-5B80BC265913}" srcOrd="3" destOrd="0" presId="urn:microsoft.com/office/officeart/2005/8/layout/vList2#1"/>
    <dgm:cxn modelId="{02B159A6-61AD-4AD9-9FF8-0A102372D1EB}" type="presParOf" srcId="{2136A40B-DFCB-4368-A42D-B7A0DEA13E5F}" destId="{9BC27DE9-F6F6-4FFB-BD2C-832E081CEE0F}" srcOrd="4" destOrd="0" presId="urn:microsoft.com/office/officeart/2005/8/layout/vList2#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CA2520-0424-4BFF-83AD-34DD60443243}" type="doc">
      <dgm:prSet loTypeId="urn:microsoft.com/office/officeart/2005/8/layout/target3" loCatId="relationship" qsTypeId="urn:microsoft.com/office/officeart/2005/8/quickstyle/simple1#2" qsCatId="simple" csTypeId="urn:microsoft.com/office/officeart/2005/8/colors/accent1_2#2" csCatId="accent1"/>
      <dgm:spPr/>
      <dgm:t>
        <a:bodyPr/>
        <a:lstStyle/>
        <a:p>
          <a:endParaRPr lang="en-US"/>
        </a:p>
      </dgm:t>
    </dgm:pt>
    <dgm:pt modelId="{7FC3153F-F80F-448E-AF52-9E3E1997B367}">
      <dgm:prSet phldr="0" custT="1"/>
      <dgm:spPr/>
      <dgm:t>
        <a:bodyPr vert="horz" wrap="square"/>
        <a:lstStyle/>
        <a:p>
          <a:pPr rtl="0">
            <a:lnSpc>
              <a:spcPct val="100000"/>
            </a:lnSpc>
            <a:spcBef>
              <a:spcPct val="0"/>
            </a:spcBef>
            <a:spcAft>
              <a:spcPct val="35000"/>
            </a:spcAft>
          </a:pPr>
          <a:r>
            <a:rPr lang="en-GB" sz="2400" dirty="0"/>
            <a:t>The Attachment Theory explains how early experiences with caregivers affect emotional and social outcomes (</a:t>
          </a:r>
          <a:r>
            <a:rPr lang="en-GB" sz="2400" dirty="0" err="1"/>
            <a:t>Ein-Dor</a:t>
          </a:r>
          <a:r>
            <a:rPr lang="en-GB" sz="2400" dirty="0"/>
            <a:t> &amp; </a:t>
          </a:r>
          <a:r>
            <a:rPr lang="en-GB" sz="2400" dirty="0" err="1"/>
            <a:t>Hirschberger</a:t>
          </a:r>
          <a:r>
            <a:rPr lang="en-GB" sz="2400" dirty="0"/>
            <a:t>, 2016).</a:t>
          </a:r>
        </a:p>
      </dgm:t>
    </dgm:pt>
    <dgm:pt modelId="{927E4BA7-3191-40FE-AD9F-BAE367E6052D}" type="parTrans" cxnId="{A8012F6F-132A-4F81-93F9-45A98F198450}">
      <dgm:prSet/>
      <dgm:spPr/>
      <dgm:t>
        <a:bodyPr/>
        <a:lstStyle/>
        <a:p>
          <a:endParaRPr lang="en-US"/>
        </a:p>
      </dgm:t>
    </dgm:pt>
    <dgm:pt modelId="{67C92661-2588-4B1F-9CFF-FC1A7F66BEF1}" type="sibTrans" cxnId="{A8012F6F-132A-4F81-93F9-45A98F198450}">
      <dgm:prSet/>
      <dgm:spPr/>
      <dgm:t>
        <a:bodyPr/>
        <a:lstStyle/>
        <a:p>
          <a:endParaRPr lang="en-US"/>
        </a:p>
      </dgm:t>
    </dgm:pt>
    <dgm:pt modelId="{0A007634-0CF7-4AB2-AB46-432671733AF1}">
      <dgm:prSet phldr="0" custT="1"/>
      <dgm:spPr/>
      <dgm:t>
        <a:bodyPr vert="horz" wrap="square"/>
        <a:lstStyle/>
        <a:p>
          <a:pPr rtl="0">
            <a:lnSpc>
              <a:spcPct val="100000"/>
            </a:lnSpc>
            <a:spcBef>
              <a:spcPct val="0"/>
            </a:spcBef>
            <a:spcAft>
              <a:spcPct val="35000"/>
            </a:spcAft>
          </a:pPr>
          <a:r>
            <a:rPr lang="en-GB" sz="2400" dirty="0"/>
            <a:t>Responsive and consistent caregiving processes creates secure attachment.</a:t>
          </a:r>
        </a:p>
      </dgm:t>
    </dgm:pt>
    <dgm:pt modelId="{690831B8-7591-456A-887E-21F075DA37DF}" type="parTrans" cxnId="{3CC98455-52AD-4FF7-A645-701727493CF6}">
      <dgm:prSet/>
      <dgm:spPr/>
      <dgm:t>
        <a:bodyPr/>
        <a:lstStyle/>
        <a:p>
          <a:endParaRPr lang="en-US"/>
        </a:p>
      </dgm:t>
    </dgm:pt>
    <dgm:pt modelId="{ADF1130A-97D3-4650-BDF2-84C303205177}" type="sibTrans" cxnId="{3CC98455-52AD-4FF7-A645-701727493CF6}">
      <dgm:prSet/>
      <dgm:spPr/>
      <dgm:t>
        <a:bodyPr/>
        <a:lstStyle/>
        <a:p>
          <a:endParaRPr lang="en-US"/>
        </a:p>
      </dgm:t>
    </dgm:pt>
    <dgm:pt modelId="{51BC43B8-516C-468F-9D36-3865F22E955B}">
      <dgm:prSet phldr="0" custT="1"/>
      <dgm:spPr/>
      <dgm:t>
        <a:bodyPr vert="horz" wrap="square"/>
        <a:lstStyle/>
        <a:p>
          <a:pPr rtl="0">
            <a:lnSpc>
              <a:spcPct val="100000"/>
            </a:lnSpc>
            <a:spcBef>
              <a:spcPct val="0"/>
            </a:spcBef>
            <a:spcAft>
              <a:spcPct val="35000"/>
            </a:spcAft>
          </a:pPr>
          <a:r>
            <a:rPr lang="en-US" sz="2400" dirty="0"/>
            <a:t>Secure attachment develops through responsive caregiving, while insecure attachment develops through inconsistent caregiving </a:t>
          </a:r>
          <a:r>
            <a:rPr lang="en-GB" sz="2400" dirty="0"/>
            <a:t>(</a:t>
          </a:r>
          <a:r>
            <a:rPr lang="en-GB" sz="2400" dirty="0" err="1"/>
            <a:t>Ein-Dor</a:t>
          </a:r>
          <a:r>
            <a:rPr lang="en-GB" sz="2400" dirty="0"/>
            <a:t> &amp; </a:t>
          </a:r>
          <a:r>
            <a:rPr lang="en-GB" sz="2400" dirty="0" err="1"/>
            <a:t>Hirschberger</a:t>
          </a:r>
          <a:r>
            <a:rPr lang="en-GB" sz="2400" dirty="0"/>
            <a:t>, 2016).</a:t>
          </a:r>
        </a:p>
      </dgm:t>
    </dgm:pt>
    <dgm:pt modelId="{2CC35205-7DBA-46B3-AB94-11496D1244FA}" type="parTrans" cxnId="{60AC9CA2-FD39-4166-984B-14CF3CE3EEB1}">
      <dgm:prSet/>
      <dgm:spPr/>
      <dgm:t>
        <a:bodyPr/>
        <a:lstStyle/>
        <a:p>
          <a:endParaRPr lang="en-US"/>
        </a:p>
      </dgm:t>
    </dgm:pt>
    <dgm:pt modelId="{B51742E3-5216-46B3-B583-552CF3FAF664}" type="sibTrans" cxnId="{60AC9CA2-FD39-4166-984B-14CF3CE3EEB1}">
      <dgm:prSet/>
      <dgm:spPr/>
      <dgm:t>
        <a:bodyPr/>
        <a:lstStyle/>
        <a:p>
          <a:endParaRPr lang="en-US"/>
        </a:p>
      </dgm:t>
    </dgm:pt>
    <dgm:pt modelId="{05562F98-5D00-49E4-8A0C-A1CA0A628091}" type="pres">
      <dgm:prSet presAssocID="{5ECA2520-0424-4BFF-83AD-34DD60443243}" presName="Name0" presStyleCnt="0">
        <dgm:presLayoutVars>
          <dgm:chMax val="7"/>
          <dgm:dir/>
          <dgm:animLvl val="lvl"/>
          <dgm:resizeHandles val="exact"/>
        </dgm:presLayoutVars>
      </dgm:prSet>
      <dgm:spPr/>
    </dgm:pt>
    <dgm:pt modelId="{22DAD169-C2DF-4163-9A41-3ADD075F1FA6}" type="pres">
      <dgm:prSet presAssocID="{7FC3153F-F80F-448E-AF52-9E3E1997B367}" presName="circle1" presStyleLbl="node1" presStyleIdx="0" presStyleCnt="3"/>
      <dgm:spPr/>
    </dgm:pt>
    <dgm:pt modelId="{82A90B7A-7E7C-4F08-ABDD-C5448EC732D2}" type="pres">
      <dgm:prSet presAssocID="{7FC3153F-F80F-448E-AF52-9E3E1997B367}" presName="space" presStyleCnt="0"/>
      <dgm:spPr/>
    </dgm:pt>
    <dgm:pt modelId="{3E8D79A6-39FD-4364-B8C7-82E5DA31CD12}" type="pres">
      <dgm:prSet presAssocID="{7FC3153F-F80F-448E-AF52-9E3E1997B367}" presName="rect1" presStyleLbl="alignAcc1" presStyleIdx="0" presStyleCnt="3"/>
      <dgm:spPr/>
    </dgm:pt>
    <dgm:pt modelId="{44258CCD-F266-4E44-8B9E-D6887884E977}" type="pres">
      <dgm:prSet presAssocID="{0A007634-0CF7-4AB2-AB46-432671733AF1}" presName="vertSpace2" presStyleLbl="node1" presStyleIdx="0" presStyleCnt="3"/>
      <dgm:spPr/>
    </dgm:pt>
    <dgm:pt modelId="{D590A6FC-4395-4665-B3BE-962567B7E3CE}" type="pres">
      <dgm:prSet presAssocID="{0A007634-0CF7-4AB2-AB46-432671733AF1}" presName="circle2" presStyleLbl="node1" presStyleIdx="1" presStyleCnt="3"/>
      <dgm:spPr/>
    </dgm:pt>
    <dgm:pt modelId="{3F54C145-BD29-4516-96FF-E638D84F7DC7}" type="pres">
      <dgm:prSet presAssocID="{0A007634-0CF7-4AB2-AB46-432671733AF1}" presName="rect2" presStyleLbl="alignAcc1" presStyleIdx="1" presStyleCnt="3"/>
      <dgm:spPr/>
    </dgm:pt>
    <dgm:pt modelId="{37958A19-8BAF-49A6-8C24-25F48374AA72}" type="pres">
      <dgm:prSet presAssocID="{51BC43B8-516C-468F-9D36-3865F22E955B}" presName="vertSpace3" presStyleLbl="node1" presStyleIdx="1" presStyleCnt="3"/>
      <dgm:spPr/>
    </dgm:pt>
    <dgm:pt modelId="{9BBAC0F4-6F4D-4B66-9A91-623A0B9FC5E7}" type="pres">
      <dgm:prSet presAssocID="{51BC43B8-516C-468F-9D36-3865F22E955B}" presName="circle3" presStyleLbl="node1" presStyleIdx="2" presStyleCnt="3"/>
      <dgm:spPr/>
    </dgm:pt>
    <dgm:pt modelId="{72687698-C77D-46FF-A776-395723A757A1}" type="pres">
      <dgm:prSet presAssocID="{51BC43B8-516C-468F-9D36-3865F22E955B}" presName="rect3" presStyleLbl="alignAcc1" presStyleIdx="2" presStyleCnt="3"/>
      <dgm:spPr/>
    </dgm:pt>
    <dgm:pt modelId="{C5AE2795-C590-416D-8525-04B39AB304E5}" type="pres">
      <dgm:prSet presAssocID="{7FC3153F-F80F-448E-AF52-9E3E1997B367}" presName="rect1ParTxNoCh" presStyleLbl="alignAcc1" presStyleIdx="2" presStyleCnt="3">
        <dgm:presLayoutVars>
          <dgm:chMax val="1"/>
          <dgm:bulletEnabled val="1"/>
        </dgm:presLayoutVars>
      </dgm:prSet>
      <dgm:spPr/>
    </dgm:pt>
    <dgm:pt modelId="{BAB6189E-04D2-4832-852E-F00D4F9148EB}" type="pres">
      <dgm:prSet presAssocID="{0A007634-0CF7-4AB2-AB46-432671733AF1}" presName="rect2ParTxNoCh" presStyleLbl="alignAcc1" presStyleIdx="2" presStyleCnt="3">
        <dgm:presLayoutVars>
          <dgm:chMax val="1"/>
          <dgm:bulletEnabled val="1"/>
        </dgm:presLayoutVars>
      </dgm:prSet>
      <dgm:spPr/>
    </dgm:pt>
    <dgm:pt modelId="{E721C699-0C0C-4B15-8829-9E9B2794A108}" type="pres">
      <dgm:prSet presAssocID="{51BC43B8-516C-468F-9D36-3865F22E955B}" presName="rect3ParTxNoCh" presStyleLbl="alignAcc1" presStyleIdx="2" presStyleCnt="3">
        <dgm:presLayoutVars>
          <dgm:chMax val="1"/>
          <dgm:bulletEnabled val="1"/>
        </dgm:presLayoutVars>
      </dgm:prSet>
      <dgm:spPr/>
    </dgm:pt>
  </dgm:ptLst>
  <dgm:cxnLst>
    <dgm:cxn modelId="{E78E9523-B7AC-4370-9767-81D9AC3C858E}" type="presOf" srcId="{7FC3153F-F80F-448E-AF52-9E3E1997B367}" destId="{C5AE2795-C590-416D-8525-04B39AB304E5}" srcOrd="1" destOrd="0" presId="urn:microsoft.com/office/officeart/2005/8/layout/target3"/>
    <dgm:cxn modelId="{A8012F6F-132A-4F81-93F9-45A98F198450}" srcId="{5ECA2520-0424-4BFF-83AD-34DD60443243}" destId="{7FC3153F-F80F-448E-AF52-9E3E1997B367}" srcOrd="0" destOrd="0" parTransId="{927E4BA7-3191-40FE-AD9F-BAE367E6052D}" sibTransId="{67C92661-2588-4B1F-9CFF-FC1A7F66BEF1}"/>
    <dgm:cxn modelId="{540AD86F-90F5-4927-BCDC-5F502B1B3CD2}" type="presOf" srcId="{5ECA2520-0424-4BFF-83AD-34DD60443243}" destId="{05562F98-5D00-49E4-8A0C-A1CA0A628091}" srcOrd="0" destOrd="0" presId="urn:microsoft.com/office/officeart/2005/8/layout/target3"/>
    <dgm:cxn modelId="{EBC53C73-7DE7-4600-A68F-17478C139BBD}" type="presOf" srcId="{0A007634-0CF7-4AB2-AB46-432671733AF1}" destId="{BAB6189E-04D2-4832-852E-F00D4F9148EB}" srcOrd="1" destOrd="0" presId="urn:microsoft.com/office/officeart/2005/8/layout/target3"/>
    <dgm:cxn modelId="{42146E73-C62A-42EE-956B-FCADE8854190}" type="presOf" srcId="{51BC43B8-516C-468F-9D36-3865F22E955B}" destId="{E721C699-0C0C-4B15-8829-9E9B2794A108}" srcOrd="1" destOrd="0" presId="urn:microsoft.com/office/officeart/2005/8/layout/target3"/>
    <dgm:cxn modelId="{3CC98455-52AD-4FF7-A645-701727493CF6}" srcId="{5ECA2520-0424-4BFF-83AD-34DD60443243}" destId="{0A007634-0CF7-4AB2-AB46-432671733AF1}" srcOrd="1" destOrd="0" parTransId="{690831B8-7591-456A-887E-21F075DA37DF}" sibTransId="{ADF1130A-97D3-4650-BDF2-84C303205177}"/>
    <dgm:cxn modelId="{F20EE982-9F43-4497-BFA7-99725EBCE833}" type="presOf" srcId="{7FC3153F-F80F-448E-AF52-9E3E1997B367}" destId="{3E8D79A6-39FD-4364-B8C7-82E5DA31CD12}" srcOrd="0" destOrd="0" presId="urn:microsoft.com/office/officeart/2005/8/layout/target3"/>
    <dgm:cxn modelId="{60AC9CA2-FD39-4166-984B-14CF3CE3EEB1}" srcId="{5ECA2520-0424-4BFF-83AD-34DD60443243}" destId="{51BC43B8-516C-468F-9D36-3865F22E955B}" srcOrd="2" destOrd="0" parTransId="{2CC35205-7DBA-46B3-AB94-11496D1244FA}" sibTransId="{B51742E3-5216-46B3-B583-552CF3FAF664}"/>
    <dgm:cxn modelId="{5E6B11B7-16F5-486A-AF3D-486B0CE129D0}" type="presOf" srcId="{0A007634-0CF7-4AB2-AB46-432671733AF1}" destId="{3F54C145-BD29-4516-96FF-E638D84F7DC7}" srcOrd="0" destOrd="0" presId="urn:microsoft.com/office/officeart/2005/8/layout/target3"/>
    <dgm:cxn modelId="{9B4CABFA-B05C-45FC-AABF-E1E221800FA7}" type="presOf" srcId="{51BC43B8-516C-468F-9D36-3865F22E955B}" destId="{72687698-C77D-46FF-A776-395723A757A1}" srcOrd="0" destOrd="0" presId="urn:microsoft.com/office/officeart/2005/8/layout/target3"/>
    <dgm:cxn modelId="{3BD5B696-7659-4B36-9014-4E45F64ED164}" type="presParOf" srcId="{05562F98-5D00-49E4-8A0C-A1CA0A628091}" destId="{22DAD169-C2DF-4163-9A41-3ADD075F1FA6}" srcOrd="0" destOrd="0" presId="urn:microsoft.com/office/officeart/2005/8/layout/target3"/>
    <dgm:cxn modelId="{6D6F4D61-6990-417F-A911-170EC058370D}" type="presParOf" srcId="{05562F98-5D00-49E4-8A0C-A1CA0A628091}" destId="{82A90B7A-7E7C-4F08-ABDD-C5448EC732D2}" srcOrd="1" destOrd="0" presId="urn:microsoft.com/office/officeart/2005/8/layout/target3"/>
    <dgm:cxn modelId="{6361D4FC-A664-49A0-8CB0-F95AD333CCEF}" type="presParOf" srcId="{05562F98-5D00-49E4-8A0C-A1CA0A628091}" destId="{3E8D79A6-39FD-4364-B8C7-82E5DA31CD12}" srcOrd="2" destOrd="0" presId="urn:microsoft.com/office/officeart/2005/8/layout/target3"/>
    <dgm:cxn modelId="{4E6687B2-728F-4824-9F36-6CEF53E4AF0F}" type="presParOf" srcId="{05562F98-5D00-49E4-8A0C-A1CA0A628091}" destId="{44258CCD-F266-4E44-8B9E-D6887884E977}" srcOrd="3" destOrd="0" presId="urn:microsoft.com/office/officeart/2005/8/layout/target3"/>
    <dgm:cxn modelId="{A26D63AC-0E44-414F-A9B9-DCCB274837F1}" type="presParOf" srcId="{05562F98-5D00-49E4-8A0C-A1CA0A628091}" destId="{D590A6FC-4395-4665-B3BE-962567B7E3CE}" srcOrd="4" destOrd="0" presId="urn:microsoft.com/office/officeart/2005/8/layout/target3"/>
    <dgm:cxn modelId="{F72039E1-B4DB-4F76-AEF1-1E7193A0508E}" type="presParOf" srcId="{05562F98-5D00-49E4-8A0C-A1CA0A628091}" destId="{3F54C145-BD29-4516-96FF-E638D84F7DC7}" srcOrd="5" destOrd="0" presId="urn:microsoft.com/office/officeart/2005/8/layout/target3"/>
    <dgm:cxn modelId="{CEC58868-23EA-4D1B-8AC4-8800955696C2}" type="presParOf" srcId="{05562F98-5D00-49E4-8A0C-A1CA0A628091}" destId="{37958A19-8BAF-49A6-8C24-25F48374AA72}" srcOrd="6" destOrd="0" presId="urn:microsoft.com/office/officeart/2005/8/layout/target3"/>
    <dgm:cxn modelId="{3D9EF865-6D7A-41C2-AF2F-66D9A81C2E28}" type="presParOf" srcId="{05562F98-5D00-49E4-8A0C-A1CA0A628091}" destId="{9BBAC0F4-6F4D-4B66-9A91-623A0B9FC5E7}" srcOrd="7" destOrd="0" presId="urn:microsoft.com/office/officeart/2005/8/layout/target3"/>
    <dgm:cxn modelId="{57B729AF-CDAB-4A2B-96C9-AE7D1607B5D5}" type="presParOf" srcId="{05562F98-5D00-49E4-8A0C-A1CA0A628091}" destId="{72687698-C77D-46FF-A776-395723A757A1}" srcOrd="8" destOrd="0" presId="urn:microsoft.com/office/officeart/2005/8/layout/target3"/>
    <dgm:cxn modelId="{1E4F4517-9202-41F3-8F26-E0BC1C3597D8}" type="presParOf" srcId="{05562F98-5D00-49E4-8A0C-A1CA0A628091}" destId="{C5AE2795-C590-416D-8525-04B39AB304E5}" srcOrd="9" destOrd="0" presId="urn:microsoft.com/office/officeart/2005/8/layout/target3"/>
    <dgm:cxn modelId="{0BB775BA-F854-44EF-89E9-C7F0AB9569EE}" type="presParOf" srcId="{05562F98-5D00-49E4-8A0C-A1CA0A628091}" destId="{BAB6189E-04D2-4832-852E-F00D4F9148EB}" srcOrd="10" destOrd="0" presId="urn:microsoft.com/office/officeart/2005/8/layout/target3"/>
    <dgm:cxn modelId="{267A2AC2-0EA5-487F-BDDF-0433422C6223}" type="presParOf" srcId="{05562F98-5D00-49E4-8A0C-A1CA0A628091}" destId="{E721C699-0C0C-4B15-8829-9E9B2794A108}"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B31DFA-6C47-4193-AFE9-B90DFE9766F2}" type="doc">
      <dgm:prSet loTypeId="urn:microsoft.com/office/officeart/2005/8/layout/hProcess9#1" loCatId="process" qsTypeId="urn:microsoft.com/office/officeart/2005/8/quickstyle/simple1#3" qsCatId="simple" csTypeId="urn:microsoft.com/office/officeart/2005/8/colors/accent1_2#3" csCatId="accent1" phldr="1"/>
      <dgm:spPr/>
      <dgm:t>
        <a:bodyPr/>
        <a:lstStyle/>
        <a:p>
          <a:endParaRPr lang="en-US"/>
        </a:p>
      </dgm:t>
    </dgm:pt>
    <dgm:pt modelId="{67A89F1B-6303-4552-BFF0-30D90559932A}">
      <dgm:prSet custT="1"/>
      <dgm:spPr/>
      <dgm:t>
        <a:bodyPr/>
        <a:lstStyle/>
        <a:p>
          <a:pPr rtl="0"/>
          <a:r>
            <a:rPr lang="en-GB" sz="2200" dirty="0"/>
            <a:t>Biological and environmental conditions can cause language delays.</a:t>
          </a:r>
        </a:p>
      </dgm:t>
    </dgm:pt>
    <dgm:pt modelId="{E1DBDC39-99F3-4B82-B417-F43FBC656D7F}" type="parTrans" cxnId="{86EC3020-A04B-46B6-9A07-62017E6EA33F}">
      <dgm:prSet/>
      <dgm:spPr/>
      <dgm:t>
        <a:bodyPr/>
        <a:lstStyle/>
        <a:p>
          <a:endParaRPr lang="en-US"/>
        </a:p>
      </dgm:t>
    </dgm:pt>
    <dgm:pt modelId="{C545E03C-A788-4140-835C-569D2874B244}" type="sibTrans" cxnId="{86EC3020-A04B-46B6-9A07-62017E6EA33F}">
      <dgm:prSet/>
      <dgm:spPr/>
      <dgm:t>
        <a:bodyPr/>
        <a:lstStyle/>
        <a:p>
          <a:endParaRPr lang="en-US"/>
        </a:p>
      </dgm:t>
    </dgm:pt>
    <dgm:pt modelId="{CFB90CF1-458D-46B5-B54F-FECD57E3D8A0}">
      <dgm:prSet custT="1"/>
      <dgm:spPr/>
      <dgm:t>
        <a:bodyPr/>
        <a:lstStyle/>
        <a:p>
          <a:pPr rtl="0"/>
          <a:r>
            <a:rPr lang="en-GB" sz="2200" dirty="0"/>
            <a:t>Limited verbal stimulation and low caregiver interaction have an impact on communication skills.</a:t>
          </a:r>
        </a:p>
      </dgm:t>
    </dgm:pt>
    <dgm:pt modelId="{6C22B078-71F8-4690-A4B8-D0AC5EA1BCC4}" type="parTrans" cxnId="{E30988D8-231B-4635-B370-E452E72EFA9B}">
      <dgm:prSet/>
      <dgm:spPr/>
      <dgm:t>
        <a:bodyPr/>
        <a:lstStyle/>
        <a:p>
          <a:endParaRPr lang="en-US"/>
        </a:p>
      </dgm:t>
    </dgm:pt>
    <dgm:pt modelId="{C8B095CF-E490-49E2-9074-E6BD3290AEB0}" type="sibTrans" cxnId="{E30988D8-231B-4635-B370-E452E72EFA9B}">
      <dgm:prSet/>
      <dgm:spPr/>
      <dgm:t>
        <a:bodyPr/>
        <a:lstStyle/>
        <a:p>
          <a:endParaRPr lang="en-US"/>
        </a:p>
      </dgm:t>
    </dgm:pt>
    <dgm:pt modelId="{0DC855BD-C35B-4FDD-B554-DBC3CEFAE395}">
      <dgm:prSet custT="1"/>
      <dgm:spPr/>
      <dgm:t>
        <a:bodyPr/>
        <a:lstStyle/>
        <a:p>
          <a:pPr rtl="0"/>
          <a:r>
            <a:rPr lang="en-GB" sz="2200" dirty="0"/>
            <a:t>Language development depends on social interaction of the environment (Gleason and Ratner, 2022).</a:t>
          </a:r>
        </a:p>
      </dgm:t>
    </dgm:pt>
    <dgm:pt modelId="{EA4DEC6A-9347-47DA-9342-B992877BEA74}" type="parTrans" cxnId="{EF603EAD-9245-4236-BC82-FFD5CC9A0A0D}">
      <dgm:prSet/>
      <dgm:spPr/>
      <dgm:t>
        <a:bodyPr/>
        <a:lstStyle/>
        <a:p>
          <a:endParaRPr lang="en-US"/>
        </a:p>
      </dgm:t>
    </dgm:pt>
    <dgm:pt modelId="{40D41B74-A33C-42DD-99FD-8C894640BD20}" type="sibTrans" cxnId="{EF603EAD-9245-4236-BC82-FFD5CC9A0A0D}">
      <dgm:prSet/>
      <dgm:spPr/>
      <dgm:t>
        <a:bodyPr/>
        <a:lstStyle/>
        <a:p>
          <a:endParaRPr lang="en-US"/>
        </a:p>
      </dgm:t>
    </dgm:pt>
    <dgm:pt modelId="{E84FAEB9-6189-4E50-BFD6-05B4F7F7A8D1}" type="pres">
      <dgm:prSet presAssocID="{7CB31DFA-6C47-4193-AFE9-B90DFE9766F2}" presName="CompostProcess" presStyleCnt="0">
        <dgm:presLayoutVars>
          <dgm:dir/>
          <dgm:resizeHandles val="exact"/>
        </dgm:presLayoutVars>
      </dgm:prSet>
      <dgm:spPr/>
    </dgm:pt>
    <dgm:pt modelId="{7A63753F-C429-41A8-9EDF-BB7C7C09F0D2}" type="pres">
      <dgm:prSet presAssocID="{7CB31DFA-6C47-4193-AFE9-B90DFE9766F2}" presName="arrow" presStyleLbl="bgShp" presStyleIdx="0" presStyleCnt="1" custScaleX="105034"/>
      <dgm:spPr/>
    </dgm:pt>
    <dgm:pt modelId="{E180CD0A-EDE2-451F-9799-01C4508DED01}" type="pres">
      <dgm:prSet presAssocID="{7CB31DFA-6C47-4193-AFE9-B90DFE9766F2}" presName="linearProcess" presStyleCnt="0"/>
      <dgm:spPr/>
    </dgm:pt>
    <dgm:pt modelId="{2903151F-F59A-4C73-89EA-2C4827FBA5E6}" type="pres">
      <dgm:prSet presAssocID="{67A89F1B-6303-4552-BFF0-30D90559932A}" presName="textNode" presStyleLbl="node1" presStyleIdx="0" presStyleCnt="3" custScaleY="110793">
        <dgm:presLayoutVars>
          <dgm:bulletEnabled val="1"/>
        </dgm:presLayoutVars>
      </dgm:prSet>
      <dgm:spPr/>
    </dgm:pt>
    <dgm:pt modelId="{03D0B1DB-89DE-46E3-BADB-80738642A48E}" type="pres">
      <dgm:prSet presAssocID="{C545E03C-A788-4140-835C-569D2874B244}" presName="sibTrans" presStyleCnt="0"/>
      <dgm:spPr/>
    </dgm:pt>
    <dgm:pt modelId="{D9CA8ADB-DEAA-41CE-8B3E-62D173EF94E7}" type="pres">
      <dgm:prSet presAssocID="{CFB90CF1-458D-46B5-B54F-FECD57E3D8A0}" presName="textNode" presStyleLbl="node1" presStyleIdx="1" presStyleCnt="3" custScaleY="112911">
        <dgm:presLayoutVars>
          <dgm:bulletEnabled val="1"/>
        </dgm:presLayoutVars>
      </dgm:prSet>
      <dgm:spPr/>
    </dgm:pt>
    <dgm:pt modelId="{A3810726-020C-4443-92E0-A60A6A84FB05}" type="pres">
      <dgm:prSet presAssocID="{C8B095CF-E490-49E2-9074-E6BD3290AEB0}" presName="sibTrans" presStyleCnt="0"/>
      <dgm:spPr/>
    </dgm:pt>
    <dgm:pt modelId="{2CAF5606-887B-4ECF-89D9-392BDCC1E575}" type="pres">
      <dgm:prSet presAssocID="{0DC855BD-C35B-4FDD-B554-DBC3CEFAE395}" presName="textNode" presStyleLbl="node1" presStyleIdx="2" presStyleCnt="3" custScaleY="115031">
        <dgm:presLayoutVars>
          <dgm:bulletEnabled val="1"/>
        </dgm:presLayoutVars>
      </dgm:prSet>
      <dgm:spPr/>
    </dgm:pt>
  </dgm:ptLst>
  <dgm:cxnLst>
    <dgm:cxn modelId="{10DC1411-4BE5-4133-9E48-8D45973A5988}" type="presOf" srcId="{7CB31DFA-6C47-4193-AFE9-B90DFE9766F2}" destId="{E84FAEB9-6189-4E50-BFD6-05B4F7F7A8D1}" srcOrd="0" destOrd="0" presId="urn:microsoft.com/office/officeart/2005/8/layout/hProcess9#1"/>
    <dgm:cxn modelId="{86EC3020-A04B-46B6-9A07-62017E6EA33F}" srcId="{7CB31DFA-6C47-4193-AFE9-B90DFE9766F2}" destId="{67A89F1B-6303-4552-BFF0-30D90559932A}" srcOrd="0" destOrd="0" parTransId="{E1DBDC39-99F3-4B82-B417-F43FBC656D7F}" sibTransId="{C545E03C-A788-4140-835C-569D2874B244}"/>
    <dgm:cxn modelId="{508F8A87-EBC0-4F65-A9B8-00A4A771DA7C}" type="presOf" srcId="{0DC855BD-C35B-4FDD-B554-DBC3CEFAE395}" destId="{2CAF5606-887B-4ECF-89D9-392BDCC1E575}" srcOrd="0" destOrd="0" presId="urn:microsoft.com/office/officeart/2005/8/layout/hProcess9#1"/>
    <dgm:cxn modelId="{EF603EAD-9245-4236-BC82-FFD5CC9A0A0D}" srcId="{7CB31DFA-6C47-4193-AFE9-B90DFE9766F2}" destId="{0DC855BD-C35B-4FDD-B554-DBC3CEFAE395}" srcOrd="2" destOrd="0" parTransId="{EA4DEC6A-9347-47DA-9342-B992877BEA74}" sibTransId="{40D41B74-A33C-42DD-99FD-8C894640BD20}"/>
    <dgm:cxn modelId="{668E28AE-BA1F-4EBC-9289-86422AF5A055}" type="presOf" srcId="{CFB90CF1-458D-46B5-B54F-FECD57E3D8A0}" destId="{D9CA8ADB-DEAA-41CE-8B3E-62D173EF94E7}" srcOrd="0" destOrd="0" presId="urn:microsoft.com/office/officeart/2005/8/layout/hProcess9#1"/>
    <dgm:cxn modelId="{63BF25B7-C027-4E6E-AEA1-C1FA6B9E7760}" type="presOf" srcId="{67A89F1B-6303-4552-BFF0-30D90559932A}" destId="{2903151F-F59A-4C73-89EA-2C4827FBA5E6}" srcOrd="0" destOrd="0" presId="urn:microsoft.com/office/officeart/2005/8/layout/hProcess9#1"/>
    <dgm:cxn modelId="{E30988D8-231B-4635-B370-E452E72EFA9B}" srcId="{7CB31DFA-6C47-4193-AFE9-B90DFE9766F2}" destId="{CFB90CF1-458D-46B5-B54F-FECD57E3D8A0}" srcOrd="1" destOrd="0" parTransId="{6C22B078-71F8-4690-A4B8-D0AC5EA1BCC4}" sibTransId="{C8B095CF-E490-49E2-9074-E6BD3290AEB0}"/>
    <dgm:cxn modelId="{6EE1CED4-63BA-4052-8850-72DB630F9511}" type="presParOf" srcId="{E84FAEB9-6189-4E50-BFD6-05B4F7F7A8D1}" destId="{7A63753F-C429-41A8-9EDF-BB7C7C09F0D2}" srcOrd="0" destOrd="0" presId="urn:microsoft.com/office/officeart/2005/8/layout/hProcess9#1"/>
    <dgm:cxn modelId="{877667F1-D632-4663-83D4-4B5E641B5729}" type="presParOf" srcId="{E84FAEB9-6189-4E50-BFD6-05B4F7F7A8D1}" destId="{E180CD0A-EDE2-451F-9799-01C4508DED01}" srcOrd="1" destOrd="0" presId="urn:microsoft.com/office/officeart/2005/8/layout/hProcess9#1"/>
    <dgm:cxn modelId="{2541D443-4A31-40D6-90CC-D980D1FBBDE1}" type="presParOf" srcId="{E180CD0A-EDE2-451F-9799-01C4508DED01}" destId="{2903151F-F59A-4C73-89EA-2C4827FBA5E6}" srcOrd="0" destOrd="0" presId="urn:microsoft.com/office/officeart/2005/8/layout/hProcess9#1"/>
    <dgm:cxn modelId="{C5221A3B-2454-4D1E-9F0D-759705779A5D}" type="presParOf" srcId="{E180CD0A-EDE2-451F-9799-01C4508DED01}" destId="{03D0B1DB-89DE-46E3-BADB-80738642A48E}" srcOrd="1" destOrd="0" presId="urn:microsoft.com/office/officeart/2005/8/layout/hProcess9#1"/>
    <dgm:cxn modelId="{505A3B1B-74E1-4387-BED4-F3A35322F7A1}" type="presParOf" srcId="{E180CD0A-EDE2-451F-9799-01C4508DED01}" destId="{D9CA8ADB-DEAA-41CE-8B3E-62D173EF94E7}" srcOrd="2" destOrd="0" presId="urn:microsoft.com/office/officeart/2005/8/layout/hProcess9#1"/>
    <dgm:cxn modelId="{00776AA0-61E1-4616-8711-ED9E27A63866}" type="presParOf" srcId="{E180CD0A-EDE2-451F-9799-01C4508DED01}" destId="{A3810726-020C-4443-92E0-A60A6A84FB05}" srcOrd="3" destOrd="0" presId="urn:microsoft.com/office/officeart/2005/8/layout/hProcess9#1"/>
    <dgm:cxn modelId="{46C50E9C-6DB6-417C-BF2C-3BD8CAD87ADA}" type="presParOf" srcId="{E180CD0A-EDE2-451F-9799-01C4508DED01}" destId="{2CAF5606-887B-4ECF-89D9-392BDCC1E575}" srcOrd="4" destOrd="0" presId="urn:microsoft.com/office/officeart/2005/8/layout/hProcess9#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AF909E-C164-446E-81D9-3FD0B5571E24}" type="doc">
      <dgm:prSet loTypeId="urn:microsoft.com/office/officeart/2005/8/layout/process1" loCatId="process" qsTypeId="urn:microsoft.com/office/officeart/2005/8/quickstyle/simple1#4" qsCatId="simple" csTypeId="urn:microsoft.com/office/officeart/2005/8/colors/accent1_2#4" csCatId="accent1"/>
      <dgm:spPr/>
      <dgm:t>
        <a:bodyPr/>
        <a:lstStyle/>
        <a:p>
          <a:endParaRPr lang="en-US"/>
        </a:p>
      </dgm:t>
    </dgm:pt>
    <dgm:pt modelId="{DF72FB2B-CE81-4E70-8A08-41CE8475ED5D}">
      <dgm:prSet custT="1"/>
      <dgm:spPr/>
      <dgm:t>
        <a:bodyPr/>
        <a:lstStyle/>
        <a:p>
          <a:pPr rtl="0"/>
          <a:r>
            <a:rPr lang="en-GB" sz="2200" dirty="0"/>
            <a:t>The theory of Bowlby is an explanation of the importance of early emotional relationships (Thompson, 2017).</a:t>
          </a:r>
        </a:p>
      </dgm:t>
    </dgm:pt>
    <dgm:pt modelId="{F41A400A-99FA-4E5D-8281-44CA49DC5A6E}" type="parTrans" cxnId="{A83C0ACF-653F-4D47-B270-68ABB45DB5A5}">
      <dgm:prSet/>
      <dgm:spPr/>
      <dgm:t>
        <a:bodyPr/>
        <a:lstStyle/>
        <a:p>
          <a:endParaRPr lang="en-US"/>
        </a:p>
      </dgm:t>
    </dgm:pt>
    <dgm:pt modelId="{A803F21F-2797-4362-9BEF-1A97D1242846}" type="sibTrans" cxnId="{A83C0ACF-653F-4D47-B270-68ABB45DB5A5}">
      <dgm:prSet/>
      <dgm:spPr/>
      <dgm:t>
        <a:bodyPr/>
        <a:lstStyle/>
        <a:p>
          <a:endParaRPr lang="en-US"/>
        </a:p>
      </dgm:t>
    </dgm:pt>
    <dgm:pt modelId="{5B8BBCBF-6232-4805-AC73-0A176DD83D0D}">
      <dgm:prSet custT="1"/>
      <dgm:spPr/>
      <dgm:t>
        <a:bodyPr/>
        <a:lstStyle/>
        <a:p>
          <a:pPr rtl="0"/>
          <a:r>
            <a:rPr lang="en-GB" sz="2200" dirty="0"/>
            <a:t>The theory underpins interventions and systems of key workers.</a:t>
          </a:r>
        </a:p>
      </dgm:t>
    </dgm:pt>
    <dgm:pt modelId="{26A73E14-1766-4AC5-8CAB-DCF262EC5EBB}" type="parTrans" cxnId="{4DF49407-6F6E-4704-92DF-C52B684FB0F2}">
      <dgm:prSet/>
      <dgm:spPr/>
      <dgm:t>
        <a:bodyPr/>
        <a:lstStyle/>
        <a:p>
          <a:endParaRPr lang="en-US"/>
        </a:p>
      </dgm:t>
    </dgm:pt>
    <dgm:pt modelId="{B1197F59-0638-46C8-82F0-28112B20428A}" type="sibTrans" cxnId="{4DF49407-6F6E-4704-92DF-C52B684FB0F2}">
      <dgm:prSet/>
      <dgm:spPr/>
      <dgm:t>
        <a:bodyPr/>
        <a:lstStyle/>
        <a:p>
          <a:endParaRPr lang="en-US"/>
        </a:p>
      </dgm:t>
    </dgm:pt>
    <dgm:pt modelId="{6CDE71A8-C5F6-41A2-BC1F-68E36B487B77}">
      <dgm:prSet custT="1"/>
      <dgm:spPr/>
      <dgm:t>
        <a:bodyPr/>
        <a:lstStyle/>
        <a:p>
          <a:pPr rtl="0"/>
          <a:r>
            <a:rPr lang="en-GB" sz="2200" dirty="0"/>
            <a:t>The theory gives undue attention to mothers and not enough to cultural diversity.</a:t>
          </a:r>
        </a:p>
      </dgm:t>
    </dgm:pt>
    <dgm:pt modelId="{4BFF4AB2-A818-4E3D-B7C2-338527801463}" type="parTrans" cxnId="{72499FF4-2F46-408F-98BA-C671E977D602}">
      <dgm:prSet/>
      <dgm:spPr/>
      <dgm:t>
        <a:bodyPr/>
        <a:lstStyle/>
        <a:p>
          <a:endParaRPr lang="en-US"/>
        </a:p>
      </dgm:t>
    </dgm:pt>
    <dgm:pt modelId="{20DAC818-6E95-4CF0-93B0-55D55372E753}" type="sibTrans" cxnId="{72499FF4-2F46-408F-98BA-C671E977D602}">
      <dgm:prSet/>
      <dgm:spPr/>
      <dgm:t>
        <a:bodyPr/>
        <a:lstStyle/>
        <a:p>
          <a:endParaRPr lang="en-US"/>
        </a:p>
      </dgm:t>
    </dgm:pt>
    <dgm:pt modelId="{4CA1B08D-9552-4EF5-8F7A-A48F59E3FA57}" type="pres">
      <dgm:prSet presAssocID="{44AF909E-C164-446E-81D9-3FD0B5571E24}" presName="Name0" presStyleCnt="0">
        <dgm:presLayoutVars>
          <dgm:dir/>
          <dgm:resizeHandles val="exact"/>
        </dgm:presLayoutVars>
      </dgm:prSet>
      <dgm:spPr/>
    </dgm:pt>
    <dgm:pt modelId="{9A1D3238-4D8E-41DF-ADE2-E16FFEC775A1}" type="pres">
      <dgm:prSet presAssocID="{DF72FB2B-CE81-4E70-8A08-41CE8475ED5D}" presName="node" presStyleLbl="node1" presStyleIdx="0" presStyleCnt="3">
        <dgm:presLayoutVars>
          <dgm:bulletEnabled val="1"/>
        </dgm:presLayoutVars>
      </dgm:prSet>
      <dgm:spPr/>
    </dgm:pt>
    <dgm:pt modelId="{56409163-3B1E-4A21-A784-7D08F38663FC}" type="pres">
      <dgm:prSet presAssocID="{A803F21F-2797-4362-9BEF-1A97D1242846}" presName="sibTrans" presStyleLbl="sibTrans2D1" presStyleIdx="0" presStyleCnt="2"/>
      <dgm:spPr/>
    </dgm:pt>
    <dgm:pt modelId="{69986057-5C54-4977-83C7-CC60F47110BD}" type="pres">
      <dgm:prSet presAssocID="{A803F21F-2797-4362-9BEF-1A97D1242846}" presName="connectorText" presStyleLbl="sibTrans2D1" presStyleIdx="0" presStyleCnt="2"/>
      <dgm:spPr/>
    </dgm:pt>
    <dgm:pt modelId="{46635B82-A85B-4125-92D2-82068DB27966}" type="pres">
      <dgm:prSet presAssocID="{5B8BBCBF-6232-4805-AC73-0A176DD83D0D}" presName="node" presStyleLbl="node1" presStyleIdx="1" presStyleCnt="3">
        <dgm:presLayoutVars>
          <dgm:bulletEnabled val="1"/>
        </dgm:presLayoutVars>
      </dgm:prSet>
      <dgm:spPr/>
    </dgm:pt>
    <dgm:pt modelId="{D27726FB-8C9D-44D1-B06F-570745138DE5}" type="pres">
      <dgm:prSet presAssocID="{B1197F59-0638-46C8-82F0-28112B20428A}" presName="sibTrans" presStyleLbl="sibTrans2D1" presStyleIdx="1" presStyleCnt="2"/>
      <dgm:spPr/>
    </dgm:pt>
    <dgm:pt modelId="{CF077570-EEF2-4DB7-939A-6322C3A9563F}" type="pres">
      <dgm:prSet presAssocID="{B1197F59-0638-46C8-82F0-28112B20428A}" presName="connectorText" presStyleLbl="sibTrans2D1" presStyleIdx="1" presStyleCnt="2"/>
      <dgm:spPr/>
    </dgm:pt>
    <dgm:pt modelId="{7CD92E7B-4D18-46AC-9EFB-94081344FC2A}" type="pres">
      <dgm:prSet presAssocID="{6CDE71A8-C5F6-41A2-BC1F-68E36B487B77}" presName="node" presStyleLbl="node1" presStyleIdx="2" presStyleCnt="3">
        <dgm:presLayoutVars>
          <dgm:bulletEnabled val="1"/>
        </dgm:presLayoutVars>
      </dgm:prSet>
      <dgm:spPr/>
    </dgm:pt>
  </dgm:ptLst>
  <dgm:cxnLst>
    <dgm:cxn modelId="{3753DC04-C929-4A36-B43A-6417C7D45649}" type="presOf" srcId="{A803F21F-2797-4362-9BEF-1A97D1242846}" destId="{69986057-5C54-4977-83C7-CC60F47110BD}" srcOrd="1" destOrd="0" presId="urn:microsoft.com/office/officeart/2005/8/layout/process1"/>
    <dgm:cxn modelId="{4DF49407-6F6E-4704-92DF-C52B684FB0F2}" srcId="{44AF909E-C164-446E-81D9-3FD0B5571E24}" destId="{5B8BBCBF-6232-4805-AC73-0A176DD83D0D}" srcOrd="1" destOrd="0" parTransId="{26A73E14-1766-4AC5-8CAB-DCF262EC5EBB}" sibTransId="{B1197F59-0638-46C8-82F0-28112B20428A}"/>
    <dgm:cxn modelId="{D8AD7721-D17F-4BCD-8E34-AF0AEC73390B}" type="presOf" srcId="{B1197F59-0638-46C8-82F0-28112B20428A}" destId="{CF077570-EEF2-4DB7-939A-6322C3A9563F}" srcOrd="1" destOrd="0" presId="urn:microsoft.com/office/officeart/2005/8/layout/process1"/>
    <dgm:cxn modelId="{4240604D-8DF3-4E5B-BEF0-0DE701B3B6BB}" type="presOf" srcId="{A803F21F-2797-4362-9BEF-1A97D1242846}" destId="{56409163-3B1E-4A21-A784-7D08F38663FC}" srcOrd="0" destOrd="0" presId="urn:microsoft.com/office/officeart/2005/8/layout/process1"/>
    <dgm:cxn modelId="{20532C76-FFCF-4B10-BE0D-EB38C269C457}" type="presOf" srcId="{DF72FB2B-CE81-4E70-8A08-41CE8475ED5D}" destId="{9A1D3238-4D8E-41DF-ADE2-E16FFEC775A1}" srcOrd="0" destOrd="0" presId="urn:microsoft.com/office/officeart/2005/8/layout/process1"/>
    <dgm:cxn modelId="{BD38B9A7-0A89-49DB-9EC6-9154F05C5AC2}" type="presOf" srcId="{B1197F59-0638-46C8-82F0-28112B20428A}" destId="{D27726FB-8C9D-44D1-B06F-570745138DE5}" srcOrd="0" destOrd="0" presId="urn:microsoft.com/office/officeart/2005/8/layout/process1"/>
    <dgm:cxn modelId="{A83C0ACF-653F-4D47-B270-68ABB45DB5A5}" srcId="{44AF909E-C164-446E-81D9-3FD0B5571E24}" destId="{DF72FB2B-CE81-4E70-8A08-41CE8475ED5D}" srcOrd="0" destOrd="0" parTransId="{F41A400A-99FA-4E5D-8281-44CA49DC5A6E}" sibTransId="{A803F21F-2797-4362-9BEF-1A97D1242846}"/>
    <dgm:cxn modelId="{F9247DED-562B-46BD-8A86-B62355F93029}" type="presOf" srcId="{5B8BBCBF-6232-4805-AC73-0A176DD83D0D}" destId="{46635B82-A85B-4125-92D2-82068DB27966}" srcOrd="0" destOrd="0" presId="urn:microsoft.com/office/officeart/2005/8/layout/process1"/>
    <dgm:cxn modelId="{1E1019EF-E0CE-4DF3-A1A8-64C7729937D6}" type="presOf" srcId="{6CDE71A8-C5F6-41A2-BC1F-68E36B487B77}" destId="{7CD92E7B-4D18-46AC-9EFB-94081344FC2A}" srcOrd="0" destOrd="0" presId="urn:microsoft.com/office/officeart/2005/8/layout/process1"/>
    <dgm:cxn modelId="{1A3F51F1-580F-4C01-9B29-E1F853ADFEBD}" type="presOf" srcId="{44AF909E-C164-446E-81D9-3FD0B5571E24}" destId="{4CA1B08D-9552-4EF5-8F7A-A48F59E3FA57}" srcOrd="0" destOrd="0" presId="urn:microsoft.com/office/officeart/2005/8/layout/process1"/>
    <dgm:cxn modelId="{72499FF4-2F46-408F-98BA-C671E977D602}" srcId="{44AF909E-C164-446E-81D9-3FD0B5571E24}" destId="{6CDE71A8-C5F6-41A2-BC1F-68E36B487B77}" srcOrd="2" destOrd="0" parTransId="{4BFF4AB2-A818-4E3D-B7C2-338527801463}" sibTransId="{20DAC818-6E95-4CF0-93B0-55D55372E753}"/>
    <dgm:cxn modelId="{EAC44460-A633-4880-A589-69C3BF109C8B}" type="presParOf" srcId="{4CA1B08D-9552-4EF5-8F7A-A48F59E3FA57}" destId="{9A1D3238-4D8E-41DF-ADE2-E16FFEC775A1}" srcOrd="0" destOrd="0" presId="urn:microsoft.com/office/officeart/2005/8/layout/process1"/>
    <dgm:cxn modelId="{E0646A96-C4B4-4877-9DD4-ECBB1470BA9E}" type="presParOf" srcId="{4CA1B08D-9552-4EF5-8F7A-A48F59E3FA57}" destId="{56409163-3B1E-4A21-A784-7D08F38663FC}" srcOrd="1" destOrd="0" presId="urn:microsoft.com/office/officeart/2005/8/layout/process1"/>
    <dgm:cxn modelId="{E88BC294-976C-469F-A06A-8E3BFBD6E4A1}" type="presParOf" srcId="{56409163-3B1E-4A21-A784-7D08F38663FC}" destId="{69986057-5C54-4977-83C7-CC60F47110BD}" srcOrd="0" destOrd="0" presId="urn:microsoft.com/office/officeart/2005/8/layout/process1"/>
    <dgm:cxn modelId="{1A092539-3673-4287-9F71-498AB08C00E6}" type="presParOf" srcId="{4CA1B08D-9552-4EF5-8F7A-A48F59E3FA57}" destId="{46635B82-A85B-4125-92D2-82068DB27966}" srcOrd="2" destOrd="0" presId="urn:microsoft.com/office/officeart/2005/8/layout/process1"/>
    <dgm:cxn modelId="{B2A3E489-64BD-449D-99A0-CB5268997903}" type="presParOf" srcId="{4CA1B08D-9552-4EF5-8F7A-A48F59E3FA57}" destId="{D27726FB-8C9D-44D1-B06F-570745138DE5}" srcOrd="3" destOrd="0" presId="urn:microsoft.com/office/officeart/2005/8/layout/process1"/>
    <dgm:cxn modelId="{B7FB1ED1-E8EE-4A5C-A1B3-5314C8B35747}" type="presParOf" srcId="{D27726FB-8C9D-44D1-B06F-570745138DE5}" destId="{CF077570-EEF2-4DB7-939A-6322C3A9563F}" srcOrd="0" destOrd="0" presId="urn:microsoft.com/office/officeart/2005/8/layout/process1"/>
    <dgm:cxn modelId="{D20026F1-35CA-4C6D-9574-0EAA9C1ED363}" type="presParOf" srcId="{4CA1B08D-9552-4EF5-8F7A-A48F59E3FA57}" destId="{7CD92E7B-4D18-46AC-9EFB-94081344FC2A}"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84078A3-21B4-4786-9756-E4846B3DD5FA}" type="doc">
      <dgm:prSet loTypeId="urn:microsoft.com/office/officeart/2005/8/layout/vList2#2" loCatId="list" qsTypeId="urn:microsoft.com/office/officeart/2005/8/quickstyle/simple1#5" qsCatId="simple" csTypeId="urn:microsoft.com/office/officeart/2005/8/colors/accent1_2#5" csCatId="accent1"/>
      <dgm:spPr/>
      <dgm:t>
        <a:bodyPr/>
        <a:lstStyle/>
        <a:p>
          <a:endParaRPr lang="en-US"/>
        </a:p>
      </dgm:t>
    </dgm:pt>
    <dgm:pt modelId="{B6557203-079F-4848-A592-34BCB2DB6E74}">
      <dgm:prSet phldr="0" custT="1"/>
      <dgm:spPr/>
      <dgm:t>
        <a:bodyPr vert="horz" wrap="square"/>
        <a:lstStyle/>
        <a:p>
          <a:pPr rtl="0">
            <a:lnSpc>
              <a:spcPct val="100000"/>
            </a:lnSpc>
            <a:spcBef>
              <a:spcPct val="0"/>
            </a:spcBef>
            <a:spcAft>
              <a:spcPct val="35000"/>
            </a:spcAft>
          </a:pPr>
          <a:r>
            <a:rPr lang="en-GB" sz="2800" dirty="0"/>
            <a:t>Early relationships have a significant impact on emotional, social and language development.</a:t>
          </a:r>
        </a:p>
      </dgm:t>
    </dgm:pt>
    <dgm:pt modelId="{464F1F30-4AEC-49CE-940B-C7DCE036943E}" type="parTrans" cxnId="{F03CAC37-3CDC-495A-8129-0B5645FDE225}">
      <dgm:prSet/>
      <dgm:spPr/>
      <dgm:t>
        <a:bodyPr/>
        <a:lstStyle/>
        <a:p>
          <a:endParaRPr lang="en-US"/>
        </a:p>
      </dgm:t>
    </dgm:pt>
    <dgm:pt modelId="{92D02D97-1EC8-4EF2-9D72-46483D0BE797}" type="sibTrans" cxnId="{F03CAC37-3CDC-495A-8129-0B5645FDE225}">
      <dgm:prSet/>
      <dgm:spPr/>
      <dgm:t>
        <a:bodyPr/>
        <a:lstStyle/>
        <a:p>
          <a:endParaRPr lang="en-US"/>
        </a:p>
      </dgm:t>
    </dgm:pt>
    <dgm:pt modelId="{4DDA2319-63ED-4089-9767-C57488D0550E}">
      <dgm:prSet phldr="0" custT="1"/>
      <dgm:spPr/>
      <dgm:t>
        <a:bodyPr vert="horz" wrap="square"/>
        <a:lstStyle/>
        <a:p>
          <a:pPr rtl="0">
            <a:lnSpc>
              <a:spcPct val="100000"/>
            </a:lnSpc>
            <a:spcBef>
              <a:spcPct val="0"/>
            </a:spcBef>
            <a:spcAft>
              <a:spcPct val="35000"/>
            </a:spcAft>
          </a:pPr>
          <a:r>
            <a:rPr lang="en-GB" sz="2800" dirty="0"/>
            <a:t>Isaac can have positive developmental outcomes with attachment based interventions.</a:t>
          </a:r>
        </a:p>
      </dgm:t>
    </dgm:pt>
    <dgm:pt modelId="{49B457D1-250D-4675-B263-94653F217D16}" type="parTrans" cxnId="{88593E6D-FDB3-4543-9B9D-3E615EDFA1E5}">
      <dgm:prSet/>
      <dgm:spPr/>
      <dgm:t>
        <a:bodyPr/>
        <a:lstStyle/>
        <a:p>
          <a:endParaRPr lang="en-US"/>
        </a:p>
      </dgm:t>
    </dgm:pt>
    <dgm:pt modelId="{74D0DA07-5494-49B8-AF38-6589F7F3080B}" type="sibTrans" cxnId="{88593E6D-FDB3-4543-9B9D-3E615EDFA1E5}">
      <dgm:prSet/>
      <dgm:spPr/>
      <dgm:t>
        <a:bodyPr/>
        <a:lstStyle/>
        <a:p>
          <a:endParaRPr lang="en-US"/>
        </a:p>
      </dgm:t>
    </dgm:pt>
    <dgm:pt modelId="{D7649F78-BE8B-4AFA-B0AF-F989DDAA8E0C}">
      <dgm:prSet phldr="0" custT="1"/>
      <dgm:spPr/>
      <dgm:t>
        <a:bodyPr vert="horz" wrap="square"/>
        <a:lstStyle/>
        <a:p>
          <a:pPr rtl="0">
            <a:lnSpc>
              <a:spcPct val="100000"/>
            </a:lnSpc>
            <a:spcBef>
              <a:spcPct val="0"/>
            </a:spcBef>
            <a:spcAft>
              <a:spcPct val="35000"/>
            </a:spcAft>
          </a:pPr>
          <a:r>
            <a:rPr lang="en-GB" sz="2800" dirty="0"/>
            <a:t>Multi-agency support encourages emotional security and learning readiness.</a:t>
          </a:r>
        </a:p>
      </dgm:t>
    </dgm:pt>
    <dgm:pt modelId="{8CCD943F-6F5A-45D3-9D45-F0A70381D9FF}" type="parTrans" cxnId="{3FE891F1-2B2C-433F-A951-C3F0349C109D}">
      <dgm:prSet/>
      <dgm:spPr/>
      <dgm:t>
        <a:bodyPr/>
        <a:lstStyle/>
        <a:p>
          <a:endParaRPr lang="en-US"/>
        </a:p>
      </dgm:t>
    </dgm:pt>
    <dgm:pt modelId="{2B9B1B01-FCF6-4817-94DA-525168605AE9}" type="sibTrans" cxnId="{3FE891F1-2B2C-433F-A951-C3F0349C109D}">
      <dgm:prSet/>
      <dgm:spPr/>
      <dgm:t>
        <a:bodyPr/>
        <a:lstStyle/>
        <a:p>
          <a:endParaRPr lang="en-US"/>
        </a:p>
      </dgm:t>
    </dgm:pt>
    <dgm:pt modelId="{D60016BC-DC08-466D-9F43-57AE8B5075CB}" type="pres">
      <dgm:prSet presAssocID="{584078A3-21B4-4786-9756-E4846B3DD5FA}" presName="linear" presStyleCnt="0">
        <dgm:presLayoutVars>
          <dgm:animLvl val="lvl"/>
          <dgm:resizeHandles val="exact"/>
        </dgm:presLayoutVars>
      </dgm:prSet>
      <dgm:spPr/>
    </dgm:pt>
    <dgm:pt modelId="{C6C03FBD-D750-435A-858F-EB18650EF8D0}" type="pres">
      <dgm:prSet presAssocID="{B6557203-079F-4848-A592-34BCB2DB6E74}" presName="parentText" presStyleLbl="node1" presStyleIdx="0" presStyleCnt="3">
        <dgm:presLayoutVars>
          <dgm:chMax val="0"/>
          <dgm:bulletEnabled val="1"/>
        </dgm:presLayoutVars>
      </dgm:prSet>
      <dgm:spPr/>
    </dgm:pt>
    <dgm:pt modelId="{F6DAF4B0-13CE-4AC1-84DF-C6082F195F4A}" type="pres">
      <dgm:prSet presAssocID="{92D02D97-1EC8-4EF2-9D72-46483D0BE797}" presName="spacer" presStyleCnt="0"/>
      <dgm:spPr/>
    </dgm:pt>
    <dgm:pt modelId="{7CD23FDC-D8C1-445A-B6C9-5F0B4C6E96C7}" type="pres">
      <dgm:prSet presAssocID="{4DDA2319-63ED-4089-9767-C57488D0550E}" presName="parentText" presStyleLbl="node1" presStyleIdx="1" presStyleCnt="3">
        <dgm:presLayoutVars>
          <dgm:chMax val="0"/>
          <dgm:bulletEnabled val="1"/>
        </dgm:presLayoutVars>
      </dgm:prSet>
      <dgm:spPr/>
    </dgm:pt>
    <dgm:pt modelId="{FD7672D1-0236-4C54-9EB5-A8E89774718E}" type="pres">
      <dgm:prSet presAssocID="{74D0DA07-5494-49B8-AF38-6589F7F3080B}" presName="spacer" presStyleCnt="0"/>
      <dgm:spPr/>
    </dgm:pt>
    <dgm:pt modelId="{EAB6FA01-DFF2-49EB-948B-1F2174E81E4D}" type="pres">
      <dgm:prSet presAssocID="{D7649F78-BE8B-4AFA-B0AF-F989DDAA8E0C}" presName="parentText" presStyleLbl="node1" presStyleIdx="2" presStyleCnt="3">
        <dgm:presLayoutVars>
          <dgm:chMax val="0"/>
          <dgm:bulletEnabled val="1"/>
        </dgm:presLayoutVars>
      </dgm:prSet>
      <dgm:spPr/>
    </dgm:pt>
  </dgm:ptLst>
  <dgm:cxnLst>
    <dgm:cxn modelId="{FC206624-DA88-4B69-878E-7E32DD2AD0B9}" type="presOf" srcId="{D7649F78-BE8B-4AFA-B0AF-F989DDAA8E0C}" destId="{EAB6FA01-DFF2-49EB-948B-1F2174E81E4D}" srcOrd="0" destOrd="0" presId="urn:microsoft.com/office/officeart/2005/8/layout/vList2#2"/>
    <dgm:cxn modelId="{8EBCAC2C-231D-470A-ADA1-27A9C4310CE5}" type="presOf" srcId="{4DDA2319-63ED-4089-9767-C57488D0550E}" destId="{7CD23FDC-D8C1-445A-B6C9-5F0B4C6E96C7}" srcOrd="0" destOrd="0" presId="urn:microsoft.com/office/officeart/2005/8/layout/vList2#2"/>
    <dgm:cxn modelId="{F03CAC37-3CDC-495A-8129-0B5645FDE225}" srcId="{584078A3-21B4-4786-9756-E4846B3DD5FA}" destId="{B6557203-079F-4848-A592-34BCB2DB6E74}" srcOrd="0" destOrd="0" parTransId="{464F1F30-4AEC-49CE-940B-C7DCE036943E}" sibTransId="{92D02D97-1EC8-4EF2-9D72-46483D0BE797}"/>
    <dgm:cxn modelId="{88593E6D-FDB3-4543-9B9D-3E615EDFA1E5}" srcId="{584078A3-21B4-4786-9756-E4846B3DD5FA}" destId="{4DDA2319-63ED-4089-9767-C57488D0550E}" srcOrd="1" destOrd="0" parTransId="{49B457D1-250D-4675-B263-94653F217D16}" sibTransId="{74D0DA07-5494-49B8-AF38-6589F7F3080B}"/>
    <dgm:cxn modelId="{3C7E86BE-CD06-416B-A497-5D5228E2F339}" type="presOf" srcId="{584078A3-21B4-4786-9756-E4846B3DD5FA}" destId="{D60016BC-DC08-466D-9F43-57AE8B5075CB}" srcOrd="0" destOrd="0" presId="urn:microsoft.com/office/officeart/2005/8/layout/vList2#2"/>
    <dgm:cxn modelId="{E4C70BE6-7F9C-492E-9C69-7942CFC2D691}" type="presOf" srcId="{B6557203-079F-4848-A592-34BCB2DB6E74}" destId="{C6C03FBD-D750-435A-858F-EB18650EF8D0}" srcOrd="0" destOrd="0" presId="urn:microsoft.com/office/officeart/2005/8/layout/vList2#2"/>
    <dgm:cxn modelId="{3FE891F1-2B2C-433F-A951-C3F0349C109D}" srcId="{584078A3-21B4-4786-9756-E4846B3DD5FA}" destId="{D7649F78-BE8B-4AFA-B0AF-F989DDAA8E0C}" srcOrd="2" destOrd="0" parTransId="{8CCD943F-6F5A-45D3-9D45-F0A70381D9FF}" sibTransId="{2B9B1B01-FCF6-4817-94DA-525168605AE9}"/>
    <dgm:cxn modelId="{85484FD2-F1B4-4D87-94F7-04B51599EE5A}" type="presParOf" srcId="{D60016BC-DC08-466D-9F43-57AE8B5075CB}" destId="{C6C03FBD-D750-435A-858F-EB18650EF8D0}" srcOrd="0" destOrd="0" presId="urn:microsoft.com/office/officeart/2005/8/layout/vList2#2"/>
    <dgm:cxn modelId="{AFCCC6FC-4998-4F6B-9BE3-38788A9842B8}" type="presParOf" srcId="{D60016BC-DC08-466D-9F43-57AE8B5075CB}" destId="{F6DAF4B0-13CE-4AC1-84DF-C6082F195F4A}" srcOrd="1" destOrd="0" presId="urn:microsoft.com/office/officeart/2005/8/layout/vList2#2"/>
    <dgm:cxn modelId="{FECA9C70-2783-440F-B07E-9F628068DBFC}" type="presParOf" srcId="{D60016BC-DC08-466D-9F43-57AE8B5075CB}" destId="{7CD23FDC-D8C1-445A-B6C9-5F0B4C6E96C7}" srcOrd="2" destOrd="0" presId="urn:microsoft.com/office/officeart/2005/8/layout/vList2#2"/>
    <dgm:cxn modelId="{221AF993-C64E-4D08-B08F-45B0C49C5AB1}" type="presParOf" srcId="{D60016BC-DC08-466D-9F43-57AE8B5075CB}" destId="{FD7672D1-0236-4C54-9EB5-A8E89774718E}" srcOrd="3" destOrd="0" presId="urn:microsoft.com/office/officeart/2005/8/layout/vList2#2"/>
    <dgm:cxn modelId="{886F1FBD-D3F4-4145-9BD4-3638DC45ACD7}" type="presParOf" srcId="{D60016BC-DC08-466D-9F43-57AE8B5075CB}" destId="{EAB6FA01-DFF2-49EB-948B-1F2174E81E4D}" srcOrd="4" destOrd="0" presId="urn:microsoft.com/office/officeart/2005/8/layout/vList2#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E3968E-6B18-420B-976D-786FB38B1F3A}">
      <dsp:nvSpPr>
        <dsp:cNvPr id="0" name=""/>
        <dsp:cNvSpPr/>
      </dsp:nvSpPr>
      <dsp:spPr bwMode="white">
        <a:xfrm>
          <a:off x="0" y="18587"/>
          <a:ext cx="9601196" cy="9921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100000"/>
            </a:lnSpc>
            <a:spcBef>
              <a:spcPct val="0"/>
            </a:spcBef>
            <a:spcAft>
              <a:spcPct val="35000"/>
            </a:spcAft>
            <a:buNone/>
          </a:pPr>
          <a:r>
            <a:rPr lang="en-US" sz="2400" kern="1200" dirty="0"/>
            <a:t>In this presentation, Bowlby's Attachment Theory is discussed and how it relates to Isaac's development.</a:t>
          </a:r>
        </a:p>
      </dsp:txBody>
      <dsp:txXfrm>
        <a:off x="48433" y="67020"/>
        <a:ext cx="9504330" cy="895294"/>
      </dsp:txXfrm>
    </dsp:sp>
    <dsp:sp modelId="{00B9C709-5BB2-49A8-A02E-4652E6392560}">
      <dsp:nvSpPr>
        <dsp:cNvPr id="0" name=""/>
        <dsp:cNvSpPr/>
      </dsp:nvSpPr>
      <dsp:spPr bwMode="white">
        <a:xfrm>
          <a:off x="0" y="1163388"/>
          <a:ext cx="9601196" cy="9921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100000"/>
            </a:lnSpc>
            <a:spcBef>
              <a:spcPct val="0"/>
            </a:spcBef>
            <a:spcAft>
              <a:spcPct val="35000"/>
            </a:spcAft>
            <a:buNone/>
          </a:pPr>
          <a:r>
            <a:rPr lang="en-GB" sz="2400" kern="1200" dirty="0"/>
            <a:t>Isaac is having problems with emotions, social skills and language.</a:t>
          </a:r>
        </a:p>
      </dsp:txBody>
      <dsp:txXfrm>
        <a:off x="48433" y="1211821"/>
        <a:ext cx="9504330" cy="895294"/>
      </dsp:txXfrm>
    </dsp:sp>
    <dsp:sp modelId="{9BC27DE9-F6F6-4FFB-BD2C-832E081CEE0F}">
      <dsp:nvSpPr>
        <dsp:cNvPr id="0" name=""/>
        <dsp:cNvSpPr/>
      </dsp:nvSpPr>
      <dsp:spPr bwMode="white">
        <a:xfrm>
          <a:off x="0" y="2308188"/>
          <a:ext cx="9601196" cy="9921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100000"/>
            </a:lnSpc>
            <a:spcBef>
              <a:spcPct val="0"/>
            </a:spcBef>
            <a:spcAft>
              <a:spcPct val="35000"/>
            </a:spcAft>
            <a:buNone/>
          </a:pPr>
          <a:r>
            <a:rPr lang="en-GB" sz="2400" kern="1200" dirty="0"/>
            <a:t>The presentation covers the theory of attachment and interventions for supporting attachment.</a:t>
          </a:r>
        </a:p>
      </dsp:txBody>
      <dsp:txXfrm>
        <a:off x="48433" y="2356621"/>
        <a:ext cx="9504330" cy="8952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DAD169-C2DF-4163-9A41-3ADD075F1FA6}">
      <dsp:nvSpPr>
        <dsp:cNvPr id="0" name=""/>
        <dsp:cNvSpPr/>
      </dsp:nvSpPr>
      <dsp:spPr>
        <a:xfrm>
          <a:off x="0" y="0"/>
          <a:ext cx="3318935" cy="3318935"/>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8D79A6-39FD-4364-B8C7-82E5DA31CD12}">
      <dsp:nvSpPr>
        <dsp:cNvPr id="0" name=""/>
        <dsp:cNvSpPr/>
      </dsp:nvSpPr>
      <dsp:spPr>
        <a:xfrm>
          <a:off x="1659467" y="0"/>
          <a:ext cx="7941728" cy="3318935"/>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100000"/>
            </a:lnSpc>
            <a:spcBef>
              <a:spcPct val="0"/>
            </a:spcBef>
            <a:spcAft>
              <a:spcPct val="35000"/>
            </a:spcAft>
            <a:buNone/>
          </a:pPr>
          <a:r>
            <a:rPr lang="en-GB" sz="2400" kern="1200" dirty="0"/>
            <a:t>The Attachment Theory explains how early experiences with caregivers affect emotional and social outcomes (</a:t>
          </a:r>
          <a:r>
            <a:rPr lang="en-GB" sz="2400" kern="1200" dirty="0" err="1"/>
            <a:t>Ein-Dor</a:t>
          </a:r>
          <a:r>
            <a:rPr lang="en-GB" sz="2400" kern="1200" dirty="0"/>
            <a:t> &amp; </a:t>
          </a:r>
          <a:r>
            <a:rPr lang="en-GB" sz="2400" kern="1200" dirty="0" err="1"/>
            <a:t>Hirschberger</a:t>
          </a:r>
          <a:r>
            <a:rPr lang="en-GB" sz="2400" kern="1200" dirty="0"/>
            <a:t>, 2016).</a:t>
          </a:r>
        </a:p>
      </dsp:txBody>
      <dsp:txXfrm>
        <a:off x="1659467" y="0"/>
        <a:ext cx="7941728" cy="995682"/>
      </dsp:txXfrm>
    </dsp:sp>
    <dsp:sp modelId="{D590A6FC-4395-4665-B3BE-962567B7E3CE}">
      <dsp:nvSpPr>
        <dsp:cNvPr id="0" name=""/>
        <dsp:cNvSpPr/>
      </dsp:nvSpPr>
      <dsp:spPr>
        <a:xfrm>
          <a:off x="580814" y="995682"/>
          <a:ext cx="2157306" cy="2157306"/>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54C145-BD29-4516-96FF-E638D84F7DC7}">
      <dsp:nvSpPr>
        <dsp:cNvPr id="0" name=""/>
        <dsp:cNvSpPr/>
      </dsp:nvSpPr>
      <dsp:spPr>
        <a:xfrm>
          <a:off x="1659467" y="995682"/>
          <a:ext cx="7941728" cy="215730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100000"/>
            </a:lnSpc>
            <a:spcBef>
              <a:spcPct val="0"/>
            </a:spcBef>
            <a:spcAft>
              <a:spcPct val="35000"/>
            </a:spcAft>
            <a:buNone/>
          </a:pPr>
          <a:r>
            <a:rPr lang="en-GB" sz="2400" kern="1200" dirty="0"/>
            <a:t>Responsive and consistent caregiving processes creates secure attachment.</a:t>
          </a:r>
        </a:p>
      </dsp:txBody>
      <dsp:txXfrm>
        <a:off x="1659467" y="995682"/>
        <a:ext cx="7941728" cy="995679"/>
      </dsp:txXfrm>
    </dsp:sp>
    <dsp:sp modelId="{9BBAC0F4-6F4D-4B66-9A91-623A0B9FC5E7}">
      <dsp:nvSpPr>
        <dsp:cNvPr id="0" name=""/>
        <dsp:cNvSpPr/>
      </dsp:nvSpPr>
      <dsp:spPr>
        <a:xfrm>
          <a:off x="1161628" y="1991362"/>
          <a:ext cx="995679" cy="995679"/>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687698-C77D-46FF-A776-395723A757A1}">
      <dsp:nvSpPr>
        <dsp:cNvPr id="0" name=""/>
        <dsp:cNvSpPr/>
      </dsp:nvSpPr>
      <dsp:spPr>
        <a:xfrm>
          <a:off x="1659467" y="1991362"/>
          <a:ext cx="7941728" cy="99567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100000"/>
            </a:lnSpc>
            <a:spcBef>
              <a:spcPct val="0"/>
            </a:spcBef>
            <a:spcAft>
              <a:spcPct val="35000"/>
            </a:spcAft>
            <a:buNone/>
          </a:pPr>
          <a:r>
            <a:rPr lang="en-US" sz="2400" kern="1200" dirty="0"/>
            <a:t>Secure attachment develops through responsive caregiving, while insecure attachment develops through inconsistent caregiving </a:t>
          </a:r>
          <a:r>
            <a:rPr lang="en-GB" sz="2400" kern="1200" dirty="0"/>
            <a:t>(</a:t>
          </a:r>
          <a:r>
            <a:rPr lang="en-GB" sz="2400" kern="1200" dirty="0" err="1"/>
            <a:t>Ein-Dor</a:t>
          </a:r>
          <a:r>
            <a:rPr lang="en-GB" sz="2400" kern="1200" dirty="0"/>
            <a:t> &amp; </a:t>
          </a:r>
          <a:r>
            <a:rPr lang="en-GB" sz="2400" kern="1200" dirty="0" err="1"/>
            <a:t>Hirschberger</a:t>
          </a:r>
          <a:r>
            <a:rPr lang="en-GB" sz="2400" kern="1200" dirty="0"/>
            <a:t>, 2016).</a:t>
          </a:r>
        </a:p>
      </dsp:txBody>
      <dsp:txXfrm>
        <a:off x="1659467" y="1991362"/>
        <a:ext cx="7941728" cy="9956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63753F-C429-41A8-9EDF-BB7C7C09F0D2}">
      <dsp:nvSpPr>
        <dsp:cNvPr id="0" name=""/>
        <dsp:cNvSpPr/>
      </dsp:nvSpPr>
      <dsp:spPr bwMode="white">
        <a:xfrm>
          <a:off x="720090" y="0"/>
          <a:ext cx="8161017" cy="3660988"/>
        </a:xfrm>
        <a:prstGeom prst="rightArrow">
          <a:avLst/>
        </a:prstGeom>
        <a:solidFill>
          <a:schemeClr val="accent1">
            <a:tint val="40000"/>
            <a:hueOff val="0"/>
            <a:satOff val="0"/>
            <a:lumOff val="0"/>
            <a:alphaOff val="0"/>
          </a:schemeClr>
        </a:solidFill>
        <a:ln>
          <a:noFill/>
        </a:ln>
        <a:effectLst/>
      </dsp:spPr>
      <dsp:style>
        <a:lnRef idx="0">
          <a:schemeClr val="accent1"/>
        </a:lnRef>
        <a:fillRef idx="1">
          <a:schemeClr val="accent1">
            <a:tint val="40000"/>
          </a:schemeClr>
        </a:fillRef>
        <a:effectRef idx="0">
          <a:scrgbClr r="0" g="0" b="0"/>
        </a:effectRef>
        <a:fontRef idx="minor"/>
      </dsp:style>
    </dsp:sp>
    <dsp:sp modelId="{2903151F-F59A-4C73-89EA-2C4827FBA5E6}">
      <dsp:nvSpPr>
        <dsp:cNvPr id="0" name=""/>
        <dsp:cNvSpPr/>
      </dsp:nvSpPr>
      <dsp:spPr bwMode="white">
        <a:xfrm>
          <a:off x="0" y="1098296"/>
          <a:ext cx="2880359" cy="146439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t>Biological and environmental conditions can cause language delays.</a:t>
          </a:r>
        </a:p>
      </dsp:txBody>
      <dsp:txXfrm>
        <a:off x="0" y="1098296"/>
        <a:ext cx="2880359" cy="1464395"/>
      </dsp:txXfrm>
    </dsp:sp>
    <dsp:sp modelId="{D9CA8ADB-DEAA-41CE-8B3E-62D173EF94E7}">
      <dsp:nvSpPr>
        <dsp:cNvPr id="0" name=""/>
        <dsp:cNvSpPr/>
      </dsp:nvSpPr>
      <dsp:spPr bwMode="white">
        <a:xfrm>
          <a:off x="3360419" y="1098296"/>
          <a:ext cx="2880359" cy="146439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t>Limited verbal stimulation and low caregiver interaction have an impact on communication skills.</a:t>
          </a:r>
        </a:p>
      </dsp:txBody>
      <dsp:txXfrm>
        <a:off x="3360419" y="1098296"/>
        <a:ext cx="2880359" cy="1464395"/>
      </dsp:txXfrm>
    </dsp:sp>
    <dsp:sp modelId="{2CAF5606-887B-4ECF-89D9-392BDCC1E575}">
      <dsp:nvSpPr>
        <dsp:cNvPr id="0" name=""/>
        <dsp:cNvSpPr/>
      </dsp:nvSpPr>
      <dsp:spPr bwMode="white">
        <a:xfrm>
          <a:off x="6720837" y="1098296"/>
          <a:ext cx="2880359" cy="146439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t>Language development depends on social interaction of the environment (Gleason and Ratner, 2022).</a:t>
          </a:r>
        </a:p>
      </dsp:txBody>
      <dsp:txXfrm>
        <a:off x="6720837" y="1098296"/>
        <a:ext cx="2880359" cy="14643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1D3238-4D8E-41DF-ADE2-E16FFEC775A1}">
      <dsp:nvSpPr>
        <dsp:cNvPr id="0" name=""/>
        <dsp:cNvSpPr/>
      </dsp:nvSpPr>
      <dsp:spPr bwMode="white">
        <a:xfrm>
          <a:off x="0" y="901479"/>
          <a:ext cx="2526631" cy="151597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t>The theory of Bowlby is an explanation of the importance of early emotional relationships (Thompson, 2017).</a:t>
          </a:r>
        </a:p>
      </dsp:txBody>
      <dsp:txXfrm>
        <a:off x="0" y="901479"/>
        <a:ext cx="2526631" cy="1515978"/>
      </dsp:txXfrm>
    </dsp:sp>
    <dsp:sp modelId="{56409163-3B1E-4A21-A784-7D08F38663FC}">
      <dsp:nvSpPr>
        <dsp:cNvPr id="0" name=""/>
        <dsp:cNvSpPr/>
      </dsp:nvSpPr>
      <dsp:spPr bwMode="white">
        <a:xfrm>
          <a:off x="2764134" y="1346166"/>
          <a:ext cx="535646" cy="6266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hemeClr val="accent1">
            <a:tint val="60000"/>
          </a:schemeClr>
        </a:lnRef>
        <a:fillRef idx="1">
          <a:schemeClr val="accent1">
            <a:tint val="60000"/>
          </a:schemeClr>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2764134" y="1346166"/>
        <a:ext cx="535646" cy="626604"/>
      </dsp:txXfrm>
    </dsp:sp>
    <dsp:sp modelId="{46635B82-A85B-4125-92D2-82068DB27966}">
      <dsp:nvSpPr>
        <dsp:cNvPr id="0" name=""/>
        <dsp:cNvSpPr/>
      </dsp:nvSpPr>
      <dsp:spPr bwMode="white">
        <a:xfrm>
          <a:off x="3537283" y="901479"/>
          <a:ext cx="2526631" cy="151597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t>The theory underpins interventions and systems of key workers.</a:t>
          </a:r>
        </a:p>
      </dsp:txBody>
      <dsp:txXfrm>
        <a:off x="3537283" y="901479"/>
        <a:ext cx="2526631" cy="1515978"/>
      </dsp:txXfrm>
    </dsp:sp>
    <dsp:sp modelId="{D27726FB-8C9D-44D1-B06F-570745138DE5}">
      <dsp:nvSpPr>
        <dsp:cNvPr id="0" name=""/>
        <dsp:cNvSpPr/>
      </dsp:nvSpPr>
      <dsp:spPr bwMode="white">
        <a:xfrm>
          <a:off x="6301417" y="1346166"/>
          <a:ext cx="535646" cy="6266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hemeClr val="accent1">
            <a:tint val="60000"/>
          </a:schemeClr>
        </a:lnRef>
        <a:fillRef idx="1">
          <a:schemeClr val="accent1">
            <a:tint val="60000"/>
          </a:schemeClr>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301417" y="1346166"/>
        <a:ext cx="535646" cy="626604"/>
      </dsp:txXfrm>
    </dsp:sp>
    <dsp:sp modelId="{7CD92E7B-4D18-46AC-9EFB-94081344FC2A}">
      <dsp:nvSpPr>
        <dsp:cNvPr id="0" name=""/>
        <dsp:cNvSpPr/>
      </dsp:nvSpPr>
      <dsp:spPr bwMode="white">
        <a:xfrm>
          <a:off x="7074565" y="901479"/>
          <a:ext cx="2526631" cy="151597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t>The theory gives undue attention to mothers and not enough to cultural diversity.</a:t>
          </a:r>
        </a:p>
      </dsp:txBody>
      <dsp:txXfrm>
        <a:off x="7074565" y="901479"/>
        <a:ext cx="2526631" cy="15159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C03FBD-D750-435A-858F-EB18650EF8D0}">
      <dsp:nvSpPr>
        <dsp:cNvPr id="0" name=""/>
        <dsp:cNvSpPr/>
      </dsp:nvSpPr>
      <dsp:spPr bwMode="white">
        <a:xfrm>
          <a:off x="0" y="0"/>
          <a:ext cx="9601196" cy="10967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1244600" rtl="0">
            <a:lnSpc>
              <a:spcPct val="100000"/>
            </a:lnSpc>
            <a:spcBef>
              <a:spcPct val="0"/>
            </a:spcBef>
            <a:spcAft>
              <a:spcPct val="35000"/>
            </a:spcAft>
            <a:buNone/>
          </a:pPr>
          <a:r>
            <a:rPr lang="en-GB" sz="2800" kern="1200" dirty="0"/>
            <a:t>Early relationships have a significant impact on emotional, social and language development.</a:t>
          </a:r>
        </a:p>
      </dsp:txBody>
      <dsp:txXfrm>
        <a:off x="0" y="0"/>
        <a:ext cx="9601196" cy="1096715"/>
      </dsp:txXfrm>
    </dsp:sp>
    <dsp:sp modelId="{7CD23FDC-D8C1-445A-B6C9-5F0B4C6E96C7}">
      <dsp:nvSpPr>
        <dsp:cNvPr id="0" name=""/>
        <dsp:cNvSpPr/>
      </dsp:nvSpPr>
      <dsp:spPr bwMode="white">
        <a:xfrm>
          <a:off x="0" y="1111111"/>
          <a:ext cx="9601196" cy="10967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1244600" rtl="0">
            <a:lnSpc>
              <a:spcPct val="100000"/>
            </a:lnSpc>
            <a:spcBef>
              <a:spcPct val="0"/>
            </a:spcBef>
            <a:spcAft>
              <a:spcPct val="35000"/>
            </a:spcAft>
            <a:buNone/>
          </a:pPr>
          <a:r>
            <a:rPr lang="en-GB" sz="2800" kern="1200" dirty="0"/>
            <a:t>Isaac can have positive developmental outcomes with attachment based interventions.</a:t>
          </a:r>
        </a:p>
      </dsp:txBody>
      <dsp:txXfrm>
        <a:off x="0" y="1111111"/>
        <a:ext cx="9601196" cy="1096715"/>
      </dsp:txXfrm>
    </dsp:sp>
    <dsp:sp modelId="{EAB6FA01-DFF2-49EB-948B-1F2174E81E4D}">
      <dsp:nvSpPr>
        <dsp:cNvPr id="0" name=""/>
        <dsp:cNvSpPr/>
      </dsp:nvSpPr>
      <dsp:spPr bwMode="white">
        <a:xfrm>
          <a:off x="0" y="2222221"/>
          <a:ext cx="9601196" cy="10967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1244600" rtl="0">
            <a:lnSpc>
              <a:spcPct val="100000"/>
            </a:lnSpc>
            <a:spcBef>
              <a:spcPct val="0"/>
            </a:spcBef>
            <a:spcAft>
              <a:spcPct val="35000"/>
            </a:spcAft>
            <a:buNone/>
          </a:pPr>
          <a:r>
            <a:rPr lang="en-GB" sz="2800" kern="1200" dirty="0"/>
            <a:t>Multi-agency support encourages emotional security and learning readiness.</a:t>
          </a:r>
        </a:p>
      </dsp:txBody>
      <dsp:txXfrm>
        <a:off x="0" y="2222221"/>
        <a:ext cx="9601196" cy="1096715"/>
      </dsp:txXfrm>
    </dsp:sp>
  </dsp:spTree>
</dsp:drawing>
</file>

<file path=ppt/diagrams/layout1.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1">
  <dgm:title val=""/>
  <dgm:desc val=""/>
  <dgm:catLst>
    <dgm:cat type="process" pri="5000"/>
    <dgm:cat type="convert" pri="13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vertAlign" val="mid"/>
      <dgm:param type="horzAlign" val="ctr"/>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AA5835-B3F2-48D6-8D1D-CAE0391596EA}" type="datetimeFigureOut">
              <a:rPr lang="en-GB" smtClean="0"/>
              <a:t>10/06/2026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929901-B0F5-4FCE-A6EC-471468B04D79}"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discusses of Bowlby's Attachment Theory and how it applies to Isaac's development. Isaac is a 4 year old child who is having emotional, social and language difficulties in his early years setting. The purpose is to describe his experiences, explain attachment theory and suggest research and practice informed early year’s interventions in the context of care.</a:t>
            </a:r>
          </a:p>
          <a:p>
            <a:endParaRPr lang="en-GB" dirty="0"/>
          </a:p>
        </p:txBody>
      </p:sp>
      <p:sp>
        <p:nvSpPr>
          <p:cNvPr id="4" name="Slide Number Placeholder 3"/>
          <p:cNvSpPr>
            <a:spLocks noGrp="1"/>
          </p:cNvSpPr>
          <p:nvPr>
            <p:ph type="sldNum" sz="quarter" idx="10"/>
          </p:nvPr>
        </p:nvSpPr>
        <p:spPr/>
        <p:txBody>
          <a:bodyPr/>
          <a:lstStyle/>
          <a:p>
            <a:fld id="{69929901-B0F5-4FCE-A6EC-471468B04D79}"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Case Overview</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Isaac is 4 years old and attending a Children's Centre in London. He is living with his mother who is a single parent and is suffering from post-natal depression and has limited social support. The family has recently moved and disrupted continuity of child care. Staff say that Isaac is withdrawn, separation distress and delayed language development. Has challenges with group interaction and independent play. This presentation will use Bowlby's Attachment Theory to explain the effect of early experiences on his emotional and social development and make suggestions for early years support.</a:t>
            </a:r>
          </a:p>
          <a:p>
            <a:endParaRPr lang="en-GB" dirty="0"/>
          </a:p>
        </p:txBody>
      </p:sp>
      <p:sp>
        <p:nvSpPr>
          <p:cNvPr id="4" name="Slide Number Placeholder 3"/>
          <p:cNvSpPr>
            <a:spLocks noGrp="1"/>
          </p:cNvSpPr>
          <p:nvPr>
            <p:ph type="sldNum" sz="quarter" idx="10"/>
          </p:nvPr>
        </p:nvSpPr>
        <p:spPr/>
        <p:txBody>
          <a:bodyPr/>
          <a:lstStyle/>
          <a:p>
            <a:fld id="{69929901-B0F5-4FCE-A6EC-471468B04D79}"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Bowlby’s Attachment Theory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Attachment Theory explains how early relationships with primary caregivers influence the emotional and social development of children (</a:t>
            </a:r>
            <a:r>
              <a:rPr lang="en-GB" sz="1200" kern="1200" dirty="0" err="1">
                <a:solidFill>
                  <a:schemeClr val="tx1"/>
                </a:solidFill>
                <a:effectLst/>
                <a:latin typeface="+mn-lt"/>
                <a:ea typeface="+mn-ea"/>
                <a:cs typeface="+mn-cs"/>
              </a:rPr>
              <a:t>Ein-Dor</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Hirschberger</a:t>
            </a:r>
            <a:r>
              <a:rPr lang="en-GB" sz="1200" kern="1200" dirty="0">
                <a:solidFill>
                  <a:schemeClr val="tx1"/>
                </a:solidFill>
                <a:effectLst/>
                <a:latin typeface="+mn-lt"/>
                <a:ea typeface="+mn-ea"/>
                <a:cs typeface="+mn-cs"/>
              </a:rPr>
              <a:t>, 2016). He suggested that children develop an ‘internal working model' from their early experiences, which can affect their future relationships. Secure attachments occur when caregivers are responsive and consistent, and insecure attachments occur when caregivers are not responsive and are inconsistent such as avoidant and ambivalent attachments (</a:t>
            </a:r>
            <a:r>
              <a:rPr lang="en-GB" sz="1200" kern="1200" dirty="0" err="1">
                <a:solidFill>
                  <a:schemeClr val="tx1"/>
                </a:solidFill>
                <a:effectLst/>
                <a:latin typeface="+mn-lt"/>
                <a:ea typeface="+mn-ea"/>
                <a:cs typeface="+mn-cs"/>
              </a:rPr>
              <a:t>Ein-Dor</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Hirschberger</a:t>
            </a:r>
            <a:r>
              <a:rPr lang="en-GB" sz="1200" kern="1200" dirty="0">
                <a:solidFill>
                  <a:schemeClr val="tx1"/>
                </a:solidFill>
                <a:effectLst/>
                <a:latin typeface="+mn-lt"/>
                <a:ea typeface="+mn-ea"/>
                <a:cs typeface="+mn-cs"/>
              </a:rPr>
              <a:t>, 2016). The early childhood experience of attachment is extremely important for emotional regulation, exploration and learning. The theory implies that there is a biological need of the infants to be close to caregivers, particularly during their first years of life. </a:t>
            </a:r>
          </a:p>
          <a:p>
            <a:endParaRPr lang="en-GB" dirty="0"/>
          </a:p>
        </p:txBody>
      </p:sp>
      <p:sp>
        <p:nvSpPr>
          <p:cNvPr id="4" name="Slide Number Placeholder 3"/>
          <p:cNvSpPr>
            <a:spLocks noGrp="1"/>
          </p:cNvSpPr>
          <p:nvPr>
            <p:ph type="sldNum" sz="quarter" idx="10"/>
          </p:nvPr>
        </p:nvSpPr>
        <p:spPr/>
        <p:txBody>
          <a:bodyPr/>
          <a:lstStyle/>
          <a:p>
            <a:fld id="{69929901-B0F5-4FCE-A6EC-471468B04D79}"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Application to Isaac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Isaac's behaviour and emotional reactions are a clear indication of insecure attachment, similar to Bowlby's theory. The post-natal depression may lead his mother to be less sensitive and responsive and thus less impact on the quality of bonding. Children may not have formed stable attachments due to continuous disruption of child care and movement. Isaac's distress in separation and clingy behaviour is associated with inconsistent caregiving. His reluctance to engage in play activities may be because of not having confidence in the caregiver's presence. The early experiences contribute to the formation of internal working models.</a:t>
            </a:r>
          </a:p>
          <a:p>
            <a:endParaRPr lang="en-GB" dirty="0"/>
          </a:p>
        </p:txBody>
      </p:sp>
      <p:sp>
        <p:nvSpPr>
          <p:cNvPr id="4" name="Slide Number Placeholder 3"/>
          <p:cNvSpPr>
            <a:spLocks noGrp="1"/>
          </p:cNvSpPr>
          <p:nvPr>
            <p:ph type="sldNum" sz="quarter" idx="10"/>
          </p:nvPr>
        </p:nvSpPr>
        <p:spPr/>
        <p:txBody>
          <a:bodyPr/>
          <a:lstStyle/>
          <a:p>
            <a:fld id="{69929901-B0F5-4FCE-A6EC-471468B04D79}"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Emotional and Social Development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important that the emotional and social growth of Isaac is significantly impacted. Insecure attachment can contribute to problems in regulating emotions (</a:t>
            </a:r>
            <a:r>
              <a:rPr lang="en-GB" sz="1200" kern="1200" dirty="0" err="1">
                <a:solidFill>
                  <a:schemeClr val="tx1"/>
                </a:solidFill>
                <a:effectLst/>
                <a:latin typeface="+mn-lt"/>
                <a:ea typeface="+mn-ea"/>
                <a:cs typeface="+mn-cs"/>
              </a:rPr>
              <a:t>Mikulincer</a:t>
            </a:r>
            <a:r>
              <a:rPr lang="en-GB" sz="1200" kern="1200" dirty="0">
                <a:solidFill>
                  <a:schemeClr val="tx1"/>
                </a:solidFill>
                <a:effectLst/>
                <a:latin typeface="+mn-lt"/>
                <a:ea typeface="+mn-ea"/>
                <a:cs typeface="+mn-cs"/>
              </a:rPr>
              <a:t> and Shaver, 2020). Securely attached children will be more likely to explore and interact socially, whereas insecurely attached children will not interact. Isaac's lack of peers may also impact his ability to develop empathy and communication skills, which are fundamental skills in child development. This will influence children's future educational attainment and wellbeing generally.</a:t>
            </a:r>
          </a:p>
          <a:p>
            <a:endParaRPr lang="en-GB" dirty="0"/>
          </a:p>
        </p:txBody>
      </p:sp>
      <p:sp>
        <p:nvSpPr>
          <p:cNvPr id="4" name="Slide Number Placeholder 3"/>
          <p:cNvSpPr>
            <a:spLocks noGrp="1"/>
          </p:cNvSpPr>
          <p:nvPr>
            <p:ph type="sldNum" sz="quarter" idx="10"/>
          </p:nvPr>
        </p:nvSpPr>
        <p:spPr/>
        <p:txBody>
          <a:bodyPr/>
          <a:lstStyle/>
          <a:p>
            <a:fld id="{69929901-B0F5-4FCE-A6EC-471468B04D79}"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Language Development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a possibility that the delay in Isaac's language development is due to biological or environmental factors. From a nature perspective, there may be some differences in temperament or a slight delay in the maturation of the brain affecting communication skills. There are nurture factors which are more noticeable such as low levels of caregiver interaction, low levels of verbal stimulation, and inconsistent early childcare experiences. Language development has to rely on social interaction, which come from an environment (Gleason and Ratner, 2022). All of these can impact his expressive and receptive language development.</a:t>
            </a:r>
          </a:p>
          <a:p>
            <a:endParaRPr lang="en-GB" dirty="0"/>
          </a:p>
        </p:txBody>
      </p:sp>
      <p:sp>
        <p:nvSpPr>
          <p:cNvPr id="4" name="Slide Number Placeholder 3"/>
          <p:cNvSpPr>
            <a:spLocks noGrp="1"/>
          </p:cNvSpPr>
          <p:nvPr>
            <p:ph type="sldNum" sz="quarter" idx="10"/>
          </p:nvPr>
        </p:nvSpPr>
        <p:spPr/>
        <p:txBody>
          <a:bodyPr/>
          <a:lstStyle/>
          <a:p>
            <a:fld id="{69929901-B0F5-4FCE-A6EC-471468B04D79}"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Support Strategies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Support should be based on attachment theory and be focused on the establishment of secure, consistent relationships with Isaac. He could benefit from a key worker system for emotional security and the development of trust. A good routine in early years setting will help to reduce anxiety and emotional regulation. Play-based learning should include social interaction and confidence building. Strategies to manage Isaac's distress may include emotional regulation strategies like calming activities and visual supports. Caregiver responsiveness in the home is also a crucial factor to be supported for better attachment relationships with parents (</a:t>
            </a:r>
            <a:r>
              <a:rPr lang="en-GB" sz="1200" kern="1200" dirty="0" err="1">
                <a:solidFill>
                  <a:schemeClr val="tx1"/>
                </a:solidFill>
                <a:effectLst/>
                <a:latin typeface="+mn-lt"/>
                <a:ea typeface="+mn-ea"/>
                <a:cs typeface="+mn-cs"/>
              </a:rPr>
              <a:t>Fearon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Roisman</a:t>
            </a:r>
            <a:r>
              <a:rPr lang="en-GB" sz="1200" kern="1200" dirty="0">
                <a:solidFill>
                  <a:schemeClr val="tx1"/>
                </a:solidFill>
                <a:effectLst/>
                <a:latin typeface="+mn-lt"/>
                <a:ea typeface="+mn-ea"/>
                <a:cs typeface="+mn-cs"/>
              </a:rPr>
              <a:t>, 2017). These interventions directly relate to Bowlby's focus on the formation of secure attachments in early childhood practice.</a:t>
            </a:r>
          </a:p>
          <a:p>
            <a:endParaRPr lang="en-GB" dirty="0"/>
          </a:p>
        </p:txBody>
      </p:sp>
      <p:sp>
        <p:nvSpPr>
          <p:cNvPr id="4" name="Slide Number Placeholder 3"/>
          <p:cNvSpPr>
            <a:spLocks noGrp="1"/>
          </p:cNvSpPr>
          <p:nvPr>
            <p:ph type="sldNum" sz="quarter" idx="10"/>
          </p:nvPr>
        </p:nvSpPr>
        <p:spPr/>
        <p:txBody>
          <a:bodyPr/>
          <a:lstStyle/>
          <a:p>
            <a:fld id="{69929901-B0F5-4FCE-A6EC-471468B04D79}"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Multi-Agency Support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critical to have a multi-agency approach to support Isaac holistically. Early years practitioners should collaborate with speech and language therapists to help him with his communication difficulties. Health visitors have the opportunity to help individual’s mental well-being and to assess family wellbeing. The Special Educational Needs Coordinator (SENCO) will be able to provide for appropriate learning support in the setting. Family support workers can help the mother to plan parenting and access community services. Professionals in health services can communicate effectively with one another, and provide coordinated and effective intervention (Glasby, 2026). This working together is based on the understanding that child development is affected by several environmental systems, not just the caregiver. </a:t>
            </a:r>
          </a:p>
          <a:p>
            <a:endParaRPr lang="en-GB" dirty="0"/>
          </a:p>
        </p:txBody>
      </p:sp>
      <p:sp>
        <p:nvSpPr>
          <p:cNvPr id="4" name="Slide Number Placeholder 3"/>
          <p:cNvSpPr>
            <a:spLocks noGrp="1"/>
          </p:cNvSpPr>
          <p:nvPr>
            <p:ph type="sldNum" sz="quarter" idx="10"/>
          </p:nvPr>
        </p:nvSpPr>
        <p:spPr/>
        <p:txBody>
          <a:bodyPr/>
          <a:lstStyle/>
          <a:p>
            <a:fld id="{69929901-B0F5-4FCE-A6EC-471468B04D79}"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Critical Evaluation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Attachment Theory of Bowlby provides important information on early emotional development (Thompson, 2017). It draws on the understanding of how early relationships build emotional security and social behaviour. It can be applied to the theory of early years practice and is helpful in supporting attachment based interventions and key worker systems. It has some drawbacks, such as a focus on the mother, and a lack of attention to cultural diversity and multiple caregiving arrangements. The theory may be challenged in its overall relevance by the diverse family structures children are likely to encounter in different urban settings such as London.</a:t>
            </a:r>
          </a:p>
          <a:p>
            <a:endParaRPr lang="en-GB" dirty="0"/>
          </a:p>
        </p:txBody>
      </p:sp>
      <p:sp>
        <p:nvSpPr>
          <p:cNvPr id="4" name="Slide Number Placeholder 3"/>
          <p:cNvSpPr>
            <a:spLocks noGrp="1"/>
          </p:cNvSpPr>
          <p:nvPr>
            <p:ph type="sldNum" sz="quarter" idx="10"/>
          </p:nvPr>
        </p:nvSpPr>
        <p:spPr/>
        <p:txBody>
          <a:bodyPr/>
          <a:lstStyle/>
          <a:p>
            <a:fld id="{69929901-B0F5-4FCE-A6EC-471468B04D79}"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conclusion, the case of Isaac shows that the early experiences and relationships with children's carers have a profound effect on their emotional, social and language development. Bowlby's Attachment Theory is helpful to understand his behaviours and to inform early year’s interventions. With regular support, attachment-oriented interactions and strong partnerships with other agencies, Isaac's developmental outcomes can be enhanced to encourage emotional security and learning readiness. This emphasises the need for evidence-based approaches to early childhood intervention strategies in professional practice in the future.</a:t>
            </a:r>
          </a:p>
        </p:txBody>
      </p:sp>
      <p:sp>
        <p:nvSpPr>
          <p:cNvPr id="4" name="Slide Number Placeholder 3"/>
          <p:cNvSpPr>
            <a:spLocks noGrp="1"/>
          </p:cNvSpPr>
          <p:nvPr>
            <p:ph type="sldNum" sz="quarter" idx="10"/>
          </p:nvPr>
        </p:nvSpPr>
        <p:spPr/>
        <p:txBody>
          <a:bodyPr/>
          <a:lstStyle/>
          <a:p>
            <a:fld id="{69929901-B0F5-4FCE-A6EC-471468B04D79}" type="slidenum">
              <a:rPr lang="en-GB" smtClean="0"/>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 </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Ein-Dor</a:t>
            </a:r>
            <a:r>
              <a:rPr lang="en-GB" sz="1200" kern="1200" dirty="0">
                <a:solidFill>
                  <a:schemeClr val="tx1"/>
                </a:solidFill>
                <a:effectLst/>
                <a:latin typeface="+mn-lt"/>
                <a:ea typeface="+mn-ea"/>
                <a:cs typeface="+mn-cs"/>
              </a:rPr>
              <a:t>, T. and </a:t>
            </a:r>
            <a:r>
              <a:rPr lang="en-GB" sz="1200" kern="1200" dirty="0" err="1">
                <a:solidFill>
                  <a:schemeClr val="tx1"/>
                </a:solidFill>
                <a:effectLst/>
                <a:latin typeface="+mn-lt"/>
                <a:ea typeface="+mn-ea"/>
                <a:cs typeface="+mn-cs"/>
              </a:rPr>
              <a:t>Hirschberger</a:t>
            </a:r>
            <a:r>
              <a:rPr lang="en-GB" sz="1200" kern="1200" dirty="0">
                <a:solidFill>
                  <a:schemeClr val="tx1"/>
                </a:solidFill>
                <a:effectLst/>
                <a:latin typeface="+mn-lt"/>
                <a:ea typeface="+mn-ea"/>
                <a:cs typeface="+mn-cs"/>
              </a:rPr>
              <a:t>, G., 2016. Rethinking attachment theory: From a theory of relationships to a theory of individual and group survival. </a:t>
            </a:r>
            <a:r>
              <a:rPr lang="en-GB" sz="1200" i="1" kern="1200" dirty="0">
                <a:solidFill>
                  <a:schemeClr val="tx1"/>
                </a:solidFill>
                <a:effectLst/>
                <a:latin typeface="+mn-lt"/>
                <a:ea typeface="+mn-ea"/>
                <a:cs typeface="+mn-cs"/>
              </a:rPr>
              <a:t>Current Directions in Psychological Science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25</a:t>
            </a:r>
            <a:r>
              <a:rPr lang="en-GB" sz="1200" kern="1200" dirty="0">
                <a:solidFill>
                  <a:schemeClr val="tx1"/>
                </a:solidFill>
                <a:effectLst/>
                <a:latin typeface="+mn-lt"/>
                <a:ea typeface="+mn-ea"/>
                <a:cs typeface="+mn-cs"/>
              </a:rPr>
              <a:t>(4), pp.223-227.</a:t>
            </a:r>
          </a:p>
          <a:p>
            <a:r>
              <a:rPr lang="en-GB" sz="1200" kern="1200" dirty="0" err="1">
                <a:solidFill>
                  <a:schemeClr val="tx1"/>
                </a:solidFill>
                <a:effectLst/>
                <a:latin typeface="+mn-lt"/>
                <a:ea typeface="+mn-ea"/>
                <a:cs typeface="+mn-cs"/>
              </a:rPr>
              <a:t>Fearon</a:t>
            </a:r>
            <a:r>
              <a:rPr lang="en-GB" sz="1200" kern="1200" dirty="0">
                <a:solidFill>
                  <a:schemeClr val="tx1"/>
                </a:solidFill>
                <a:effectLst/>
                <a:latin typeface="+mn-lt"/>
                <a:ea typeface="+mn-ea"/>
                <a:cs typeface="+mn-cs"/>
              </a:rPr>
              <a:t>, R.P. and </a:t>
            </a:r>
            <a:r>
              <a:rPr lang="en-GB" sz="1200" kern="1200" dirty="0" err="1">
                <a:solidFill>
                  <a:schemeClr val="tx1"/>
                </a:solidFill>
                <a:effectLst/>
                <a:latin typeface="+mn-lt"/>
                <a:ea typeface="+mn-ea"/>
                <a:cs typeface="+mn-cs"/>
              </a:rPr>
              <a:t>Roisman</a:t>
            </a:r>
            <a:r>
              <a:rPr lang="en-GB" sz="1200" kern="1200" dirty="0">
                <a:solidFill>
                  <a:schemeClr val="tx1"/>
                </a:solidFill>
                <a:effectLst/>
                <a:latin typeface="+mn-lt"/>
                <a:ea typeface="+mn-ea"/>
                <a:cs typeface="+mn-cs"/>
              </a:rPr>
              <a:t>, G.I., 2017. Attachment theory: progress and future directions. </a:t>
            </a:r>
            <a:r>
              <a:rPr lang="en-GB" sz="1200" i="1" kern="1200" dirty="0">
                <a:solidFill>
                  <a:schemeClr val="tx1"/>
                </a:solidFill>
                <a:effectLst/>
                <a:latin typeface="+mn-lt"/>
                <a:ea typeface="+mn-ea"/>
                <a:cs typeface="+mn-cs"/>
              </a:rPr>
              <a:t>Current opinion in psychology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15</a:t>
            </a:r>
            <a:r>
              <a:rPr lang="en-GB" sz="1200" kern="1200" dirty="0">
                <a:solidFill>
                  <a:schemeClr val="tx1"/>
                </a:solidFill>
                <a:effectLst/>
                <a:latin typeface="+mn-lt"/>
                <a:ea typeface="+mn-ea"/>
                <a:cs typeface="+mn-cs"/>
              </a:rPr>
              <a:t>, pp.131-136.</a:t>
            </a:r>
          </a:p>
          <a:p>
            <a:r>
              <a:rPr lang="en-GB" sz="1200" kern="1200" dirty="0">
                <a:solidFill>
                  <a:schemeClr val="tx1"/>
                </a:solidFill>
                <a:effectLst/>
                <a:latin typeface="+mn-lt"/>
                <a:ea typeface="+mn-ea"/>
                <a:cs typeface="+mn-cs"/>
              </a:rPr>
              <a:t>Glasby, J., 2026. Understanding health and social care. In </a:t>
            </a:r>
            <a:r>
              <a:rPr lang="en-GB" sz="1200" i="1" kern="1200" dirty="0">
                <a:solidFill>
                  <a:schemeClr val="tx1"/>
                </a:solidFill>
                <a:effectLst/>
                <a:latin typeface="+mn-lt"/>
                <a:ea typeface="+mn-ea"/>
                <a:cs typeface="+mn-cs"/>
              </a:rPr>
              <a:t>Understanding Health and Social Care</a:t>
            </a:r>
            <a:r>
              <a:rPr lang="en-GB" sz="1200" kern="1200" dirty="0">
                <a:solidFill>
                  <a:schemeClr val="tx1"/>
                </a:solidFill>
                <a:effectLst/>
                <a:latin typeface="+mn-lt"/>
                <a:ea typeface="+mn-ea"/>
                <a:cs typeface="+mn-cs"/>
              </a:rPr>
              <a:t>. Policy Press.</a:t>
            </a:r>
          </a:p>
          <a:p>
            <a:r>
              <a:rPr lang="en-GB" sz="1200" kern="1200" dirty="0">
                <a:solidFill>
                  <a:schemeClr val="tx1"/>
                </a:solidFill>
                <a:effectLst/>
                <a:latin typeface="+mn-lt"/>
                <a:ea typeface="+mn-ea"/>
                <a:cs typeface="+mn-cs"/>
              </a:rPr>
              <a:t>Gleason, J.B. and Ratner, N.B., 2022. </a:t>
            </a:r>
            <a:r>
              <a:rPr lang="en-GB" sz="1200" i="1" kern="1200" dirty="0">
                <a:solidFill>
                  <a:schemeClr val="tx1"/>
                </a:solidFill>
                <a:effectLst/>
                <a:latin typeface="+mn-lt"/>
                <a:ea typeface="+mn-ea"/>
                <a:cs typeface="+mn-cs"/>
              </a:rPr>
              <a:t>The development of language</a:t>
            </a:r>
            <a:r>
              <a:rPr lang="en-GB" sz="1200" kern="1200" dirty="0">
                <a:solidFill>
                  <a:schemeClr val="tx1"/>
                </a:solidFill>
                <a:effectLst/>
                <a:latin typeface="+mn-lt"/>
                <a:ea typeface="+mn-ea"/>
                <a:cs typeface="+mn-cs"/>
              </a:rPr>
              <a:t>. Plural Publishing.</a:t>
            </a:r>
          </a:p>
          <a:p>
            <a:r>
              <a:rPr lang="en-GB" sz="1200" kern="1200" dirty="0" err="1">
                <a:solidFill>
                  <a:schemeClr val="tx1"/>
                </a:solidFill>
                <a:effectLst/>
                <a:latin typeface="+mn-lt"/>
                <a:ea typeface="+mn-ea"/>
                <a:cs typeface="+mn-cs"/>
              </a:rPr>
              <a:t>Mikulincer</a:t>
            </a:r>
            <a:r>
              <a:rPr lang="en-GB" sz="1200" kern="1200" dirty="0">
                <a:solidFill>
                  <a:schemeClr val="tx1"/>
                </a:solidFill>
                <a:effectLst/>
                <a:latin typeface="+mn-lt"/>
                <a:ea typeface="+mn-ea"/>
                <a:cs typeface="+mn-cs"/>
              </a:rPr>
              <a:t>, M. and Shaver, P.R., 2020. Attachment theory. </a:t>
            </a:r>
            <a:r>
              <a:rPr lang="en-GB" sz="1200" i="1" kern="1200" dirty="0">
                <a:solidFill>
                  <a:schemeClr val="tx1"/>
                </a:solidFill>
                <a:effectLst/>
                <a:latin typeface="+mn-lt"/>
                <a:ea typeface="+mn-ea"/>
                <a:cs typeface="+mn-cs"/>
              </a:rPr>
              <a:t>G the Cambridge handbook of personality psychology</a:t>
            </a:r>
            <a:r>
              <a:rPr lang="en-GB" sz="1200" kern="1200" dirty="0">
                <a:solidFill>
                  <a:schemeClr val="tx1"/>
                </a:solidFill>
                <a:effectLst/>
                <a:latin typeface="+mn-lt"/>
                <a:ea typeface="+mn-ea"/>
                <a:cs typeface="+mn-cs"/>
              </a:rPr>
              <a:t>, pp.208-220.</a:t>
            </a:r>
          </a:p>
          <a:p>
            <a:r>
              <a:rPr lang="en-GB" sz="1200" kern="1200" dirty="0">
                <a:solidFill>
                  <a:schemeClr val="tx1"/>
                </a:solidFill>
                <a:effectLst/>
                <a:latin typeface="+mn-lt"/>
                <a:ea typeface="+mn-ea"/>
                <a:cs typeface="+mn-cs"/>
              </a:rPr>
              <a:t>Thompson, R.A., 2017. </a:t>
            </a:r>
            <a:r>
              <a:rPr lang="en-GB" sz="1200" i="1" kern="1200" dirty="0">
                <a:solidFill>
                  <a:schemeClr val="tx1"/>
                </a:solidFill>
                <a:effectLst/>
                <a:latin typeface="+mn-lt"/>
                <a:ea typeface="+mn-ea"/>
                <a:cs typeface="+mn-cs"/>
              </a:rPr>
              <a:t>Twenty-first century attachment theory</a:t>
            </a:r>
            <a:r>
              <a:rPr lang="en-GB" sz="1200" kern="1200" dirty="0">
                <a:solidFill>
                  <a:schemeClr val="tx1"/>
                </a:solidFill>
                <a:effectLst/>
                <a:latin typeface="+mn-lt"/>
                <a:ea typeface="+mn-ea"/>
                <a:cs typeface="+mn-cs"/>
              </a:rPr>
              <a:t> (Vol. 22, pp. 301-319). The MIT Press.</a:t>
            </a:r>
          </a:p>
          <a:p>
            <a:endParaRPr lang="en-GB" dirty="0"/>
          </a:p>
        </p:txBody>
      </p:sp>
      <p:sp>
        <p:nvSpPr>
          <p:cNvPr id="4" name="Slide Number Placeholder 3"/>
          <p:cNvSpPr>
            <a:spLocks noGrp="1"/>
          </p:cNvSpPr>
          <p:nvPr>
            <p:ph type="sldNum" sz="quarter" idx="10"/>
          </p:nvPr>
        </p:nvSpPr>
        <p:spPr/>
        <p:txBody>
          <a:bodyPr/>
          <a:lstStyle/>
          <a:p>
            <a:fld id="{69929901-B0F5-4FCE-A6EC-471468B04D79}" type="slidenum">
              <a:rPr lang="en-GB" smtClean="0"/>
              <a:t>12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t>6/10/2026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6/10/2026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t>6/10/2026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6/10/2026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0"/>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0"/>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t>6/10/2026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t>6/10/2026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t>6/10/2026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6/10/2026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6/10/2026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6/10/2026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t>6/10/2026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t>6/10/2026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t>6/10/2026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t>6/10/2026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t>6/10/2026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t>6/10/2026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t>6/10/2026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t>6/10/2026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panose="020B0604020202020204"/>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panose="020B0604020202020204"/>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panose="020B0604020202020204"/>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panose="020B0604020202020204"/>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4800" dirty="0"/>
              <a:t>Psychology in Health and Social Care</a:t>
            </a:r>
            <a:endParaRPr lang="en-GB" sz="4800" dirty="0"/>
          </a:p>
        </p:txBody>
      </p:sp>
      <p:sp>
        <p:nvSpPr>
          <p:cNvPr id="3" name="Subtitle 2"/>
          <p:cNvSpPr>
            <a:spLocks noGrp="1"/>
          </p:cNvSpPr>
          <p:nvPr>
            <p:ph type="subTitle" idx="1"/>
          </p:nvPr>
        </p:nvSpPr>
        <p:spPr>
          <a:xfrm>
            <a:off x="2692398" y="3657596"/>
            <a:ext cx="6815669" cy="1663551"/>
          </a:xfrm>
        </p:spPr>
        <p:txBody>
          <a:bodyPr>
            <a:normAutofit fontScale="92500" lnSpcReduction="10000"/>
          </a:bodyPr>
          <a:lstStyle/>
          <a:p>
            <a:r>
              <a:rPr lang="en-US" dirty="0"/>
              <a:t>Student Name: MICHELLE MAMONONG</a:t>
            </a:r>
          </a:p>
          <a:p>
            <a:r>
              <a:rPr lang="en-US" dirty="0"/>
              <a:t>Student ID: 2512950</a:t>
            </a:r>
          </a:p>
          <a:p>
            <a:r>
              <a:rPr lang="en-GB" dirty="0"/>
              <a:t>LCHS4010_BIRM </a:t>
            </a:r>
          </a:p>
          <a:p>
            <a:r>
              <a:rPr lang="en-GB" dirty="0"/>
              <a:t>Lecturer: Mr. Rizwan Nadim</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p>
        </p:txBody>
      </p:sp>
      <p:graphicFrame>
        <p:nvGraphicFramePr>
          <p:cNvPr id="4" name="Content Placeholder 3"/>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Case Overview</a:t>
            </a:r>
          </a:p>
        </p:txBody>
      </p:sp>
      <p:sp>
        <p:nvSpPr>
          <p:cNvPr id="3" name="Content Placeholder 2"/>
          <p:cNvSpPr>
            <a:spLocks noGrp="1"/>
          </p:cNvSpPr>
          <p:nvPr>
            <p:ph idx="1"/>
          </p:nvPr>
        </p:nvSpPr>
        <p:spPr>
          <a:xfrm>
            <a:off x="5643245" y="2557145"/>
            <a:ext cx="5253355" cy="3319145"/>
          </a:xfrm>
        </p:spPr>
        <p:txBody>
          <a:bodyPr>
            <a:normAutofit/>
          </a:bodyPr>
          <a:lstStyle/>
          <a:p>
            <a:r>
              <a:rPr lang="en-GB" dirty="0"/>
              <a:t>Isaac is a 4-year old child attending at a Children's Centre in London.</a:t>
            </a:r>
          </a:p>
          <a:p>
            <a:r>
              <a:rPr lang="en-GB" dirty="0"/>
              <a:t>His mother suffers from and has a low level of social support. post-natal depression </a:t>
            </a:r>
          </a:p>
          <a:p>
            <a:r>
              <a:rPr lang="en-GB" dirty="0"/>
              <a:t>Isaac shows separation distress, withdrawal and delayed language development.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5400" y="2557145"/>
            <a:ext cx="4348480" cy="3319145"/>
          </a:xfrm>
          <a:prstGeom prst="rect">
            <a:avLst/>
          </a:prstGeom>
          <a:ln>
            <a:noFill/>
          </a:ln>
          <a:effectLst>
            <a:softEdge rad="11250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342687"/>
            <a:ext cx="9601196" cy="1303867"/>
          </a:xfrm>
        </p:spPr>
        <p:txBody>
          <a:bodyPr/>
          <a:lstStyle/>
          <a:p>
            <a:r>
              <a:rPr lang="en-GB" b="1" dirty="0"/>
              <a:t>Bowlby’s Attachment Theory</a:t>
            </a:r>
          </a:p>
        </p:txBody>
      </p:sp>
      <p:graphicFrame>
        <p:nvGraphicFramePr>
          <p:cNvPr id="4" name="Content Placeholder 3"/>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 Box 2"/>
          <p:cNvSpPr txBox="1"/>
          <p:nvPr/>
        </p:nvSpPr>
        <p:spPr>
          <a:xfrm>
            <a:off x="6410325" y="654685"/>
            <a:ext cx="4064000" cy="368300"/>
          </a:xfrm>
          <a:prstGeom prst="rect">
            <a:avLst/>
          </a:prstGeom>
          <a:noFill/>
        </p:spPr>
        <p:txBody>
          <a:bodyPr wrap="square" rtlCol="0">
            <a:spAutoFit/>
          </a:bodyPr>
          <a:lstStyle/>
          <a:p>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Application to Isaac</a:t>
            </a:r>
          </a:p>
        </p:txBody>
      </p:sp>
      <p:sp>
        <p:nvSpPr>
          <p:cNvPr id="3" name="Content Placeholder 2"/>
          <p:cNvSpPr>
            <a:spLocks noGrp="1"/>
          </p:cNvSpPr>
          <p:nvPr>
            <p:ph idx="1"/>
          </p:nvPr>
        </p:nvSpPr>
        <p:spPr>
          <a:xfrm>
            <a:off x="5365115" y="2557145"/>
            <a:ext cx="5531485" cy="3319145"/>
          </a:xfrm>
        </p:spPr>
        <p:txBody>
          <a:bodyPr>
            <a:normAutofit/>
          </a:bodyPr>
          <a:lstStyle/>
          <a:p>
            <a:r>
              <a:rPr lang="en-GB" dirty="0"/>
              <a:t>Isaac's behaviour demonstrates insecure attachment behaviours.</a:t>
            </a:r>
          </a:p>
          <a:p>
            <a:r>
              <a:rPr lang="en-GB" dirty="0"/>
              <a:t>Post-natal depression can lead to less responsiveness and bonding quality by the caregiver.</a:t>
            </a:r>
          </a:p>
          <a:p>
            <a:r>
              <a:rPr lang="en-GB" dirty="0"/>
              <a:t>Clingy behaviour and separation distress are related to inconsistent caregiving.</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49070" y="2557145"/>
            <a:ext cx="4003040" cy="2774950"/>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Emotional and Social Development </a:t>
            </a:r>
          </a:p>
        </p:txBody>
      </p:sp>
      <p:sp>
        <p:nvSpPr>
          <p:cNvPr id="3" name="Content Placeholder 2"/>
          <p:cNvSpPr>
            <a:spLocks noGrp="1"/>
          </p:cNvSpPr>
          <p:nvPr>
            <p:ph idx="1"/>
          </p:nvPr>
        </p:nvSpPr>
        <p:spPr>
          <a:xfrm>
            <a:off x="5584825" y="2557145"/>
            <a:ext cx="5311775" cy="3319145"/>
          </a:xfrm>
        </p:spPr>
        <p:txBody>
          <a:bodyPr>
            <a:normAutofit/>
          </a:bodyPr>
          <a:lstStyle/>
          <a:p>
            <a:r>
              <a:rPr lang="en-GB" dirty="0"/>
              <a:t>An insecure attachment may play a role in emotion regulation issues (</a:t>
            </a:r>
            <a:r>
              <a:rPr lang="en-GB" dirty="0" err="1"/>
              <a:t>Mikulincer</a:t>
            </a:r>
            <a:r>
              <a:rPr lang="en-GB" dirty="0"/>
              <a:t> and Shaver, 2020).</a:t>
            </a:r>
          </a:p>
          <a:p>
            <a:r>
              <a:rPr lang="en-GB" dirty="0"/>
              <a:t>Isaac is having difficulties with socializing with others and self-directed play.</a:t>
            </a:r>
          </a:p>
          <a:p>
            <a:r>
              <a:rPr lang="en-GB" dirty="0"/>
              <a:t>Limited social interaction can impact empathy and communication.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2575" y="2557145"/>
            <a:ext cx="4032250" cy="2945130"/>
          </a:xfrm>
          <a:prstGeom prst="rect">
            <a:avLst/>
          </a:prstGeom>
          <a:ln>
            <a:noFill/>
          </a:ln>
          <a:effectLst>
            <a:softEdge rad="11250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Language Development</a:t>
            </a:r>
          </a:p>
        </p:txBody>
      </p:sp>
      <p:graphicFrame>
        <p:nvGraphicFramePr>
          <p:cNvPr id="4" name="Content Placeholder 3"/>
          <p:cNvGraphicFramePr>
            <a:graphicFrameLocks noGrp="1"/>
          </p:cNvGraphicFramePr>
          <p:nvPr>
            <p:ph idx="1"/>
          </p:nvPr>
        </p:nvGraphicFramePr>
        <p:xfrm>
          <a:off x="1295401" y="2556932"/>
          <a:ext cx="9601196" cy="3660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 Box 2"/>
          <p:cNvSpPr txBox="1"/>
          <p:nvPr/>
        </p:nvSpPr>
        <p:spPr>
          <a:xfrm>
            <a:off x="6398260" y="6448425"/>
            <a:ext cx="4064000" cy="368300"/>
          </a:xfrm>
          <a:prstGeom prst="rect">
            <a:avLst/>
          </a:prstGeom>
          <a:noFill/>
        </p:spPr>
        <p:txBody>
          <a:bodyPr wrap="square" rtlCol="0">
            <a:spAutoFit/>
          </a:bodyPr>
          <a:lstStyle/>
          <a:p>
            <a:endParaRPr lang="en-US"/>
          </a:p>
        </p:txBody>
      </p:sp>
      <p:sp>
        <p:nvSpPr>
          <p:cNvPr id="5" name="Text Box 4"/>
          <p:cNvSpPr txBox="1"/>
          <p:nvPr/>
        </p:nvSpPr>
        <p:spPr>
          <a:xfrm>
            <a:off x="7298055" y="6929120"/>
            <a:ext cx="4064000" cy="368300"/>
          </a:xfrm>
          <a:prstGeom prst="rect">
            <a:avLst/>
          </a:prstGeom>
          <a:noFill/>
        </p:spPr>
        <p:txBody>
          <a:bodyPr wrap="square" rtlCol="0">
            <a:spAutoFit/>
          </a:bodyPr>
          <a:lstStyle/>
          <a:p>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Support Strategies</a:t>
            </a:r>
          </a:p>
        </p:txBody>
      </p:sp>
      <p:sp>
        <p:nvSpPr>
          <p:cNvPr id="3" name="Content Placeholder 2"/>
          <p:cNvSpPr>
            <a:spLocks noGrp="1"/>
          </p:cNvSpPr>
          <p:nvPr>
            <p:ph idx="1"/>
          </p:nvPr>
        </p:nvSpPr>
        <p:spPr>
          <a:xfrm>
            <a:off x="5330190" y="2557145"/>
            <a:ext cx="5566410" cy="3319145"/>
          </a:xfrm>
        </p:spPr>
        <p:txBody>
          <a:bodyPr>
            <a:noAutofit/>
          </a:bodyPr>
          <a:lstStyle/>
          <a:p>
            <a:pPr>
              <a:lnSpc>
                <a:spcPct val="90000"/>
              </a:lnSpc>
            </a:pPr>
            <a:r>
              <a:rPr lang="en-GB" sz="2600" dirty="0"/>
              <a:t>Isaac's emotional security and trust can be increased through the key worker system.</a:t>
            </a:r>
          </a:p>
          <a:p>
            <a:pPr>
              <a:lnSpc>
                <a:spcPct val="90000"/>
              </a:lnSpc>
            </a:pPr>
            <a:r>
              <a:rPr lang="en-GB" sz="2600" dirty="0"/>
              <a:t>Consistent routines can help to decrease anxiety and emotional regulation.</a:t>
            </a:r>
          </a:p>
          <a:p>
            <a:pPr>
              <a:lnSpc>
                <a:spcPct val="90000"/>
              </a:lnSpc>
            </a:pPr>
            <a:r>
              <a:rPr lang="en-GB" sz="2600" dirty="0"/>
              <a:t>Support for caregiver responsiveness to promote attachment relationship (</a:t>
            </a:r>
            <a:r>
              <a:rPr lang="en-GB" sz="2600" dirty="0" err="1"/>
              <a:t>Fearon</a:t>
            </a:r>
            <a:r>
              <a:rPr lang="en-GB" sz="2600" dirty="0"/>
              <a:t> and </a:t>
            </a:r>
            <a:r>
              <a:rPr lang="en-GB" sz="2600" dirty="0" err="1"/>
              <a:t>Roisman</a:t>
            </a:r>
            <a:r>
              <a:rPr lang="en-GB" sz="2600" dirty="0"/>
              <a:t>, 2017).</a:t>
            </a:r>
          </a:p>
          <a:p>
            <a:pPr>
              <a:lnSpc>
                <a:spcPct val="90000"/>
              </a:lnSpc>
            </a:pPr>
            <a:endParaRPr lang="en-GB" sz="26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5400" y="2557145"/>
            <a:ext cx="4034155" cy="2999740"/>
          </a:xfrm>
          <a:prstGeom prst="rect">
            <a:avLst/>
          </a:prstGeom>
          <a:ln>
            <a:noFill/>
          </a:ln>
          <a:effectLst>
            <a:softEdge rad="11250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Multi-Agency Support</a:t>
            </a:r>
          </a:p>
        </p:txBody>
      </p:sp>
      <p:sp>
        <p:nvSpPr>
          <p:cNvPr id="3" name="Content Placeholder 2"/>
          <p:cNvSpPr>
            <a:spLocks noGrp="1"/>
          </p:cNvSpPr>
          <p:nvPr>
            <p:ph idx="1"/>
          </p:nvPr>
        </p:nvSpPr>
        <p:spPr>
          <a:xfrm>
            <a:off x="5058410" y="2557145"/>
            <a:ext cx="5838190" cy="3319145"/>
          </a:xfrm>
        </p:spPr>
        <p:txBody>
          <a:bodyPr>
            <a:noAutofit/>
          </a:bodyPr>
          <a:lstStyle/>
          <a:p>
            <a:r>
              <a:rPr lang="en-GB" sz="2800" dirty="0"/>
              <a:t>Communication therapists can support communication development.</a:t>
            </a:r>
          </a:p>
          <a:p>
            <a:r>
              <a:rPr lang="en-GB" sz="2800" dirty="0"/>
              <a:t>SENCO involvement can ensure appropriate educational support.</a:t>
            </a:r>
          </a:p>
          <a:p>
            <a:r>
              <a:rPr lang="en-US" sz="2800" dirty="0"/>
              <a:t>Health professionals communicate effectively and give coordinated care (Glasby, 2026).</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5400" y="2557145"/>
            <a:ext cx="3763010" cy="2915285"/>
          </a:xfrm>
          <a:prstGeom prst="rect">
            <a:avLst/>
          </a:prstGeom>
          <a:ln>
            <a:noFill/>
          </a:ln>
          <a:effectLst>
            <a:softEdge rad="11250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Critical Evaluation</a:t>
            </a:r>
          </a:p>
        </p:txBody>
      </p:sp>
      <p:graphicFrame>
        <p:nvGraphicFramePr>
          <p:cNvPr id="4" name="Content Placeholder 3"/>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p>
        </p:txBody>
      </p:sp>
      <p:graphicFrame>
        <p:nvGraphicFramePr>
          <p:cNvPr id="4" name="Content Placeholder 3"/>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 Box 2"/>
          <p:cNvSpPr txBox="1"/>
          <p:nvPr/>
        </p:nvSpPr>
        <p:spPr>
          <a:xfrm>
            <a:off x="6200775" y="6805930"/>
            <a:ext cx="4064000" cy="368300"/>
          </a:xfrm>
          <a:prstGeom prst="rect">
            <a:avLst/>
          </a:prstGeom>
          <a:noFill/>
        </p:spPr>
        <p:txBody>
          <a:bodyPr wrap="square" rtlCol="0">
            <a:spAutoFit/>
          </a:bodyPr>
          <a:lstStyle/>
          <a:p>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endParaRPr lang="en-GB" b="1" dirty="0"/>
          </a:p>
        </p:txBody>
      </p:sp>
      <p:sp>
        <p:nvSpPr>
          <p:cNvPr id="3" name="Content Placeholder 2"/>
          <p:cNvSpPr>
            <a:spLocks noGrp="1"/>
          </p:cNvSpPr>
          <p:nvPr>
            <p:ph idx="1"/>
          </p:nvPr>
        </p:nvSpPr>
        <p:spPr/>
        <p:txBody>
          <a:bodyPr>
            <a:normAutofit fontScale="77500" lnSpcReduction="20000"/>
          </a:bodyPr>
          <a:lstStyle/>
          <a:p>
            <a:r>
              <a:rPr lang="en-GB" dirty="0" err="1"/>
              <a:t>Ein-Dor</a:t>
            </a:r>
            <a:r>
              <a:rPr lang="en-GB" dirty="0"/>
              <a:t>, T. and </a:t>
            </a:r>
            <a:r>
              <a:rPr lang="en-GB" dirty="0" err="1"/>
              <a:t>Hirschberger</a:t>
            </a:r>
            <a:r>
              <a:rPr lang="en-GB" dirty="0"/>
              <a:t>, G., 2016. Rethinking attachment theory: From a theory of relationships to a theory of individual and group survival. </a:t>
            </a:r>
            <a:r>
              <a:rPr lang="en-GB" i="1" dirty="0"/>
              <a:t>Current Directions in Psychological Science</a:t>
            </a:r>
            <a:r>
              <a:rPr lang="en-GB" dirty="0"/>
              <a:t>, </a:t>
            </a:r>
            <a:r>
              <a:rPr lang="en-GB" i="1" dirty="0"/>
              <a:t>25</a:t>
            </a:r>
            <a:r>
              <a:rPr lang="en-GB" dirty="0"/>
              <a:t>(4), pp.223-227.</a:t>
            </a:r>
          </a:p>
          <a:p>
            <a:r>
              <a:rPr lang="en-GB" dirty="0" err="1"/>
              <a:t>Fearon</a:t>
            </a:r>
            <a:r>
              <a:rPr lang="en-GB" dirty="0"/>
              <a:t>, R.P. and </a:t>
            </a:r>
            <a:r>
              <a:rPr lang="en-GB" dirty="0" err="1"/>
              <a:t>Roisman</a:t>
            </a:r>
            <a:r>
              <a:rPr lang="en-GB" dirty="0"/>
              <a:t>, G.I., 2017. Attachment theory: progress and future directions. </a:t>
            </a:r>
            <a:r>
              <a:rPr lang="en-GB" i="1" dirty="0"/>
              <a:t>Current opinion in psychology</a:t>
            </a:r>
            <a:r>
              <a:rPr lang="en-GB" dirty="0"/>
              <a:t>, </a:t>
            </a:r>
            <a:r>
              <a:rPr lang="en-GB" i="1" dirty="0"/>
              <a:t>15</a:t>
            </a:r>
            <a:r>
              <a:rPr lang="en-GB" dirty="0"/>
              <a:t>, pp.131-136.</a:t>
            </a:r>
          </a:p>
          <a:p>
            <a:r>
              <a:rPr lang="en-GB" dirty="0"/>
              <a:t>Glasby, J., 2026. Understanding health and social care. In </a:t>
            </a:r>
            <a:r>
              <a:rPr lang="en-GB" i="1" dirty="0"/>
              <a:t>Understanding Health and Social Care</a:t>
            </a:r>
            <a:r>
              <a:rPr lang="en-GB" dirty="0"/>
              <a:t>. Policy Press.</a:t>
            </a:r>
          </a:p>
          <a:p>
            <a:r>
              <a:rPr lang="en-GB" dirty="0"/>
              <a:t>Gleason, J.B. and Ratner, N.B., 2022. </a:t>
            </a:r>
            <a:r>
              <a:rPr lang="en-GB" i="1" dirty="0"/>
              <a:t>The development of language</a:t>
            </a:r>
            <a:r>
              <a:rPr lang="en-GB" dirty="0"/>
              <a:t>. Plural Publishing.</a:t>
            </a:r>
          </a:p>
          <a:p>
            <a:r>
              <a:rPr lang="en-GB" dirty="0" err="1"/>
              <a:t>Mikulincer</a:t>
            </a:r>
            <a:r>
              <a:rPr lang="en-GB" dirty="0"/>
              <a:t>, M. and Shaver, P.R., 2020. Attachment theory. </a:t>
            </a:r>
            <a:r>
              <a:rPr lang="en-GB" i="1" dirty="0"/>
              <a:t>G the Cambridge handbook of personality psychology</a:t>
            </a:r>
            <a:r>
              <a:rPr lang="en-GB" dirty="0"/>
              <a:t>, pp.208-220.</a:t>
            </a:r>
          </a:p>
          <a:p>
            <a:r>
              <a:rPr lang="en-GB" dirty="0"/>
              <a:t>Thompson, R.A., 2017. </a:t>
            </a:r>
            <a:r>
              <a:rPr lang="en-GB" i="1" dirty="0"/>
              <a:t>Twenty-first century attachment theory</a:t>
            </a:r>
            <a:r>
              <a:rPr lang="en-GB" dirty="0"/>
              <a:t> (Vol. 22, pp. 301-319). The MIT Press.</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fillRect/>
          </a:stretch>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22</TotalTime>
  <Words>1853</Words>
  <Application>Microsoft Office PowerPoint</Application>
  <PresentationFormat>Widescreen</PresentationFormat>
  <Paragraphs>90</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Garamond</vt:lpstr>
      <vt:lpstr>Organic</vt:lpstr>
      <vt:lpstr>Psychology in Health and Social Care</vt:lpstr>
      <vt:lpstr>Introduction</vt:lpstr>
      <vt:lpstr>Case Overview</vt:lpstr>
      <vt:lpstr>Bowlby’s Attachment Theory</vt:lpstr>
      <vt:lpstr>Application to Isaac</vt:lpstr>
      <vt:lpstr>Emotional and Social Development </vt:lpstr>
      <vt:lpstr>Language Development</vt:lpstr>
      <vt:lpstr>Support Strategies</vt:lpstr>
      <vt:lpstr>Multi-Agency Support</vt:lpstr>
      <vt:lpstr>Critical Evaluation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dc:title>
  <dc:creator>Michelle Mamonong</dc:creator>
  <cp:lastModifiedBy>Michelle Mamonong</cp:lastModifiedBy>
  <cp:revision>2</cp:revision>
  <dcterms:created xsi:type="dcterms:W3CDTF">2026-06-04T14:06:31Z</dcterms:created>
  <dcterms:modified xsi:type="dcterms:W3CDTF">2026-06-10T14:41:40Z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1033-12.1.0.26880</vt:lpwstr>
  </property>
  <property fmtid="{D5CDD505-2E9C-101B-9397-08002B2CF9AE}" pid="3" name="ICV">
    <vt:lpwstr>4660BE6D190A44E0984CBA503AF2F5FA_12</vt:lpwstr>
  </property>
</Properties>
</file>