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7"/>
  </p:notesMasterIdLst>
  <p:sldIdLst>
    <p:sldId id="257" r:id="rId5"/>
    <p:sldId id="289" r:id="rId6"/>
    <p:sldId id="305" r:id="rId7"/>
    <p:sldId id="306" r:id="rId8"/>
    <p:sldId id="311" r:id="rId9"/>
    <p:sldId id="332" r:id="rId10"/>
    <p:sldId id="296" r:id="rId11"/>
    <p:sldId id="315" r:id="rId12"/>
    <p:sldId id="310" r:id="rId13"/>
    <p:sldId id="298" r:id="rId14"/>
    <p:sldId id="309" r:id="rId15"/>
    <p:sldId id="299" r:id="rId16"/>
    <p:sldId id="316" r:id="rId17"/>
    <p:sldId id="300" r:id="rId18"/>
    <p:sldId id="396" r:id="rId19"/>
    <p:sldId id="397" r:id="rId20"/>
    <p:sldId id="392" r:id="rId21"/>
    <p:sldId id="393" r:id="rId22"/>
    <p:sldId id="342" r:id="rId23"/>
    <p:sldId id="344" r:id="rId24"/>
    <p:sldId id="340" r:id="rId25"/>
    <p:sldId id="398" r:id="rId26"/>
    <p:sldId id="343" r:id="rId27"/>
    <p:sldId id="337" r:id="rId28"/>
    <p:sldId id="334" r:id="rId29"/>
    <p:sldId id="336" r:id="rId30"/>
    <p:sldId id="335" r:id="rId31"/>
    <p:sldId id="339" r:id="rId32"/>
    <p:sldId id="338" r:id="rId33"/>
    <p:sldId id="346" r:id="rId34"/>
    <p:sldId id="297" r:id="rId35"/>
    <p:sldId id="345" r:id="rId36"/>
    <p:sldId id="347" r:id="rId37"/>
    <p:sldId id="375" r:id="rId38"/>
    <p:sldId id="386" r:id="rId39"/>
    <p:sldId id="376" r:id="rId40"/>
    <p:sldId id="383" r:id="rId41"/>
    <p:sldId id="377" r:id="rId42"/>
    <p:sldId id="384" r:id="rId43"/>
    <p:sldId id="387" r:id="rId44"/>
    <p:sldId id="388" r:id="rId45"/>
    <p:sldId id="379" r:id="rId46"/>
    <p:sldId id="389" r:id="rId47"/>
    <p:sldId id="390" r:id="rId48"/>
    <p:sldId id="391" r:id="rId49"/>
    <p:sldId id="381" r:id="rId50"/>
    <p:sldId id="382" r:id="rId51"/>
    <p:sldId id="350" r:id="rId52"/>
    <p:sldId id="331" r:id="rId53"/>
    <p:sldId id="352" r:id="rId54"/>
    <p:sldId id="365" r:id="rId55"/>
    <p:sldId id="354" r:id="rId56"/>
    <p:sldId id="357" r:id="rId57"/>
    <p:sldId id="355" r:id="rId58"/>
    <p:sldId id="353" r:id="rId59"/>
    <p:sldId id="371" r:id="rId60"/>
    <p:sldId id="366" r:id="rId61"/>
    <p:sldId id="372" r:id="rId62"/>
    <p:sldId id="367" r:id="rId63"/>
    <p:sldId id="373" r:id="rId64"/>
    <p:sldId id="370" r:id="rId65"/>
    <p:sldId id="314" r:id="rId66"/>
    <p:sldId id="301" r:id="rId67"/>
    <p:sldId id="360" r:id="rId68"/>
    <p:sldId id="313" r:id="rId69"/>
    <p:sldId id="361" r:id="rId70"/>
    <p:sldId id="364" r:id="rId71"/>
    <p:sldId id="362" r:id="rId72"/>
    <p:sldId id="363" r:id="rId73"/>
    <p:sldId id="293" r:id="rId74"/>
    <p:sldId id="348" r:id="rId75"/>
    <p:sldId id="349"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21" autoAdjust="0"/>
    <p:restoredTop sz="78848" autoAdjust="0"/>
  </p:normalViewPr>
  <p:slideViewPr>
    <p:cSldViewPr snapToGrid="0">
      <p:cViewPr varScale="1">
        <p:scale>
          <a:sx n="90" d="100"/>
          <a:sy n="90" d="100"/>
        </p:scale>
        <p:origin x="1758" y="78"/>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B0776-B8FD-4624-B95A-3FDBBE528CA5}" type="datetimeFigureOut">
              <a:rPr lang="en-GB" smtClean="0"/>
              <a:t>31/05/2024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CC8C07-3F3D-4D92-BD96-7ACBA6EAA575}" type="slidenum">
              <a:rPr lang="en-GB" smtClean="0"/>
              <a:t>‹#›</a:t>
            </a:fld>
            <a:endParaRPr lang="en-GB"/>
          </a:p>
        </p:txBody>
      </p:sp>
    </p:spTree>
    <p:extLst>
      <p:ext uri="{BB962C8B-B14F-4D97-AF65-F5344CB8AC3E}">
        <p14:creationId xmlns:p14="http://schemas.microsoft.com/office/powerpoint/2010/main" val="4075406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1163/15718182-31010001"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83735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a:t>
            </a:fld>
            <a:endParaRPr lang="en-GB"/>
          </a:p>
        </p:txBody>
      </p:sp>
    </p:spTree>
    <p:extLst>
      <p:ext uri="{BB962C8B-B14F-4D97-AF65-F5344CB8AC3E}">
        <p14:creationId xmlns:p14="http://schemas.microsoft.com/office/powerpoint/2010/main" val="996433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a:t>
            </a:fld>
            <a:endParaRPr lang="en-GB"/>
          </a:p>
        </p:txBody>
      </p:sp>
    </p:spTree>
    <p:extLst>
      <p:ext uri="{BB962C8B-B14F-4D97-AF65-F5344CB8AC3E}">
        <p14:creationId xmlns:p14="http://schemas.microsoft.com/office/powerpoint/2010/main" val="128556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7</a:t>
            </a:fld>
            <a:endParaRPr lang="en-GB"/>
          </a:p>
        </p:txBody>
      </p:sp>
    </p:spTree>
    <p:extLst>
      <p:ext uri="{BB962C8B-B14F-4D97-AF65-F5344CB8AC3E}">
        <p14:creationId xmlns:p14="http://schemas.microsoft.com/office/powerpoint/2010/main" val="2815629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Sut mae cymdeithasau yn ystyried plentyndod Dadleuir bod polisi addysg a gofal plentyndod cynnar yn deillio o ddyfarniadau gwerth sylfaenol iawn y mae gwahanol gymdeithasau yn eu gwneud am blant a phlentyndod. 1 Wedi’i addasu o’r Adolygiad Thematig rhyngwladol o Bolisi Addysg a Gofal Plentyndod Cynnar a gynhaliwyd gan y Sefydliad ar gyfer Cydweithrediad a Datblygiad Economaidd (OECD). Mewn gwledydd lle mae gwasanaethau addysg a gofal plentyndod cynnar wedi’u hymestyn yn y blynyddoedd diwethaf, fel Denmarc, Ffrainc, Norwy a’r Almaen, mae astudiaethau yn dweud bod addysg a gofal plentyndod cynnar o ansawdd da yn fuddiol, yn enwedig i’r plant mwyaf difreintiedig, y mae eu buddion ym mhob agwedd ar ddatblygiad plant (eu datblygiad gwybyddol, eu datblygiad cymdeithasol a’u datblygiad emosiynol), yn fwy nag ar gyfer plant cyffredin. Ond ymddengys mai plant sy’n agored i niwed sy’n elwa fwyaf o addysg a gofal plentyndod cynnar pan gaiff ei ddarparu mewn amgylchedd cymysg lle mae plant dan anfantais a phlant nad ydynt o dan anfantais yn yr un lleoliad. 6 7 Addysg a Gofal Plentyndod Cynnar yng Nghymru: Cyflwyniad: Briff Ymchwil Addysg a Gofal Plentyndod Cynnar yng Nghymru: Cyflwyniad: Briff Ymchwil Mewn rhai cymdeithasau, ystyrir bod plant yn ‘llestri gweigion” ar ddechrau eu bywyd ac y’u gwneir yn ‘barod i ddysgu’ ac yn ‘barod am yr ysgol’ yn ystod y blynyddoedd cynnar. Yn gyffredinol, caiff eu gwerth ei fesur yn ôl cyrhaeddiad academaidd sy’n gysylltiedig â’u cyfraniadau economaidd a chymdeithasol fel ‘dinasyddion y dyfodol’. Edrychir ar blant yn fwy cyfannol gan gymdeithasau eraill, lle mae plentyndod yn cael ei ystyried yn bwysig </a:t>
            </a:r>
            <a:r>
              <a:rPr lang="cy-GB" dirty="0" err="1"/>
              <a:t>ynddo’i</a:t>
            </a:r>
            <a:r>
              <a:rPr lang="cy-GB" dirty="0"/>
              <a:t> hun, lle y caiff pob plentyn ei werthfawrogi fel dysgwr unigryw a chymwys a gweithgar y mae angen ei annog a’i gefnogi. Ystyrir y plentyn fel unigolyn chwilfrydig, galluog a deallus, ac mae’n gyd-grëwr gwybodaeth y mae arno angen, ac y mae arno eisiau rhyngweithio â phlant ac oedolion eraill. Teulu o’i gymharu â’r Wladwriaeth ac Addysg o’i gymharu â Gofal Dangoswyd sut mae’r safbwyntiau cymdeithasol hyn am blentyndod, yn eu tro, yn llunio’r safbwyntiau o ran (i) rhaniad a natur rolau a chyfrifoldebau priodol y wladwriaeth a’r teulu mewn perthynas ag addysg a gofal plentyndod cynnar, a (</a:t>
            </a:r>
            <a:r>
              <a:rPr lang="cy-GB" dirty="0" err="1"/>
              <a:t>ii</a:t>
            </a:r>
            <a:r>
              <a:rPr lang="cy-GB" dirty="0"/>
              <a:t>) y rhaniad rhwng rôl addysg ar gyfer gofal a datblygiad y plentyn. Mewn gwledydd lle gellir dadlau mai’r farn bennaf yw bod plant yn ddinasyddion y dyfodol (e.e. Lloegr, yr Unol Daleithiau, Awstralia, yr Eidal, Gwlad Belg, yr Iseldiroedd), arian gan y wladwriaeth sy’n cefnogi addysg plentyndod cynnar yn bennaf, ac maent yn pwysleisio’r sgiliau y dylai plant eu meistroli cyn iddynt fynd i’r ysgol gynradd. Mesurir ansawdd drwy ddulliau gwerthuso ffurfiol. Rhieni sy’n bennaf cyfrifol am drefniadau gofal a threfniadau o ran datblygiad plentyn, a phan fydd y wladwriaeth yn ariannu gofal plant, mae hynny’n bennaf er mwyn galluogi rhieni i weithio. Lle y gellid barnu bod gan gymdeithasau farn fwy cyfannol am blentyndod, mae polisïau addysg a gofal plentyndod cynnar yn pwysleisio datblygiad a lles plentyn. Mewn gwledydd o’r fath (e.e. Denmarc, y Ffindir, Norwy a Sweden) mae trefniadau gofal ac addysg gyffredinol, integredig yn gyffredin. Yma, caiff ansawdd ei fesur yn wrth ystyried datblygiad cyfannol, ble y mae nodau ac amcanion ar gyfer y plentyn a bennwyd yn unigol ac yn lleol, ac mae’n cynnwys amrywiaeth o </a:t>
            </a:r>
            <a:r>
              <a:rPr lang="cy-GB" dirty="0" err="1"/>
              <a:t>randdeiliaid</a:t>
            </a:r>
            <a:r>
              <a:rPr lang="cy-GB" dirty="0"/>
              <a:t>, gan gynnwys y plentyn ei hun. Er bod rhieni’n cael eu cefnogi i fynd i weithio, drwy ddarpariaeth gyffredinol, mae cyfle ar gyfer cyflogaeth yn sgil-gynnyrch ond nid yn brif swyddogaeth addysg a gofal cynnar. Er bod rhywfaint o anghytundeb athronyddol ynglŷn â pha ddull yw’r gorau, canfu gwaith ymchwil bod ansawdd darpariaeth addysg a gofal plentyndod cynnar, a fesurir gan ffactorau sylfaenol fel cymarebau oedolion a phlant, a chymwysterau staff, yn gwbl hanfodol. Dengys tystiolaeth y gall addysg a gofal plentyndod cynnar o ansawdd gwael wneud mwy o ddifrod i blant na dim darpariaeth. Mewn gwledydd sy’n cadw at athroniaeth plentyndod fel ‘llestri gweigion’, mae ansawdd yr addysg a gofal plentyndod cynnar yn is yn gyffredinol, yn enwedig i blant o dan 3 oed ac i blant o deuluoedd tlotach. Mae gwahanu addysg a gofal yn cyfrannu at addysgeg anghyson a llai effeithiol (sef o ran y dulliau a’r arferion addysgu), ac mae gweithwyr gofal plant yn arbennig â statws isel, a llai o gymwysterau a hyfforddiant.</a:t>
            </a:r>
            <a:endParaRPr lang="en-GB" b="1" dirty="0">
              <a:highlight>
                <a:srgbClr val="FFFF00"/>
              </a:highlight>
            </a:endParaRPr>
          </a:p>
        </p:txBody>
      </p:sp>
      <p:sp>
        <p:nvSpPr>
          <p:cNvPr id="4" name="Slide Number Placeholder 3"/>
          <p:cNvSpPr>
            <a:spLocks noGrp="1"/>
          </p:cNvSpPr>
          <p:nvPr>
            <p:ph type="sldNum" sz="quarter" idx="5"/>
          </p:nvPr>
        </p:nvSpPr>
        <p:spPr/>
        <p:txBody>
          <a:bodyPr/>
          <a:lstStyle/>
          <a:p>
            <a:fld id="{0ECC8C07-3F3D-4D92-BD96-7ACBA6EAA575}" type="slidenum">
              <a:rPr lang="en-GB" smtClean="0"/>
              <a:t>8</a:t>
            </a:fld>
            <a:endParaRPr lang="en-GB"/>
          </a:p>
        </p:txBody>
      </p:sp>
    </p:spTree>
    <p:extLst>
      <p:ext uri="{BB962C8B-B14F-4D97-AF65-F5344CB8AC3E}">
        <p14:creationId xmlns:p14="http://schemas.microsoft.com/office/powerpoint/2010/main" val="3527632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ECEC Policy Concepts Investing in early childhood education has been described as one of those rare policies that is both socially fair – as it increases equality of opportunity and social mobility – and economically efficient, as it fosters skills and productivity. Yet while this is accepted in most countries, approaches to ECEC policy can be markedly different, stemming from a number of underlying determinants as set out below. Underlying determinants of ECEC policy</a:t>
            </a:r>
          </a:p>
          <a:p>
            <a:endParaRPr lang="en-GB" dirty="0"/>
          </a:p>
          <a:p>
            <a:endParaRPr lang="en-GB" dirty="0"/>
          </a:p>
          <a:p>
            <a:r>
              <a:rPr lang="en-GB" dirty="0"/>
              <a:t>1 How societies view childhood It is argued that ECEC policy stems from very basic value judgements that different societies make about children and childhood. In some societies, children are viewed as being ‘empty vessels’ at the start of life and are made ‘ready to learn’ and ‘ready for school’ during the early years. Their value is generally measured by academic attainment linked to their economic and social contributions as ‘future citizens’. </a:t>
            </a:r>
          </a:p>
          <a:p>
            <a:endParaRPr lang="en-GB" dirty="0"/>
          </a:p>
          <a:p>
            <a:r>
              <a:rPr lang="en-GB" dirty="0"/>
              <a:t>1 Adapted from the international Thematic Review of ECEC Policy conducted by the Organisation for Economic Co-operation and Development (OECD). An alternative view is holistic, where childhood is seen as important in itself, where each child is valued as a unique and a competent and active learner whose potential needs to be encouraged and supported. The child is viewed as a curious, capable and intelligent individual, and is a co-creator of knowledge who needs and wants interaction with other children and adults. Family vs State and Education vs Care It has been shown how these societal views of childhood in turn, shape the views in regard to (i) the division and the nature of the respective roles and responsibilities of the state and the family in regard to ECEC, and (ii) the division between the role of education in relation to the roles of care and development of the child. In countries where the predominant view is arguably of children as primarily future citizens (e.g. the England, US, Australia, Italy, Belgium, the Netherlands), state funded ECEC primarily supports early education, emphasising the skills children should master before entry into primary school. Quality is measured through formal evaluation. Care and developmental arrangements are left mainly to parents and where the state funds childcare, it is primarily to enable parents to work. Where societies could be seen to have a more holistic view of childhood, ECEC policies emphasise a child’s development and well-being. In such countries (</a:t>
            </a:r>
            <a:r>
              <a:rPr lang="en-GB" dirty="0" err="1"/>
              <a:t>eg.</a:t>
            </a:r>
            <a:r>
              <a:rPr lang="en-GB" dirty="0"/>
              <a:t> Denmark, Finland, Norway and Sweden) traditions of universal, integrated care and education are prevalent. Here, quality is measured in terms of holistic development with aims and objectives for the child constructed individually and locally, involving a range of stakeholders including the child itself. While parents are supported to work by universal provision, employment opportunity is a by-product but not a primary function. While there is some philosophical disagreement about which approach is better, research finds that the quality of ECEC provision as measured by basic factors such as adult-child ratios and staff qualifications is absolutely critical: evidence shows that poor quality ECEC can do more damage to children than an absence of provision. In countries which adhere to the ‘empty vessel’ philosophy of childhood, the quality of ECEC is generally lower, particularly for children under age 3 and for children from poorer families. The separation of education and care contributes to an inconsistent and less effective pedagogy (the methods and practices of teaching), with </a:t>
            </a:r>
            <a:r>
              <a:rPr lang="en-GB" dirty="0" err="1"/>
              <a:t>ch</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9</a:t>
            </a:fld>
            <a:endParaRPr lang="en-GB"/>
          </a:p>
        </p:txBody>
      </p:sp>
    </p:spTree>
    <p:extLst>
      <p:ext uri="{BB962C8B-B14F-4D97-AF65-F5344CB8AC3E}">
        <p14:creationId xmlns:p14="http://schemas.microsoft.com/office/powerpoint/2010/main" val="78923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10</a:t>
            </a:fld>
            <a:endParaRPr lang="en-GB"/>
          </a:p>
        </p:txBody>
      </p:sp>
    </p:spTree>
    <p:extLst>
      <p:ext uri="{BB962C8B-B14F-4D97-AF65-F5344CB8AC3E}">
        <p14:creationId xmlns:p14="http://schemas.microsoft.com/office/powerpoint/2010/main" val="2698362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12</a:t>
            </a:fld>
            <a:endParaRPr lang="en-GB"/>
          </a:p>
        </p:txBody>
      </p:sp>
    </p:spTree>
    <p:extLst>
      <p:ext uri="{BB962C8B-B14F-4D97-AF65-F5344CB8AC3E}">
        <p14:creationId xmlns:p14="http://schemas.microsoft.com/office/powerpoint/2010/main" val="4186287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ECC8C07-3F3D-4D92-BD96-7ACBA6EAA575}" type="slidenum">
              <a:rPr lang="en-GB" smtClean="0"/>
              <a:t>13</a:t>
            </a:fld>
            <a:endParaRPr lang="en-GB"/>
          </a:p>
        </p:txBody>
      </p:sp>
    </p:spTree>
    <p:extLst>
      <p:ext uri="{BB962C8B-B14F-4D97-AF65-F5344CB8AC3E}">
        <p14:creationId xmlns:p14="http://schemas.microsoft.com/office/powerpoint/2010/main" val="2579709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14</a:t>
            </a:fld>
            <a:endParaRPr lang="en-GB"/>
          </a:p>
        </p:txBody>
      </p:sp>
    </p:spTree>
    <p:extLst>
      <p:ext uri="{BB962C8B-B14F-4D97-AF65-F5344CB8AC3E}">
        <p14:creationId xmlns:p14="http://schemas.microsoft.com/office/powerpoint/2010/main" val="958491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15</a:t>
            </a:fld>
            <a:endParaRPr lang="en-GB"/>
          </a:p>
        </p:txBody>
      </p:sp>
    </p:spTree>
    <p:extLst>
      <p:ext uri="{BB962C8B-B14F-4D97-AF65-F5344CB8AC3E}">
        <p14:creationId xmlns:p14="http://schemas.microsoft.com/office/powerpoint/2010/main" val="3090508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A4A4A"/>
                </a:solidFill>
                <a:effectLst/>
                <a:highlight>
                  <a:srgbClr val="FFFFFF"/>
                </a:highlight>
                <a:latin typeface="Open Sans" panose="020B0606030504020204" pitchFamily="34" charset="0"/>
              </a:rPr>
              <a:t>Chicken, S., &amp; </a:t>
            </a:r>
            <a:r>
              <a:rPr lang="en-GB" b="0" i="0" dirty="0" err="1">
                <a:solidFill>
                  <a:srgbClr val="4A4A4A"/>
                </a:solidFill>
                <a:effectLst/>
                <a:highlight>
                  <a:srgbClr val="FFFFFF"/>
                </a:highlight>
                <a:latin typeface="Open Sans" panose="020B0606030504020204" pitchFamily="34" charset="0"/>
              </a:rPr>
              <a:t>Tyrie</a:t>
            </a:r>
            <a:r>
              <a:rPr lang="en-GB" b="0" i="0" dirty="0">
                <a:solidFill>
                  <a:srgbClr val="4A4A4A"/>
                </a:solidFill>
                <a:effectLst/>
                <a:highlight>
                  <a:srgbClr val="FFFFFF"/>
                </a:highlight>
                <a:latin typeface="Open Sans" panose="020B0606030504020204" pitchFamily="34" charset="0"/>
              </a:rPr>
              <a:t>, J. (2023). Can you hear me? Problematising the enactment of UNCRC Article 12 in Welsh early years classrooms, exploring the challenges of ‘children’s voice’. International Journal of Children's Rights, 31(2), 301-325. </a:t>
            </a:r>
            <a:r>
              <a:rPr lang="en-GB" b="0" i="0" u="sng" dirty="0">
                <a:solidFill>
                  <a:srgbClr val="0D3E43"/>
                </a:solidFill>
                <a:effectLst/>
                <a:highlight>
                  <a:srgbClr val="FFFFFF"/>
                </a:highlight>
                <a:latin typeface="Open Sans" panose="020B0606030504020204" pitchFamily="34" charset="0"/>
                <a:hlinkClick r:id="rId3"/>
              </a:rPr>
              <a:t>https://doi.org/10.1163/15718182-31010001</a:t>
            </a:r>
            <a:endParaRPr lang="en-GB" b="0" i="0" u="sng" dirty="0">
              <a:solidFill>
                <a:srgbClr val="0D3E43"/>
              </a:solidFill>
              <a:effectLst/>
              <a:highlight>
                <a:srgbClr val="FFFFFF"/>
              </a:highlight>
              <a:latin typeface="Open Sans" panose="020B0606030504020204" pitchFamily="34" charset="0"/>
            </a:endParaRPr>
          </a:p>
          <a:p>
            <a:endParaRPr lang="en-GB" b="0" i="0" u="sng" dirty="0">
              <a:solidFill>
                <a:srgbClr val="0D3E43"/>
              </a:solidFill>
              <a:effectLst/>
              <a:highlight>
                <a:srgbClr val="FFFFFF"/>
              </a:highlight>
              <a:latin typeface="Open Sans" panose="020B0606030504020204" pitchFamily="34" charset="0"/>
            </a:endParaRPr>
          </a:p>
          <a:p>
            <a:endParaRPr lang="en-GB" b="0" i="0" u="sng" dirty="0">
              <a:solidFill>
                <a:srgbClr val="0D3E43"/>
              </a:solidFill>
              <a:effectLst/>
              <a:highlight>
                <a:srgbClr val="FFFFFF"/>
              </a:highlight>
              <a:latin typeface="Open Sans" panose="020B0606030504020204" pitchFamily="34" charset="0"/>
            </a:endParaRPr>
          </a:p>
          <a:p>
            <a:r>
              <a:rPr lang="en-GB" b="0" i="0" u="sng" dirty="0">
                <a:solidFill>
                  <a:srgbClr val="0D3E43"/>
                </a:solidFill>
                <a:effectLst/>
                <a:highlight>
                  <a:srgbClr val="FFFFFF"/>
                </a:highlight>
                <a:latin typeface="Open Sans" panose="020B0606030504020204" pitchFamily="34" charset="0"/>
              </a:rPr>
              <a:t>When we say </a:t>
            </a:r>
            <a:r>
              <a:rPr lang="en-GB" dirty="0"/>
              <a:t>“pupil voice”, ”the voice of the child” or ”the right to be heard” </a:t>
            </a:r>
            <a:r>
              <a:rPr lang="en-GB" b="0" i="0" u="sng" dirty="0">
                <a:solidFill>
                  <a:srgbClr val="0D3E43"/>
                </a:solidFill>
                <a:effectLst/>
                <a:highlight>
                  <a:srgbClr val="FFFFFF"/>
                </a:highlight>
                <a:latin typeface="Open Sans" panose="020B0606030504020204" pitchFamily="34" charset="0"/>
              </a:rPr>
              <a:t> what do we mean? Would this be interpreted differently in different sectors of society?</a:t>
            </a:r>
          </a:p>
          <a:p>
            <a:endParaRPr lang="en-GB" b="0" i="0" u="sng" dirty="0">
              <a:solidFill>
                <a:srgbClr val="0D3E43"/>
              </a:solidFill>
              <a:effectLst/>
              <a:highlight>
                <a:srgbClr val="FFFFFF"/>
              </a:highlight>
              <a:latin typeface="Open Sans" panose="020B0606030504020204" pitchFamily="34" charset="0"/>
            </a:endParaRPr>
          </a:p>
          <a:p>
            <a:r>
              <a:rPr lang="en-GB" b="0" i="0" u="sng" dirty="0">
                <a:solidFill>
                  <a:srgbClr val="0D3E43"/>
                </a:solidFill>
                <a:effectLst/>
                <a:highlight>
                  <a:srgbClr val="FFFFFF"/>
                </a:highlight>
                <a:latin typeface="Open Sans" panose="020B0606030504020204" pitchFamily="34" charset="0"/>
              </a:rPr>
              <a:t>How difficult is it to enact a Children’s Rights approach in </a:t>
            </a:r>
            <a:r>
              <a:rPr lang="en-GB" b="0" i="0" u="sng" dirty="0" err="1">
                <a:solidFill>
                  <a:srgbClr val="0D3E43"/>
                </a:solidFill>
                <a:effectLst/>
                <a:highlight>
                  <a:srgbClr val="FFFFFF"/>
                </a:highlight>
                <a:latin typeface="Open Sans" panose="020B0606030504020204" pitchFamily="34" charset="0"/>
              </a:rPr>
              <a:t>ECEC</a:t>
            </a:r>
            <a:r>
              <a:rPr lang="en-GB" b="0" i="0" u="sng" dirty="0">
                <a:solidFill>
                  <a:srgbClr val="0D3E43"/>
                </a:solidFill>
                <a:effectLst/>
                <a:highlight>
                  <a:srgbClr val="FFFFFF"/>
                </a:highligh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16</a:t>
            </a:fld>
            <a:endParaRPr lang="en-GB"/>
          </a:p>
        </p:txBody>
      </p:sp>
    </p:spTree>
    <p:extLst>
      <p:ext uri="{BB962C8B-B14F-4D97-AF65-F5344CB8AC3E}">
        <p14:creationId xmlns:p14="http://schemas.microsoft.com/office/powerpoint/2010/main" val="2208785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19</a:t>
            </a:fld>
            <a:endParaRPr lang="en-GB"/>
          </a:p>
        </p:txBody>
      </p:sp>
    </p:spTree>
    <p:extLst>
      <p:ext uri="{BB962C8B-B14F-4D97-AF65-F5344CB8AC3E}">
        <p14:creationId xmlns:p14="http://schemas.microsoft.com/office/powerpoint/2010/main" val="412676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0ECC8C07-3F3D-4D92-BD96-7ACBA6EAA575}" type="slidenum">
              <a:rPr lang="en-GB" smtClean="0"/>
              <a:t>20</a:t>
            </a:fld>
            <a:endParaRPr lang="en-GB"/>
          </a:p>
        </p:txBody>
      </p:sp>
    </p:spTree>
    <p:extLst>
      <p:ext uri="{BB962C8B-B14F-4D97-AF65-F5344CB8AC3E}">
        <p14:creationId xmlns:p14="http://schemas.microsoft.com/office/powerpoint/2010/main" val="359723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21</a:t>
            </a:fld>
            <a:endParaRPr lang="en-GB"/>
          </a:p>
        </p:txBody>
      </p:sp>
    </p:spTree>
    <p:extLst>
      <p:ext uri="{BB962C8B-B14F-4D97-AF65-F5344CB8AC3E}">
        <p14:creationId xmlns:p14="http://schemas.microsoft.com/office/powerpoint/2010/main" val="1204249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23</a:t>
            </a:fld>
            <a:endParaRPr lang="en-GB"/>
          </a:p>
        </p:txBody>
      </p:sp>
    </p:spTree>
    <p:extLst>
      <p:ext uri="{BB962C8B-B14F-4D97-AF65-F5344CB8AC3E}">
        <p14:creationId xmlns:p14="http://schemas.microsoft.com/office/powerpoint/2010/main" val="2747777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24</a:t>
            </a:fld>
            <a:endParaRPr lang="en-GB"/>
          </a:p>
        </p:txBody>
      </p:sp>
    </p:spTree>
    <p:extLst>
      <p:ext uri="{BB962C8B-B14F-4D97-AF65-F5344CB8AC3E}">
        <p14:creationId xmlns:p14="http://schemas.microsoft.com/office/powerpoint/2010/main" val="1097154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25</a:t>
            </a:fld>
            <a:endParaRPr lang="en-GB"/>
          </a:p>
        </p:txBody>
      </p:sp>
    </p:spTree>
    <p:extLst>
      <p:ext uri="{BB962C8B-B14F-4D97-AF65-F5344CB8AC3E}">
        <p14:creationId xmlns:p14="http://schemas.microsoft.com/office/powerpoint/2010/main" val="4218835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Felly </a:t>
            </a:r>
            <a:r>
              <a:rPr lang="en-GB" dirty="0" err="1"/>
              <a:t>hyd</a:t>
            </a:r>
            <a:r>
              <a:rPr lang="en-GB" dirty="0"/>
              <a:t> yn </a:t>
            </a:r>
            <a:r>
              <a:rPr lang="en-GB" dirty="0" err="1"/>
              <a:t>oed</a:t>
            </a:r>
            <a:r>
              <a:rPr lang="en-GB" dirty="0"/>
              <a:t> ar </a:t>
            </a:r>
            <a:r>
              <a:rPr lang="en-GB" dirty="0" err="1"/>
              <a:t>lefel</a:t>
            </a:r>
            <a:r>
              <a:rPr lang="en-GB" dirty="0"/>
              <a:t> macro </a:t>
            </a:r>
            <a:r>
              <a:rPr lang="en-GB" dirty="0" err="1"/>
              <a:t>deddfwriaeth</a:t>
            </a:r>
            <a:r>
              <a:rPr lang="en-GB" dirty="0"/>
              <a:t> a </a:t>
            </a:r>
            <a:r>
              <a:rPr lang="en-GB" dirty="0" err="1"/>
              <a:t>pholisi</a:t>
            </a:r>
            <a:r>
              <a:rPr lang="en-GB" dirty="0"/>
              <a:t> gall </a:t>
            </a:r>
            <a:r>
              <a:rPr lang="en-GB" dirty="0" err="1"/>
              <a:t>fod</a:t>
            </a:r>
            <a:r>
              <a:rPr lang="en-GB" dirty="0"/>
              <a:t> </a:t>
            </a:r>
            <a:r>
              <a:rPr lang="en-GB" dirty="0" err="1"/>
              <a:t>materion</a:t>
            </a:r>
            <a:r>
              <a:rPr lang="en-GB" dirty="0"/>
              <a:t> </a:t>
            </a:r>
            <a:r>
              <a:rPr lang="en-GB" dirty="0" err="1"/>
              <a:t>ymrwymiad</a:t>
            </a:r>
            <a:r>
              <a:rPr lang="en-GB" dirty="0"/>
              <a:t>, </a:t>
            </a:r>
            <a:r>
              <a:rPr lang="en-GB" dirty="0" err="1"/>
              <a:t>rhwydweithio</a:t>
            </a:r>
            <a:r>
              <a:rPr lang="en-GB" dirty="0"/>
              <a:t>, </a:t>
            </a:r>
            <a:r>
              <a:rPr lang="en-GB" dirty="0" err="1"/>
              <a:t>amser</a:t>
            </a:r>
            <a:r>
              <a:rPr lang="en-GB" dirty="0"/>
              <a:t>, </a:t>
            </a:r>
            <a:r>
              <a:rPr lang="en-GB" dirty="0" err="1"/>
              <a:t>ymddiriedaeth</a:t>
            </a:r>
            <a:r>
              <a:rPr lang="en-GB" dirty="0"/>
              <a:t>, </a:t>
            </a:r>
            <a:r>
              <a:rPr lang="en-GB" dirty="0" err="1"/>
              <a:t>pŵer</a:t>
            </a:r>
            <a:r>
              <a:rPr lang="en-GB" dirty="0"/>
              <a:t>,</a:t>
            </a:r>
          </a:p>
          <a:p>
            <a:r>
              <a:rPr lang="en-GB" dirty="0" err="1"/>
              <a:t>Camgymhariadau</a:t>
            </a:r>
            <a:r>
              <a:rPr lang="en-GB" dirty="0"/>
              <a:t> </a:t>
            </a:r>
            <a:r>
              <a:rPr lang="en-GB" dirty="0" err="1"/>
              <a:t>diwylliannol</a:t>
            </a:r>
            <a:r>
              <a:rPr lang="en-GB" dirty="0"/>
              <a:t>, yr </a:t>
            </a:r>
            <a:r>
              <a:rPr lang="en-GB" dirty="0" err="1"/>
              <a:t>adnoddau</a:t>
            </a:r>
            <a:r>
              <a:rPr lang="en-GB" dirty="0"/>
              <a:t> </a:t>
            </a:r>
            <a:r>
              <a:rPr lang="en-GB" dirty="0" err="1"/>
              <a:t>sydd</a:t>
            </a:r>
            <a:r>
              <a:rPr lang="en-GB" dirty="0"/>
              <a:t> eu </a:t>
            </a:r>
            <a:r>
              <a:rPr lang="en-GB" dirty="0" err="1"/>
              <a:t>hangen</a:t>
            </a:r>
            <a:r>
              <a:rPr lang="en-GB" dirty="0"/>
              <a:t>, </a:t>
            </a:r>
            <a:r>
              <a:rPr lang="en-GB" dirty="0" err="1"/>
              <a:t>dryswch</a:t>
            </a:r>
            <a:r>
              <a:rPr lang="en-GB" dirty="0"/>
              <a:t> </a:t>
            </a:r>
            <a:r>
              <a:rPr lang="en-GB" dirty="0" err="1"/>
              <a:t>rolau</a:t>
            </a:r>
            <a:r>
              <a:rPr lang="en-GB" dirty="0"/>
              <a:t> a </a:t>
            </a:r>
            <a:r>
              <a:rPr lang="en-GB" dirty="0" err="1"/>
              <a:t>chyfrifoldebau</a:t>
            </a:r>
            <a:r>
              <a:rPr lang="en-GB" dirty="0"/>
              <a:t> a </a:t>
            </a:r>
            <a:r>
              <a:rPr lang="en-GB" dirty="0" err="1"/>
              <a:t>diffyg</a:t>
            </a:r>
            <a:r>
              <a:rPr lang="en-GB" dirty="0"/>
              <a:t> </a:t>
            </a:r>
            <a:r>
              <a:rPr lang="en-GB" dirty="0" err="1"/>
              <a:t>swyddi</a:t>
            </a:r>
            <a:r>
              <a:rPr lang="en-GB" dirty="0"/>
              <a:t> a </a:t>
            </a:r>
            <a:r>
              <a:rPr lang="en-GB" dirty="0" err="1"/>
              <a:t>fersiynau</a:t>
            </a:r>
            <a:r>
              <a:rPr lang="en-GB" dirty="0"/>
              <a:t> y </a:t>
            </a:r>
            <a:r>
              <a:rPr lang="en-GB" dirty="0" err="1"/>
              <a:t>cytunwyd</a:t>
            </a:r>
            <a:r>
              <a:rPr lang="en-GB" dirty="0"/>
              <a:t> </a:t>
            </a:r>
            <a:r>
              <a:rPr lang="en-GB" dirty="0" err="1"/>
              <a:t>arnynt</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26</a:t>
            </a:fld>
            <a:endParaRPr lang="en-GB"/>
          </a:p>
        </p:txBody>
      </p:sp>
    </p:spTree>
    <p:extLst>
      <p:ext uri="{BB962C8B-B14F-4D97-AF65-F5344CB8AC3E}">
        <p14:creationId xmlns:p14="http://schemas.microsoft.com/office/powerpoint/2010/main" val="3179029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27</a:t>
            </a:fld>
            <a:endParaRPr lang="en-GB"/>
          </a:p>
        </p:txBody>
      </p:sp>
    </p:spTree>
    <p:extLst>
      <p:ext uri="{BB962C8B-B14F-4D97-AF65-F5344CB8AC3E}">
        <p14:creationId xmlns:p14="http://schemas.microsoft.com/office/powerpoint/2010/main" val="34474341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0ECC8C07-3F3D-4D92-BD96-7ACBA6EAA575}" type="slidenum">
              <a:rPr lang="en-GB" smtClean="0"/>
              <a:t>28</a:t>
            </a:fld>
            <a:endParaRPr lang="en-GB"/>
          </a:p>
        </p:txBody>
      </p:sp>
    </p:spTree>
    <p:extLst>
      <p:ext uri="{BB962C8B-B14F-4D97-AF65-F5344CB8AC3E}">
        <p14:creationId xmlns:p14="http://schemas.microsoft.com/office/powerpoint/2010/main" val="13457148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29</a:t>
            </a:fld>
            <a:endParaRPr lang="en-GB"/>
          </a:p>
        </p:txBody>
      </p:sp>
    </p:spTree>
    <p:extLst>
      <p:ext uri="{BB962C8B-B14F-4D97-AF65-F5344CB8AC3E}">
        <p14:creationId xmlns:p14="http://schemas.microsoft.com/office/powerpoint/2010/main" val="18491506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30</a:t>
            </a:fld>
            <a:endParaRPr lang="en-GB"/>
          </a:p>
        </p:txBody>
      </p:sp>
    </p:spTree>
    <p:extLst>
      <p:ext uri="{BB962C8B-B14F-4D97-AF65-F5344CB8AC3E}">
        <p14:creationId xmlns:p14="http://schemas.microsoft.com/office/powerpoint/2010/main" val="38369174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31</a:t>
            </a:fld>
            <a:endParaRPr lang="en-GB"/>
          </a:p>
        </p:txBody>
      </p:sp>
    </p:spTree>
    <p:extLst>
      <p:ext uri="{BB962C8B-B14F-4D97-AF65-F5344CB8AC3E}">
        <p14:creationId xmlns:p14="http://schemas.microsoft.com/office/powerpoint/2010/main" val="29039163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32</a:t>
            </a:fld>
            <a:endParaRPr lang="en-GB"/>
          </a:p>
        </p:txBody>
      </p:sp>
    </p:spTree>
    <p:extLst>
      <p:ext uri="{BB962C8B-B14F-4D97-AF65-F5344CB8AC3E}">
        <p14:creationId xmlns:p14="http://schemas.microsoft.com/office/powerpoint/2010/main" val="13461733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33</a:t>
            </a:fld>
            <a:endParaRPr lang="en-GB"/>
          </a:p>
        </p:txBody>
      </p:sp>
    </p:spTree>
    <p:extLst>
      <p:ext uri="{BB962C8B-B14F-4D97-AF65-F5344CB8AC3E}">
        <p14:creationId xmlns:p14="http://schemas.microsoft.com/office/powerpoint/2010/main" val="18390724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People with mixed heritage, are now one of the largest of our population groups in Wales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have been plans before. There are words we have used and still use on this course that reflect actions we have tried but have failed. The next few slides </a:t>
            </a:r>
            <a:r>
              <a:rPr lang="en-GB" dirty="0" err="1"/>
              <a:t>recognmises</a:t>
            </a:r>
            <a:r>
              <a:rPr lang="en-GB" dirty="0"/>
              <a:t> these. The Anti –Racist Plan is a good read. It is worth looking at as well 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Mae pobl </a:t>
            </a:r>
            <a:r>
              <a:rPr lang="en-GB" dirty="0" err="1"/>
              <a:t>ethnig</a:t>
            </a:r>
            <a:r>
              <a:rPr lang="en-GB" dirty="0"/>
              <a:t> </a:t>
            </a:r>
            <a:r>
              <a:rPr lang="en-GB" dirty="0" err="1"/>
              <a:t>leiafrifol</a:t>
            </a:r>
            <a:r>
              <a:rPr lang="en-GB" dirty="0"/>
              <a:t> wedi hen arfer â </a:t>
            </a:r>
            <a:r>
              <a:rPr lang="en-GB" dirty="0" err="1"/>
              <a:t>byw</a:t>
            </a:r>
            <a:r>
              <a:rPr lang="en-GB" dirty="0"/>
              <a:t> gyda </a:t>
            </a:r>
            <a:r>
              <a:rPr lang="en-GB" dirty="0" err="1"/>
              <a:t>realiti</a:t>
            </a:r>
            <a:r>
              <a:rPr lang="en-GB" dirty="0"/>
              <a:t> </a:t>
            </a:r>
            <a:r>
              <a:rPr lang="en-GB" dirty="0" err="1"/>
              <a:t>hiliaeth</a:t>
            </a:r>
            <a:r>
              <a:rPr lang="en-GB" dirty="0"/>
              <a:t>. Mae </a:t>
            </a:r>
            <a:r>
              <a:rPr lang="en-GB" dirty="0" err="1"/>
              <a:t>llawer</a:t>
            </a:r>
            <a:r>
              <a:rPr lang="en-GB" dirty="0"/>
              <a:t> o </a:t>
            </a:r>
            <a:r>
              <a:rPr lang="en-GB" dirty="0" err="1"/>
              <a:t>sefydliadau</a:t>
            </a:r>
            <a:r>
              <a:rPr lang="en-GB" dirty="0"/>
              <a:t> </a:t>
            </a:r>
            <a:r>
              <a:rPr lang="en-GB" dirty="0" err="1"/>
              <a:t>ethnig</a:t>
            </a:r>
            <a:r>
              <a:rPr lang="en-GB" dirty="0"/>
              <a:t> </a:t>
            </a:r>
            <a:r>
              <a:rPr lang="en-GB" dirty="0" err="1"/>
              <a:t>lleiafrifol</a:t>
            </a:r>
            <a:r>
              <a:rPr lang="en-GB" dirty="0"/>
              <a:t> </a:t>
            </a:r>
            <a:r>
              <a:rPr lang="en-GB" dirty="0" err="1"/>
              <a:t>ymrwymedig</a:t>
            </a:r>
            <a:r>
              <a:rPr lang="en-GB" dirty="0"/>
              <a:t>, yn y </a:t>
            </a:r>
            <a:r>
              <a:rPr lang="en-GB" dirty="0" err="1"/>
              <a:t>trydydd</a:t>
            </a:r>
            <a:r>
              <a:rPr lang="en-GB" dirty="0"/>
              <a:t> sector yn </a:t>
            </a:r>
            <a:r>
              <a:rPr lang="en-GB" dirty="0" err="1"/>
              <a:t>arbennig</a:t>
            </a:r>
            <a:r>
              <a:rPr lang="en-GB" dirty="0"/>
              <a:t>, wedi bod yn </a:t>
            </a:r>
            <a:r>
              <a:rPr lang="en-GB" dirty="0" err="1"/>
              <a:t>galw</a:t>
            </a:r>
            <a:r>
              <a:rPr lang="en-GB" dirty="0"/>
              <a:t> am newid </a:t>
            </a:r>
            <a:r>
              <a:rPr lang="en-GB" dirty="0" err="1"/>
              <a:t>ers</a:t>
            </a:r>
            <a:r>
              <a:rPr lang="en-GB" dirty="0"/>
              <a:t> </a:t>
            </a:r>
            <a:r>
              <a:rPr lang="en-GB" dirty="0" err="1"/>
              <a:t>tro</a:t>
            </a:r>
            <a:r>
              <a:rPr lang="en-GB" dirty="0"/>
              <a:t>. Ond yn </a:t>
            </a:r>
            <a:r>
              <a:rPr lang="en-GB" dirty="0" err="1"/>
              <a:t>sgil</a:t>
            </a:r>
            <a:r>
              <a:rPr lang="en-GB" dirty="0"/>
              <a:t> </a:t>
            </a:r>
            <a:r>
              <a:rPr lang="en-GB" dirty="0" err="1"/>
              <a:t>llofruddiaeth</a:t>
            </a:r>
            <a:r>
              <a:rPr lang="en-GB" dirty="0"/>
              <a:t> George Floyd ac </a:t>
            </a:r>
            <a:r>
              <a:rPr lang="en-GB" dirty="0" err="1"/>
              <a:t>effaith</a:t>
            </a:r>
            <a:r>
              <a:rPr lang="en-GB" dirty="0"/>
              <a:t> </a:t>
            </a:r>
            <a:r>
              <a:rPr lang="en-GB" dirty="0" err="1"/>
              <a:t>gynyddol</a:t>
            </a:r>
            <a:r>
              <a:rPr lang="en-GB" dirty="0"/>
              <a:t> COVID-19 ar grwpiau </a:t>
            </a:r>
            <a:r>
              <a:rPr lang="en-GB" dirty="0" err="1"/>
              <a:t>ethnig</a:t>
            </a:r>
            <a:r>
              <a:rPr lang="en-GB" dirty="0"/>
              <a:t> </a:t>
            </a:r>
            <a:r>
              <a:rPr lang="en-GB" dirty="0" err="1"/>
              <a:t>lleiafrifol</a:t>
            </a:r>
            <a:r>
              <a:rPr lang="en-GB" dirty="0"/>
              <a:t>, </a:t>
            </a:r>
            <a:r>
              <a:rPr lang="en-GB" dirty="0" err="1"/>
              <a:t>daeth</a:t>
            </a:r>
            <a:r>
              <a:rPr lang="en-GB" dirty="0"/>
              <a:t> </a:t>
            </a:r>
            <a:r>
              <a:rPr lang="en-GB" dirty="0" err="1"/>
              <a:t>hiliaeth</a:t>
            </a:r>
            <a:r>
              <a:rPr lang="en-GB" dirty="0"/>
              <a:t> yn rhan o’r </a:t>
            </a:r>
            <a:r>
              <a:rPr lang="en-GB" dirty="0" err="1"/>
              <a:t>sgwrs</a:t>
            </a:r>
            <a:r>
              <a:rPr lang="en-GB" dirty="0"/>
              <a:t> ym </a:t>
            </a:r>
            <a:r>
              <a:rPr lang="en-GB" dirty="0" err="1"/>
              <a:t>mhob</a:t>
            </a:r>
            <a:r>
              <a:rPr lang="en-GB" dirty="0"/>
              <a:t> </a:t>
            </a:r>
            <a:r>
              <a:rPr lang="en-GB" dirty="0" err="1"/>
              <a:t>cartref</a:t>
            </a:r>
            <a:r>
              <a:rPr lang="en-GB" dirty="0"/>
              <a:t>, </a:t>
            </a:r>
            <a:r>
              <a:rPr lang="en-GB" dirty="0" err="1"/>
              <a:t>swyddfa</a:t>
            </a:r>
            <a:r>
              <a:rPr lang="en-GB" dirty="0"/>
              <a:t> a </a:t>
            </a:r>
            <a:r>
              <a:rPr lang="en-GB" dirty="0" err="1"/>
              <a:t>sefydliad</a:t>
            </a:r>
            <a:r>
              <a:rPr lang="en-GB" dirty="0"/>
              <a:t>. Fel </a:t>
            </a:r>
            <a:r>
              <a:rPr lang="en-GB" dirty="0" err="1"/>
              <a:t>cenedl</a:t>
            </a:r>
            <a:r>
              <a:rPr lang="en-GB" dirty="0"/>
              <a:t>, rydym wedi </a:t>
            </a:r>
            <a:r>
              <a:rPr lang="en-GB" dirty="0" err="1"/>
              <a:t>dechrau</a:t>
            </a:r>
            <a:r>
              <a:rPr lang="en-GB" dirty="0"/>
              <a:t> cael </a:t>
            </a:r>
            <a:r>
              <a:rPr lang="en-GB" dirty="0" err="1"/>
              <a:t>trafodaethau</a:t>
            </a:r>
            <a:r>
              <a:rPr lang="en-GB" dirty="0"/>
              <a:t> </a:t>
            </a:r>
            <a:r>
              <a:rPr lang="en-GB" dirty="0" err="1"/>
              <a:t>anodd</a:t>
            </a:r>
            <a:r>
              <a:rPr lang="en-GB" dirty="0"/>
              <a:t>, am y ffordd rydym yn </a:t>
            </a:r>
            <a:r>
              <a:rPr lang="en-GB" dirty="0" err="1"/>
              <a:t>diffinio</a:t>
            </a:r>
            <a:r>
              <a:rPr lang="en-GB" dirty="0"/>
              <a:t> ein </a:t>
            </a:r>
            <a:r>
              <a:rPr lang="en-GB" dirty="0" err="1"/>
              <a:t>hanes</a:t>
            </a:r>
            <a:r>
              <a:rPr lang="en-GB" dirty="0"/>
              <a:t>, yr hyn rydym yn ei wneud am </a:t>
            </a:r>
            <a:r>
              <a:rPr lang="en-GB" dirty="0" err="1"/>
              <a:t>henebion</a:t>
            </a:r>
            <a:r>
              <a:rPr lang="en-GB" dirty="0"/>
              <a:t> sy’n dathlu </a:t>
            </a:r>
            <a:r>
              <a:rPr lang="en-GB" dirty="0" err="1"/>
              <a:t>caethwasiaeth</a:t>
            </a:r>
            <a:r>
              <a:rPr lang="en-GB" dirty="0"/>
              <a:t>, a’r hyn y </a:t>
            </a:r>
            <a:r>
              <a:rPr lang="en-GB" dirty="0" err="1"/>
              <a:t>dylem</a:t>
            </a:r>
            <a:r>
              <a:rPr lang="en-GB" dirty="0"/>
              <a:t> ei </a:t>
            </a:r>
            <a:r>
              <a:rPr lang="en-GB" dirty="0" err="1"/>
              <a:t>addysgu</a:t>
            </a:r>
            <a:r>
              <a:rPr lang="en-GB" dirty="0"/>
              <a:t> i’r </a:t>
            </a:r>
            <a:r>
              <a:rPr lang="en-GB" dirty="0" err="1"/>
              <a:t>genhedlaeth</a:t>
            </a:r>
            <a:r>
              <a:rPr lang="en-GB" dirty="0"/>
              <a:t> nesaf, a sut. Mae’r </a:t>
            </a:r>
            <a:r>
              <a:rPr lang="en-GB" dirty="0" err="1"/>
              <a:t>digwyddiadau</a:t>
            </a:r>
            <a:r>
              <a:rPr lang="en-GB" dirty="0"/>
              <a:t> hyn wedi </a:t>
            </a:r>
            <a:r>
              <a:rPr lang="en-GB" dirty="0" err="1"/>
              <a:t>annog</a:t>
            </a:r>
            <a:r>
              <a:rPr lang="en-GB" dirty="0"/>
              <a:t> pobl o bob cymuned i </a:t>
            </a:r>
            <a:r>
              <a:rPr lang="en-GB" dirty="0" err="1"/>
              <a:t>leisio</a:t>
            </a:r>
            <a:r>
              <a:rPr lang="en-GB" dirty="0"/>
              <a:t> eu barn am yr enghreifftiau hyn o </a:t>
            </a:r>
            <a:r>
              <a:rPr lang="en-GB" dirty="0" err="1"/>
              <a:t>anghyfiawnder</a:t>
            </a:r>
            <a:r>
              <a:rPr lang="en-GB" dirty="0"/>
              <a:t>, a rhai </a:t>
            </a:r>
            <a:r>
              <a:rPr lang="en-GB" dirty="0" err="1"/>
              <a:t>blaenorol</a:t>
            </a:r>
            <a:r>
              <a:rPr lang="en-GB" dirty="0"/>
              <a:t>. Fel </a:t>
            </a:r>
            <a:r>
              <a:rPr lang="en-GB" dirty="0" err="1"/>
              <a:t>cymdeithas</a:t>
            </a:r>
            <a:r>
              <a:rPr lang="en-GB" dirty="0"/>
              <a:t>, rydym wedi </a:t>
            </a:r>
            <a:r>
              <a:rPr lang="en-GB" dirty="0" err="1"/>
              <a:t>dechrau</a:t>
            </a:r>
            <a:r>
              <a:rPr lang="en-GB" dirty="0"/>
              <a:t> </a:t>
            </a:r>
            <a:r>
              <a:rPr lang="en-GB" dirty="0" err="1"/>
              <a:t>trafod</a:t>
            </a:r>
            <a:r>
              <a:rPr lang="en-GB" dirty="0"/>
              <a:t> </a:t>
            </a:r>
            <a:r>
              <a:rPr lang="en-GB" dirty="0" err="1"/>
              <a:t>grym</a:t>
            </a:r>
            <a:r>
              <a:rPr lang="en-GB" dirty="0"/>
              <a:t>, ‘</a:t>
            </a:r>
            <a:r>
              <a:rPr lang="en-GB" dirty="0" err="1"/>
              <a:t>braint</a:t>
            </a:r>
            <a:r>
              <a:rPr lang="en-GB" dirty="0"/>
              <a:t> pobl Wyn’ ac, yn fwy </a:t>
            </a:r>
            <a:r>
              <a:rPr lang="en-GB" dirty="0" err="1"/>
              <a:t>diweddar</a:t>
            </a:r>
            <a:r>
              <a:rPr lang="en-GB" dirty="0"/>
              <a:t>, bod yn ‘</a:t>
            </a:r>
            <a:r>
              <a:rPr lang="en-GB" dirty="0" err="1"/>
              <a:t>gynghreiriad</a:t>
            </a:r>
            <a:r>
              <a:rPr lang="en-GB" dirty="0"/>
              <a:t>’ </a:t>
            </a:r>
            <a:r>
              <a:rPr lang="en-GB" dirty="0" err="1"/>
              <a:t>neu’n</a:t>
            </a:r>
            <a:r>
              <a:rPr lang="en-GB" dirty="0"/>
              <a:t> ‘</a:t>
            </a:r>
            <a:r>
              <a:rPr lang="en-GB" dirty="0" err="1"/>
              <a:t>dramgwyddwr</a:t>
            </a:r>
            <a:r>
              <a:rPr lang="en-GB" dirty="0"/>
              <a:t>’. Rydym yn </a:t>
            </a:r>
            <a:r>
              <a:rPr lang="en-GB" dirty="0" err="1"/>
              <a:t>dechrau</a:t>
            </a:r>
            <a:r>
              <a:rPr lang="en-GB" dirty="0"/>
              <a:t> </a:t>
            </a:r>
            <a:r>
              <a:rPr lang="en-GB" dirty="0" err="1"/>
              <a:t>trafod</a:t>
            </a:r>
            <a:r>
              <a:rPr lang="en-GB" dirty="0"/>
              <a:t> </a:t>
            </a:r>
            <a:r>
              <a:rPr lang="en-GB" dirty="0" err="1"/>
              <a:t>pwy</a:t>
            </a:r>
            <a:r>
              <a:rPr lang="en-GB" dirty="0"/>
              <a:t> sy’n </a:t>
            </a:r>
            <a:r>
              <a:rPr lang="en-GB" dirty="0" err="1"/>
              <a:t>gyfrifol</a:t>
            </a:r>
            <a:r>
              <a:rPr lang="en-GB" dirty="0"/>
              <a:t> am newid, a’r angen i </a:t>
            </a:r>
            <a:r>
              <a:rPr lang="en-GB" dirty="0" err="1"/>
              <a:t>bobl</a:t>
            </a:r>
            <a:r>
              <a:rPr lang="en-GB" dirty="0"/>
              <a:t> sydd â </a:t>
            </a:r>
            <a:r>
              <a:rPr lang="en-GB" dirty="0" err="1"/>
              <a:t>grym</a:t>
            </a:r>
            <a:r>
              <a:rPr lang="en-GB" dirty="0"/>
              <a:t> a </a:t>
            </a:r>
            <a:r>
              <a:rPr lang="en-GB" dirty="0" err="1"/>
              <a:t>dylanwad</a:t>
            </a:r>
            <a:r>
              <a:rPr lang="en-GB" dirty="0"/>
              <a:t> </a:t>
            </a:r>
            <a:r>
              <a:rPr lang="en-GB" dirty="0" err="1"/>
              <a:t>weithredu</a:t>
            </a:r>
            <a:r>
              <a:rPr lang="en-GB" dirty="0"/>
              <a:t> </a:t>
            </a:r>
            <a:r>
              <a:rPr lang="en-GB" dirty="0" err="1"/>
              <a:t>nawr</a:t>
            </a:r>
            <a:r>
              <a:rPr lang="en-GB" dirty="0"/>
              <a:t>. Mae </a:t>
            </a:r>
            <a:r>
              <a:rPr lang="en-GB" dirty="0" err="1"/>
              <a:t>hiliaeth</a:t>
            </a:r>
            <a:r>
              <a:rPr lang="en-GB" dirty="0"/>
              <a:t> yn </a:t>
            </a:r>
            <a:r>
              <a:rPr lang="en-GB" dirty="0" err="1"/>
              <a:t>tarfu</a:t>
            </a:r>
            <a:r>
              <a:rPr lang="en-GB" dirty="0"/>
              <a:t> ar y rhan </a:t>
            </a:r>
            <a:r>
              <a:rPr lang="en-GB" dirty="0" err="1"/>
              <a:t>fwyaf</a:t>
            </a:r>
            <a:r>
              <a:rPr lang="en-GB" dirty="0"/>
              <a:t> o </a:t>
            </a:r>
            <a:r>
              <a:rPr lang="en-GB" dirty="0" err="1"/>
              <a:t>bobl</a:t>
            </a:r>
            <a:r>
              <a:rPr lang="en-GB" dirty="0"/>
              <a:t>. Ond y </a:t>
            </a:r>
            <a:r>
              <a:rPr lang="en-GB" dirty="0" err="1"/>
              <a:t>bobl</a:t>
            </a:r>
            <a:r>
              <a:rPr lang="en-GB" dirty="0"/>
              <a:t> hynny sy’n arwain, ac sydd â </a:t>
            </a:r>
            <a:r>
              <a:rPr lang="en-GB" dirty="0" err="1"/>
              <a:t>grym</a:t>
            </a:r>
            <a:r>
              <a:rPr lang="en-GB" dirty="0"/>
              <a:t>, sydd â’r </a:t>
            </a:r>
            <a:r>
              <a:rPr lang="en-GB" dirty="0" err="1"/>
              <a:t>cyfrifoldeb</a:t>
            </a:r>
            <a:r>
              <a:rPr lang="en-GB" dirty="0"/>
              <a:t> </a:t>
            </a:r>
            <a:r>
              <a:rPr lang="en-GB" dirty="0" err="1"/>
              <a:t>mwyaf</a:t>
            </a:r>
            <a:r>
              <a:rPr lang="en-GB" dirty="0"/>
              <a:t> i wneud rhywbeth yn ei </a:t>
            </a:r>
            <a:r>
              <a:rPr lang="en-GB" dirty="0" err="1"/>
              <a:t>gylch</a:t>
            </a:r>
            <a:r>
              <a:rPr lang="en-GB" dirty="0"/>
              <a:t>. Rydym yn </a:t>
            </a:r>
            <a:r>
              <a:rPr lang="en-GB" dirty="0" err="1"/>
              <a:t>cytuno</a:t>
            </a:r>
            <a:r>
              <a:rPr lang="en-GB" dirty="0"/>
              <a:t> bod angen </a:t>
            </a:r>
            <a:r>
              <a:rPr lang="en-GB" dirty="0" err="1"/>
              <a:t>inni</a:t>
            </a:r>
            <a:r>
              <a:rPr lang="en-GB" dirty="0"/>
              <a:t> wneud rhywbeth gwahanol, oherwydd nid </a:t>
            </a:r>
            <a:r>
              <a:rPr lang="en-GB" dirty="0" err="1"/>
              <a:t>yw</a:t>
            </a:r>
            <a:r>
              <a:rPr lang="en-GB" dirty="0"/>
              <a:t> gwneud yr un </a:t>
            </a:r>
            <a:r>
              <a:rPr lang="en-GB" dirty="0" err="1"/>
              <a:t>peth</a:t>
            </a:r>
            <a:r>
              <a:rPr lang="en-GB" dirty="0"/>
              <a:t> ag o’r </a:t>
            </a:r>
            <a:r>
              <a:rPr lang="en-GB" dirty="0" err="1"/>
              <a:t>blaen</a:t>
            </a:r>
            <a:r>
              <a:rPr lang="en-GB" dirty="0"/>
              <a:t> yn </a:t>
            </a:r>
            <a:r>
              <a:rPr lang="en-GB" dirty="0" err="1"/>
              <a:t>debygol</a:t>
            </a:r>
            <a:r>
              <a:rPr lang="en-GB" dirty="0"/>
              <a:t> o sicrhau </a:t>
            </a:r>
            <a:r>
              <a:rPr lang="en-GB" dirty="0" err="1"/>
              <a:t>canlyniad</a:t>
            </a:r>
            <a:r>
              <a:rPr lang="en-GB" dirty="0"/>
              <a:t> gwahanol. </a:t>
            </a:r>
            <a:r>
              <a:rPr lang="en-GB" dirty="0" err="1"/>
              <a:t>Ers</a:t>
            </a:r>
            <a:r>
              <a:rPr lang="en-GB" dirty="0"/>
              <a:t> sawl </a:t>
            </a:r>
            <a:r>
              <a:rPr lang="en-GB" dirty="0" err="1"/>
              <a:t>degawd</a:t>
            </a:r>
            <a:r>
              <a:rPr lang="en-GB" dirty="0"/>
              <a:t>, mae pobl wedi </a:t>
            </a:r>
            <a:r>
              <a:rPr lang="en-GB" dirty="0" err="1"/>
              <a:t>ceisio</a:t>
            </a:r>
            <a:r>
              <a:rPr lang="en-GB" dirty="0"/>
              <a:t> </a:t>
            </a:r>
            <a:r>
              <a:rPr lang="en-GB" dirty="0" err="1"/>
              <a:t>canfod</a:t>
            </a:r>
            <a:r>
              <a:rPr lang="en-GB" dirty="0"/>
              <a:t> sut y gallwn </a:t>
            </a:r>
            <a:r>
              <a:rPr lang="en-GB" dirty="0" err="1"/>
              <a:t>fynd</a:t>
            </a:r>
            <a:r>
              <a:rPr lang="en-GB" dirty="0"/>
              <a:t> i’r </a:t>
            </a:r>
            <a:r>
              <a:rPr lang="en-GB" dirty="0" err="1"/>
              <a:t>afael</a:t>
            </a:r>
            <a:r>
              <a:rPr lang="en-GB" dirty="0"/>
              <a:t> â </a:t>
            </a:r>
            <a:r>
              <a:rPr lang="en-GB" dirty="0" err="1"/>
              <a:t>hiliaeth</a:t>
            </a:r>
            <a:r>
              <a:rPr lang="en-GB" dirty="0"/>
              <a:t> a’i </a:t>
            </a:r>
            <a:r>
              <a:rPr lang="en-GB" dirty="0" err="1"/>
              <a:t>heffaith</a:t>
            </a:r>
            <a:r>
              <a:rPr lang="en-GB" dirty="0"/>
              <a:t>, a </a:t>
            </a:r>
            <a:r>
              <a:rPr lang="en-GB" dirty="0" err="1"/>
              <a:t>hyd</a:t>
            </a:r>
            <a:r>
              <a:rPr lang="en-GB" dirty="0"/>
              <a:t> yn </a:t>
            </a:r>
            <a:r>
              <a:rPr lang="en-GB" dirty="0" err="1"/>
              <a:t>oed</a:t>
            </a:r>
            <a:r>
              <a:rPr lang="en-GB" dirty="0"/>
              <a:t> ei </a:t>
            </a:r>
            <a:r>
              <a:rPr lang="en-GB" dirty="0" err="1"/>
              <a:t>hatal</a:t>
            </a:r>
            <a:r>
              <a:rPr lang="en-GB" dirty="0"/>
              <a:t>. Yn ystod </a:t>
            </a:r>
            <a:r>
              <a:rPr lang="en-GB" dirty="0" err="1"/>
              <a:t>degawdau</a:t>
            </a:r>
            <a:r>
              <a:rPr lang="en-GB" dirty="0"/>
              <a:t> cynnar y </a:t>
            </a:r>
            <a:r>
              <a:rPr lang="en-GB" dirty="0" err="1"/>
              <a:t>frwydr</a:t>
            </a:r>
            <a:r>
              <a:rPr lang="en-GB" dirty="0"/>
              <a:t> yn </a:t>
            </a:r>
            <a:r>
              <a:rPr lang="en-GB" dirty="0" err="1"/>
              <a:t>erbyn</a:t>
            </a:r>
            <a:r>
              <a:rPr lang="en-GB" dirty="0"/>
              <a:t> </a:t>
            </a:r>
            <a:r>
              <a:rPr lang="en-GB" dirty="0" err="1"/>
              <a:t>hiliaeth</a:t>
            </a:r>
            <a:r>
              <a:rPr lang="en-GB" dirty="0"/>
              <a:t>, y </a:t>
            </a:r>
            <a:r>
              <a:rPr lang="en-GB" dirty="0" err="1"/>
              <a:t>gred</a:t>
            </a:r>
            <a:r>
              <a:rPr lang="en-GB" dirty="0"/>
              <a:t> </a:t>
            </a:r>
            <a:r>
              <a:rPr lang="en-GB" dirty="0" err="1"/>
              <a:t>gyffredin</a:t>
            </a:r>
            <a:r>
              <a:rPr lang="en-GB" dirty="0"/>
              <a:t> </a:t>
            </a:r>
            <a:r>
              <a:rPr lang="en-GB" dirty="0" err="1"/>
              <a:t>oedd</a:t>
            </a:r>
            <a:r>
              <a:rPr lang="en-GB" dirty="0"/>
              <a:t> y </a:t>
            </a:r>
            <a:r>
              <a:rPr lang="en-GB" dirty="0" err="1"/>
              <a:t>gellid</a:t>
            </a:r>
            <a:r>
              <a:rPr lang="en-GB" dirty="0"/>
              <a:t> </a:t>
            </a:r>
            <a:r>
              <a:rPr lang="en-GB" dirty="0" err="1"/>
              <a:t>dileu</a:t>
            </a:r>
            <a:r>
              <a:rPr lang="en-GB" dirty="0"/>
              <a:t> </a:t>
            </a:r>
            <a:r>
              <a:rPr lang="en-GB" dirty="0" err="1"/>
              <a:t>hiliaeth</a:t>
            </a:r>
            <a:r>
              <a:rPr lang="en-GB" dirty="0"/>
              <a:t> pe bai pob person </a:t>
            </a:r>
            <a:r>
              <a:rPr lang="en-GB" dirty="0" err="1"/>
              <a:t>ethnig</a:t>
            </a:r>
            <a:r>
              <a:rPr lang="en-GB" dirty="0"/>
              <a:t> </a:t>
            </a:r>
            <a:r>
              <a:rPr lang="en-GB" dirty="0" err="1"/>
              <a:t>lleiafrifol</a:t>
            </a:r>
            <a:r>
              <a:rPr lang="en-GB" dirty="0"/>
              <a:t> yn “</a:t>
            </a:r>
            <a:r>
              <a:rPr lang="en-GB" dirty="0" err="1"/>
              <a:t>integreiddio</a:t>
            </a:r>
            <a:r>
              <a:rPr lang="en-GB" dirty="0"/>
              <a:t>” â </a:t>
            </a:r>
            <a:r>
              <a:rPr lang="en-GB" dirty="0" err="1"/>
              <a:t>chymdeithas</a:t>
            </a:r>
            <a:r>
              <a:rPr lang="en-GB" dirty="0"/>
              <a:t> </a:t>
            </a:r>
            <a:r>
              <a:rPr lang="en-GB" dirty="0" err="1"/>
              <a:t>brif</a:t>
            </a:r>
            <a:r>
              <a:rPr lang="en-GB" dirty="0"/>
              <a:t> </a:t>
            </a:r>
            <a:r>
              <a:rPr lang="en-GB" dirty="0" err="1"/>
              <a:t>ffrwd</a:t>
            </a:r>
            <a:r>
              <a:rPr lang="en-GB" dirty="0"/>
              <a:t>, </a:t>
            </a:r>
            <a:r>
              <a:rPr lang="en-GB" dirty="0" err="1"/>
              <a:t>h.y</a:t>
            </a:r>
            <a:r>
              <a:rPr lang="en-GB" dirty="0"/>
              <a:t>. yn dod yn fwy </a:t>
            </a:r>
            <a:r>
              <a:rPr lang="en-GB" dirty="0" err="1"/>
              <a:t>gorllewinol</a:t>
            </a:r>
            <a:r>
              <a:rPr lang="en-GB" dirty="0"/>
              <a:t>, yn </a:t>
            </a:r>
            <a:r>
              <a:rPr lang="en-GB" dirty="0" err="1"/>
              <a:t>dysgu’r</a:t>
            </a:r>
            <a:r>
              <a:rPr lang="en-GB" dirty="0"/>
              <a:t> </a:t>
            </a:r>
            <a:r>
              <a:rPr lang="en-GB" dirty="0" err="1"/>
              <a:t>brif</a:t>
            </a:r>
            <a:r>
              <a:rPr lang="en-GB" dirty="0"/>
              <a:t> </a:t>
            </a:r>
            <a:r>
              <a:rPr lang="en-GB" dirty="0" err="1"/>
              <a:t>iaith</a:t>
            </a:r>
            <a:r>
              <a:rPr lang="en-GB" dirty="0"/>
              <a:t> (ac yn </a:t>
            </a:r>
            <a:r>
              <a:rPr lang="en-GB" dirty="0" err="1"/>
              <a:t>colli</a:t>
            </a:r>
            <a:r>
              <a:rPr lang="en-GB" dirty="0"/>
              <a:t> ei </a:t>
            </a:r>
            <a:r>
              <a:rPr lang="en-GB" dirty="0" err="1"/>
              <a:t>ddiwylliant</a:t>
            </a:r>
            <a:r>
              <a:rPr lang="en-GB" dirty="0"/>
              <a:t>, ei </a:t>
            </a:r>
            <a:r>
              <a:rPr lang="en-GB" dirty="0" err="1"/>
              <a:t>acen</a:t>
            </a:r>
            <a:r>
              <a:rPr lang="en-GB" dirty="0"/>
              <a:t> a’i </a:t>
            </a:r>
            <a:r>
              <a:rPr lang="en-GB" dirty="0" err="1"/>
              <a:t>iaith</a:t>
            </a:r>
            <a:r>
              <a:rPr lang="en-GB" dirty="0"/>
              <a:t>) ac yn ymddwyn yn </a:t>
            </a:r>
            <a:r>
              <a:rPr lang="en-GB" dirty="0" err="1"/>
              <a:t>debycach</a:t>
            </a:r>
            <a:r>
              <a:rPr lang="en-GB" dirty="0"/>
              <a:t> i’r </a:t>
            </a:r>
            <a:r>
              <a:rPr lang="en-GB" dirty="0" err="1"/>
              <a:t>mwyafrif</a:t>
            </a:r>
            <a:r>
              <a:rPr lang="en-GB" dirty="0"/>
              <a:t>. </a:t>
            </a:r>
            <a:r>
              <a:rPr lang="en-GB" dirty="0" err="1"/>
              <a:t>Fodd</a:t>
            </a:r>
            <a:r>
              <a:rPr lang="en-GB" dirty="0"/>
              <a:t> </a:t>
            </a:r>
            <a:r>
              <a:rPr lang="en-GB" dirty="0" err="1"/>
              <a:t>bynnag</a:t>
            </a:r>
            <a:r>
              <a:rPr lang="en-GB" dirty="0"/>
              <a:t>, nid </a:t>
            </a:r>
            <a:r>
              <a:rPr lang="en-GB" dirty="0" err="1"/>
              <a:t>arweiniodd</a:t>
            </a:r>
            <a:r>
              <a:rPr lang="en-GB" dirty="0"/>
              <a:t> hyn at agweddau mwy </a:t>
            </a:r>
            <a:r>
              <a:rPr lang="en-GB" dirty="0" err="1"/>
              <a:t>cadarnhaol</a:t>
            </a:r>
            <a:r>
              <a:rPr lang="en-GB" dirty="0"/>
              <a:t> </a:t>
            </a:r>
            <a:r>
              <a:rPr lang="en-GB" dirty="0" err="1"/>
              <a:t>tuag</a:t>
            </a:r>
            <a:r>
              <a:rPr lang="en-GB" dirty="0"/>
              <a:t> at </a:t>
            </a:r>
            <a:r>
              <a:rPr lang="en-GB" dirty="0" err="1"/>
              <a:t>bobl</a:t>
            </a:r>
            <a:r>
              <a:rPr lang="en-GB" dirty="0"/>
              <a:t> </a:t>
            </a:r>
            <a:r>
              <a:rPr lang="en-GB" dirty="0" err="1"/>
              <a:t>ethnig</a:t>
            </a:r>
            <a:r>
              <a:rPr lang="en-GB" dirty="0"/>
              <a:t> </a:t>
            </a:r>
            <a:r>
              <a:rPr lang="en-GB" dirty="0" err="1"/>
              <a:t>leiafrifol</a:t>
            </a:r>
            <a:r>
              <a:rPr lang="en-GB" dirty="0"/>
              <a:t>. </a:t>
            </a:r>
            <a:r>
              <a:rPr lang="en-GB" dirty="0" err="1"/>
              <a:t>Roeddent</a:t>
            </a:r>
            <a:r>
              <a:rPr lang="en-GB" dirty="0"/>
              <a:t> yn dal i </a:t>
            </a:r>
            <a:r>
              <a:rPr lang="en-GB" dirty="0" err="1"/>
              <a:t>wynebu</a:t>
            </a:r>
            <a:r>
              <a:rPr lang="en-GB" dirty="0"/>
              <a:t> canlyniadau </a:t>
            </a:r>
            <a:r>
              <a:rPr lang="en-GB" dirty="0" err="1"/>
              <a:t>gwaeth</a:t>
            </a:r>
            <a:r>
              <a:rPr lang="en-GB" dirty="0"/>
              <a:t>. </a:t>
            </a:r>
            <a:r>
              <a:rPr lang="en-GB" dirty="0" err="1"/>
              <a:t>Gwelwyd</a:t>
            </a:r>
            <a:r>
              <a:rPr lang="en-GB" dirty="0"/>
              <a:t> </a:t>
            </a:r>
            <a:r>
              <a:rPr lang="en-GB" dirty="0" err="1"/>
              <a:t>wedyn</a:t>
            </a:r>
            <a:r>
              <a:rPr lang="en-GB" dirty="0"/>
              <a:t> yr hyn a </a:t>
            </a:r>
            <a:r>
              <a:rPr lang="en-GB" dirty="0" err="1"/>
              <a:t>elwid</a:t>
            </a:r>
            <a:r>
              <a:rPr lang="en-GB" dirty="0"/>
              <a:t> yn </a:t>
            </a:r>
            <a:r>
              <a:rPr lang="en-GB" dirty="0" err="1"/>
              <a:t>gyffredin</a:t>
            </a:r>
            <a:r>
              <a:rPr lang="en-GB" dirty="0"/>
              <a:t> yn “</a:t>
            </a:r>
            <a:r>
              <a:rPr lang="en-GB" dirty="0" err="1"/>
              <a:t>amlddiwylliannaeth</a:t>
            </a:r>
            <a:r>
              <a:rPr lang="en-GB" dirty="0"/>
              <a:t>”. Y </a:t>
            </a:r>
            <a:r>
              <a:rPr lang="en-GB" dirty="0" err="1"/>
              <a:t>gred</a:t>
            </a:r>
            <a:r>
              <a:rPr lang="en-GB" dirty="0"/>
              <a:t> </a:t>
            </a:r>
            <a:r>
              <a:rPr lang="en-GB" dirty="0" err="1"/>
              <a:t>oedd</a:t>
            </a:r>
            <a:r>
              <a:rPr lang="en-GB" dirty="0"/>
              <a:t> y </a:t>
            </a:r>
            <a:r>
              <a:rPr lang="en-GB" dirty="0" err="1"/>
              <a:t>byddai</a:t>
            </a:r>
            <a:r>
              <a:rPr lang="en-GB" dirty="0"/>
              <a:t> problem </a:t>
            </a:r>
            <a:r>
              <a:rPr lang="en-GB" dirty="0" err="1"/>
              <a:t>hiliaeth</a:t>
            </a:r>
            <a:r>
              <a:rPr lang="en-GB" dirty="0"/>
              <a:t> yn </a:t>
            </a:r>
            <a:r>
              <a:rPr lang="en-GB" dirty="0" err="1"/>
              <a:t>diflannu</a:t>
            </a:r>
            <a:r>
              <a:rPr lang="en-GB" dirty="0"/>
              <a:t> pe bai </a:t>
            </a:r>
            <a:r>
              <a:rPr lang="en-GB" dirty="0" err="1"/>
              <a:t>lleiafrifoedd</a:t>
            </a:r>
            <a:r>
              <a:rPr lang="en-GB" dirty="0"/>
              <a:t> </a:t>
            </a:r>
            <a:r>
              <a:rPr lang="en-GB" dirty="0" err="1"/>
              <a:t>ethnig</a:t>
            </a:r>
            <a:r>
              <a:rPr lang="en-GB" dirty="0"/>
              <a:t> yn </a:t>
            </a:r>
            <a:r>
              <a:rPr lang="en-GB" dirty="0" err="1"/>
              <a:t>rhannu</a:t>
            </a:r>
            <a:r>
              <a:rPr lang="en-GB" dirty="0"/>
              <a:t> eu </a:t>
            </a:r>
            <a:r>
              <a:rPr lang="en-GB" dirty="0" err="1"/>
              <a:t>diwylliannau</a:t>
            </a:r>
            <a:r>
              <a:rPr lang="en-GB" dirty="0"/>
              <a:t> a’u </a:t>
            </a:r>
            <a:r>
              <a:rPr lang="en-GB" dirty="0" err="1"/>
              <a:t>traddodiadau</a:t>
            </a:r>
            <a:r>
              <a:rPr lang="en-GB" dirty="0"/>
              <a:t>, a </a:t>
            </a:r>
            <a:r>
              <a:rPr lang="en-GB" dirty="0" err="1"/>
              <a:t>phe</a:t>
            </a:r>
            <a:r>
              <a:rPr lang="en-GB" dirty="0"/>
              <a:t> </a:t>
            </a:r>
            <a:r>
              <a:rPr lang="en-GB" dirty="0" err="1"/>
              <a:t>bai’r</a:t>
            </a:r>
            <a:r>
              <a:rPr lang="en-GB" dirty="0"/>
              <a:t> </a:t>
            </a:r>
            <a:r>
              <a:rPr lang="en-GB" dirty="0" err="1"/>
              <a:t>gymdeithas</a:t>
            </a:r>
            <a:r>
              <a:rPr lang="en-GB" dirty="0"/>
              <a:t> </a:t>
            </a:r>
            <a:r>
              <a:rPr lang="en-GB" dirty="0" err="1"/>
              <a:t>brif</a:t>
            </a:r>
            <a:r>
              <a:rPr lang="en-GB" dirty="0"/>
              <a:t> </a:t>
            </a:r>
            <a:r>
              <a:rPr lang="en-GB" dirty="0" err="1"/>
              <a:t>ffrwd</a:t>
            </a:r>
            <a:r>
              <a:rPr lang="en-GB" dirty="0"/>
              <a:t> yn gwneud yr un </a:t>
            </a:r>
            <a:r>
              <a:rPr lang="en-GB" dirty="0" err="1"/>
              <a:t>peth</a:t>
            </a:r>
            <a:r>
              <a:rPr lang="en-GB" dirty="0"/>
              <a:t>. </a:t>
            </a:r>
            <a:r>
              <a:rPr lang="en-GB" dirty="0" err="1"/>
              <a:t>Cafodd</a:t>
            </a:r>
            <a:r>
              <a:rPr lang="en-GB" dirty="0"/>
              <a:t> y dull hwn o </a:t>
            </a:r>
            <a:r>
              <a:rPr lang="en-GB" dirty="0" err="1"/>
              <a:t>rannu’r</a:t>
            </a:r>
            <a:r>
              <a:rPr lang="en-GB" dirty="0"/>
              <a:t> hyn a </a:t>
            </a:r>
            <a:r>
              <a:rPr lang="en-GB" dirty="0" err="1"/>
              <a:t>elwir</a:t>
            </a:r>
            <a:r>
              <a:rPr lang="en-GB" dirty="0"/>
              <a:t> yn </a:t>
            </a:r>
            <a:r>
              <a:rPr lang="en-GB" dirty="0" err="1"/>
              <a:t>aml</a:t>
            </a:r>
            <a:r>
              <a:rPr lang="en-GB" dirty="0"/>
              <a:t> yn “saris, samosas a </a:t>
            </a:r>
            <a:r>
              <a:rPr lang="en-GB" dirty="0" err="1"/>
              <a:t>drymiau</a:t>
            </a:r>
            <a:r>
              <a:rPr lang="en-GB" dirty="0"/>
              <a:t> dur” ei </a:t>
            </a:r>
            <a:r>
              <a:rPr lang="en-GB" dirty="0" err="1"/>
              <a:t>ystumio</a:t>
            </a:r>
            <a:r>
              <a:rPr lang="en-GB" dirty="0"/>
              <a:t>, a </a:t>
            </a:r>
            <a:r>
              <a:rPr lang="en-GB" dirty="0" err="1"/>
              <a:t>gwelwyd</a:t>
            </a:r>
            <a:r>
              <a:rPr lang="en-GB" dirty="0"/>
              <a:t> </a:t>
            </a:r>
            <a:r>
              <a:rPr lang="en-GB" dirty="0" err="1"/>
              <a:t>mai</a:t>
            </a:r>
            <a:r>
              <a:rPr lang="en-GB" dirty="0"/>
              <a:t> pobl </a:t>
            </a:r>
            <a:r>
              <a:rPr lang="en-GB" dirty="0" err="1"/>
              <a:t>ethnig</a:t>
            </a:r>
            <a:r>
              <a:rPr lang="en-GB" dirty="0"/>
              <a:t> </a:t>
            </a:r>
            <a:r>
              <a:rPr lang="en-GB" dirty="0" err="1"/>
              <a:t>leiafrifol</a:t>
            </a:r>
            <a:r>
              <a:rPr lang="en-GB" dirty="0"/>
              <a:t> yn </a:t>
            </a:r>
            <a:r>
              <a:rPr lang="en-GB" dirty="0" err="1"/>
              <a:t>bennaf</a:t>
            </a:r>
            <a:r>
              <a:rPr lang="en-GB" dirty="0"/>
              <a:t> </a:t>
            </a:r>
            <a:r>
              <a:rPr lang="en-GB" dirty="0" err="1"/>
              <a:t>oedd</a:t>
            </a:r>
            <a:r>
              <a:rPr lang="en-GB" dirty="0"/>
              <a:t> yn </a:t>
            </a:r>
            <a:r>
              <a:rPr lang="en-GB" dirty="0" err="1"/>
              <a:t>rhannu</a:t>
            </a:r>
            <a:r>
              <a:rPr lang="en-GB" dirty="0"/>
              <a:t> eu </a:t>
            </a:r>
            <a:r>
              <a:rPr lang="en-GB" dirty="0" err="1"/>
              <a:t>diwylliannau</a:t>
            </a:r>
            <a:r>
              <a:rPr lang="en-GB" dirty="0"/>
              <a:t>, er mwyn </a:t>
            </a:r>
            <a:r>
              <a:rPr lang="en-GB" dirty="0" err="1"/>
              <a:t>plesio</a:t>
            </a:r>
            <a:r>
              <a:rPr lang="en-GB" dirty="0"/>
              <a:t> a </a:t>
            </a:r>
            <a:r>
              <a:rPr lang="en-GB" dirty="0" err="1"/>
              <a:t>chael</a:t>
            </a:r>
            <a:r>
              <a:rPr lang="en-GB" dirty="0"/>
              <a:t> eu cynnwys mewn </a:t>
            </a:r>
            <a:r>
              <a:rPr lang="en-GB" dirty="0" err="1"/>
              <a:t>fforymau</a:t>
            </a:r>
            <a:r>
              <a:rPr lang="en-GB" dirty="0"/>
              <a:t> gwneud penderfyniadau. </a:t>
            </a:r>
            <a:r>
              <a:rPr lang="en-GB" dirty="0" err="1"/>
              <a:t>Unwaith</a:t>
            </a:r>
            <a:r>
              <a:rPr lang="en-GB" dirty="0"/>
              <a:t> </a:t>
            </a:r>
            <a:r>
              <a:rPr lang="en-GB" dirty="0" err="1"/>
              <a:t>eto</a:t>
            </a:r>
            <a:r>
              <a:rPr lang="en-GB" dirty="0"/>
              <a:t>, </a:t>
            </a:r>
            <a:r>
              <a:rPr lang="en-GB" dirty="0" err="1"/>
              <a:t>ni</a:t>
            </a:r>
            <a:r>
              <a:rPr lang="en-GB" dirty="0"/>
              <a:t> </a:t>
            </a:r>
            <a:r>
              <a:rPr lang="en-GB" dirty="0" err="1"/>
              <a:t>fu’r</a:t>
            </a:r>
            <a:r>
              <a:rPr lang="en-GB" dirty="0"/>
              <a:t> dull hwn o roi </a:t>
            </a:r>
            <a:r>
              <a:rPr lang="en-GB" dirty="0" err="1"/>
              <a:t>terfyn</a:t>
            </a:r>
            <a:r>
              <a:rPr lang="en-GB" dirty="0"/>
              <a:t> ar </a:t>
            </a:r>
            <a:r>
              <a:rPr lang="en-GB" dirty="0" err="1"/>
              <a:t>hiliaeth</a:t>
            </a:r>
            <a:r>
              <a:rPr lang="en-GB" dirty="0"/>
              <a:t> yn </a:t>
            </a:r>
            <a:r>
              <a:rPr lang="en-GB" dirty="0" err="1"/>
              <a:t>llwyddiannus</a:t>
            </a:r>
            <a:r>
              <a:rPr lang="en-GB" dirty="0"/>
              <a:t>! </a:t>
            </a:r>
            <a:r>
              <a:rPr lang="en-GB" dirty="0" err="1"/>
              <a:t>Bu’r</a:t>
            </a:r>
            <a:r>
              <a:rPr lang="en-GB" dirty="0"/>
              <a:t> dull </a:t>
            </a:r>
            <a:r>
              <a:rPr lang="en-GB" dirty="0" err="1"/>
              <a:t>mwyaf</a:t>
            </a:r>
            <a:r>
              <a:rPr lang="en-GB" dirty="0"/>
              <a:t> </a:t>
            </a:r>
            <a:r>
              <a:rPr lang="en-GB" dirty="0" err="1"/>
              <a:t>diweddar</a:t>
            </a:r>
            <a:r>
              <a:rPr lang="en-GB" dirty="0"/>
              <a:t> o sicrhau “</a:t>
            </a:r>
            <a:r>
              <a:rPr lang="en-GB" dirty="0" err="1"/>
              <a:t>cydraddoldeb</a:t>
            </a:r>
            <a:r>
              <a:rPr lang="en-GB" dirty="0"/>
              <a:t> </a:t>
            </a:r>
            <a:r>
              <a:rPr lang="en-GB" dirty="0" err="1"/>
              <a:t>hil</a:t>
            </a:r>
            <a:r>
              <a:rPr lang="en-GB" dirty="0"/>
              <a:t>” yn fwy </a:t>
            </a:r>
            <a:r>
              <a:rPr lang="en-GB" dirty="0" err="1"/>
              <a:t>llwyddiannus</a:t>
            </a:r>
            <a:r>
              <a:rPr lang="en-GB" dirty="0"/>
              <a:t>, gan ei fod yn seiliedig ar </a:t>
            </a:r>
            <a:r>
              <a:rPr lang="en-GB" dirty="0" err="1"/>
              <a:t>Ddeddf</a:t>
            </a:r>
            <a:r>
              <a:rPr lang="en-GB" dirty="0"/>
              <a:t> </a:t>
            </a:r>
            <a:r>
              <a:rPr lang="en-GB" dirty="0" err="1"/>
              <a:t>Cydraddoldeb</a:t>
            </a:r>
            <a:r>
              <a:rPr lang="en-GB" dirty="0"/>
              <a:t> 2010. Ond </a:t>
            </a:r>
            <a:r>
              <a:rPr lang="en-GB" dirty="0" err="1"/>
              <a:t>unwaith</a:t>
            </a:r>
            <a:r>
              <a:rPr lang="en-GB" dirty="0"/>
              <a:t> </a:t>
            </a:r>
            <a:r>
              <a:rPr lang="en-GB" dirty="0" err="1"/>
              <a:t>eto</a:t>
            </a:r>
            <a:r>
              <a:rPr lang="en-GB" dirty="0"/>
              <a:t>, </a:t>
            </a:r>
            <a:r>
              <a:rPr lang="en-GB" dirty="0" err="1"/>
              <a:t>cyfyngedig</a:t>
            </a:r>
            <a:r>
              <a:rPr lang="en-GB" dirty="0"/>
              <a:t> fu ei </a:t>
            </a:r>
            <a:r>
              <a:rPr lang="en-GB" dirty="0" err="1"/>
              <a:t>effaith</a:t>
            </a:r>
            <a:r>
              <a:rPr lang="en-GB" dirty="0"/>
              <a:t>. Y </a:t>
            </a:r>
            <a:r>
              <a:rPr lang="en-GB" dirty="0" err="1"/>
              <a:t>ddadl</a:t>
            </a:r>
            <a:r>
              <a:rPr lang="en-GB" dirty="0"/>
              <a:t> </a:t>
            </a:r>
            <a:r>
              <a:rPr lang="en-GB" dirty="0" err="1"/>
              <a:t>oedd</a:t>
            </a:r>
            <a:r>
              <a:rPr lang="en-GB" dirty="0"/>
              <a:t> y </a:t>
            </a:r>
            <a:r>
              <a:rPr lang="en-GB" dirty="0" err="1"/>
              <a:t>byddai</a:t>
            </a:r>
            <a:r>
              <a:rPr lang="en-GB" dirty="0"/>
              <a:t> rhoi </a:t>
            </a:r>
            <a:r>
              <a:rPr lang="en-GB" dirty="0" err="1"/>
              <a:t>cyfle</a:t>
            </a:r>
            <a:r>
              <a:rPr lang="en-GB" dirty="0"/>
              <a:t> cyfartal i </a:t>
            </a:r>
            <a:r>
              <a:rPr lang="en-GB" dirty="0" err="1"/>
              <a:t>bobl</a:t>
            </a:r>
            <a:r>
              <a:rPr lang="en-GB" dirty="0"/>
              <a:t> </a:t>
            </a:r>
            <a:r>
              <a:rPr lang="en-GB" dirty="0" err="1"/>
              <a:t>ethnig</a:t>
            </a:r>
            <a:r>
              <a:rPr lang="en-GB" dirty="0"/>
              <a:t> </a:t>
            </a:r>
            <a:r>
              <a:rPr lang="en-GB" dirty="0" err="1"/>
              <a:t>leiafrifol</a:t>
            </a:r>
            <a:r>
              <a:rPr lang="en-GB" dirty="0"/>
              <a:t> a grwpiau </a:t>
            </a:r>
            <a:r>
              <a:rPr lang="en-GB" dirty="0" err="1"/>
              <a:t>gwarchodedig</a:t>
            </a:r>
            <a:r>
              <a:rPr lang="en-GB" dirty="0"/>
              <a:t> eraill </a:t>
            </a:r>
            <a:r>
              <a:rPr lang="en-GB" dirty="0" err="1"/>
              <a:t>gyflawni’r</a:t>
            </a:r>
            <a:r>
              <a:rPr lang="en-GB" dirty="0"/>
              <a:t> hyn y gallai pobl yn y </a:t>
            </a:r>
            <a:r>
              <a:rPr lang="en-GB" dirty="0" err="1"/>
              <a:t>gymdeithas</a:t>
            </a:r>
            <a:r>
              <a:rPr lang="en-GB" dirty="0"/>
              <a:t> </a:t>
            </a:r>
            <a:r>
              <a:rPr lang="en-GB" dirty="0" err="1"/>
              <a:t>brif</a:t>
            </a:r>
            <a:r>
              <a:rPr lang="en-GB" dirty="0"/>
              <a:t> </a:t>
            </a:r>
            <a:r>
              <a:rPr lang="en-GB" dirty="0" err="1"/>
              <a:t>ffrwd</a:t>
            </a:r>
            <a:r>
              <a:rPr lang="en-GB" dirty="0"/>
              <a:t> ei </a:t>
            </a:r>
            <a:r>
              <a:rPr lang="en-GB" dirty="0" err="1"/>
              <a:t>gyflawni</a:t>
            </a:r>
            <a:r>
              <a:rPr lang="en-GB" dirty="0"/>
              <a:t>, yn “</a:t>
            </a:r>
            <a:r>
              <a:rPr lang="en-GB" dirty="0" err="1"/>
              <a:t>cydraddoli</a:t>
            </a:r>
            <a:r>
              <a:rPr lang="en-GB" dirty="0"/>
              <a:t>” y </a:t>
            </a:r>
            <a:r>
              <a:rPr lang="en-GB" dirty="0" err="1"/>
              <a:t>ras</a:t>
            </a:r>
            <a:r>
              <a:rPr lang="en-GB" dirty="0"/>
              <a:t> i </a:t>
            </a:r>
            <a:r>
              <a:rPr lang="en-GB" dirty="0" err="1"/>
              <a:t>ymuno</a:t>
            </a:r>
            <a:r>
              <a:rPr lang="en-GB" dirty="0"/>
              <a:t> a </a:t>
            </a:r>
            <a:r>
              <a:rPr lang="en-GB" dirty="0" err="1"/>
              <a:t>llwyddo</a:t>
            </a:r>
            <a:r>
              <a:rPr lang="en-GB" dirty="0"/>
              <a:t>. Er enghraifft, gallai pobl </a:t>
            </a:r>
            <a:r>
              <a:rPr lang="en-GB" dirty="0" err="1"/>
              <a:t>ethnig</a:t>
            </a:r>
            <a:r>
              <a:rPr lang="en-GB" dirty="0"/>
              <a:t> </a:t>
            </a:r>
            <a:r>
              <a:rPr lang="en-GB" dirty="0" err="1"/>
              <a:t>leiafrifol</a:t>
            </a:r>
            <a:r>
              <a:rPr lang="en-GB" dirty="0"/>
              <a:t> </a:t>
            </a:r>
            <a:r>
              <a:rPr lang="en-GB" dirty="0" err="1"/>
              <a:t>fanteisio</a:t>
            </a:r>
            <a:r>
              <a:rPr lang="en-GB" dirty="0"/>
              <a:t> ar </a:t>
            </a:r>
            <a:r>
              <a:rPr lang="en-GB" dirty="0" err="1"/>
              <a:t>gyfleoedd</a:t>
            </a:r>
            <a:r>
              <a:rPr lang="en-GB" dirty="0"/>
              <a:t> </a:t>
            </a:r>
            <a:r>
              <a:rPr lang="en-GB" dirty="0" err="1"/>
              <a:t>hyfforddi</a:t>
            </a:r>
            <a:r>
              <a:rPr lang="en-GB" dirty="0"/>
              <a:t> a </a:t>
            </a:r>
            <a:r>
              <a:rPr lang="en-GB" dirty="0" err="1"/>
              <a:t>datblygu</a:t>
            </a:r>
            <a:r>
              <a:rPr lang="en-GB" dirty="0"/>
              <a:t> fel rhan o’r camau gweithredu </a:t>
            </a:r>
            <a:r>
              <a:rPr lang="en-GB" dirty="0" err="1"/>
              <a:t>cadarnhaol</a:t>
            </a:r>
            <a:r>
              <a:rPr lang="en-GB" dirty="0"/>
              <a:t> a </a:t>
            </a:r>
            <a:r>
              <a:rPr lang="en-GB" dirty="0" err="1"/>
              <a:t>ganiatawyd</a:t>
            </a:r>
            <a:r>
              <a:rPr lang="en-GB" dirty="0"/>
              <a:t> o dan y </a:t>
            </a:r>
            <a:r>
              <a:rPr lang="en-GB" dirty="0" err="1"/>
              <a:t>Ddeddf</a:t>
            </a:r>
            <a:r>
              <a:rPr lang="en-GB" dirty="0"/>
              <a:t> </a:t>
            </a:r>
            <a:r>
              <a:rPr lang="en-GB" dirty="0" err="1"/>
              <a:t>Cydraddoldeb</a:t>
            </a:r>
            <a:r>
              <a:rPr lang="en-GB" dirty="0"/>
              <a:t>. </a:t>
            </a:r>
            <a:r>
              <a:rPr lang="en-GB" dirty="0" err="1"/>
              <a:t>Fodd</a:t>
            </a:r>
            <a:r>
              <a:rPr lang="en-GB" dirty="0"/>
              <a:t> </a:t>
            </a:r>
            <a:r>
              <a:rPr lang="en-GB" dirty="0" err="1"/>
              <a:t>bynnag</a:t>
            </a:r>
            <a:r>
              <a:rPr lang="en-GB" dirty="0"/>
              <a:t>, </a:t>
            </a:r>
            <a:r>
              <a:rPr lang="en-GB" dirty="0" err="1"/>
              <a:t>roedd</a:t>
            </a:r>
            <a:r>
              <a:rPr lang="en-GB" dirty="0"/>
              <a:t> y rhai a </a:t>
            </a:r>
            <a:r>
              <a:rPr lang="en-GB" dirty="0" err="1"/>
              <a:t>oedd</a:t>
            </a:r>
            <a:r>
              <a:rPr lang="en-GB" dirty="0"/>
              <a:t> yn </a:t>
            </a:r>
            <a:r>
              <a:rPr lang="en-GB" dirty="0" err="1"/>
              <a:t>llwyddo</a:t>
            </a:r>
            <a:r>
              <a:rPr lang="en-GB" dirty="0"/>
              <a:t> </a:t>
            </a:r>
            <a:r>
              <a:rPr lang="en-GB" dirty="0" err="1"/>
              <a:t>drwy</a:t>
            </a:r>
            <a:r>
              <a:rPr lang="en-GB" dirty="0"/>
              <a:t> gael </a:t>
            </a:r>
            <a:r>
              <a:rPr lang="en-GB" dirty="0" err="1"/>
              <a:t>rhyw</a:t>
            </a:r>
            <a:r>
              <a:rPr lang="en-GB" dirty="0"/>
              <a:t> </a:t>
            </a:r>
            <a:r>
              <a:rPr lang="en-GB" dirty="0" err="1"/>
              <a:t>fath</a:t>
            </a:r>
            <a:r>
              <a:rPr lang="en-GB" dirty="0"/>
              <a:t> o </a:t>
            </a:r>
            <a:r>
              <a:rPr lang="en-GB" dirty="0" err="1"/>
              <a:t>gyfle</a:t>
            </a:r>
            <a:r>
              <a:rPr lang="en-GB" dirty="0"/>
              <a:t> cyfartal i </a:t>
            </a:r>
            <a:r>
              <a:rPr lang="en-GB" dirty="0" err="1"/>
              <a:t>ymuno</a:t>
            </a:r>
            <a:r>
              <a:rPr lang="en-GB" dirty="0"/>
              <a:t> â </a:t>
            </a:r>
            <a:r>
              <a:rPr lang="en-GB" dirty="0" err="1"/>
              <a:t>sefydliadau</a:t>
            </a:r>
            <a:r>
              <a:rPr lang="en-GB" dirty="0"/>
              <a:t>, yn </a:t>
            </a:r>
            <a:r>
              <a:rPr lang="en-GB" dirty="0" err="1"/>
              <a:t>aml</a:t>
            </a:r>
            <a:r>
              <a:rPr lang="en-GB" dirty="0"/>
              <a:t> yn </a:t>
            </a:r>
            <a:r>
              <a:rPr lang="en-GB" dirty="0" err="1"/>
              <a:t>methu</a:t>
            </a:r>
            <a:r>
              <a:rPr lang="en-GB" dirty="0"/>
              <a:t> yn </a:t>
            </a:r>
            <a:r>
              <a:rPr lang="en-GB" dirty="0" err="1"/>
              <a:t>fuan</a:t>
            </a:r>
            <a:r>
              <a:rPr lang="en-GB" dirty="0"/>
              <a:t> wedi hynny. Nid </a:t>
            </a:r>
            <a:r>
              <a:rPr lang="en-GB" dirty="0" err="1"/>
              <a:t>oedd</a:t>
            </a:r>
            <a:r>
              <a:rPr lang="en-GB" dirty="0"/>
              <a:t> y </a:t>
            </a:r>
            <a:r>
              <a:rPr lang="en-GB" dirty="0" err="1"/>
              <a:t>polisïau</a:t>
            </a:r>
            <a:r>
              <a:rPr lang="en-GB" dirty="0"/>
              <a:t>, er enghraifft ar gyfer </a:t>
            </a:r>
            <a:r>
              <a:rPr lang="en-GB" dirty="0" err="1"/>
              <a:t>camu</a:t>
            </a:r>
            <a:r>
              <a:rPr lang="en-GB" dirty="0"/>
              <a:t> ymlaen, </a:t>
            </a:r>
            <a:r>
              <a:rPr lang="en-GB" dirty="0" err="1"/>
              <a:t>mentora</a:t>
            </a:r>
            <a:r>
              <a:rPr lang="en-GB" dirty="0"/>
              <a:t>, </a:t>
            </a:r>
            <a:r>
              <a:rPr lang="en-GB" dirty="0" err="1"/>
              <a:t>nawdd</a:t>
            </a:r>
            <a:r>
              <a:rPr lang="en-GB" dirty="0"/>
              <a:t> a’r angen i gael </a:t>
            </a:r>
            <a:r>
              <a:rPr lang="en-GB" dirty="0" err="1"/>
              <a:t>rhwydweithiau</a:t>
            </a:r>
            <a:r>
              <a:rPr lang="en-GB" dirty="0"/>
              <a:t> </a:t>
            </a:r>
            <a:r>
              <a:rPr lang="en-GB" dirty="0" err="1"/>
              <a:t>anffurfiol</a:t>
            </a:r>
            <a:r>
              <a:rPr lang="en-GB" dirty="0"/>
              <a:t>, yn </a:t>
            </a:r>
            <a:r>
              <a:rPr lang="en-GB" dirty="0" err="1"/>
              <a:t>ystyried</a:t>
            </a:r>
            <a:r>
              <a:rPr lang="en-GB" dirty="0"/>
              <a:t> pobl </a:t>
            </a:r>
            <a:r>
              <a:rPr lang="en-GB" dirty="0" err="1"/>
              <a:t>ethnig</a:t>
            </a:r>
            <a:r>
              <a:rPr lang="en-GB" dirty="0"/>
              <a:t> </a:t>
            </a:r>
            <a:r>
              <a:rPr lang="en-GB" dirty="0" err="1"/>
              <a:t>leiafrifol</a:t>
            </a:r>
            <a:r>
              <a:rPr lang="en-GB" dirty="0"/>
              <a:t>, ac felly </a:t>
            </a:r>
            <a:r>
              <a:rPr lang="en-GB" dirty="0" err="1"/>
              <a:t>roeddent</a:t>
            </a:r>
            <a:r>
              <a:rPr lang="en-GB" dirty="0"/>
              <a:t> yn gwahaniaethu yn eu </a:t>
            </a:r>
            <a:r>
              <a:rPr lang="en-GB" dirty="0" err="1"/>
              <a:t>herbyn</a:t>
            </a:r>
            <a:r>
              <a:rPr lang="en-GB" dirty="0"/>
              <a:t>. </a:t>
            </a:r>
            <a:r>
              <a:rPr lang="en-GB" dirty="0" err="1"/>
              <a:t>Ffocws</a:t>
            </a:r>
            <a:r>
              <a:rPr lang="en-GB" dirty="0"/>
              <a:t> pob un o’r tri dull gweithredu </a:t>
            </a:r>
            <a:r>
              <a:rPr lang="en-GB" dirty="0" err="1"/>
              <a:t>oedd</a:t>
            </a:r>
            <a:r>
              <a:rPr lang="en-GB" dirty="0"/>
              <a:t> sut y </a:t>
            </a:r>
            <a:r>
              <a:rPr lang="en-GB" dirty="0" err="1"/>
              <a:t>gellid</a:t>
            </a:r>
            <a:r>
              <a:rPr lang="en-GB" dirty="0"/>
              <a:t> “</a:t>
            </a:r>
            <a:r>
              <a:rPr lang="en-GB" dirty="0" err="1"/>
              <a:t>unioni</a:t>
            </a:r>
            <a:r>
              <a:rPr lang="en-GB" dirty="0"/>
              <a:t> problem” pobl </a:t>
            </a:r>
            <a:r>
              <a:rPr lang="en-GB" dirty="0" err="1"/>
              <a:t>ethnig</a:t>
            </a:r>
            <a:r>
              <a:rPr lang="en-GB" dirty="0"/>
              <a:t> </a:t>
            </a:r>
            <a:r>
              <a:rPr lang="en-GB" dirty="0" err="1"/>
              <a:t>leiafrifol</a:t>
            </a:r>
            <a:r>
              <a:rPr lang="en-GB" dirty="0"/>
              <a:t>. Nid </a:t>
            </a:r>
            <a:r>
              <a:rPr lang="en-GB" dirty="0" err="1"/>
              <a:t>oedd</a:t>
            </a:r>
            <a:r>
              <a:rPr lang="en-GB" dirty="0"/>
              <a:t> dim un ohonynt yn </a:t>
            </a:r>
            <a:r>
              <a:rPr lang="en-GB" dirty="0" err="1"/>
              <a:t>ystyried</a:t>
            </a:r>
            <a:r>
              <a:rPr lang="en-GB" dirty="0"/>
              <a:t> yr </a:t>
            </a:r>
            <a:r>
              <a:rPr lang="en-GB" dirty="0" err="1"/>
              <a:t>anghydbwysedd</a:t>
            </a:r>
            <a:r>
              <a:rPr lang="en-GB" dirty="0"/>
              <a:t> </a:t>
            </a:r>
            <a:r>
              <a:rPr lang="en-GB" dirty="0" err="1"/>
              <a:t>grym</a:t>
            </a:r>
            <a:r>
              <a:rPr lang="en-GB" dirty="0"/>
              <a:t> </a:t>
            </a:r>
            <a:r>
              <a:rPr lang="en-GB" dirty="0" err="1"/>
              <a:t>hanesyddol</a:t>
            </a:r>
            <a:r>
              <a:rPr lang="en-GB" dirty="0"/>
              <a:t> rhwng </a:t>
            </a:r>
            <a:r>
              <a:rPr lang="en-GB" dirty="0" err="1"/>
              <a:t>cymunedau</a:t>
            </a:r>
            <a:r>
              <a:rPr lang="en-GB" dirty="0"/>
              <a:t> Gwyn ac </a:t>
            </a:r>
            <a:r>
              <a:rPr lang="en-GB" dirty="0" err="1"/>
              <a:t>ethnig</a:t>
            </a:r>
            <a:r>
              <a:rPr lang="en-GB" dirty="0"/>
              <a:t> </a:t>
            </a:r>
            <a:r>
              <a:rPr lang="en-GB" dirty="0" err="1"/>
              <a:t>lleiafrifol</a:t>
            </a:r>
            <a:r>
              <a:rPr lang="en-GB" dirty="0"/>
              <a:t>. At hynny, nid </a:t>
            </a:r>
            <a:r>
              <a:rPr lang="en-GB" dirty="0" err="1"/>
              <a:t>oeddent</a:t>
            </a:r>
            <a:r>
              <a:rPr lang="en-GB" dirty="0"/>
              <a:t> yn </a:t>
            </a:r>
            <a:r>
              <a:rPr lang="en-GB" dirty="0" err="1"/>
              <a:t>ystyried</a:t>
            </a:r>
            <a:r>
              <a:rPr lang="en-GB" dirty="0"/>
              <a:t> sut mae </a:t>
            </a:r>
            <a:r>
              <a:rPr lang="en-GB" dirty="0" err="1"/>
              <a:t>hiliaeth</a:t>
            </a:r>
            <a:r>
              <a:rPr lang="en-GB" dirty="0"/>
              <a:t> wedi’i </a:t>
            </a:r>
            <a:r>
              <a:rPr lang="en-GB" dirty="0" err="1"/>
              <a:t>hymgorffori</a:t>
            </a:r>
            <a:r>
              <a:rPr lang="en-GB" dirty="0"/>
              <a:t> ym </a:t>
            </a:r>
            <a:r>
              <a:rPr lang="en-GB" dirty="0" err="1"/>
              <a:t>mholisïau</a:t>
            </a:r>
            <a:r>
              <a:rPr lang="en-GB" dirty="0"/>
              <a:t>, </a:t>
            </a:r>
            <a:r>
              <a:rPr lang="en-GB" dirty="0" err="1"/>
              <a:t>prosesau</a:t>
            </a:r>
            <a:r>
              <a:rPr lang="en-GB" dirty="0"/>
              <a:t> ac arferion gweithio </a:t>
            </a:r>
            <a:r>
              <a:rPr lang="en-GB" dirty="0" err="1"/>
              <a:t>sefydliadau</a:t>
            </a:r>
            <a:r>
              <a:rPr lang="en-GB" dirty="0"/>
              <a:t>, er mwyn sicrhau bod y </a:t>
            </a:r>
            <a:r>
              <a:rPr lang="en-GB" dirty="0" err="1"/>
              <a:t>mwyafrif</a:t>
            </a:r>
            <a:r>
              <a:rPr lang="en-GB" dirty="0"/>
              <a:t> (Gwyn) yn </a:t>
            </a:r>
            <a:r>
              <a:rPr lang="en-GB" dirty="0" err="1"/>
              <a:t>cadw</a:t>
            </a:r>
            <a:r>
              <a:rPr lang="en-GB" dirty="0"/>
              <a:t> </a:t>
            </a:r>
            <a:r>
              <a:rPr lang="en-GB" dirty="0" err="1"/>
              <a:t>grym</a:t>
            </a:r>
            <a:r>
              <a:rPr lang="en-GB" dirty="0"/>
              <a:t> a </a:t>
            </a:r>
            <a:r>
              <a:rPr lang="en-GB" dirty="0" err="1"/>
              <a:t>dylanwad</a:t>
            </a:r>
            <a:r>
              <a:rPr lang="en-GB" dirty="0"/>
              <a:t>. Mae </a:t>
            </a:r>
            <a:r>
              <a:rPr lang="en-GB" dirty="0" err="1"/>
              <a:t>etifeddiaeth</a:t>
            </a:r>
            <a:r>
              <a:rPr lang="en-GB" dirty="0"/>
              <a:t> </a:t>
            </a:r>
            <a:r>
              <a:rPr lang="en-GB" dirty="0" err="1"/>
              <a:t>hiliaeth</a:t>
            </a:r>
            <a:r>
              <a:rPr lang="en-GB" dirty="0"/>
              <a:t> yn parhau</a:t>
            </a:r>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34</a:t>
            </a:fld>
            <a:endParaRPr lang="en-GB"/>
          </a:p>
        </p:txBody>
      </p:sp>
    </p:spTree>
    <p:extLst>
      <p:ext uri="{BB962C8B-B14F-4D97-AF65-F5344CB8AC3E}">
        <p14:creationId xmlns:p14="http://schemas.microsoft.com/office/powerpoint/2010/main" val="15907527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pobl â </a:t>
            </a:r>
            <a:r>
              <a:rPr lang="en-GB" dirty="0" err="1"/>
              <a:t>threftadaeth</a:t>
            </a:r>
            <a:r>
              <a:rPr lang="en-GB" dirty="0"/>
              <a:t> </a:t>
            </a:r>
            <a:r>
              <a:rPr lang="en-GB" dirty="0" err="1"/>
              <a:t>gymysg</a:t>
            </a:r>
            <a:r>
              <a:rPr lang="en-GB" dirty="0"/>
              <a:t> </a:t>
            </a:r>
            <a:r>
              <a:rPr lang="en-GB" dirty="0" err="1"/>
              <a:t>bellach</a:t>
            </a:r>
            <a:r>
              <a:rPr lang="en-GB" dirty="0"/>
              <a:t> yn un o'r grwpiau </a:t>
            </a:r>
            <a:r>
              <a:rPr lang="en-GB" dirty="0" err="1"/>
              <a:t>poblogaeth</a:t>
            </a:r>
            <a:r>
              <a:rPr lang="en-GB" dirty="0"/>
              <a:t> </a:t>
            </a:r>
            <a:r>
              <a:rPr lang="en-GB" dirty="0" err="1"/>
              <a:t>mwyaf</a:t>
            </a:r>
            <a:r>
              <a:rPr lang="en-GB" dirty="0"/>
              <a:t> </a:t>
            </a:r>
            <a:r>
              <a:rPr lang="en-GB" dirty="0" err="1"/>
              <a:t>yng</a:t>
            </a:r>
            <a:r>
              <a:rPr lang="en-GB" dirty="0"/>
              <a:t> </a:t>
            </a:r>
            <a:r>
              <a:rPr lang="en-GB" dirty="0" err="1"/>
              <a:t>Nghymru</a:t>
            </a:r>
            <a:endParaRPr lang="en-GB" dirty="0"/>
          </a:p>
          <a:p>
            <a:r>
              <a:rPr lang="en-GB" dirty="0"/>
              <a:t>Mae </a:t>
            </a:r>
            <a:r>
              <a:rPr lang="en-GB" dirty="0" err="1"/>
              <a:t>cynlluniau</a:t>
            </a:r>
            <a:r>
              <a:rPr lang="en-GB" dirty="0"/>
              <a:t> wedi bod o'r </a:t>
            </a:r>
            <a:r>
              <a:rPr lang="en-GB" dirty="0" err="1"/>
              <a:t>blaen</a:t>
            </a:r>
            <a:r>
              <a:rPr lang="en-GB" dirty="0"/>
              <a:t>. Mae yna </a:t>
            </a:r>
            <a:r>
              <a:rPr lang="en-GB" dirty="0" err="1"/>
              <a:t>eiriau</a:t>
            </a:r>
            <a:r>
              <a:rPr lang="en-GB" dirty="0"/>
              <a:t> </a:t>
            </a:r>
            <a:r>
              <a:rPr lang="en-GB" dirty="0" err="1"/>
              <a:t>rydyn</a:t>
            </a:r>
            <a:r>
              <a:rPr lang="en-GB" dirty="0"/>
              <a:t> </a:t>
            </a:r>
            <a:r>
              <a:rPr lang="en-GB" dirty="0" err="1"/>
              <a:t>ni</a:t>
            </a:r>
            <a:r>
              <a:rPr lang="en-GB" dirty="0"/>
              <a:t> </a:t>
            </a:r>
            <a:r>
              <a:rPr lang="en-GB" dirty="0" err="1"/>
              <a:t>wedi'u</a:t>
            </a:r>
            <a:r>
              <a:rPr lang="en-GB" dirty="0"/>
              <a:t> </a:t>
            </a:r>
            <a:r>
              <a:rPr lang="en-GB" dirty="0" err="1"/>
              <a:t>defnyddio</a:t>
            </a:r>
            <a:r>
              <a:rPr lang="en-GB" dirty="0"/>
              <a:t> ac yn dal i gael eu </a:t>
            </a:r>
            <a:r>
              <a:rPr lang="en-GB" dirty="0" err="1"/>
              <a:t>defnyddio</a:t>
            </a:r>
            <a:r>
              <a:rPr lang="en-GB" dirty="0"/>
              <a:t> ar y </a:t>
            </a:r>
            <a:r>
              <a:rPr lang="en-GB" dirty="0" err="1"/>
              <a:t>cwrs</a:t>
            </a:r>
            <a:r>
              <a:rPr lang="en-GB" dirty="0"/>
              <a:t> hwn sy'n adlewyrchu'r camau </a:t>
            </a:r>
            <a:r>
              <a:rPr lang="en-GB" dirty="0" err="1"/>
              <a:t>rydyn</a:t>
            </a:r>
            <a:r>
              <a:rPr lang="en-GB" dirty="0"/>
              <a:t> </a:t>
            </a:r>
            <a:r>
              <a:rPr lang="en-GB" dirty="0" err="1"/>
              <a:t>ni</a:t>
            </a:r>
            <a:r>
              <a:rPr lang="en-GB" dirty="0"/>
              <a:t> wedi rhoi </a:t>
            </a:r>
            <a:r>
              <a:rPr lang="en-GB" dirty="0" err="1"/>
              <a:t>cynnig</a:t>
            </a:r>
            <a:r>
              <a:rPr lang="en-GB" dirty="0"/>
              <a:t> </a:t>
            </a:r>
            <a:r>
              <a:rPr lang="en-GB" dirty="0" err="1"/>
              <a:t>arnyn</a:t>
            </a:r>
            <a:r>
              <a:rPr lang="en-GB" dirty="0"/>
              <a:t> </a:t>
            </a:r>
            <a:r>
              <a:rPr lang="en-GB" dirty="0" err="1"/>
              <a:t>nhw</a:t>
            </a:r>
            <a:r>
              <a:rPr lang="en-GB" dirty="0"/>
              <a:t> ond sydd wedi </a:t>
            </a:r>
            <a:r>
              <a:rPr lang="en-GB" dirty="0" err="1"/>
              <a:t>methu</a:t>
            </a:r>
            <a:r>
              <a:rPr lang="en-GB" dirty="0"/>
              <a:t>. Mae'r </a:t>
            </a:r>
            <a:r>
              <a:rPr lang="en-GB" dirty="0" err="1"/>
              <a:t>ychydig</a:t>
            </a:r>
            <a:r>
              <a:rPr lang="en-GB" dirty="0"/>
              <a:t> </a:t>
            </a:r>
            <a:r>
              <a:rPr lang="en-GB" dirty="0" err="1"/>
              <a:t>sleidiau</a:t>
            </a:r>
            <a:r>
              <a:rPr lang="en-GB" dirty="0"/>
              <a:t> nesaf yn </a:t>
            </a:r>
            <a:r>
              <a:rPr lang="en-GB" dirty="0" err="1"/>
              <a:t>cydnabod</a:t>
            </a:r>
            <a:r>
              <a:rPr lang="en-GB" dirty="0"/>
              <a:t> y </a:t>
            </a:r>
            <a:r>
              <a:rPr lang="en-GB" dirty="0" err="1"/>
              <a:t>rhain</a:t>
            </a:r>
            <a:r>
              <a:rPr lang="en-GB" dirty="0"/>
              <a:t>. Mae'r </a:t>
            </a:r>
            <a:r>
              <a:rPr lang="en-GB" dirty="0" err="1"/>
              <a:t>Cynllun</a:t>
            </a:r>
            <a:r>
              <a:rPr lang="en-GB" dirty="0"/>
              <a:t> </a:t>
            </a:r>
            <a:r>
              <a:rPr lang="en-GB" dirty="0" err="1"/>
              <a:t>Gwrth-hiliol</a:t>
            </a:r>
            <a:r>
              <a:rPr lang="en-GB" dirty="0"/>
              <a:t> yn </a:t>
            </a:r>
            <a:r>
              <a:rPr lang="en-GB" dirty="0" err="1"/>
              <a:t>ddarlleniad</a:t>
            </a:r>
            <a:r>
              <a:rPr lang="en-GB" dirty="0"/>
              <a:t> da. </a:t>
            </a:r>
          </a:p>
          <a:p>
            <a:endParaRPr lang="en-GB" dirty="0"/>
          </a:p>
          <a:p>
            <a:endParaRPr lang="en-GB" dirty="0"/>
          </a:p>
          <a:p>
            <a:r>
              <a:rPr lang="en-GB" dirty="0"/>
              <a:t>Ethnic minority people have become accustomed to living with the reality of racism. Many committed ethnic minority organisations, from the third sector in particular, have long been calling for change. But the murder of George Floyd and the greater impact of COVID-19 on ethnic minority groups brought the conversation about racism into everyone’s home, office and organisation. As a nation we have started to have difficult discussions, about how we define our history, what we do about monuments that celebrate slavery, and how and what we should teach the next generation. These events have encouraged people from all communities to speak out against these and previous injustices. As a society we have started to talk about power, ‘white privilege’ and, more recently, about being an ‘ally’ or an ‘accomplice’. We are starting to discuss where the responsibility for change lies, and how people holding power and influence need to act now. Racism disturbs most people. But it is those who lead, and have power, who have the greatest responsibility to do something about it. We agree that we need to do something different, because doing what we did before is not likely to produce a different outcome. For many decades people have tried to look at how we can address and even prevent racism and its impact. In the early decades of attempting to tackle racism there was a common belief that if all ethnic minority people “integrate” into mainstream society i.e. became more westernised, learned the main language (and lost their cultures, accents and languages) and behave more like the majority, this would remove racism. However, this did not result in greater acceptance of ethnic minority people. The poorer outcomes for them remained. This was followed by what was commonly called “multi-culturalism”. The thinking was that if ethnic minorities shared their cultures and traditions, and the mainstream society did the same, the problem of racism would disappear. This approach of sharing what is commonly called “saris, samosas and steel bands” became skewed with mainly ethnic minority people sharing their cultures, to appease and to ask for inclusion into decision making fora. Again, this approach to stop racism also didn’t work! The more recent approach of “race equality” worked better, as it was, and still is, under-pinned by the Equality Act 2010. But again, its impact has been limited. This approach argued that if we gave ethnic minority people and other protected groups equal opportunity to achieve what people in the mainstream society were able to achieve, that would “equalise” the race to enter and succeed. Ethnic minority people for instance could have training and development as part of the positive action allowed under the Equality Act. However, 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The focus in all three approaches was about how we ”fix” ethnic minority people. None took into account the historical imbalance of power between white and ethnic minority communities. Further, they did not address how racism is embedded in organisations’ polices, processes and ways of working practices, to ensure power and influence remain with the (white) majority. The legacy of racism persists.</a:t>
            </a:r>
          </a:p>
        </p:txBody>
      </p:sp>
      <p:sp>
        <p:nvSpPr>
          <p:cNvPr id="4" name="Slide Number Placeholder 3"/>
          <p:cNvSpPr>
            <a:spLocks noGrp="1"/>
          </p:cNvSpPr>
          <p:nvPr>
            <p:ph type="sldNum" sz="quarter" idx="5"/>
          </p:nvPr>
        </p:nvSpPr>
        <p:spPr/>
        <p:txBody>
          <a:bodyPr/>
          <a:lstStyle/>
          <a:p>
            <a:fld id="{0ECC8C07-3F3D-4D92-BD96-7ACBA6EAA575}" type="slidenum">
              <a:rPr lang="en-GB" smtClean="0"/>
              <a:t>35</a:t>
            </a:fld>
            <a:endParaRPr lang="en-GB"/>
          </a:p>
        </p:txBody>
      </p:sp>
    </p:spTree>
    <p:extLst>
      <p:ext uri="{BB962C8B-B14F-4D97-AF65-F5344CB8AC3E}">
        <p14:creationId xmlns:p14="http://schemas.microsoft.com/office/powerpoint/2010/main" val="32857086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that the plan is a good read for issues with previous plans of action.</a:t>
            </a:r>
          </a:p>
        </p:txBody>
      </p:sp>
      <p:sp>
        <p:nvSpPr>
          <p:cNvPr id="4" name="Slide Number Placeholder 3"/>
          <p:cNvSpPr>
            <a:spLocks noGrp="1"/>
          </p:cNvSpPr>
          <p:nvPr>
            <p:ph type="sldNum" sz="quarter" idx="5"/>
          </p:nvPr>
        </p:nvSpPr>
        <p:spPr/>
        <p:txBody>
          <a:bodyPr/>
          <a:lstStyle/>
          <a:p>
            <a:fld id="{0ECC8C07-3F3D-4D92-BD96-7ACBA6EAA575}" type="slidenum">
              <a:rPr lang="en-GB" smtClean="0"/>
              <a:t>36</a:t>
            </a:fld>
            <a:endParaRPr lang="en-GB"/>
          </a:p>
        </p:txBody>
      </p:sp>
    </p:spTree>
    <p:extLst>
      <p:ext uri="{BB962C8B-B14F-4D97-AF65-F5344CB8AC3E}">
        <p14:creationId xmlns:p14="http://schemas.microsoft.com/office/powerpoint/2010/main" val="33044806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that the plan is a good read for issues with previous plans of action.</a:t>
            </a:r>
          </a:p>
        </p:txBody>
      </p:sp>
      <p:sp>
        <p:nvSpPr>
          <p:cNvPr id="4" name="Slide Number Placeholder 3"/>
          <p:cNvSpPr>
            <a:spLocks noGrp="1"/>
          </p:cNvSpPr>
          <p:nvPr>
            <p:ph type="sldNum" sz="quarter" idx="5"/>
          </p:nvPr>
        </p:nvSpPr>
        <p:spPr/>
        <p:txBody>
          <a:bodyPr/>
          <a:lstStyle/>
          <a:p>
            <a:fld id="{0ECC8C07-3F3D-4D92-BD96-7ACBA6EAA575}" type="slidenum">
              <a:rPr lang="en-GB" smtClean="0"/>
              <a:t>37</a:t>
            </a:fld>
            <a:endParaRPr lang="en-GB"/>
          </a:p>
        </p:txBody>
      </p:sp>
    </p:spTree>
    <p:extLst>
      <p:ext uri="{BB962C8B-B14F-4D97-AF65-F5344CB8AC3E}">
        <p14:creationId xmlns:p14="http://schemas.microsoft.com/office/powerpoint/2010/main" val="33107609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Nid </a:t>
            </a:r>
            <a:r>
              <a:rPr lang="en-GB" dirty="0" err="1"/>
              <a:t>oedd</a:t>
            </a:r>
            <a:r>
              <a:rPr lang="en-GB" dirty="0"/>
              <a:t> y </a:t>
            </a:r>
            <a:r>
              <a:rPr lang="en-GB" dirty="0" err="1"/>
              <a:t>polisïau</a:t>
            </a:r>
            <a:r>
              <a:rPr lang="en-GB" dirty="0"/>
              <a:t>, er enghraifft ar gyfer </a:t>
            </a:r>
            <a:r>
              <a:rPr lang="en-GB" dirty="0" err="1"/>
              <a:t>camu</a:t>
            </a:r>
            <a:r>
              <a:rPr lang="en-GB" dirty="0"/>
              <a:t> ymlaen, </a:t>
            </a:r>
            <a:r>
              <a:rPr lang="en-GB" dirty="0" err="1"/>
              <a:t>mentora</a:t>
            </a:r>
            <a:r>
              <a:rPr lang="en-GB" dirty="0"/>
              <a:t>, </a:t>
            </a:r>
            <a:r>
              <a:rPr lang="en-GB" dirty="0" err="1"/>
              <a:t>nawdd</a:t>
            </a:r>
            <a:r>
              <a:rPr lang="en-GB" dirty="0"/>
              <a:t> a’r angen i gael </a:t>
            </a:r>
            <a:r>
              <a:rPr lang="en-GB" dirty="0" err="1"/>
              <a:t>rhwydweithiau</a:t>
            </a:r>
            <a:r>
              <a:rPr lang="en-GB" dirty="0"/>
              <a:t> </a:t>
            </a:r>
            <a:r>
              <a:rPr lang="en-GB" dirty="0" err="1"/>
              <a:t>anffurfiol</a:t>
            </a:r>
            <a:r>
              <a:rPr lang="en-GB" dirty="0"/>
              <a:t>, yn </a:t>
            </a:r>
            <a:r>
              <a:rPr lang="en-GB" dirty="0" err="1"/>
              <a:t>ystyried</a:t>
            </a:r>
            <a:r>
              <a:rPr lang="en-GB" dirty="0"/>
              <a:t> pobl </a:t>
            </a:r>
            <a:r>
              <a:rPr lang="en-GB" dirty="0" err="1"/>
              <a:t>ethnig</a:t>
            </a:r>
            <a:r>
              <a:rPr lang="en-GB" dirty="0"/>
              <a:t> </a:t>
            </a:r>
            <a:r>
              <a:rPr lang="en-GB" dirty="0" err="1"/>
              <a:t>leiafrifol</a:t>
            </a:r>
            <a:r>
              <a:rPr lang="en-GB" dirty="0"/>
              <a:t>, ac felly </a:t>
            </a:r>
            <a:r>
              <a:rPr lang="en-GB" dirty="0" err="1"/>
              <a:t>roeddent</a:t>
            </a:r>
            <a:r>
              <a:rPr lang="en-GB" dirty="0"/>
              <a:t> yn gwahaniaethu yn eu </a:t>
            </a:r>
            <a:r>
              <a:rPr lang="en-GB" dirty="0" err="1"/>
              <a:t>herbyn</a:t>
            </a:r>
            <a:r>
              <a:rPr lang="en-GB" dirty="0"/>
              <a:t>. </a:t>
            </a:r>
            <a:r>
              <a:rPr lang="en-GB" dirty="0" err="1"/>
              <a:t>Ffocws</a:t>
            </a:r>
            <a:r>
              <a:rPr lang="en-GB" dirty="0"/>
              <a:t> pob un o’r tri dull gweithredu </a:t>
            </a:r>
            <a:r>
              <a:rPr lang="en-GB" dirty="0" err="1"/>
              <a:t>oedd</a:t>
            </a:r>
            <a:r>
              <a:rPr lang="en-GB" dirty="0"/>
              <a:t> sut y </a:t>
            </a:r>
            <a:r>
              <a:rPr lang="en-GB" dirty="0" err="1"/>
              <a:t>gellid</a:t>
            </a:r>
            <a:r>
              <a:rPr lang="en-GB" dirty="0"/>
              <a:t> “</a:t>
            </a:r>
            <a:r>
              <a:rPr lang="en-GB" dirty="0" err="1"/>
              <a:t>unioni</a:t>
            </a:r>
            <a:r>
              <a:rPr lang="en-GB" dirty="0"/>
              <a:t> problem” pobl </a:t>
            </a:r>
            <a:r>
              <a:rPr lang="en-GB" dirty="0" err="1"/>
              <a:t>ethnig</a:t>
            </a:r>
            <a:r>
              <a:rPr lang="en-GB" dirty="0"/>
              <a:t> </a:t>
            </a:r>
            <a:r>
              <a:rPr lang="en-GB" dirty="0" err="1"/>
              <a:t>leiafrifol</a:t>
            </a:r>
            <a:r>
              <a:rPr lang="en-GB" dirty="0"/>
              <a:t>. Nid </a:t>
            </a:r>
            <a:r>
              <a:rPr lang="en-GB" dirty="0" err="1"/>
              <a:t>oedd</a:t>
            </a:r>
            <a:r>
              <a:rPr lang="en-GB" dirty="0"/>
              <a:t> dim un ohonynt yn </a:t>
            </a:r>
            <a:r>
              <a:rPr lang="en-GB" dirty="0" err="1"/>
              <a:t>ystyried</a:t>
            </a:r>
            <a:r>
              <a:rPr lang="en-GB" dirty="0"/>
              <a:t> yr </a:t>
            </a:r>
            <a:r>
              <a:rPr lang="en-GB" dirty="0" err="1"/>
              <a:t>anghydbwysedd</a:t>
            </a:r>
            <a:r>
              <a:rPr lang="en-GB" dirty="0"/>
              <a:t> </a:t>
            </a:r>
            <a:r>
              <a:rPr lang="en-GB" dirty="0" err="1"/>
              <a:t>grym</a:t>
            </a:r>
            <a:r>
              <a:rPr lang="en-GB" dirty="0"/>
              <a:t> </a:t>
            </a:r>
            <a:r>
              <a:rPr lang="en-GB" dirty="0" err="1"/>
              <a:t>hanesyddol</a:t>
            </a:r>
            <a:r>
              <a:rPr lang="en-GB" dirty="0"/>
              <a:t> rhwng </a:t>
            </a:r>
            <a:r>
              <a:rPr lang="en-GB" dirty="0" err="1"/>
              <a:t>cymunedau</a:t>
            </a:r>
            <a:r>
              <a:rPr lang="en-GB" dirty="0"/>
              <a:t> Gwyn ac </a:t>
            </a:r>
            <a:r>
              <a:rPr lang="en-GB" dirty="0" err="1"/>
              <a:t>ethnig</a:t>
            </a:r>
            <a:r>
              <a:rPr lang="en-GB" dirty="0"/>
              <a:t> </a:t>
            </a:r>
            <a:r>
              <a:rPr lang="en-GB" dirty="0" err="1"/>
              <a:t>lleiafrifol</a:t>
            </a:r>
            <a:r>
              <a:rPr lang="en-GB" dirty="0"/>
              <a:t>. At hynny, nid </a:t>
            </a:r>
            <a:r>
              <a:rPr lang="en-GB" dirty="0" err="1"/>
              <a:t>oeddent</a:t>
            </a:r>
            <a:r>
              <a:rPr lang="en-GB" dirty="0"/>
              <a:t> yn </a:t>
            </a:r>
            <a:r>
              <a:rPr lang="en-GB" dirty="0" err="1"/>
              <a:t>ystyried</a:t>
            </a:r>
            <a:r>
              <a:rPr lang="en-GB" dirty="0"/>
              <a:t> sut mae </a:t>
            </a:r>
            <a:r>
              <a:rPr lang="en-GB" dirty="0" err="1"/>
              <a:t>hiliaeth</a:t>
            </a:r>
            <a:r>
              <a:rPr lang="en-GB" dirty="0"/>
              <a:t> wedi’i </a:t>
            </a:r>
            <a:r>
              <a:rPr lang="en-GB" dirty="0" err="1"/>
              <a:t>hymgorffori</a:t>
            </a:r>
            <a:r>
              <a:rPr lang="en-GB" dirty="0"/>
              <a:t> ym </a:t>
            </a:r>
            <a:r>
              <a:rPr lang="en-GB" dirty="0" err="1"/>
              <a:t>mholisïau</a:t>
            </a:r>
            <a:r>
              <a:rPr lang="en-GB" dirty="0"/>
              <a:t>, </a:t>
            </a:r>
            <a:r>
              <a:rPr lang="en-GB" dirty="0" err="1"/>
              <a:t>prosesau</a:t>
            </a:r>
            <a:r>
              <a:rPr lang="en-GB" dirty="0"/>
              <a:t> ac arferion gweithio </a:t>
            </a:r>
            <a:r>
              <a:rPr lang="en-GB" dirty="0" err="1"/>
              <a:t>sefydliadau</a:t>
            </a:r>
            <a:r>
              <a:rPr lang="en-GB" dirty="0"/>
              <a:t>, er mwyn sicrhau bod y </a:t>
            </a:r>
            <a:r>
              <a:rPr lang="en-GB" dirty="0" err="1"/>
              <a:t>mwyafrif</a:t>
            </a:r>
            <a:r>
              <a:rPr lang="en-GB" dirty="0"/>
              <a:t> (Gwyn) yn </a:t>
            </a:r>
            <a:r>
              <a:rPr lang="en-GB" dirty="0" err="1"/>
              <a:t>cadw</a:t>
            </a:r>
            <a:r>
              <a:rPr lang="en-GB" dirty="0"/>
              <a:t> </a:t>
            </a:r>
            <a:r>
              <a:rPr lang="en-GB" dirty="0" err="1"/>
              <a:t>grym</a:t>
            </a:r>
            <a:r>
              <a:rPr lang="en-GB" dirty="0"/>
              <a:t> a </a:t>
            </a:r>
            <a:r>
              <a:rPr lang="en-GB" dirty="0" err="1"/>
              <a:t>dylanwad</a:t>
            </a:r>
            <a:r>
              <a:rPr lang="en-GB" dirty="0"/>
              <a:t>. Mae </a:t>
            </a:r>
            <a:r>
              <a:rPr lang="en-GB" dirty="0" err="1"/>
              <a:t>etifeddiaeth</a:t>
            </a:r>
            <a:r>
              <a:rPr lang="en-GB" dirty="0"/>
              <a:t> </a:t>
            </a:r>
            <a:r>
              <a:rPr lang="en-GB" dirty="0" err="1"/>
              <a:t>hiliaeth</a:t>
            </a:r>
            <a:r>
              <a:rPr lang="en-GB" dirty="0"/>
              <a:t> yn parhau. </a:t>
            </a:r>
          </a:p>
        </p:txBody>
      </p:sp>
      <p:sp>
        <p:nvSpPr>
          <p:cNvPr id="4" name="Slide Number Placeholder 3"/>
          <p:cNvSpPr>
            <a:spLocks noGrp="1"/>
          </p:cNvSpPr>
          <p:nvPr>
            <p:ph type="sldNum" sz="quarter" idx="5"/>
          </p:nvPr>
        </p:nvSpPr>
        <p:spPr/>
        <p:txBody>
          <a:bodyPr/>
          <a:lstStyle/>
          <a:p>
            <a:fld id="{0ECC8C07-3F3D-4D92-BD96-7ACBA6EAA575}" type="slidenum">
              <a:rPr lang="en-GB" smtClean="0"/>
              <a:t>40</a:t>
            </a:fld>
            <a:endParaRPr lang="en-GB"/>
          </a:p>
        </p:txBody>
      </p:sp>
    </p:spTree>
    <p:extLst>
      <p:ext uri="{BB962C8B-B14F-4D97-AF65-F5344CB8AC3E}">
        <p14:creationId xmlns:p14="http://schemas.microsoft.com/office/powerpoint/2010/main" val="27737104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more recent approach of “race equality” worked better, as it was, and still is, under-pinned by the Equality Act 2010. But again, its impact has been limited. This approach argued that if we gave ethnic minority people and other protected groups equal opportunity to achieve what people in the mainstream society were able to achieve, that would “equalise” the race to enter and succeed. Ethnic minority people for instance could have training and development as part of the positive action allowed under the Equality Act. However, 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The focus in all three approaches was about how we ”fix” ethnic minority people. None took into account the historical imbalance of power between white and ethnic minority communities. Further, they did not address how racism is embedded in organisations’ polices, processes and ways of working practices, to ensure power and influence remain with the (white) majority. The legacy of racism persists.</a:t>
            </a:r>
          </a:p>
        </p:txBody>
      </p:sp>
      <p:sp>
        <p:nvSpPr>
          <p:cNvPr id="4" name="Slide Number Placeholder 3"/>
          <p:cNvSpPr>
            <a:spLocks noGrp="1"/>
          </p:cNvSpPr>
          <p:nvPr>
            <p:ph type="sldNum" sz="quarter" idx="5"/>
          </p:nvPr>
        </p:nvSpPr>
        <p:spPr/>
        <p:txBody>
          <a:bodyPr/>
          <a:lstStyle/>
          <a:p>
            <a:fld id="{0ECC8C07-3F3D-4D92-BD96-7ACBA6EAA575}" type="slidenum">
              <a:rPr lang="en-GB" smtClean="0"/>
              <a:t>41</a:t>
            </a:fld>
            <a:endParaRPr lang="en-GB"/>
          </a:p>
        </p:txBody>
      </p:sp>
    </p:spTree>
    <p:extLst>
      <p:ext uri="{BB962C8B-B14F-4D97-AF65-F5344CB8AC3E}">
        <p14:creationId xmlns:p14="http://schemas.microsoft.com/office/powerpoint/2010/main" val="40640537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Anti-racism is about changing the systems, policies and processes which for so long have embedded a negative view of ethnic minority people. These negative biases can only be tackled through an anti-racist approach. ‘Fixing’ ethnic minority people, either as individuals or as a group, is not the answer. Often it is the systems for progression, and for selecting who will be mentored, coached or sponsored, that fail people. In service provision, it is often the ‘colour-blind’ approach that works against ethnic minority people. Frequently, the assumption is made that ‘providing the same for everyone’ will be the most appropriate service. Whereas in fact, taking people’s differences (e.g. language, dietary needs, dress, etc.) leads to a more sensitive, accessible and effective service. Often the consequence of the colour-blind approach is that ethnic minority people struggle to enter jobs, or to progress, or to receive services appropriate to their needs. For us, anti-racism involves actively identifying and getting rid of policies, systems, structures and processes that produce radically different outcomes for ethnic minority groups. It requires us to acknowledge that even if we do not see ourselves as ‘racist’ we can, by turning our eye away, be complicit in allowing racism to continue. We know that negative stereotypes about ethnic minority people can develop from as early as age four. So even without knowing it, we can be socialised into holding negative stereotypes. And when people are in a position of power, these stereotypes can have a major impact on the decisions they make, and therefore on ethnic minority people. By taking an anti-racist approach we are choosing to take radical action, rather than the ‘small steps’ of the past. The precise form of this action will of course vary between different policy areas, and this is reflected in the plan. The Anti-racist Wales Action Plan (</a:t>
            </a:r>
            <a:r>
              <a:rPr lang="en-GB" dirty="0" err="1"/>
              <a:t>gov.wales</a:t>
            </a:r>
            <a:r>
              <a:rPr lang="en-GB" dirty="0"/>
              <a:t>/antiracist-</a:t>
            </a:r>
            <a:r>
              <a:rPr lang="en-GB" dirty="0" err="1"/>
              <a:t>wales</a:t>
            </a:r>
            <a:r>
              <a:rPr lang="en-GB" dirty="0"/>
              <a:t>-action-plan) is just that, it is a plan to do something different about racism in all the areas in which the Welsh Government has control or influence.</a:t>
            </a:r>
          </a:p>
          <a:p>
            <a:endParaRPr lang="en-GB" dirty="0"/>
          </a:p>
          <a:p>
            <a:r>
              <a:rPr lang="en-GB" dirty="0"/>
              <a:t>The Welsh Government also accepted and implemented recommendations made by Professor Charlotte Williams on the need to incorporate the history of slavery and colonialism into the school curriculum. The First Minister had also commissioned Gaynor </a:t>
            </a:r>
            <a:r>
              <a:rPr lang="en-GB" dirty="0" err="1"/>
              <a:t>Legall</a:t>
            </a:r>
            <a:r>
              <a:rPr lang="en-GB" dirty="0"/>
              <a:t> to lead a review of street names and monuments associated with slavery and colonialism, to see what could be done to rebalance, explain and interpret what was really behind those names, statues and markings.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44</a:t>
            </a:fld>
            <a:endParaRPr lang="en-GB"/>
          </a:p>
        </p:txBody>
      </p:sp>
    </p:spTree>
    <p:extLst>
      <p:ext uri="{BB962C8B-B14F-4D97-AF65-F5344CB8AC3E}">
        <p14:creationId xmlns:p14="http://schemas.microsoft.com/office/powerpoint/2010/main" val="27715684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a:t>
            </a:r>
            <a:r>
              <a:rPr lang="en-GB" dirty="0" err="1"/>
              <a:t>gwrth-hiliaeth</a:t>
            </a:r>
            <a:r>
              <a:rPr lang="en-GB" dirty="0"/>
              <a:t> yn ymwneud â newid systemau, </a:t>
            </a:r>
            <a:r>
              <a:rPr lang="en-GB" dirty="0" err="1"/>
              <a:t>polisïau</a:t>
            </a:r>
            <a:r>
              <a:rPr lang="en-GB" dirty="0"/>
              <a:t> a </a:t>
            </a:r>
            <a:r>
              <a:rPr lang="en-GB" dirty="0" err="1"/>
              <a:t>phrosesau</a:t>
            </a:r>
            <a:r>
              <a:rPr lang="en-GB" dirty="0"/>
              <a:t> sydd wedi cynnwys agwedd </a:t>
            </a:r>
            <a:r>
              <a:rPr lang="en-GB" dirty="0" err="1"/>
              <a:t>negyddol</a:t>
            </a:r>
            <a:r>
              <a:rPr lang="en-GB" dirty="0"/>
              <a:t> at </a:t>
            </a:r>
            <a:r>
              <a:rPr lang="en-GB" dirty="0" err="1"/>
              <a:t>bobl</a:t>
            </a:r>
            <a:r>
              <a:rPr lang="en-GB" dirty="0"/>
              <a:t> </a:t>
            </a:r>
            <a:r>
              <a:rPr lang="en-GB" dirty="0" err="1"/>
              <a:t>ethnig</a:t>
            </a:r>
            <a:r>
              <a:rPr lang="en-GB" dirty="0"/>
              <a:t> </a:t>
            </a:r>
            <a:r>
              <a:rPr lang="en-GB" dirty="0" err="1"/>
              <a:t>leiafrifol</a:t>
            </a:r>
            <a:r>
              <a:rPr lang="en-GB" dirty="0"/>
              <a:t>. Dim ond </a:t>
            </a:r>
            <a:r>
              <a:rPr lang="en-GB" dirty="0" err="1"/>
              <a:t>drwy</a:t>
            </a:r>
            <a:r>
              <a:rPr lang="en-GB" dirty="0"/>
              <a:t> ddull gweithredu </a:t>
            </a:r>
            <a:r>
              <a:rPr lang="en-GB" dirty="0" err="1"/>
              <a:t>gwrth-hiliol</a:t>
            </a:r>
            <a:r>
              <a:rPr lang="en-GB" dirty="0"/>
              <a:t> y gellir </a:t>
            </a:r>
            <a:r>
              <a:rPr lang="en-GB" dirty="0" err="1"/>
              <a:t>mynd</a:t>
            </a:r>
            <a:r>
              <a:rPr lang="en-GB" dirty="0"/>
              <a:t> i’r </a:t>
            </a:r>
            <a:r>
              <a:rPr lang="en-GB" dirty="0" err="1"/>
              <a:t>afael</a:t>
            </a:r>
            <a:r>
              <a:rPr lang="en-GB" dirty="0"/>
              <a:t> â’r </a:t>
            </a:r>
            <a:r>
              <a:rPr lang="en-GB" dirty="0" err="1"/>
              <a:t>rhagfarnau</a:t>
            </a:r>
            <a:r>
              <a:rPr lang="en-GB" dirty="0"/>
              <a:t> </a:t>
            </a:r>
            <a:r>
              <a:rPr lang="en-GB" dirty="0" err="1"/>
              <a:t>negyddol</a:t>
            </a:r>
            <a:r>
              <a:rPr lang="en-GB" dirty="0"/>
              <a:t> hyn. Nid ‘</a:t>
            </a:r>
            <a:r>
              <a:rPr lang="en-GB" dirty="0" err="1"/>
              <a:t>unioni</a:t>
            </a:r>
            <a:r>
              <a:rPr lang="en-GB" dirty="0"/>
              <a:t> problem’ pobl </a:t>
            </a:r>
            <a:r>
              <a:rPr lang="en-GB" dirty="0" err="1"/>
              <a:t>ethnig</a:t>
            </a:r>
            <a:r>
              <a:rPr lang="en-GB" dirty="0"/>
              <a:t> </a:t>
            </a:r>
            <a:r>
              <a:rPr lang="en-GB" dirty="0" err="1"/>
              <a:t>leiafrifol</a:t>
            </a:r>
            <a:r>
              <a:rPr lang="en-GB" dirty="0"/>
              <a:t>, fel </a:t>
            </a:r>
            <a:r>
              <a:rPr lang="en-GB" dirty="0" err="1"/>
              <a:t>unigolion</a:t>
            </a:r>
            <a:r>
              <a:rPr lang="en-GB" dirty="0"/>
              <a:t> neu grwpiau, yw’r </a:t>
            </a:r>
            <a:r>
              <a:rPr lang="en-GB" dirty="0" err="1"/>
              <a:t>ateb</a:t>
            </a:r>
            <a:r>
              <a:rPr lang="en-GB" dirty="0"/>
              <a:t>. Yn </a:t>
            </a:r>
            <a:r>
              <a:rPr lang="en-GB" dirty="0" err="1"/>
              <a:t>aml</a:t>
            </a:r>
            <a:r>
              <a:rPr lang="en-GB" dirty="0"/>
              <a:t>, y systemau ar gyfer </a:t>
            </a:r>
            <a:r>
              <a:rPr lang="en-GB" dirty="0" err="1"/>
              <a:t>camu</a:t>
            </a:r>
            <a:r>
              <a:rPr lang="en-GB" dirty="0"/>
              <a:t> ymlaen, ac ar gyfer </a:t>
            </a:r>
            <a:r>
              <a:rPr lang="en-GB" dirty="0" err="1"/>
              <a:t>dewis</a:t>
            </a:r>
            <a:r>
              <a:rPr lang="en-GB" dirty="0"/>
              <a:t> </a:t>
            </a:r>
            <a:r>
              <a:rPr lang="en-GB" dirty="0" err="1"/>
              <a:t>pwy</a:t>
            </a:r>
            <a:r>
              <a:rPr lang="en-GB" dirty="0"/>
              <a:t> a </a:t>
            </a:r>
            <a:r>
              <a:rPr lang="en-GB" dirty="0" err="1"/>
              <a:t>gaiff</a:t>
            </a:r>
            <a:r>
              <a:rPr lang="en-GB" dirty="0"/>
              <a:t> ei </a:t>
            </a:r>
            <a:r>
              <a:rPr lang="en-GB" dirty="0" err="1"/>
              <a:t>fentora</a:t>
            </a:r>
            <a:r>
              <a:rPr lang="en-GB" dirty="0"/>
              <a:t>, ei </a:t>
            </a:r>
            <a:r>
              <a:rPr lang="en-GB" dirty="0" err="1"/>
              <a:t>hyfforddi</a:t>
            </a:r>
            <a:r>
              <a:rPr lang="en-GB" dirty="0"/>
              <a:t> neu ei </a:t>
            </a:r>
            <a:r>
              <a:rPr lang="en-GB" dirty="0" err="1"/>
              <a:t>noddi</a:t>
            </a:r>
            <a:r>
              <a:rPr lang="en-GB" dirty="0"/>
              <a:t>, sy’n gwneud cam â </a:t>
            </a:r>
            <a:r>
              <a:rPr lang="en-GB" dirty="0" err="1"/>
              <a:t>phobl</a:t>
            </a:r>
            <a:r>
              <a:rPr lang="en-GB" dirty="0"/>
              <a:t>. Wrth </a:t>
            </a:r>
            <a:r>
              <a:rPr lang="en-GB" dirty="0" err="1"/>
              <a:t>ddarparu</a:t>
            </a:r>
            <a:r>
              <a:rPr lang="en-GB" dirty="0"/>
              <a:t> gwasanaethau, y dull gweithredu </a:t>
            </a:r>
            <a:r>
              <a:rPr lang="en-GB" dirty="0" err="1"/>
              <a:t>lliwddall</a:t>
            </a:r>
            <a:r>
              <a:rPr lang="en-GB" dirty="0"/>
              <a:t> sydd, yn </a:t>
            </a:r>
            <a:r>
              <a:rPr lang="en-GB" dirty="0" err="1"/>
              <a:t>aml</a:t>
            </a:r>
            <a:r>
              <a:rPr lang="en-GB" dirty="0"/>
              <a:t>, yn gweithio yn </a:t>
            </a:r>
            <a:r>
              <a:rPr lang="en-GB" dirty="0" err="1"/>
              <a:t>erbyn</a:t>
            </a:r>
            <a:r>
              <a:rPr lang="en-GB" dirty="0"/>
              <a:t> pobl </a:t>
            </a:r>
            <a:r>
              <a:rPr lang="en-GB" dirty="0" err="1"/>
              <a:t>ethnig</a:t>
            </a:r>
            <a:r>
              <a:rPr lang="en-GB" dirty="0"/>
              <a:t> </a:t>
            </a:r>
            <a:r>
              <a:rPr lang="en-GB" dirty="0" err="1"/>
              <a:t>leiafrifol</a:t>
            </a:r>
            <a:r>
              <a:rPr lang="en-GB" dirty="0"/>
              <a:t>. Yn </a:t>
            </a:r>
            <a:r>
              <a:rPr lang="en-GB" dirty="0" err="1"/>
              <a:t>aml</a:t>
            </a:r>
            <a:r>
              <a:rPr lang="en-GB" dirty="0"/>
              <a:t>, </a:t>
            </a:r>
            <a:r>
              <a:rPr lang="en-GB" dirty="0" err="1"/>
              <a:t>tybir</a:t>
            </a:r>
            <a:r>
              <a:rPr lang="en-GB" dirty="0"/>
              <a:t> </a:t>
            </a:r>
            <a:r>
              <a:rPr lang="en-GB" dirty="0" err="1"/>
              <a:t>mai</a:t>
            </a:r>
            <a:r>
              <a:rPr lang="en-GB" dirty="0"/>
              <a:t> ‘</a:t>
            </a:r>
            <a:r>
              <a:rPr lang="en-GB" dirty="0" err="1"/>
              <a:t>darparu’r</a:t>
            </a:r>
            <a:r>
              <a:rPr lang="en-GB" dirty="0"/>
              <a:t> un </a:t>
            </a:r>
            <a:r>
              <a:rPr lang="en-GB" dirty="0" err="1"/>
              <a:t>peth</a:t>
            </a:r>
            <a:r>
              <a:rPr lang="en-GB" dirty="0"/>
              <a:t> i bawb’ fydd y gwasanaeth </a:t>
            </a:r>
            <a:r>
              <a:rPr lang="en-GB" dirty="0" err="1"/>
              <a:t>mwyaf</a:t>
            </a:r>
            <a:r>
              <a:rPr lang="en-GB" dirty="0"/>
              <a:t> </a:t>
            </a:r>
            <a:r>
              <a:rPr lang="en-GB" dirty="0" err="1"/>
              <a:t>priodol</a:t>
            </a:r>
            <a:r>
              <a:rPr lang="en-GB" dirty="0"/>
              <a:t>. Ond mewn </a:t>
            </a:r>
            <a:r>
              <a:rPr lang="en-GB" dirty="0" err="1"/>
              <a:t>gwirionedd</a:t>
            </a:r>
            <a:r>
              <a:rPr lang="en-GB" dirty="0"/>
              <a:t>, </a:t>
            </a:r>
            <a:r>
              <a:rPr lang="en-GB" dirty="0" err="1"/>
              <a:t>drwy</a:t>
            </a:r>
            <a:r>
              <a:rPr lang="en-GB" dirty="0"/>
              <a:t> </a:t>
            </a:r>
            <a:r>
              <a:rPr lang="en-GB" dirty="0" err="1"/>
              <a:t>ystyried</a:t>
            </a:r>
            <a:r>
              <a:rPr lang="en-GB" dirty="0"/>
              <a:t> gwahaniaethau pobl (</a:t>
            </a:r>
            <a:r>
              <a:rPr lang="en-GB" dirty="0" err="1"/>
              <a:t>e.e.</a:t>
            </a:r>
            <a:r>
              <a:rPr lang="en-GB" dirty="0"/>
              <a:t> </a:t>
            </a:r>
            <a:r>
              <a:rPr lang="en-GB" dirty="0" err="1"/>
              <a:t>iaith</a:t>
            </a:r>
            <a:r>
              <a:rPr lang="en-GB" dirty="0"/>
              <a:t>, anghenion </a:t>
            </a:r>
            <a:r>
              <a:rPr lang="en-GB" dirty="0" err="1"/>
              <a:t>deietegol</a:t>
            </a:r>
            <a:r>
              <a:rPr lang="en-GB" dirty="0"/>
              <a:t>, </a:t>
            </a:r>
            <a:r>
              <a:rPr lang="en-GB" dirty="0" err="1"/>
              <a:t>gwisg</a:t>
            </a:r>
            <a:r>
              <a:rPr lang="en-GB" dirty="0"/>
              <a:t>, ac </a:t>
            </a:r>
            <a:r>
              <a:rPr lang="en-GB" dirty="0" err="1"/>
              <a:t>ati</a:t>
            </a:r>
            <a:r>
              <a:rPr lang="en-GB" dirty="0"/>
              <a:t>) y </a:t>
            </a:r>
            <a:r>
              <a:rPr lang="en-GB" dirty="0" err="1"/>
              <a:t>ceir</a:t>
            </a:r>
            <a:r>
              <a:rPr lang="en-GB" dirty="0"/>
              <a:t> gwasanaeth mwy </a:t>
            </a:r>
            <a:r>
              <a:rPr lang="en-GB" dirty="0" err="1"/>
              <a:t>sensitif</a:t>
            </a:r>
            <a:r>
              <a:rPr lang="en-GB" dirty="0"/>
              <a:t>, </a:t>
            </a:r>
            <a:r>
              <a:rPr lang="en-GB" dirty="0" err="1"/>
              <a:t>hygyrch</a:t>
            </a:r>
            <a:r>
              <a:rPr lang="en-GB" dirty="0"/>
              <a:t> ac effeithiol. Yn </a:t>
            </a:r>
            <a:r>
              <a:rPr lang="en-GB" dirty="0" err="1"/>
              <a:t>aml</a:t>
            </a:r>
            <a:r>
              <a:rPr lang="en-GB" dirty="0"/>
              <a:t> mae’r dull gweithredu </a:t>
            </a:r>
            <a:r>
              <a:rPr lang="en-GB" dirty="0" err="1"/>
              <a:t>lliwddall</a:t>
            </a:r>
            <a:r>
              <a:rPr lang="en-GB" dirty="0"/>
              <a:t> yn golygu bod pobl </a:t>
            </a:r>
            <a:r>
              <a:rPr lang="en-GB" dirty="0" err="1"/>
              <a:t>ethnig</a:t>
            </a:r>
            <a:r>
              <a:rPr lang="en-GB" dirty="0"/>
              <a:t> </a:t>
            </a:r>
            <a:r>
              <a:rPr lang="en-GB" dirty="0" err="1"/>
              <a:t>leiafrifol</a:t>
            </a:r>
            <a:r>
              <a:rPr lang="en-GB" dirty="0"/>
              <a:t> yn ei </a:t>
            </a:r>
            <a:r>
              <a:rPr lang="en-GB" dirty="0" err="1"/>
              <a:t>chael</a:t>
            </a:r>
            <a:r>
              <a:rPr lang="en-GB" dirty="0"/>
              <a:t> </a:t>
            </a:r>
            <a:r>
              <a:rPr lang="en-GB" dirty="0" err="1"/>
              <a:t>hi’n</a:t>
            </a:r>
            <a:r>
              <a:rPr lang="en-GB" dirty="0"/>
              <a:t> </a:t>
            </a:r>
            <a:r>
              <a:rPr lang="en-GB" dirty="0" err="1"/>
              <a:t>anodd</a:t>
            </a:r>
            <a:r>
              <a:rPr lang="en-GB" dirty="0"/>
              <a:t> cael </a:t>
            </a:r>
            <a:r>
              <a:rPr lang="en-GB" dirty="0" err="1"/>
              <a:t>swyddi</a:t>
            </a:r>
            <a:r>
              <a:rPr lang="en-GB" dirty="0"/>
              <a:t>, </a:t>
            </a:r>
            <a:r>
              <a:rPr lang="en-GB" dirty="0" err="1"/>
              <a:t>camu</a:t>
            </a:r>
            <a:r>
              <a:rPr lang="en-GB" dirty="0"/>
              <a:t> ymlaen, neu gael gwasanaethau sy’n addas i’w </a:t>
            </a:r>
            <a:r>
              <a:rPr lang="en-GB" dirty="0" err="1"/>
              <a:t>hanghenion</a:t>
            </a:r>
            <a:r>
              <a:rPr lang="en-GB" dirty="0"/>
              <a:t>. I </a:t>
            </a:r>
            <a:r>
              <a:rPr lang="en-GB" dirty="0" err="1"/>
              <a:t>ni</a:t>
            </a:r>
            <a:r>
              <a:rPr lang="en-GB" dirty="0"/>
              <a:t>, mae </a:t>
            </a:r>
            <a:r>
              <a:rPr lang="en-GB" dirty="0" err="1"/>
              <a:t>gwrth-hiliaeth</a:t>
            </a:r>
            <a:r>
              <a:rPr lang="en-GB" dirty="0"/>
              <a:t> yn ymwneud â </a:t>
            </a:r>
            <a:r>
              <a:rPr lang="en-GB" dirty="0" err="1"/>
              <a:t>mynd</a:t>
            </a:r>
            <a:r>
              <a:rPr lang="en-GB" dirty="0"/>
              <a:t> </a:t>
            </a:r>
            <a:r>
              <a:rPr lang="en-GB" dirty="0" err="1"/>
              <a:t>ati’n</a:t>
            </a:r>
            <a:r>
              <a:rPr lang="en-GB" dirty="0"/>
              <a:t> </a:t>
            </a:r>
            <a:r>
              <a:rPr lang="en-GB" dirty="0" err="1"/>
              <a:t>rhagweithiol</a:t>
            </a:r>
            <a:r>
              <a:rPr lang="en-GB" dirty="0"/>
              <a:t> i nodi a </a:t>
            </a:r>
            <a:r>
              <a:rPr lang="en-GB" dirty="0" err="1"/>
              <a:t>dileu</a:t>
            </a:r>
            <a:r>
              <a:rPr lang="en-GB" dirty="0"/>
              <a:t> </a:t>
            </a:r>
            <a:r>
              <a:rPr lang="en-GB" dirty="0" err="1"/>
              <a:t>polisïau</a:t>
            </a:r>
            <a:r>
              <a:rPr lang="en-GB" dirty="0"/>
              <a:t>, systemau, </a:t>
            </a:r>
            <a:r>
              <a:rPr lang="en-GB" dirty="0" err="1"/>
              <a:t>strwythurau</a:t>
            </a:r>
            <a:r>
              <a:rPr lang="en-GB" dirty="0"/>
              <a:t> a </a:t>
            </a:r>
            <a:r>
              <a:rPr lang="en-GB" dirty="0" err="1"/>
              <a:t>phrosesau</a:t>
            </a:r>
            <a:r>
              <a:rPr lang="en-GB" dirty="0"/>
              <a:t> sy’n arwain at </a:t>
            </a:r>
            <a:r>
              <a:rPr lang="en-GB" dirty="0" err="1"/>
              <a:t>ganlyniadau</a:t>
            </a:r>
            <a:r>
              <a:rPr lang="en-GB" dirty="0"/>
              <a:t> gwahanol </a:t>
            </a:r>
            <a:r>
              <a:rPr lang="en-GB" dirty="0" err="1"/>
              <a:t>iawn</a:t>
            </a:r>
            <a:r>
              <a:rPr lang="en-GB" dirty="0"/>
              <a:t> i grwpiau </a:t>
            </a:r>
            <a:r>
              <a:rPr lang="en-GB" dirty="0" err="1"/>
              <a:t>ethnig</a:t>
            </a:r>
            <a:r>
              <a:rPr lang="en-GB" dirty="0"/>
              <a:t> </a:t>
            </a:r>
            <a:r>
              <a:rPr lang="en-GB" dirty="0" err="1"/>
              <a:t>lleiafrifol</a:t>
            </a:r>
            <a:r>
              <a:rPr lang="en-GB" dirty="0"/>
              <a:t>. Mae’n golygu bod angen </a:t>
            </a:r>
            <a:r>
              <a:rPr lang="en-GB" dirty="0" err="1"/>
              <a:t>inni</a:t>
            </a:r>
            <a:r>
              <a:rPr lang="en-GB" dirty="0"/>
              <a:t> </a:t>
            </a:r>
            <a:r>
              <a:rPr lang="en-GB" dirty="0" err="1"/>
              <a:t>gydnabod</a:t>
            </a:r>
            <a:r>
              <a:rPr lang="en-GB" dirty="0"/>
              <a:t>, </a:t>
            </a:r>
            <a:r>
              <a:rPr lang="en-GB" dirty="0" err="1"/>
              <a:t>hyd</a:t>
            </a:r>
            <a:r>
              <a:rPr lang="en-GB" dirty="0"/>
              <a:t> yn </a:t>
            </a:r>
            <a:r>
              <a:rPr lang="en-GB" dirty="0" err="1"/>
              <a:t>oed</a:t>
            </a:r>
            <a:r>
              <a:rPr lang="en-GB" dirty="0"/>
              <a:t> </a:t>
            </a:r>
            <a:r>
              <a:rPr lang="en-GB" dirty="0" err="1"/>
              <a:t>os</a:t>
            </a:r>
            <a:r>
              <a:rPr lang="en-GB" dirty="0"/>
              <a:t> na </a:t>
            </a:r>
            <a:r>
              <a:rPr lang="en-GB" dirty="0" err="1"/>
              <a:t>chredwn</a:t>
            </a:r>
            <a:r>
              <a:rPr lang="en-GB" dirty="0"/>
              <a:t> ein bod yn ‘</a:t>
            </a:r>
            <a:r>
              <a:rPr lang="en-GB" dirty="0" err="1"/>
              <a:t>hiliol</a:t>
            </a:r>
            <a:r>
              <a:rPr lang="en-GB" dirty="0"/>
              <a:t>’, </a:t>
            </a:r>
            <a:r>
              <a:rPr lang="en-GB" dirty="0" err="1"/>
              <a:t>drwy</a:t>
            </a:r>
            <a:r>
              <a:rPr lang="en-GB" dirty="0"/>
              <a:t> </a:t>
            </a:r>
            <a:r>
              <a:rPr lang="en-GB" dirty="0" err="1"/>
              <a:t>anwybyddu</a:t>
            </a:r>
            <a:r>
              <a:rPr lang="en-GB" dirty="0"/>
              <a:t> </a:t>
            </a:r>
            <a:r>
              <a:rPr lang="en-GB" dirty="0" err="1"/>
              <a:t>hiliaeth</a:t>
            </a:r>
            <a:r>
              <a:rPr lang="en-GB" dirty="0"/>
              <a:t>, y gallwn </a:t>
            </a:r>
            <a:r>
              <a:rPr lang="en-GB" dirty="0" err="1"/>
              <a:t>ganiatáu</a:t>
            </a:r>
            <a:r>
              <a:rPr lang="en-GB" dirty="0"/>
              <a:t> </a:t>
            </a:r>
            <a:r>
              <a:rPr lang="en-GB" dirty="0" err="1"/>
              <a:t>iddi</a:t>
            </a:r>
            <a:r>
              <a:rPr lang="en-GB" dirty="0"/>
              <a:t> </a:t>
            </a:r>
            <a:r>
              <a:rPr lang="en-GB" dirty="0" err="1"/>
              <a:t>barhau</a:t>
            </a:r>
            <a:r>
              <a:rPr lang="en-GB" dirty="0"/>
              <a:t>. </a:t>
            </a:r>
            <a:r>
              <a:rPr lang="en-GB" dirty="0" err="1"/>
              <a:t>Gwyddom</a:t>
            </a:r>
            <a:r>
              <a:rPr lang="en-GB" dirty="0"/>
              <a:t> y gall </a:t>
            </a:r>
            <a:r>
              <a:rPr lang="en-GB" dirty="0" err="1"/>
              <a:t>stereoteipiau</a:t>
            </a:r>
            <a:r>
              <a:rPr lang="en-GB" dirty="0"/>
              <a:t> </a:t>
            </a:r>
            <a:r>
              <a:rPr lang="en-GB" dirty="0" err="1"/>
              <a:t>negyddol</a:t>
            </a:r>
            <a:r>
              <a:rPr lang="en-GB" dirty="0"/>
              <a:t> am </a:t>
            </a:r>
            <a:r>
              <a:rPr lang="en-GB" dirty="0" err="1"/>
              <a:t>bobl</a:t>
            </a:r>
            <a:r>
              <a:rPr lang="en-GB" dirty="0"/>
              <a:t> </a:t>
            </a:r>
            <a:r>
              <a:rPr lang="en-GB" dirty="0" err="1"/>
              <a:t>ethnig</a:t>
            </a:r>
            <a:r>
              <a:rPr lang="en-GB" dirty="0"/>
              <a:t> </a:t>
            </a:r>
            <a:r>
              <a:rPr lang="en-GB" dirty="0" err="1"/>
              <a:t>leiafrifol</a:t>
            </a:r>
            <a:r>
              <a:rPr lang="en-GB" dirty="0"/>
              <a:t> </a:t>
            </a:r>
            <a:r>
              <a:rPr lang="en-GB" dirty="0" err="1"/>
              <a:t>ddechrau</a:t>
            </a:r>
            <a:r>
              <a:rPr lang="en-GB" dirty="0"/>
              <a:t> mor </a:t>
            </a:r>
            <a:r>
              <a:rPr lang="en-GB" dirty="0" err="1"/>
              <a:t>gynnar</a:t>
            </a:r>
            <a:r>
              <a:rPr lang="en-GB" dirty="0"/>
              <a:t> â </a:t>
            </a:r>
            <a:r>
              <a:rPr lang="en-GB" dirty="0" err="1"/>
              <a:t>phedair</a:t>
            </a:r>
            <a:r>
              <a:rPr lang="en-GB" dirty="0"/>
              <a:t> </a:t>
            </a:r>
            <a:r>
              <a:rPr lang="en-GB" dirty="0" err="1"/>
              <a:t>oed</a:t>
            </a:r>
            <a:r>
              <a:rPr lang="en-GB" dirty="0"/>
              <a:t>. Felly, </a:t>
            </a:r>
            <a:r>
              <a:rPr lang="en-GB" dirty="0" err="1"/>
              <a:t>hyd</a:t>
            </a:r>
            <a:r>
              <a:rPr lang="en-GB" dirty="0"/>
              <a:t> yn </a:t>
            </a:r>
            <a:r>
              <a:rPr lang="en-GB" dirty="0" err="1"/>
              <a:t>oed</a:t>
            </a:r>
            <a:r>
              <a:rPr lang="en-GB" dirty="0"/>
              <a:t> yn </a:t>
            </a:r>
            <a:r>
              <a:rPr lang="en-GB" dirty="0" err="1"/>
              <a:t>ddiarwybod</a:t>
            </a:r>
            <a:r>
              <a:rPr lang="en-GB" dirty="0"/>
              <a:t>, gallwn gael ein </a:t>
            </a:r>
            <a:r>
              <a:rPr lang="en-GB" dirty="0" err="1"/>
              <a:t>cyflyru</a:t>
            </a:r>
            <a:r>
              <a:rPr lang="en-GB" dirty="0"/>
              <a:t> i </a:t>
            </a:r>
            <a:r>
              <a:rPr lang="en-GB" dirty="0" err="1"/>
              <a:t>arddel</a:t>
            </a:r>
            <a:r>
              <a:rPr lang="en-GB" dirty="0"/>
              <a:t> </a:t>
            </a:r>
            <a:r>
              <a:rPr lang="en-GB" dirty="0" err="1"/>
              <a:t>stereoteipiau</a:t>
            </a:r>
            <a:r>
              <a:rPr lang="en-GB" dirty="0"/>
              <a:t> </a:t>
            </a:r>
            <a:r>
              <a:rPr lang="en-GB" dirty="0" err="1"/>
              <a:t>negyddol</a:t>
            </a:r>
            <a:r>
              <a:rPr lang="en-GB" dirty="0"/>
              <a:t>. A phan fydd pobl mewn </a:t>
            </a:r>
            <a:r>
              <a:rPr lang="en-GB" dirty="0" err="1"/>
              <a:t>swyddi</a:t>
            </a:r>
            <a:r>
              <a:rPr lang="en-GB" dirty="0"/>
              <a:t> dylanwadol, gall y </a:t>
            </a:r>
            <a:r>
              <a:rPr lang="en-GB" dirty="0" err="1"/>
              <a:t>stereoteipiau</a:t>
            </a:r>
            <a:r>
              <a:rPr lang="en-GB" dirty="0"/>
              <a:t> hyn gael </a:t>
            </a:r>
            <a:r>
              <a:rPr lang="en-GB" dirty="0" err="1"/>
              <a:t>effaith</a:t>
            </a:r>
            <a:r>
              <a:rPr lang="en-GB" dirty="0"/>
              <a:t> fawr ar y penderfyniadau y byddant yn eu gwneud, ac felly ar </a:t>
            </a:r>
            <a:r>
              <a:rPr lang="en-GB" dirty="0" err="1"/>
              <a:t>bobl</a:t>
            </a:r>
            <a:r>
              <a:rPr lang="en-GB" dirty="0"/>
              <a:t> </a:t>
            </a:r>
            <a:r>
              <a:rPr lang="en-GB" dirty="0" err="1"/>
              <a:t>ethnig</a:t>
            </a:r>
            <a:r>
              <a:rPr lang="en-GB" dirty="0"/>
              <a:t> </a:t>
            </a:r>
            <a:r>
              <a:rPr lang="en-GB" dirty="0" err="1"/>
              <a:t>leiafrifol</a:t>
            </a:r>
            <a:r>
              <a:rPr lang="en-GB" dirty="0"/>
              <a:t>. </a:t>
            </a:r>
            <a:r>
              <a:rPr lang="en-GB" dirty="0" err="1"/>
              <a:t>Drwy</a:t>
            </a:r>
            <a:r>
              <a:rPr lang="en-GB" dirty="0"/>
              <a:t> fabwysiadu dull gweithredu </a:t>
            </a:r>
            <a:r>
              <a:rPr lang="en-GB" dirty="0" err="1"/>
              <a:t>gwrth-hiliol</a:t>
            </a:r>
            <a:r>
              <a:rPr lang="en-GB" dirty="0"/>
              <a:t>, rydym yn </a:t>
            </a:r>
            <a:r>
              <a:rPr lang="en-GB" dirty="0" err="1"/>
              <a:t>dewis</a:t>
            </a:r>
            <a:r>
              <a:rPr lang="en-GB" dirty="0"/>
              <a:t> cymryd camau gweithredu radical, yn </a:t>
            </a:r>
            <a:r>
              <a:rPr lang="en-GB" dirty="0" err="1"/>
              <a:t>hytrach</a:t>
            </a:r>
            <a:r>
              <a:rPr lang="en-GB" dirty="0"/>
              <a:t> </a:t>
            </a:r>
            <a:r>
              <a:rPr lang="en-GB" dirty="0" err="1"/>
              <a:t>na’r</a:t>
            </a:r>
            <a:r>
              <a:rPr lang="en-GB" dirty="0"/>
              <a:t> ‘camau </a:t>
            </a:r>
            <a:r>
              <a:rPr lang="en-GB" dirty="0" err="1"/>
              <a:t>bach</a:t>
            </a:r>
            <a:r>
              <a:rPr lang="en-GB" dirty="0"/>
              <a:t>’ a </a:t>
            </a:r>
            <a:r>
              <a:rPr lang="en-GB" dirty="0" err="1"/>
              <a:t>gymerwyd</a:t>
            </a:r>
            <a:r>
              <a:rPr lang="en-GB" dirty="0"/>
              <a:t> yn y </a:t>
            </a:r>
            <a:r>
              <a:rPr lang="en-GB" dirty="0" err="1"/>
              <a:t>gorffennol</a:t>
            </a:r>
            <a:r>
              <a:rPr lang="en-GB" dirty="0"/>
              <a:t>. Wrth </a:t>
            </a:r>
            <a:r>
              <a:rPr lang="en-GB" dirty="0" err="1"/>
              <a:t>gwrs</a:t>
            </a:r>
            <a:r>
              <a:rPr lang="en-GB" dirty="0"/>
              <a:t>, bydd yr union </a:t>
            </a:r>
            <a:r>
              <a:rPr lang="en-GB" dirty="0" err="1"/>
              <a:t>gamau</a:t>
            </a:r>
            <a:r>
              <a:rPr lang="en-GB" dirty="0"/>
              <a:t> gweithredu a </a:t>
            </a:r>
            <a:r>
              <a:rPr lang="en-GB" dirty="0" err="1"/>
              <a:t>gymerir</a:t>
            </a:r>
            <a:r>
              <a:rPr lang="en-GB" dirty="0"/>
              <a:t> yn </a:t>
            </a:r>
            <a:r>
              <a:rPr lang="en-GB" dirty="0" err="1"/>
              <a:t>amrywio</a:t>
            </a:r>
            <a:r>
              <a:rPr lang="en-GB" dirty="0"/>
              <a:t> rhwng </a:t>
            </a:r>
            <a:r>
              <a:rPr lang="en-GB" dirty="0" err="1"/>
              <a:t>meysydd</a:t>
            </a:r>
            <a:r>
              <a:rPr lang="en-GB" dirty="0"/>
              <a:t> polisi gwahanol, ac mae hyn wedi’i </a:t>
            </a:r>
            <a:r>
              <a:rPr lang="en-GB" dirty="0" err="1"/>
              <a:t>adlewyrchu</a:t>
            </a:r>
            <a:r>
              <a:rPr lang="en-GB" dirty="0"/>
              <a:t> yn y </a:t>
            </a:r>
            <a:r>
              <a:rPr lang="en-GB" dirty="0" err="1"/>
              <a:t>cynllun</a:t>
            </a:r>
            <a:r>
              <a:rPr lang="en-GB" dirty="0"/>
              <a:t>. Mae </a:t>
            </a:r>
            <a:r>
              <a:rPr lang="en-GB" dirty="0" err="1"/>
              <a:t>Cynllun</a:t>
            </a:r>
            <a:r>
              <a:rPr lang="en-GB" dirty="0"/>
              <a:t> Gweithredu Cymru Wrth-</a:t>
            </a:r>
            <a:r>
              <a:rPr lang="en-GB" dirty="0" err="1"/>
              <a:t>hiliol</a:t>
            </a:r>
            <a:r>
              <a:rPr lang="en-GB" dirty="0"/>
              <a:t> yn </a:t>
            </a:r>
            <a:r>
              <a:rPr lang="en-GB" dirty="0" err="1"/>
              <a:t>ymrwymo</a:t>
            </a:r>
            <a:r>
              <a:rPr lang="en-GB" dirty="0"/>
              <a:t> i wneud rhywbeth gwahanol </a:t>
            </a:r>
            <a:r>
              <a:rPr lang="en-GB" dirty="0" err="1"/>
              <a:t>ynghylch</a:t>
            </a:r>
            <a:r>
              <a:rPr lang="en-GB" dirty="0"/>
              <a:t> </a:t>
            </a:r>
            <a:r>
              <a:rPr lang="en-GB" dirty="0" err="1"/>
              <a:t>hiliaeth</a:t>
            </a:r>
            <a:r>
              <a:rPr lang="en-GB" dirty="0"/>
              <a:t> ym </a:t>
            </a:r>
            <a:r>
              <a:rPr lang="en-GB" dirty="0" err="1"/>
              <a:t>mhob</a:t>
            </a:r>
            <a:r>
              <a:rPr lang="en-GB" dirty="0"/>
              <a:t> un o’r </a:t>
            </a:r>
            <a:r>
              <a:rPr lang="en-GB" dirty="0" err="1"/>
              <a:t>meysydd</a:t>
            </a:r>
            <a:r>
              <a:rPr lang="en-GB" dirty="0"/>
              <a:t> y mae gan </a:t>
            </a:r>
            <a:r>
              <a:rPr lang="en-GB" dirty="0" err="1"/>
              <a:t>Lywodraeth</a:t>
            </a:r>
            <a:r>
              <a:rPr lang="en-GB" dirty="0"/>
              <a:t> Cymru </a:t>
            </a:r>
            <a:r>
              <a:rPr lang="en-GB" dirty="0" err="1"/>
              <a:t>reolaeth</a:t>
            </a:r>
            <a:r>
              <a:rPr lang="en-GB" dirty="0"/>
              <a:t> neu </a:t>
            </a:r>
            <a:r>
              <a:rPr lang="en-GB" dirty="0" err="1"/>
              <a:t>ddylanwad</a:t>
            </a:r>
            <a:r>
              <a:rPr lang="en-GB" dirty="0"/>
              <a:t> </a:t>
            </a:r>
            <a:r>
              <a:rPr lang="en-GB" dirty="0" err="1"/>
              <a:t>drostynt</a:t>
            </a:r>
            <a:r>
              <a:rPr lang="en-GB" dirty="0"/>
              <a:t>. </a:t>
            </a:r>
            <a:r>
              <a:rPr lang="en-GB" dirty="0" err="1"/>
              <a:t>Cyn</a:t>
            </a:r>
            <a:r>
              <a:rPr lang="en-GB" dirty="0"/>
              <a:t> </a:t>
            </a:r>
            <a:r>
              <a:rPr lang="en-GB" dirty="0" err="1"/>
              <a:t>cyhoeddi’r</a:t>
            </a:r>
            <a:r>
              <a:rPr lang="en-GB" dirty="0"/>
              <a:t> </a:t>
            </a:r>
            <a:r>
              <a:rPr lang="en-GB" dirty="0" err="1"/>
              <a:t>cynllun</a:t>
            </a:r>
            <a:r>
              <a:rPr lang="en-GB" dirty="0"/>
              <a:t> hwn, </a:t>
            </a:r>
            <a:r>
              <a:rPr lang="en-GB" dirty="0" err="1"/>
              <a:t>roedd</a:t>
            </a:r>
            <a:r>
              <a:rPr lang="en-GB" dirty="0"/>
              <a:t> </a:t>
            </a:r>
            <a:r>
              <a:rPr lang="en-GB" dirty="0" err="1"/>
              <a:t>Llywodraeth</a:t>
            </a:r>
            <a:r>
              <a:rPr lang="en-GB" dirty="0"/>
              <a:t> Cymru </a:t>
            </a:r>
            <a:r>
              <a:rPr lang="en-GB" dirty="0" err="1"/>
              <a:t>eisoes</a:t>
            </a:r>
            <a:r>
              <a:rPr lang="en-GB" dirty="0"/>
              <a:t> wedi derbyn </a:t>
            </a:r>
            <a:r>
              <a:rPr lang="en-GB" dirty="0" err="1"/>
              <a:t>argymhellion</a:t>
            </a:r>
            <a:r>
              <a:rPr lang="en-GB" dirty="0"/>
              <a:t> grŵp </a:t>
            </a:r>
            <a:r>
              <a:rPr lang="en-GB" dirty="0" err="1"/>
              <a:t>cynghori’r</a:t>
            </a:r>
            <a:r>
              <a:rPr lang="en-GB" dirty="0"/>
              <a:t> </a:t>
            </a:r>
            <a:r>
              <a:rPr lang="en-GB" dirty="0" err="1"/>
              <a:t>Prif</a:t>
            </a:r>
            <a:r>
              <a:rPr lang="en-GB" dirty="0"/>
              <a:t> </a:t>
            </a:r>
            <a:r>
              <a:rPr lang="en-GB" dirty="0" err="1"/>
              <a:t>Weinidog</a:t>
            </a:r>
            <a:r>
              <a:rPr lang="en-GB" dirty="0"/>
              <a:t> ar </a:t>
            </a:r>
            <a:r>
              <a:rPr lang="en-GB" dirty="0" err="1"/>
              <a:t>effaith</a:t>
            </a:r>
            <a:r>
              <a:rPr lang="en-GB" dirty="0"/>
              <a:t> </a:t>
            </a:r>
            <a:r>
              <a:rPr lang="en-GB" dirty="0" err="1"/>
              <a:t>anghymesur</a:t>
            </a:r>
            <a:r>
              <a:rPr lang="en-GB" dirty="0"/>
              <a:t> COVID-19 ar </a:t>
            </a:r>
            <a:r>
              <a:rPr lang="en-GB" dirty="0" err="1"/>
              <a:t>leiafrifoedd</a:t>
            </a:r>
            <a:r>
              <a:rPr lang="en-GB" dirty="0"/>
              <a:t> </a:t>
            </a:r>
            <a:r>
              <a:rPr lang="en-GB" dirty="0" err="1"/>
              <a:t>ethnig</a:t>
            </a:r>
            <a:r>
              <a:rPr lang="en-GB" dirty="0"/>
              <a:t>. </a:t>
            </a:r>
            <a:r>
              <a:rPr lang="en-GB" dirty="0" err="1"/>
              <a:t>Daeth</a:t>
            </a:r>
            <a:r>
              <a:rPr lang="en-GB" dirty="0"/>
              <a:t> adroddiad yr Is-grŵp </a:t>
            </a:r>
            <a:r>
              <a:rPr lang="en-GB" dirty="0" err="1"/>
              <a:t>Economaidd-gymdeithasol</a:t>
            </a:r>
            <a:r>
              <a:rPr lang="en-GB" dirty="0"/>
              <a:t> i’r </a:t>
            </a:r>
            <a:r>
              <a:rPr lang="en-GB" dirty="0" err="1"/>
              <a:t>casgliad</a:t>
            </a:r>
            <a:r>
              <a:rPr lang="en-GB" dirty="0"/>
              <a:t> fod </a:t>
            </a:r>
            <a:r>
              <a:rPr lang="en-GB" dirty="0" err="1"/>
              <a:t>hiliaeth</a:t>
            </a:r>
            <a:r>
              <a:rPr lang="en-GB" dirty="0"/>
              <a:t> </a:t>
            </a:r>
            <a:r>
              <a:rPr lang="en-GB" dirty="0" err="1"/>
              <a:t>systemig</a:t>
            </a:r>
            <a:r>
              <a:rPr lang="en-GB" dirty="0"/>
              <a:t> a diwylliannol wedi </a:t>
            </a:r>
            <a:r>
              <a:rPr lang="en-GB" dirty="0" err="1"/>
              <a:t>chwarae</a:t>
            </a:r>
            <a:r>
              <a:rPr lang="en-GB" dirty="0"/>
              <a:t> </a:t>
            </a:r>
            <a:r>
              <a:rPr lang="en-GB" dirty="0" err="1"/>
              <a:t>rôl</a:t>
            </a:r>
            <a:r>
              <a:rPr lang="en-GB" dirty="0"/>
              <a:t> allweddol yn </a:t>
            </a:r>
            <a:r>
              <a:rPr lang="en-GB" dirty="0" err="1"/>
              <a:t>effeithiau</a:t>
            </a:r>
            <a:r>
              <a:rPr lang="en-GB" dirty="0"/>
              <a:t> </a:t>
            </a:r>
            <a:r>
              <a:rPr lang="en-GB" dirty="0" err="1"/>
              <a:t>anghymesur</a:t>
            </a:r>
            <a:r>
              <a:rPr lang="en-GB" dirty="0"/>
              <a:t> COVID-19. </a:t>
            </a:r>
          </a:p>
          <a:p>
            <a:endParaRPr lang="en-GB" dirty="0"/>
          </a:p>
          <a:p>
            <a:endParaRPr lang="en-GB" dirty="0"/>
          </a:p>
          <a:p>
            <a:r>
              <a:rPr lang="en-GB" dirty="0"/>
              <a:t>Hefyd, </a:t>
            </a:r>
            <a:r>
              <a:rPr lang="en-GB" dirty="0" err="1"/>
              <a:t>derbyniodd</a:t>
            </a:r>
            <a:r>
              <a:rPr lang="en-GB" dirty="0"/>
              <a:t> </a:t>
            </a:r>
            <a:r>
              <a:rPr lang="en-GB" dirty="0" err="1"/>
              <a:t>Llywodraeth</a:t>
            </a:r>
            <a:r>
              <a:rPr lang="en-GB" dirty="0"/>
              <a:t> Cymru </a:t>
            </a:r>
            <a:r>
              <a:rPr lang="en-GB" dirty="0" err="1"/>
              <a:t>argymhellion</a:t>
            </a:r>
            <a:r>
              <a:rPr lang="en-GB" dirty="0"/>
              <a:t> yr </a:t>
            </a:r>
            <a:r>
              <a:rPr lang="en-GB" dirty="0" err="1"/>
              <a:t>Athro</a:t>
            </a:r>
            <a:r>
              <a:rPr lang="en-GB" dirty="0"/>
              <a:t> Charlotte Williams </a:t>
            </a:r>
            <a:r>
              <a:rPr lang="en-GB" dirty="0" err="1"/>
              <a:t>ynghylch</a:t>
            </a:r>
            <a:r>
              <a:rPr lang="en-GB" dirty="0"/>
              <a:t> yr angen i gynnwys </a:t>
            </a:r>
            <a:r>
              <a:rPr lang="en-GB" dirty="0" err="1"/>
              <a:t>hanes</a:t>
            </a:r>
            <a:r>
              <a:rPr lang="en-GB" dirty="0"/>
              <a:t> </a:t>
            </a:r>
            <a:r>
              <a:rPr lang="en-GB" dirty="0" err="1"/>
              <a:t>caethwasiaeth</a:t>
            </a:r>
            <a:r>
              <a:rPr lang="en-GB" dirty="0"/>
              <a:t> a </a:t>
            </a:r>
            <a:r>
              <a:rPr lang="en-GB" dirty="0" err="1"/>
              <a:t>threfedigaethedd</a:t>
            </a:r>
            <a:r>
              <a:rPr lang="en-GB" dirty="0"/>
              <a:t> yn y </a:t>
            </a:r>
            <a:r>
              <a:rPr lang="en-GB" dirty="0" err="1"/>
              <a:t>cwricwlwm</a:t>
            </a:r>
            <a:r>
              <a:rPr lang="en-GB" dirty="0"/>
              <a:t> i </a:t>
            </a:r>
            <a:r>
              <a:rPr lang="en-GB" dirty="0" err="1"/>
              <a:t>ysgolion</a:t>
            </a:r>
            <a:r>
              <a:rPr lang="en-GB" dirty="0"/>
              <a:t>, a’u rhoi ar waith. </a:t>
            </a:r>
            <a:r>
              <a:rPr lang="en-GB" dirty="0" err="1"/>
              <a:t>Roedd</a:t>
            </a:r>
            <a:r>
              <a:rPr lang="en-GB" dirty="0"/>
              <a:t> y </a:t>
            </a:r>
            <a:r>
              <a:rPr lang="en-GB" dirty="0" err="1"/>
              <a:t>Prif</a:t>
            </a:r>
            <a:r>
              <a:rPr lang="en-GB" dirty="0"/>
              <a:t> </a:t>
            </a:r>
            <a:r>
              <a:rPr lang="en-GB" dirty="0" err="1"/>
              <a:t>Weinidog</a:t>
            </a:r>
            <a:r>
              <a:rPr lang="en-GB" dirty="0"/>
              <a:t> hefyd wedi </a:t>
            </a:r>
            <a:r>
              <a:rPr lang="en-GB" dirty="0" err="1"/>
              <a:t>comisiynu</a:t>
            </a:r>
            <a:r>
              <a:rPr lang="en-GB" dirty="0"/>
              <a:t> Gaynor </a:t>
            </a:r>
            <a:r>
              <a:rPr lang="en-GB" dirty="0" err="1"/>
              <a:t>Legall</a:t>
            </a:r>
            <a:r>
              <a:rPr lang="en-GB" dirty="0"/>
              <a:t> i arwain </a:t>
            </a:r>
            <a:r>
              <a:rPr lang="en-GB" dirty="0" err="1"/>
              <a:t>adolygiad</a:t>
            </a:r>
            <a:r>
              <a:rPr lang="en-GB" dirty="0"/>
              <a:t> o </a:t>
            </a:r>
            <a:r>
              <a:rPr lang="en-GB" dirty="0" err="1"/>
              <a:t>enwau</a:t>
            </a:r>
            <a:r>
              <a:rPr lang="en-GB" dirty="0"/>
              <a:t> </a:t>
            </a:r>
            <a:r>
              <a:rPr lang="en-GB" dirty="0" err="1"/>
              <a:t>strydoedd</a:t>
            </a:r>
            <a:r>
              <a:rPr lang="en-GB" dirty="0"/>
              <a:t> a </a:t>
            </a:r>
            <a:r>
              <a:rPr lang="en-GB" dirty="0" err="1"/>
              <a:t>henebion</a:t>
            </a:r>
            <a:r>
              <a:rPr lang="en-GB" dirty="0"/>
              <a:t> sy’n </a:t>
            </a:r>
            <a:r>
              <a:rPr lang="en-GB" dirty="0" err="1"/>
              <a:t>gysylltiedig</a:t>
            </a:r>
            <a:r>
              <a:rPr lang="en-GB" dirty="0"/>
              <a:t> â </a:t>
            </a:r>
            <a:r>
              <a:rPr lang="en-GB" dirty="0" err="1"/>
              <a:t>chaethwasiaeth</a:t>
            </a:r>
            <a:r>
              <a:rPr lang="en-GB" dirty="0"/>
              <a:t> a </a:t>
            </a:r>
            <a:r>
              <a:rPr lang="en-GB" dirty="0" err="1"/>
              <a:t>threfedigaethedd</a:t>
            </a:r>
            <a:r>
              <a:rPr lang="en-GB" dirty="0"/>
              <a:t>, er mwyn gweld </a:t>
            </a:r>
            <a:r>
              <a:rPr lang="en-GB" dirty="0" err="1"/>
              <a:t>beth</a:t>
            </a:r>
            <a:r>
              <a:rPr lang="en-GB" dirty="0"/>
              <a:t> y </a:t>
            </a:r>
            <a:r>
              <a:rPr lang="en-GB" dirty="0" err="1"/>
              <a:t>gellid</a:t>
            </a:r>
            <a:r>
              <a:rPr lang="en-GB" dirty="0"/>
              <a:t> ei wneud i </a:t>
            </a:r>
            <a:r>
              <a:rPr lang="en-GB" dirty="0" err="1"/>
              <a:t>ailgydbwyso</a:t>
            </a:r>
            <a:r>
              <a:rPr lang="en-GB" dirty="0"/>
              <a:t>, </a:t>
            </a:r>
            <a:r>
              <a:rPr lang="en-GB" dirty="0" err="1"/>
              <a:t>esbonio</a:t>
            </a:r>
            <a:r>
              <a:rPr lang="en-GB" dirty="0"/>
              <a:t> a </a:t>
            </a:r>
            <a:r>
              <a:rPr lang="en-GB" dirty="0" err="1"/>
              <a:t>dehongli’r</a:t>
            </a:r>
            <a:r>
              <a:rPr lang="en-GB" dirty="0"/>
              <a:t> hyn a </a:t>
            </a:r>
            <a:r>
              <a:rPr lang="en-GB" dirty="0" err="1"/>
              <a:t>oedd</a:t>
            </a:r>
            <a:r>
              <a:rPr lang="en-GB" dirty="0"/>
              <a:t> y tu </a:t>
            </a:r>
            <a:r>
              <a:rPr lang="en-GB" dirty="0" err="1"/>
              <a:t>ôl</a:t>
            </a:r>
            <a:r>
              <a:rPr lang="en-GB" dirty="0"/>
              <a:t> i’r </a:t>
            </a:r>
            <a:r>
              <a:rPr lang="en-GB" dirty="0" err="1"/>
              <a:t>enwau</a:t>
            </a:r>
            <a:r>
              <a:rPr lang="en-GB" dirty="0"/>
              <a:t>, y </a:t>
            </a:r>
            <a:r>
              <a:rPr lang="en-GB" dirty="0" err="1"/>
              <a:t>cerfluniau</a:t>
            </a:r>
            <a:r>
              <a:rPr lang="en-GB" dirty="0"/>
              <a:t> a’r </a:t>
            </a:r>
            <a:r>
              <a:rPr lang="en-GB" dirty="0" err="1"/>
              <a:t>marciau</a:t>
            </a:r>
            <a:r>
              <a:rPr lang="en-GB" dirty="0"/>
              <a:t> hynny mewn </a:t>
            </a:r>
            <a:r>
              <a:rPr lang="en-GB" dirty="0" err="1"/>
              <a:t>gwirionedd</a:t>
            </a:r>
            <a:r>
              <a:rPr lang="en-GB" dirty="0"/>
              <a:t>. Bydd hyn yn sicrhau y bydd y </a:t>
            </a:r>
            <a:r>
              <a:rPr lang="en-GB" dirty="0" err="1"/>
              <a:t>genhedlaeth</a:t>
            </a:r>
            <a:r>
              <a:rPr lang="en-GB" dirty="0"/>
              <a:t> hon a </a:t>
            </a:r>
            <a:r>
              <a:rPr lang="en-GB" dirty="0" err="1"/>
              <a:t>chenedlaethau’r</a:t>
            </a:r>
            <a:r>
              <a:rPr lang="en-GB" dirty="0"/>
              <a:t> </a:t>
            </a:r>
            <a:r>
              <a:rPr lang="en-GB" dirty="0" err="1"/>
              <a:t>dyfodol</a:t>
            </a:r>
            <a:r>
              <a:rPr lang="en-GB" dirty="0"/>
              <a:t> yn dysgu am ein </a:t>
            </a:r>
            <a:r>
              <a:rPr lang="en-GB" dirty="0" err="1"/>
              <a:t>hanes</a:t>
            </a:r>
            <a:r>
              <a:rPr lang="en-GB" dirty="0"/>
              <a:t> i </a:t>
            </a:r>
            <a:r>
              <a:rPr lang="en-GB" dirty="0" err="1"/>
              <a:t>gyd</a:t>
            </a:r>
            <a:r>
              <a:rPr lang="en-GB" dirty="0"/>
              <a:t>. Wrth </a:t>
            </a:r>
            <a:r>
              <a:rPr lang="en-GB" dirty="0" err="1"/>
              <a:t>dderbyn</a:t>
            </a:r>
            <a:r>
              <a:rPr lang="en-GB" dirty="0"/>
              <a:t> yr </a:t>
            </a:r>
            <a:r>
              <a:rPr lang="en-GB" dirty="0" err="1"/>
              <a:t>argymhellion</a:t>
            </a:r>
            <a:r>
              <a:rPr lang="en-GB" dirty="0"/>
              <a:t> hyn, rydym yn </a:t>
            </a:r>
            <a:r>
              <a:rPr lang="en-GB" dirty="0" err="1"/>
              <a:t>cydnabod</a:t>
            </a:r>
            <a:r>
              <a:rPr lang="en-GB" dirty="0"/>
              <a:t> bod </a:t>
            </a:r>
            <a:r>
              <a:rPr lang="en-GB" dirty="0" err="1"/>
              <a:t>hiliaeth</a:t>
            </a:r>
            <a:r>
              <a:rPr lang="en-GB" dirty="0"/>
              <a:t> </a:t>
            </a:r>
            <a:r>
              <a:rPr lang="en-GB" dirty="0" err="1"/>
              <a:t>sefydliadol</a:t>
            </a:r>
            <a:r>
              <a:rPr lang="en-GB" dirty="0"/>
              <a:t> yn </a:t>
            </a:r>
            <a:r>
              <a:rPr lang="en-GB" dirty="0" err="1"/>
              <a:t>bodoli</a:t>
            </a:r>
            <a:r>
              <a:rPr lang="en-GB" dirty="0"/>
              <a:t>, a bod yn rhaid </a:t>
            </a:r>
            <a:r>
              <a:rPr lang="en-GB" dirty="0" err="1"/>
              <a:t>inni</a:t>
            </a:r>
            <a:r>
              <a:rPr lang="en-GB" dirty="0"/>
              <a:t> wneud rhywbeth gwahanol i’w </a:t>
            </a:r>
            <a:r>
              <a:rPr lang="en-GB" dirty="0" err="1"/>
              <a:t>dileu</a:t>
            </a:r>
            <a:r>
              <a:rPr lang="en-GB" dirty="0"/>
              <a:t>. </a:t>
            </a:r>
            <a:r>
              <a:rPr lang="en-GB" dirty="0" err="1"/>
              <a:t>Fodd</a:t>
            </a:r>
            <a:r>
              <a:rPr lang="en-GB" dirty="0"/>
              <a:t> </a:t>
            </a:r>
            <a:r>
              <a:rPr lang="en-GB" dirty="0" err="1"/>
              <a:t>bynnag</a:t>
            </a:r>
            <a:r>
              <a:rPr lang="en-GB" dirty="0"/>
              <a:t>, rhaid </a:t>
            </a:r>
            <a:r>
              <a:rPr lang="en-GB" dirty="0" err="1"/>
              <a:t>inni</a:t>
            </a:r>
            <a:r>
              <a:rPr lang="en-GB" dirty="0"/>
              <a:t> fod yn </a:t>
            </a:r>
            <a:r>
              <a:rPr lang="en-GB" dirty="0" err="1"/>
              <a:t>wyliadwrus</a:t>
            </a:r>
            <a:r>
              <a:rPr lang="en-GB" dirty="0"/>
              <a:t>, ac yn </a:t>
            </a:r>
            <a:r>
              <a:rPr lang="en-GB" dirty="0" err="1"/>
              <a:t>effro</a:t>
            </a:r>
            <a:r>
              <a:rPr lang="en-GB" dirty="0"/>
              <a:t> i </a:t>
            </a:r>
            <a:r>
              <a:rPr lang="en-GB" dirty="0" err="1"/>
              <a:t>natur</a:t>
            </a:r>
            <a:r>
              <a:rPr lang="en-GB" dirty="0"/>
              <a:t> </a:t>
            </a:r>
            <a:r>
              <a:rPr lang="en-GB" dirty="0" err="1"/>
              <a:t>ddinistriol</a:t>
            </a:r>
            <a:r>
              <a:rPr lang="en-GB" dirty="0"/>
              <a:t> </a:t>
            </a:r>
            <a:r>
              <a:rPr lang="en-GB" dirty="0" err="1"/>
              <a:t>hiliaeth</a:t>
            </a:r>
            <a:r>
              <a:rPr lang="en-GB" dirty="0"/>
              <a:t>. Gall </a:t>
            </a:r>
            <a:r>
              <a:rPr lang="en-GB" dirty="0" err="1"/>
              <a:t>hiliaeth</a:t>
            </a:r>
            <a:r>
              <a:rPr lang="en-GB" dirty="0"/>
              <a:t> newid dros amser. Yn y </a:t>
            </a:r>
            <a:r>
              <a:rPr lang="en-GB" dirty="0" err="1"/>
              <a:t>gorffennol</a:t>
            </a:r>
            <a:r>
              <a:rPr lang="en-GB" dirty="0"/>
              <a:t>, </a:t>
            </a:r>
            <a:r>
              <a:rPr lang="en-GB" dirty="0" err="1"/>
              <a:t>roedd</a:t>
            </a:r>
            <a:r>
              <a:rPr lang="en-GB" dirty="0"/>
              <a:t> yn </a:t>
            </a:r>
            <a:r>
              <a:rPr lang="en-GB" dirty="0" err="1"/>
              <a:t>aml</a:t>
            </a:r>
            <a:r>
              <a:rPr lang="en-GB" dirty="0"/>
              <a:t> yn cael ei </a:t>
            </a:r>
            <a:r>
              <a:rPr lang="en-GB" dirty="0" err="1"/>
              <a:t>mynegi</a:t>
            </a:r>
            <a:r>
              <a:rPr lang="en-GB" dirty="0"/>
              <a:t> mewn ffyrdd amlwg ac agored. </a:t>
            </a:r>
            <a:r>
              <a:rPr lang="en-GB" dirty="0" err="1"/>
              <a:t>Erbyn</a:t>
            </a:r>
            <a:r>
              <a:rPr lang="en-GB" dirty="0"/>
              <a:t> hyn, mae’n </a:t>
            </a:r>
            <a:r>
              <a:rPr lang="en-GB" dirty="0" err="1"/>
              <a:t>aml</a:t>
            </a:r>
            <a:r>
              <a:rPr lang="en-GB" dirty="0"/>
              <a:t> yn fwy </a:t>
            </a:r>
            <a:r>
              <a:rPr lang="en-GB" dirty="0" err="1"/>
              <a:t>cynnil</a:t>
            </a:r>
            <a:r>
              <a:rPr lang="en-GB" dirty="0"/>
              <a:t>. Ond nid </a:t>
            </a:r>
            <a:r>
              <a:rPr lang="en-GB" dirty="0" err="1"/>
              <a:t>yw</a:t>
            </a:r>
            <a:r>
              <a:rPr lang="en-GB" dirty="0"/>
              <a:t> </a:t>
            </a:r>
            <a:r>
              <a:rPr lang="en-GB" dirty="0" err="1"/>
              <a:t>hynny’n</a:t>
            </a:r>
            <a:r>
              <a:rPr lang="en-GB" dirty="0"/>
              <a:t> golygu ei bod yn cael </a:t>
            </a:r>
            <a:r>
              <a:rPr lang="en-GB" dirty="0" err="1"/>
              <a:t>effaith</a:t>
            </a:r>
            <a:r>
              <a:rPr lang="en-GB" dirty="0"/>
              <a:t> </a:t>
            </a:r>
            <a:r>
              <a:rPr lang="en-GB" dirty="0" err="1"/>
              <a:t>lai</a:t>
            </a:r>
            <a:r>
              <a:rPr lang="en-GB" dirty="0"/>
              <a:t> ar </a:t>
            </a:r>
            <a:r>
              <a:rPr lang="en-GB" dirty="0" err="1"/>
              <a:t>fywydau</a:t>
            </a:r>
            <a:r>
              <a:rPr lang="en-GB" dirty="0"/>
              <a:t> pobl. </a:t>
            </a:r>
          </a:p>
        </p:txBody>
      </p:sp>
      <p:sp>
        <p:nvSpPr>
          <p:cNvPr id="4" name="Slide Number Placeholder 3"/>
          <p:cNvSpPr>
            <a:spLocks noGrp="1"/>
          </p:cNvSpPr>
          <p:nvPr>
            <p:ph type="sldNum" sz="quarter" idx="5"/>
          </p:nvPr>
        </p:nvSpPr>
        <p:spPr/>
        <p:txBody>
          <a:bodyPr/>
          <a:lstStyle/>
          <a:p>
            <a:fld id="{0ECC8C07-3F3D-4D92-BD96-7ACBA6EAA575}" type="slidenum">
              <a:rPr lang="en-GB" smtClean="0"/>
              <a:t>45</a:t>
            </a:fld>
            <a:endParaRPr lang="en-GB"/>
          </a:p>
        </p:txBody>
      </p:sp>
    </p:spTree>
    <p:extLst>
      <p:ext uri="{BB962C8B-B14F-4D97-AF65-F5344CB8AC3E}">
        <p14:creationId xmlns:p14="http://schemas.microsoft.com/office/powerpoint/2010/main" val="2530074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Wrth ail-</a:t>
            </a:r>
            <a:r>
              <a:rPr lang="en-GB" dirty="0" err="1"/>
              <a:t>lunio’r</a:t>
            </a:r>
            <a:r>
              <a:rPr lang="en-GB" dirty="0"/>
              <a:t> </a:t>
            </a:r>
            <a:r>
              <a:rPr lang="en-GB" dirty="0" err="1"/>
              <a:t>cynllun</a:t>
            </a:r>
            <a:r>
              <a:rPr lang="en-GB" dirty="0"/>
              <a:t> hwn, rydym wedi </a:t>
            </a:r>
            <a:r>
              <a:rPr lang="en-GB" dirty="0" err="1"/>
              <a:t>ceisio</a:t>
            </a:r>
            <a:r>
              <a:rPr lang="en-GB" dirty="0"/>
              <a:t> </a:t>
            </a:r>
            <a:r>
              <a:rPr lang="en-GB" dirty="0" err="1"/>
              <a:t>nodi’r</a:t>
            </a:r>
            <a:r>
              <a:rPr lang="en-GB" dirty="0"/>
              <a:t> hyn y </a:t>
            </a:r>
            <a:r>
              <a:rPr lang="en-GB" dirty="0" err="1"/>
              <a:t>byddwn</a:t>
            </a:r>
            <a:r>
              <a:rPr lang="en-GB" dirty="0"/>
              <a:t> yn ei wneud mewn ffordd </a:t>
            </a:r>
            <a:r>
              <a:rPr lang="en-GB" dirty="0" err="1"/>
              <a:t>symlach</a:t>
            </a:r>
            <a:r>
              <a:rPr lang="en-GB" dirty="0"/>
              <a:t>. Rydym wedi gwneud </a:t>
            </a:r>
            <a:r>
              <a:rPr lang="en-GB" dirty="0" err="1"/>
              <a:t>ymdrechion</a:t>
            </a:r>
            <a:r>
              <a:rPr lang="en-GB" dirty="0"/>
              <a:t> </a:t>
            </a:r>
            <a:r>
              <a:rPr lang="en-GB" dirty="0" err="1"/>
              <a:t>cadarnhaol</a:t>
            </a:r>
            <a:r>
              <a:rPr lang="en-GB" dirty="0"/>
              <a:t> i gynnwys </a:t>
            </a:r>
            <a:r>
              <a:rPr lang="en-GB" dirty="0" err="1"/>
              <a:t>profiadau</a:t>
            </a:r>
            <a:r>
              <a:rPr lang="en-GB" dirty="0"/>
              <a:t> </a:t>
            </a:r>
            <a:r>
              <a:rPr lang="en-GB" dirty="0" err="1"/>
              <a:t>bywyd</a:t>
            </a:r>
            <a:r>
              <a:rPr lang="en-GB" dirty="0"/>
              <a:t> ac </a:t>
            </a:r>
            <a:r>
              <a:rPr lang="en-GB" dirty="0" err="1"/>
              <a:t>arbenigedd</a:t>
            </a:r>
            <a:r>
              <a:rPr lang="en-GB" dirty="0"/>
              <a:t> </a:t>
            </a:r>
            <a:r>
              <a:rPr lang="en-GB" dirty="0" err="1"/>
              <a:t>arbenigwyr</a:t>
            </a:r>
            <a:r>
              <a:rPr lang="en-GB" dirty="0"/>
              <a:t> a </a:t>
            </a:r>
            <a:r>
              <a:rPr lang="en-GB" dirty="0" err="1"/>
              <a:t>chymunedau</a:t>
            </a:r>
            <a:r>
              <a:rPr lang="en-GB" dirty="0"/>
              <a:t> fel ei gilydd. Rydym wedi </a:t>
            </a:r>
            <a:r>
              <a:rPr lang="en-GB" dirty="0" err="1"/>
              <a:t>cydweithio</a:t>
            </a:r>
            <a:r>
              <a:rPr lang="en-GB" dirty="0"/>
              <a:t> â chi i lunio pob cam. Mae hyn wedi bod yn ffordd </a:t>
            </a:r>
            <a:r>
              <a:rPr lang="en-GB" dirty="0" err="1"/>
              <a:t>ddefnyddiol</a:t>
            </a:r>
            <a:r>
              <a:rPr lang="en-GB" dirty="0"/>
              <a:t> </a:t>
            </a:r>
            <a:r>
              <a:rPr lang="en-GB" dirty="0" err="1"/>
              <a:t>iawn</a:t>
            </a:r>
            <a:r>
              <a:rPr lang="en-GB" dirty="0"/>
              <a:t> </a:t>
            </a:r>
            <a:r>
              <a:rPr lang="en-GB" dirty="0" err="1"/>
              <a:t>o’n</a:t>
            </a:r>
            <a:r>
              <a:rPr lang="en-GB" dirty="0"/>
              <a:t> </a:t>
            </a:r>
            <a:r>
              <a:rPr lang="en-GB" dirty="0" err="1"/>
              <a:t>dwyn</a:t>
            </a:r>
            <a:r>
              <a:rPr lang="en-GB" dirty="0"/>
              <a:t> ein hunain i </a:t>
            </a:r>
            <a:r>
              <a:rPr lang="en-GB" dirty="0" err="1"/>
              <a:t>gyfrif</a:t>
            </a:r>
            <a:r>
              <a:rPr lang="en-GB" dirty="0"/>
              <a:t>. </a:t>
            </a:r>
            <a:r>
              <a:rPr lang="en-GB" dirty="0" err="1"/>
              <a:t>Byddwn</a:t>
            </a:r>
            <a:r>
              <a:rPr lang="en-GB" dirty="0"/>
              <a:t> yn parhau i gydweithio â chi wrth </a:t>
            </a:r>
            <a:r>
              <a:rPr lang="en-GB" dirty="0" err="1"/>
              <a:t>inni</a:t>
            </a:r>
            <a:r>
              <a:rPr lang="en-GB" dirty="0"/>
              <a:t> </a:t>
            </a:r>
            <a:r>
              <a:rPr lang="en-GB" dirty="0" err="1"/>
              <a:t>roi’r</a:t>
            </a:r>
            <a:r>
              <a:rPr lang="en-GB" dirty="0"/>
              <a:t> </a:t>
            </a:r>
            <a:r>
              <a:rPr lang="en-GB" dirty="0" err="1"/>
              <a:t>cynllun</a:t>
            </a:r>
            <a:r>
              <a:rPr lang="en-GB" dirty="0"/>
              <a:t> ar waith, ac wrth </a:t>
            </a:r>
            <a:r>
              <a:rPr lang="en-GB" dirty="0" err="1"/>
              <a:t>nodi’r</a:t>
            </a:r>
            <a:r>
              <a:rPr lang="en-GB" dirty="0"/>
              <a:t> camau nesaf ar </a:t>
            </a:r>
            <a:r>
              <a:rPr lang="en-GB" dirty="0" err="1"/>
              <a:t>ôl</a:t>
            </a:r>
            <a:r>
              <a:rPr lang="en-GB" dirty="0"/>
              <a:t> mis </a:t>
            </a:r>
            <a:r>
              <a:rPr lang="en-GB" dirty="0" err="1"/>
              <a:t>Mehefin</a:t>
            </a:r>
            <a:r>
              <a:rPr lang="en-GB" dirty="0"/>
              <a:t> 2024. Rydym hefyd wedi </a:t>
            </a:r>
            <a:r>
              <a:rPr lang="en-GB" dirty="0" err="1"/>
              <a:t>ystyried</a:t>
            </a:r>
            <a:r>
              <a:rPr lang="en-GB" dirty="0"/>
              <a:t> sut y gall sawl </a:t>
            </a:r>
            <a:r>
              <a:rPr lang="en-GB" dirty="0" err="1"/>
              <a:t>anfantais</a:t>
            </a:r>
            <a:r>
              <a:rPr lang="en-GB" dirty="0"/>
              <a:t>, er enghraifft </a:t>
            </a:r>
            <a:r>
              <a:rPr lang="en-GB" dirty="0" err="1"/>
              <a:t>drwy</a:t>
            </a:r>
            <a:r>
              <a:rPr lang="en-GB" dirty="0"/>
              <a:t> </a:t>
            </a:r>
            <a:r>
              <a:rPr lang="en-GB" dirty="0" err="1"/>
              <a:t>hil</a:t>
            </a:r>
            <a:r>
              <a:rPr lang="en-GB" dirty="0"/>
              <a:t> a </a:t>
            </a:r>
            <a:r>
              <a:rPr lang="en-GB" dirty="0" err="1"/>
              <a:t>rhywedd</a:t>
            </a:r>
            <a:r>
              <a:rPr lang="en-GB" dirty="0"/>
              <a:t>, neu </a:t>
            </a:r>
            <a:r>
              <a:rPr lang="en-GB" dirty="0" err="1"/>
              <a:t>hil</a:t>
            </a:r>
            <a:r>
              <a:rPr lang="en-GB" dirty="0"/>
              <a:t> ac anabledd, </a:t>
            </a:r>
            <a:r>
              <a:rPr lang="en-GB" dirty="0" err="1"/>
              <a:t>waethygu</a:t>
            </a:r>
            <a:r>
              <a:rPr lang="en-GB" dirty="0"/>
              <a:t> </a:t>
            </a:r>
            <a:r>
              <a:rPr lang="en-GB" dirty="0" err="1"/>
              <a:t>anfantais</a:t>
            </a:r>
            <a:r>
              <a:rPr lang="en-GB" dirty="0"/>
              <a:t> a gwahaniaethu. Er enghraifft, gall </a:t>
            </a:r>
            <a:r>
              <a:rPr lang="en-GB" dirty="0" err="1"/>
              <a:t>hiliaeth</a:t>
            </a:r>
            <a:r>
              <a:rPr lang="en-GB" dirty="0"/>
              <a:t> gael mwy o </a:t>
            </a:r>
            <a:r>
              <a:rPr lang="en-GB" dirty="0" err="1"/>
              <a:t>effaith</a:t>
            </a:r>
            <a:r>
              <a:rPr lang="en-GB" dirty="0"/>
              <a:t> ar </a:t>
            </a:r>
            <a:r>
              <a:rPr lang="en-GB" dirty="0" err="1"/>
              <a:t>fenywod</a:t>
            </a:r>
            <a:r>
              <a:rPr lang="en-GB" dirty="0"/>
              <a:t> wrth gael gwasanaethau iechyd. Un enghraifft </a:t>
            </a:r>
            <a:r>
              <a:rPr lang="en-GB" dirty="0" err="1"/>
              <a:t>yw</a:t>
            </a:r>
            <a:r>
              <a:rPr lang="en-GB" dirty="0"/>
              <a:t> gwasanaethau </a:t>
            </a:r>
            <a:r>
              <a:rPr lang="en-GB" dirty="0" err="1"/>
              <a:t>mamolaeth</a:t>
            </a:r>
            <a:r>
              <a:rPr lang="en-GB" dirty="0"/>
              <a:t>, lle </a:t>
            </a:r>
            <a:r>
              <a:rPr lang="en-GB" dirty="0" err="1"/>
              <a:t>gwyddom</a:t>
            </a:r>
            <a:r>
              <a:rPr lang="en-GB" dirty="0"/>
              <a:t> y gall gwasanaethau </a:t>
            </a:r>
            <a:r>
              <a:rPr lang="en-GB" dirty="0" err="1"/>
              <a:t>amhriodol</a:t>
            </a:r>
            <a:r>
              <a:rPr lang="en-GB" dirty="0"/>
              <a:t> arwain at </a:t>
            </a:r>
            <a:r>
              <a:rPr lang="en-GB" dirty="0" err="1"/>
              <a:t>ganlyniadau</a:t>
            </a:r>
            <a:r>
              <a:rPr lang="en-GB" dirty="0"/>
              <a:t> </a:t>
            </a:r>
            <a:r>
              <a:rPr lang="en-GB" dirty="0" err="1"/>
              <a:t>gwaeth</a:t>
            </a:r>
            <a:r>
              <a:rPr lang="en-GB" dirty="0"/>
              <a:t> nid yn unig i </a:t>
            </a:r>
            <a:r>
              <a:rPr lang="en-GB" dirty="0" err="1"/>
              <a:t>famau</a:t>
            </a:r>
            <a:r>
              <a:rPr lang="en-GB" dirty="0"/>
              <a:t> </a:t>
            </a:r>
            <a:r>
              <a:rPr lang="en-GB" dirty="0" err="1"/>
              <a:t>ethnig</a:t>
            </a:r>
            <a:r>
              <a:rPr lang="en-GB" dirty="0"/>
              <a:t> </a:t>
            </a:r>
            <a:r>
              <a:rPr lang="en-GB" dirty="0" err="1"/>
              <a:t>lleiafrifol</a:t>
            </a:r>
            <a:r>
              <a:rPr lang="en-GB" dirty="0"/>
              <a:t>, ond hefyd i’w plant. O ran y Nodau a’r camau gweithredu yn y </a:t>
            </a:r>
            <a:r>
              <a:rPr lang="en-GB" dirty="0" err="1"/>
              <a:t>cynllun</a:t>
            </a:r>
            <a:r>
              <a:rPr lang="en-GB" dirty="0"/>
              <a:t>, y </a:t>
            </a:r>
            <a:r>
              <a:rPr lang="en-GB" dirty="0" err="1"/>
              <a:t>prif</a:t>
            </a:r>
            <a:r>
              <a:rPr lang="en-GB" dirty="0"/>
              <a:t> newid </a:t>
            </a:r>
            <a:r>
              <a:rPr lang="en-GB" dirty="0" err="1"/>
              <a:t>yw</a:t>
            </a:r>
            <a:r>
              <a:rPr lang="en-GB" dirty="0"/>
              <a:t> ein bod </a:t>
            </a:r>
            <a:r>
              <a:rPr lang="en-GB" dirty="0" err="1"/>
              <a:t>bellach</a:t>
            </a:r>
            <a:r>
              <a:rPr lang="en-GB" dirty="0"/>
              <a:t> wedi </a:t>
            </a:r>
            <a:r>
              <a:rPr lang="en-GB" dirty="0" err="1"/>
              <a:t>dewis</a:t>
            </a:r>
            <a:r>
              <a:rPr lang="en-GB" dirty="0"/>
              <a:t> canolbwyntio ar </a:t>
            </a:r>
            <a:r>
              <a:rPr lang="en-GB" dirty="0" err="1"/>
              <a:t>chwe</a:t>
            </a:r>
            <a:r>
              <a:rPr lang="en-GB" dirty="0"/>
              <a:t> </a:t>
            </a:r>
            <a:r>
              <a:rPr lang="en-GB" dirty="0" err="1"/>
              <a:t>maes</a:t>
            </a:r>
            <a:r>
              <a:rPr lang="en-GB" dirty="0"/>
              <a:t> lle mae </a:t>
            </a:r>
            <a:r>
              <a:rPr lang="en-GB" dirty="0" err="1"/>
              <a:t>hiliaeth</a:t>
            </a:r>
            <a:r>
              <a:rPr lang="en-GB" dirty="0"/>
              <a:t> yn </a:t>
            </a:r>
            <a:r>
              <a:rPr lang="en-GB" dirty="0" err="1"/>
              <a:t>effeithio</a:t>
            </a:r>
            <a:r>
              <a:rPr lang="en-GB" dirty="0"/>
              <a:t> ar </a:t>
            </a:r>
            <a:r>
              <a:rPr lang="en-GB" dirty="0" err="1"/>
              <a:t>bobl</a:t>
            </a:r>
            <a:r>
              <a:rPr lang="en-GB" dirty="0"/>
              <a:t> </a:t>
            </a:r>
            <a:r>
              <a:rPr lang="en-GB" dirty="0" err="1"/>
              <a:t>ethnig</a:t>
            </a:r>
            <a:r>
              <a:rPr lang="en-GB" dirty="0"/>
              <a:t> </a:t>
            </a:r>
            <a:r>
              <a:rPr lang="en-GB" dirty="0" err="1"/>
              <a:t>leiafrifol</a:t>
            </a:r>
            <a:r>
              <a:rPr lang="en-GB" dirty="0"/>
              <a:t>, a lle rydym am wneud </a:t>
            </a:r>
            <a:r>
              <a:rPr lang="en-GB" dirty="0" err="1"/>
              <a:t>gwahaniaeth</a:t>
            </a:r>
            <a:r>
              <a:rPr lang="en-GB" dirty="0"/>
              <a:t> </a:t>
            </a:r>
            <a:r>
              <a:rPr lang="en-GB" dirty="0" err="1"/>
              <a:t>mesuradwy</a:t>
            </a:r>
            <a:r>
              <a:rPr lang="en-GB" dirty="0"/>
              <a:t>. </a:t>
            </a:r>
            <a:r>
              <a:rPr lang="en-GB" dirty="0" err="1"/>
              <a:t>Maent</a:t>
            </a:r>
            <a:r>
              <a:rPr lang="en-GB" dirty="0"/>
              <a:t> </a:t>
            </a:r>
            <a:r>
              <a:rPr lang="en-GB" dirty="0" err="1"/>
              <a:t>wedi’u</a:t>
            </a:r>
            <a:r>
              <a:rPr lang="en-GB" dirty="0"/>
              <a:t> </a:t>
            </a:r>
            <a:r>
              <a:rPr lang="en-GB" dirty="0" err="1"/>
              <a:t>rhestru</a:t>
            </a:r>
            <a:r>
              <a:rPr lang="en-GB" dirty="0"/>
              <a:t> </a:t>
            </a:r>
            <a:r>
              <a:rPr lang="en-GB" dirty="0" err="1"/>
              <a:t>isod</a:t>
            </a:r>
            <a:r>
              <a:rPr lang="en-GB" dirty="0"/>
              <a:t>. </a:t>
            </a:r>
            <a:r>
              <a:rPr lang="en-GB" dirty="0" err="1"/>
              <a:t>Fodd</a:t>
            </a:r>
            <a:r>
              <a:rPr lang="en-GB" dirty="0"/>
              <a:t> </a:t>
            </a:r>
            <a:r>
              <a:rPr lang="en-GB" dirty="0" err="1"/>
              <a:t>bynnag</a:t>
            </a:r>
            <a:r>
              <a:rPr lang="en-GB" dirty="0"/>
              <a:t>, rydym am </a:t>
            </a:r>
            <a:r>
              <a:rPr lang="en-GB" dirty="0" err="1"/>
              <a:t>ddechrau</a:t>
            </a:r>
            <a:r>
              <a:rPr lang="en-GB" dirty="0"/>
              <a:t> </a:t>
            </a:r>
            <a:r>
              <a:rPr lang="en-GB" dirty="0" err="1"/>
              <a:t>drwy</a:t>
            </a:r>
            <a:r>
              <a:rPr lang="en-GB" dirty="0"/>
              <a:t> </a:t>
            </a:r>
            <a:r>
              <a:rPr lang="en-GB" dirty="0" err="1"/>
              <a:t>gydnabod</a:t>
            </a:r>
            <a:r>
              <a:rPr lang="en-GB" dirty="0"/>
              <a:t> </a:t>
            </a:r>
            <a:r>
              <a:rPr lang="en-GB" dirty="0" err="1"/>
              <a:t>cryfderau</a:t>
            </a:r>
            <a:r>
              <a:rPr lang="en-GB" dirty="0"/>
              <a:t> pobl </a:t>
            </a:r>
            <a:r>
              <a:rPr lang="en-GB" dirty="0" err="1"/>
              <a:t>ethnig</a:t>
            </a:r>
            <a:r>
              <a:rPr lang="en-GB" dirty="0"/>
              <a:t> </a:t>
            </a:r>
            <a:r>
              <a:rPr lang="en-GB" dirty="0" err="1"/>
              <a:t>leiafrifol</a:t>
            </a:r>
            <a:r>
              <a:rPr lang="en-GB" dirty="0"/>
              <a:t>, o ran arwain, a </a:t>
            </a:r>
            <a:r>
              <a:rPr lang="en-GB" dirty="0" err="1"/>
              <a:t>goroesi</a:t>
            </a:r>
            <a:r>
              <a:rPr lang="en-GB" dirty="0"/>
              <a:t> </a:t>
            </a:r>
            <a:r>
              <a:rPr lang="en-GB" dirty="0" err="1"/>
              <a:t>hiliaeth</a:t>
            </a:r>
            <a:r>
              <a:rPr lang="en-GB" dirty="0"/>
              <a:t>. O </a:t>
            </a:r>
            <a:r>
              <a:rPr lang="en-GB" dirty="0" err="1"/>
              <a:t>genhedlaeth</a:t>
            </a:r>
            <a:r>
              <a:rPr lang="en-GB" dirty="0"/>
              <a:t> Windrush, i </a:t>
            </a:r>
            <a:r>
              <a:rPr lang="en-GB" dirty="0" err="1"/>
              <a:t>wydnwch</a:t>
            </a:r>
            <a:r>
              <a:rPr lang="en-GB" dirty="0"/>
              <a:t> y </a:t>
            </a:r>
            <a:r>
              <a:rPr lang="en-GB" dirty="0" err="1"/>
              <a:t>ffoaduriaid</a:t>
            </a:r>
            <a:r>
              <a:rPr lang="en-GB" dirty="0"/>
              <a:t> sydd wedi </a:t>
            </a:r>
            <a:r>
              <a:rPr lang="en-GB" dirty="0" err="1"/>
              <a:t>cyrraedd</a:t>
            </a:r>
            <a:r>
              <a:rPr lang="en-GB" dirty="0"/>
              <a:t> ein </a:t>
            </a:r>
            <a:r>
              <a:rPr lang="en-GB" dirty="0" err="1"/>
              <a:t>glannau</a:t>
            </a:r>
            <a:r>
              <a:rPr lang="en-GB" dirty="0"/>
              <a:t> dros y </a:t>
            </a:r>
            <a:r>
              <a:rPr lang="en-GB" dirty="0" err="1"/>
              <a:t>blynyddoedd</a:t>
            </a:r>
            <a:r>
              <a:rPr lang="en-GB" dirty="0"/>
              <a:t> a </a:t>
            </a:r>
            <a:r>
              <a:rPr lang="en-GB" dirty="0" err="1"/>
              <a:t>hyd</a:t>
            </a:r>
            <a:r>
              <a:rPr lang="en-GB" dirty="0"/>
              <a:t> </a:t>
            </a:r>
            <a:r>
              <a:rPr lang="en-GB" dirty="0" err="1"/>
              <a:t>heddiw</a:t>
            </a:r>
            <a:r>
              <a:rPr lang="en-GB" dirty="0"/>
              <a:t>, </a:t>
            </a:r>
            <a:r>
              <a:rPr lang="en-GB" dirty="0" err="1"/>
              <a:t>gwyddom</a:t>
            </a:r>
            <a:r>
              <a:rPr lang="en-GB" dirty="0"/>
              <a:t> fod pobl wedi </a:t>
            </a:r>
            <a:r>
              <a:rPr lang="en-GB" dirty="0" err="1"/>
              <a:t>goroesi</a:t>
            </a:r>
            <a:r>
              <a:rPr lang="en-GB" dirty="0"/>
              <a:t> </a:t>
            </a:r>
            <a:r>
              <a:rPr lang="en-GB" dirty="0" err="1"/>
              <a:t>cryn</a:t>
            </a:r>
            <a:r>
              <a:rPr lang="en-GB" dirty="0"/>
              <a:t> </a:t>
            </a:r>
            <a:r>
              <a:rPr lang="en-GB" dirty="0" err="1"/>
              <a:t>galedi</a:t>
            </a:r>
            <a:r>
              <a:rPr lang="en-GB" dirty="0"/>
              <a:t> a </a:t>
            </a:r>
            <a:r>
              <a:rPr lang="en-GB" dirty="0" err="1"/>
              <a:t>thrawma</a:t>
            </a:r>
            <a:r>
              <a:rPr lang="en-GB" dirty="0"/>
              <a:t>. Rydym am adeiladu ar </a:t>
            </a:r>
            <a:r>
              <a:rPr lang="en-GB" dirty="0" err="1"/>
              <a:t>gryfderau</a:t>
            </a:r>
            <a:r>
              <a:rPr lang="en-GB" dirty="0"/>
              <a:t>, arweinyddiaeth a </a:t>
            </a:r>
            <a:r>
              <a:rPr lang="en-GB" dirty="0" err="1"/>
              <a:t>gwydnwch</a:t>
            </a:r>
            <a:r>
              <a:rPr lang="en-GB" dirty="0"/>
              <a:t> </a:t>
            </a:r>
            <a:r>
              <a:rPr lang="en-GB" dirty="0" err="1"/>
              <a:t>aruthrol</a:t>
            </a:r>
            <a:r>
              <a:rPr lang="en-GB" dirty="0"/>
              <a:t> pobl </a:t>
            </a:r>
            <a:r>
              <a:rPr lang="en-GB" dirty="0" err="1"/>
              <a:t>ethnig</a:t>
            </a:r>
            <a:r>
              <a:rPr lang="en-GB" dirty="0"/>
              <a:t> </a:t>
            </a:r>
            <a:r>
              <a:rPr lang="en-GB" dirty="0" err="1"/>
              <a:t>leiafrifol</a:t>
            </a:r>
            <a:r>
              <a:rPr lang="en-GB" dirty="0"/>
              <a:t>. Rydym yn </a:t>
            </a:r>
            <a:r>
              <a:rPr lang="en-GB" dirty="0" err="1"/>
              <a:t>ymrwymo</a:t>
            </a:r>
            <a:r>
              <a:rPr lang="en-GB" dirty="0"/>
              <a:t> i </a:t>
            </a:r>
            <a:r>
              <a:rPr lang="en-GB" dirty="0" err="1"/>
              <a:t>gefnogi</a:t>
            </a:r>
            <a:r>
              <a:rPr lang="en-GB" dirty="0"/>
              <a:t> </a:t>
            </a:r>
            <a:r>
              <a:rPr lang="en-GB" dirty="0" err="1"/>
              <a:t>sefydliadau</a:t>
            </a:r>
            <a:r>
              <a:rPr lang="en-GB" dirty="0"/>
              <a:t> </a:t>
            </a:r>
            <a:r>
              <a:rPr lang="en-GB" dirty="0" err="1"/>
              <a:t>ethnig</a:t>
            </a:r>
            <a:r>
              <a:rPr lang="en-GB" dirty="0"/>
              <a:t> </a:t>
            </a:r>
            <a:r>
              <a:rPr lang="en-GB" dirty="0" err="1"/>
              <a:t>lleiafrifol</a:t>
            </a:r>
            <a:r>
              <a:rPr lang="en-GB" dirty="0"/>
              <a:t> sy’n galluogi ac yn </a:t>
            </a:r>
            <a:r>
              <a:rPr lang="en-GB" dirty="0" err="1"/>
              <a:t>grymuso</a:t>
            </a:r>
            <a:r>
              <a:rPr lang="en-GB" dirty="0"/>
              <a:t> pobl i </a:t>
            </a:r>
            <a:r>
              <a:rPr lang="en-GB" dirty="0" err="1"/>
              <a:t>oroesi</a:t>
            </a:r>
            <a:r>
              <a:rPr lang="en-GB" dirty="0"/>
              <a:t> a </a:t>
            </a:r>
            <a:r>
              <a:rPr lang="en-GB" dirty="0" err="1"/>
              <a:t>ffynnu</a:t>
            </a:r>
            <a:r>
              <a:rPr lang="en-GB" dirty="0"/>
              <a:t>. Rydym hefyd yn </a:t>
            </a:r>
            <a:r>
              <a:rPr lang="en-GB" dirty="0" err="1"/>
              <a:t>ymrwymo</a:t>
            </a:r>
            <a:r>
              <a:rPr lang="en-GB" dirty="0"/>
              <a:t> i </a:t>
            </a:r>
            <a:r>
              <a:rPr lang="en-GB" dirty="0" err="1"/>
              <a:t>ddatblygu’r</a:t>
            </a:r>
            <a:r>
              <a:rPr lang="en-GB" dirty="0"/>
              <a:t> arweinyddiaeth </a:t>
            </a:r>
            <a:r>
              <a:rPr lang="en-GB" dirty="0" err="1"/>
              <a:t>sylweddol</a:t>
            </a:r>
            <a:r>
              <a:rPr lang="en-GB" dirty="0"/>
              <a:t> mewn </a:t>
            </a:r>
            <a:r>
              <a:rPr lang="en-GB" dirty="0" err="1"/>
              <a:t>cymunedau</a:t>
            </a:r>
            <a:r>
              <a:rPr lang="en-GB" dirty="0"/>
              <a:t> </a:t>
            </a:r>
            <a:r>
              <a:rPr lang="en-GB" dirty="0" err="1"/>
              <a:t>ethnig</a:t>
            </a:r>
            <a:r>
              <a:rPr lang="en-GB" dirty="0"/>
              <a:t> </a:t>
            </a:r>
            <a:r>
              <a:rPr lang="en-GB" dirty="0" err="1"/>
              <a:t>lleiafrifol</a:t>
            </a:r>
            <a:r>
              <a:rPr lang="en-GB" dirty="0"/>
              <a:t>, ar bob lefel. </a:t>
            </a:r>
            <a:r>
              <a:rPr lang="en-GB" dirty="0" err="1"/>
              <a:t>Byddwn</a:t>
            </a:r>
            <a:r>
              <a:rPr lang="en-GB" dirty="0"/>
              <a:t> yn ymgysylltu â’r </a:t>
            </a:r>
            <a:r>
              <a:rPr lang="en-GB" dirty="0" err="1"/>
              <a:t>arweinwyr</a:t>
            </a:r>
            <a:r>
              <a:rPr lang="en-GB" dirty="0"/>
              <a:t> hyn yn </a:t>
            </a:r>
            <a:r>
              <a:rPr lang="en-GB" dirty="0" err="1"/>
              <a:t>rheolaidd</a:t>
            </a:r>
            <a:r>
              <a:rPr lang="en-GB" dirty="0"/>
              <a:t> wrth </a:t>
            </a:r>
            <a:r>
              <a:rPr lang="en-GB" dirty="0" err="1"/>
              <a:t>inni</a:t>
            </a:r>
            <a:r>
              <a:rPr lang="en-GB" dirty="0"/>
              <a:t> </a:t>
            </a:r>
            <a:r>
              <a:rPr lang="en-GB" dirty="0" err="1"/>
              <a:t>fwrw</a:t>
            </a:r>
            <a:r>
              <a:rPr lang="en-GB" dirty="0"/>
              <a:t> ymlaen â’r </a:t>
            </a:r>
            <a:r>
              <a:rPr lang="en-GB" dirty="0" err="1"/>
              <a:t>gwaith</a:t>
            </a:r>
            <a:r>
              <a:rPr lang="en-GB" dirty="0"/>
              <a:t> hwn a </a:t>
            </a:r>
            <a:r>
              <a:rPr lang="en-GB" dirty="0" err="1"/>
              <a:t>gwaith</a:t>
            </a:r>
            <a:r>
              <a:rPr lang="en-GB" dirty="0"/>
              <a:t> arall. Mae rhai camau </a:t>
            </a:r>
            <a:r>
              <a:rPr lang="en-GB" dirty="0" err="1"/>
              <a:t>uniongyrchol</a:t>
            </a:r>
            <a:r>
              <a:rPr lang="en-GB" dirty="0"/>
              <a:t> y mae angen </a:t>
            </a:r>
            <a:r>
              <a:rPr lang="en-GB" dirty="0" err="1"/>
              <a:t>inni</a:t>
            </a:r>
            <a:r>
              <a:rPr lang="en-GB" dirty="0"/>
              <a:t> eu cymryd </a:t>
            </a:r>
            <a:r>
              <a:rPr lang="en-GB" dirty="0" err="1"/>
              <a:t>nawr</a:t>
            </a:r>
            <a:r>
              <a:rPr lang="en-GB" dirty="0"/>
              <a:t>, yn </a:t>
            </a:r>
            <a:r>
              <a:rPr lang="en-GB" dirty="0" err="1"/>
              <a:t>enwedig</a:t>
            </a:r>
            <a:r>
              <a:rPr lang="en-GB" dirty="0"/>
              <a:t> o </a:t>
            </a:r>
            <a:r>
              <a:rPr lang="en-GB" dirty="0" err="1"/>
              <a:t>ystyried</a:t>
            </a:r>
            <a:r>
              <a:rPr lang="en-GB" dirty="0"/>
              <a:t> yr </a:t>
            </a:r>
            <a:r>
              <a:rPr lang="en-GB" dirty="0" err="1"/>
              <a:t>argyfwng</a:t>
            </a:r>
            <a:r>
              <a:rPr lang="en-GB" dirty="0"/>
              <a:t> </a:t>
            </a:r>
            <a:r>
              <a:rPr lang="en-GB" dirty="0" err="1"/>
              <a:t>costau</a:t>
            </a:r>
            <a:r>
              <a:rPr lang="en-GB" dirty="0"/>
              <a:t> </a:t>
            </a:r>
            <a:r>
              <a:rPr lang="en-GB" dirty="0" err="1"/>
              <a:t>byw</a:t>
            </a:r>
            <a:r>
              <a:rPr lang="en-GB" dirty="0"/>
              <a:t> a’r </a:t>
            </a:r>
            <a:r>
              <a:rPr lang="en-GB" dirty="0" err="1"/>
              <a:t>effaith</a:t>
            </a:r>
            <a:r>
              <a:rPr lang="en-GB" dirty="0"/>
              <a:t> </a:t>
            </a:r>
            <a:r>
              <a:rPr lang="en-GB" dirty="0" err="1"/>
              <a:t>amghymesur</a:t>
            </a:r>
            <a:r>
              <a:rPr lang="en-GB" dirty="0"/>
              <a:t> </a:t>
            </a:r>
            <a:r>
              <a:rPr lang="en-GB" dirty="0" err="1"/>
              <a:t>debygol</a:t>
            </a:r>
            <a:r>
              <a:rPr lang="en-GB" dirty="0"/>
              <a:t> ar </a:t>
            </a:r>
            <a:r>
              <a:rPr lang="en-GB" dirty="0" err="1"/>
              <a:t>weithwyr</a:t>
            </a:r>
            <a:r>
              <a:rPr lang="en-GB" dirty="0"/>
              <a:t> a </a:t>
            </a:r>
            <a:r>
              <a:rPr lang="en-GB" dirty="0" err="1"/>
              <a:t>phobl</a:t>
            </a:r>
            <a:r>
              <a:rPr lang="en-GB" dirty="0"/>
              <a:t> </a:t>
            </a:r>
            <a:r>
              <a:rPr lang="en-GB" dirty="0" err="1"/>
              <a:t>ethnig</a:t>
            </a:r>
            <a:r>
              <a:rPr lang="en-GB" dirty="0"/>
              <a:t> </a:t>
            </a:r>
            <a:r>
              <a:rPr lang="en-GB" dirty="0" err="1"/>
              <a:t>leiafrifol</a:t>
            </a:r>
            <a:r>
              <a:rPr lang="en-GB" dirty="0"/>
              <a:t>. Rydym hefyd yn gwerthfawrogi cefnogaeth a </a:t>
            </a:r>
            <a:r>
              <a:rPr lang="en-GB" dirty="0" err="1"/>
              <a:t>chyfraniad</a:t>
            </a:r>
            <a:r>
              <a:rPr lang="en-GB" dirty="0"/>
              <a:t> yr </a:t>
            </a:r>
            <a:r>
              <a:rPr lang="en-GB" dirty="0" err="1"/>
              <a:t>Unedau</a:t>
            </a:r>
            <a:r>
              <a:rPr lang="en-GB" dirty="0"/>
              <a:t> </a:t>
            </a:r>
            <a:r>
              <a:rPr lang="en-GB" dirty="0" err="1"/>
              <a:t>Llafur</a:t>
            </a:r>
            <a:r>
              <a:rPr lang="en-GB" dirty="0"/>
              <a:t> a TUC Cymru. Rydym hefyd yn </a:t>
            </a:r>
            <a:r>
              <a:rPr lang="en-GB" dirty="0" err="1"/>
              <a:t>canmol</a:t>
            </a:r>
            <a:r>
              <a:rPr lang="en-GB" dirty="0"/>
              <a:t> </a:t>
            </a:r>
            <a:r>
              <a:rPr lang="en-GB" dirty="0" err="1"/>
              <a:t>sefydliadau</a:t>
            </a:r>
            <a:r>
              <a:rPr lang="en-GB" dirty="0"/>
              <a:t> fel </a:t>
            </a:r>
            <a:r>
              <a:rPr lang="en-GB" dirty="0" err="1"/>
              <a:t>Cymdeithas</a:t>
            </a:r>
            <a:r>
              <a:rPr lang="en-GB" dirty="0"/>
              <a:t> Prydain ar gyfer </a:t>
            </a:r>
            <a:r>
              <a:rPr lang="en-GB" dirty="0" err="1"/>
              <a:t>Meddygon</a:t>
            </a:r>
            <a:r>
              <a:rPr lang="en-GB" dirty="0"/>
              <a:t> o </a:t>
            </a:r>
            <a:r>
              <a:rPr lang="en-GB" dirty="0" err="1"/>
              <a:t>Dras</a:t>
            </a:r>
            <a:r>
              <a:rPr lang="en-GB" dirty="0"/>
              <a:t> </a:t>
            </a:r>
            <a:r>
              <a:rPr lang="en-GB" dirty="0" err="1"/>
              <a:t>Indiaidd</a:t>
            </a:r>
            <a:r>
              <a:rPr lang="en-GB" dirty="0"/>
              <a:t> </a:t>
            </a:r>
            <a:r>
              <a:rPr lang="en-GB" dirty="0" err="1"/>
              <a:t>yng</a:t>
            </a:r>
            <a:r>
              <a:rPr lang="en-GB" dirty="0"/>
              <a:t> </a:t>
            </a:r>
            <a:r>
              <a:rPr lang="en-GB" dirty="0" err="1"/>
              <a:t>Nghymru</a:t>
            </a:r>
            <a:r>
              <a:rPr lang="en-GB" dirty="0"/>
              <a:t> ac, yn fwy </a:t>
            </a:r>
            <a:r>
              <a:rPr lang="en-GB" dirty="0" err="1"/>
              <a:t>diweddar</a:t>
            </a:r>
            <a:r>
              <a:rPr lang="en-GB" dirty="0"/>
              <a:t>, </a:t>
            </a:r>
            <a:r>
              <a:rPr lang="en-GB" dirty="0" err="1"/>
              <a:t>Cymdeithas</a:t>
            </a:r>
            <a:r>
              <a:rPr lang="en-GB" dirty="0"/>
              <a:t> Cymru ar gyfer </a:t>
            </a:r>
            <a:r>
              <a:rPr lang="en-GB" dirty="0" err="1"/>
              <a:t>Meddygon</a:t>
            </a:r>
            <a:r>
              <a:rPr lang="en-GB" dirty="0"/>
              <a:t> o </a:t>
            </a:r>
            <a:r>
              <a:rPr lang="en-GB" dirty="0" err="1"/>
              <a:t>Dras</a:t>
            </a:r>
            <a:r>
              <a:rPr lang="en-GB" dirty="0"/>
              <a:t> </a:t>
            </a:r>
            <a:r>
              <a:rPr lang="en-GB" dirty="0" err="1"/>
              <a:t>Affricanaidd</a:t>
            </a:r>
            <a:r>
              <a:rPr lang="en-GB" dirty="0"/>
              <a:t> a </a:t>
            </a:r>
            <a:r>
              <a:rPr lang="en-GB" dirty="0" err="1"/>
              <a:t>Charibïaidd</a:t>
            </a:r>
            <a:r>
              <a:rPr lang="en-GB" dirty="0"/>
              <a:t>, sy’n </a:t>
            </a:r>
            <a:r>
              <a:rPr lang="en-GB" dirty="0" err="1"/>
              <a:t>denu</a:t>
            </a:r>
            <a:r>
              <a:rPr lang="en-GB" dirty="0"/>
              <a:t> </a:t>
            </a:r>
            <a:r>
              <a:rPr lang="en-GB" dirty="0" err="1"/>
              <a:t>meddygon</a:t>
            </a:r>
            <a:r>
              <a:rPr lang="en-GB" dirty="0"/>
              <a:t> a </a:t>
            </a:r>
            <a:r>
              <a:rPr lang="en-GB" dirty="0" err="1"/>
              <a:t>nyrsys</a:t>
            </a:r>
            <a:r>
              <a:rPr lang="en-GB" dirty="0"/>
              <a:t> y mae </a:t>
            </a:r>
            <a:r>
              <a:rPr lang="en-GB" dirty="0" err="1"/>
              <a:t>dirfawr</a:t>
            </a:r>
            <a:r>
              <a:rPr lang="en-GB" dirty="0"/>
              <a:t> eu </a:t>
            </a:r>
            <a:r>
              <a:rPr lang="en-GB" dirty="0" err="1"/>
              <a:t>hangen</a:t>
            </a:r>
            <a:r>
              <a:rPr lang="en-GB" dirty="0"/>
              <a:t> o </a:t>
            </a:r>
            <a:r>
              <a:rPr lang="en-GB" dirty="0" err="1"/>
              <a:t>dde-ddwyrain</a:t>
            </a:r>
            <a:r>
              <a:rPr lang="en-GB" dirty="0"/>
              <a:t> Asia ac </a:t>
            </a:r>
            <a:r>
              <a:rPr lang="en-GB" dirty="0" err="1"/>
              <a:t>Affrica</a:t>
            </a:r>
            <a:r>
              <a:rPr lang="en-GB" dirty="0"/>
              <a:t>, yn y </a:t>
            </a:r>
            <a:r>
              <a:rPr lang="en-GB" dirty="0" err="1"/>
              <a:t>drefn</a:t>
            </a:r>
            <a:r>
              <a:rPr lang="en-GB" dirty="0"/>
              <a:t> </a:t>
            </a:r>
            <a:r>
              <a:rPr lang="en-GB" dirty="0" err="1"/>
              <a:t>honno</a:t>
            </a:r>
            <a:r>
              <a:rPr lang="en-GB" dirty="0"/>
              <a:t>. Mae’r </a:t>
            </a:r>
            <a:r>
              <a:rPr lang="en-GB" dirty="0" err="1"/>
              <a:t>mudiad</a:t>
            </a:r>
            <a:r>
              <a:rPr lang="en-GB" dirty="0"/>
              <a:t> Ethnic Minority Women in Welsh Healthcare a </a:t>
            </a:r>
            <a:r>
              <a:rPr lang="en-GB" dirty="0" err="1"/>
              <a:t>llawer</a:t>
            </a:r>
            <a:r>
              <a:rPr lang="en-GB" dirty="0"/>
              <a:t> o </a:t>
            </a:r>
            <a:r>
              <a:rPr lang="en-GB" dirty="0" err="1"/>
              <a:t>fentrau</a:t>
            </a:r>
            <a:r>
              <a:rPr lang="en-GB" dirty="0"/>
              <a:t> </a:t>
            </a:r>
            <a:r>
              <a:rPr lang="en-GB" dirty="0" err="1"/>
              <a:t>mentora</a:t>
            </a:r>
            <a:r>
              <a:rPr lang="en-GB" dirty="0"/>
              <a:t> a </a:t>
            </a:r>
            <a:r>
              <a:rPr lang="en-GB" dirty="0" err="1"/>
              <a:t>datblygu</a:t>
            </a:r>
            <a:r>
              <a:rPr lang="en-GB" dirty="0"/>
              <a:t> eraill hefyd yn </a:t>
            </a:r>
            <a:r>
              <a:rPr lang="en-GB" dirty="0" err="1"/>
              <a:t>grymuso</a:t>
            </a:r>
            <a:r>
              <a:rPr lang="en-GB" dirty="0"/>
              <a:t> ac yn cefnogi </a:t>
            </a:r>
            <a:r>
              <a:rPr lang="en-GB" dirty="0" err="1"/>
              <a:t>darpar</a:t>
            </a:r>
            <a:r>
              <a:rPr lang="en-GB" dirty="0"/>
              <a:t> </a:t>
            </a:r>
            <a:r>
              <a:rPr lang="en-GB" dirty="0" err="1"/>
              <a:t>arweinwyr</a:t>
            </a:r>
            <a:r>
              <a:rPr lang="en-GB" dirty="0"/>
              <a:t> sy’n dod i </a:t>
            </a:r>
            <a:r>
              <a:rPr lang="en-GB" dirty="0" err="1"/>
              <a:t>Gymru</a:t>
            </a:r>
            <a:r>
              <a:rPr lang="en-GB" dirty="0"/>
              <a:t> neu sy’n codi ymhlith y </a:t>
            </a:r>
            <a:r>
              <a:rPr lang="en-GB" dirty="0" err="1"/>
              <a:t>gweithluoedd</a:t>
            </a:r>
            <a:r>
              <a:rPr lang="en-GB" dirty="0"/>
              <a:t> sy’n </a:t>
            </a:r>
            <a:r>
              <a:rPr lang="en-GB" dirty="0" err="1"/>
              <a:t>bodoli</a:t>
            </a:r>
            <a:r>
              <a:rPr lang="en-GB" dirty="0"/>
              <a:t> </a:t>
            </a:r>
            <a:r>
              <a:rPr lang="en-GB" dirty="0" err="1"/>
              <a:t>eisoes</a:t>
            </a:r>
            <a:r>
              <a:rPr lang="en-GB" dirty="0"/>
              <a:t> </a:t>
            </a:r>
            <a:r>
              <a:rPr lang="en-GB" dirty="0" err="1"/>
              <a:t>yng</a:t>
            </a:r>
            <a:r>
              <a:rPr lang="en-GB" dirty="0"/>
              <a:t> </a:t>
            </a:r>
            <a:r>
              <a:rPr lang="en-GB" dirty="0" err="1"/>
              <a:t>Nghymru</a:t>
            </a:r>
            <a:r>
              <a:rPr lang="en-GB" dirty="0"/>
              <a:t>, ac yn </a:t>
            </a:r>
            <a:r>
              <a:rPr lang="en-GB" dirty="0" err="1"/>
              <a:t>cynnig</a:t>
            </a:r>
            <a:r>
              <a:rPr lang="en-GB" dirty="0"/>
              <a:t> </a:t>
            </a:r>
            <a:r>
              <a:rPr lang="en-GB" dirty="0" err="1"/>
              <a:t>cymorth</a:t>
            </a:r>
            <a:r>
              <a:rPr lang="en-GB" dirty="0"/>
              <a:t> parhaus. Ni </a:t>
            </a:r>
            <a:r>
              <a:rPr lang="en-GB" dirty="0" err="1"/>
              <a:t>fyddai</a:t>
            </a:r>
            <a:r>
              <a:rPr lang="en-GB" dirty="0"/>
              <a:t> </a:t>
            </a:r>
            <a:r>
              <a:rPr lang="en-GB" dirty="0" err="1"/>
              <a:t>llawer</a:t>
            </a:r>
            <a:r>
              <a:rPr lang="en-GB" dirty="0"/>
              <a:t> </a:t>
            </a:r>
            <a:r>
              <a:rPr lang="en-GB" dirty="0" err="1"/>
              <a:t>o’n</a:t>
            </a:r>
            <a:r>
              <a:rPr lang="en-GB" dirty="0"/>
              <a:t> gwasanaethau allweddol, fel ein gwasanaethau iechyd a gofal cymdeithasol, yn </a:t>
            </a:r>
            <a:r>
              <a:rPr lang="en-GB" dirty="0" err="1"/>
              <a:t>bosibl</a:t>
            </a:r>
            <a:r>
              <a:rPr lang="en-GB" dirty="0"/>
              <a:t> </a:t>
            </a:r>
            <a:r>
              <a:rPr lang="en-GB" dirty="0" err="1"/>
              <a:t>heb</a:t>
            </a:r>
            <a:r>
              <a:rPr lang="en-GB" dirty="0"/>
              <a:t> y </a:t>
            </a:r>
            <a:r>
              <a:rPr lang="en-GB" dirty="0" err="1"/>
              <a:t>bobl</a:t>
            </a:r>
            <a:r>
              <a:rPr lang="en-GB" dirty="0"/>
              <a:t> </a:t>
            </a:r>
            <a:r>
              <a:rPr lang="en-GB" dirty="0" err="1"/>
              <a:t>ethnig</a:t>
            </a:r>
            <a:r>
              <a:rPr lang="en-GB" dirty="0"/>
              <a:t> </a:t>
            </a:r>
            <a:r>
              <a:rPr lang="en-GB" dirty="0" err="1"/>
              <a:t>leiafrifol</a:t>
            </a:r>
            <a:r>
              <a:rPr lang="en-GB" dirty="0"/>
              <a:t> sy’n gweithio ynddynt. Mae ein </a:t>
            </a:r>
            <a:r>
              <a:rPr lang="en-GB" dirty="0" err="1"/>
              <a:t>hymdrech</a:t>
            </a:r>
            <a:r>
              <a:rPr lang="en-GB" dirty="0"/>
              <a:t> </a:t>
            </a:r>
            <a:r>
              <a:rPr lang="en-GB" dirty="0" err="1"/>
              <a:t>ddiweddar</a:t>
            </a:r>
            <a:r>
              <a:rPr lang="en-GB" dirty="0"/>
              <a:t> i </a:t>
            </a:r>
            <a:r>
              <a:rPr lang="en-GB" dirty="0" err="1"/>
              <a:t>gartrefu</a:t>
            </a:r>
            <a:r>
              <a:rPr lang="en-GB" dirty="0"/>
              <a:t> </a:t>
            </a:r>
            <a:r>
              <a:rPr lang="en-GB" dirty="0" err="1"/>
              <a:t>ffoaduriaid</a:t>
            </a:r>
            <a:r>
              <a:rPr lang="en-GB" dirty="0"/>
              <a:t> o </a:t>
            </a:r>
            <a:r>
              <a:rPr lang="en-GB" dirty="0" err="1"/>
              <a:t>Affganistan</a:t>
            </a:r>
            <a:r>
              <a:rPr lang="en-GB" dirty="0"/>
              <a:t> a </a:t>
            </a:r>
            <a:r>
              <a:rPr lang="en-GB" dirty="0" err="1"/>
              <a:t>phobl</a:t>
            </a:r>
            <a:r>
              <a:rPr lang="en-GB" dirty="0"/>
              <a:t> o </a:t>
            </a:r>
            <a:r>
              <a:rPr lang="en-GB" dirty="0" err="1"/>
              <a:t>Wcráin</a:t>
            </a:r>
            <a:r>
              <a:rPr lang="en-GB" dirty="0"/>
              <a:t> yn dangos sut y gall y </a:t>
            </a:r>
            <a:r>
              <a:rPr lang="en-GB" dirty="0" err="1"/>
              <a:t>Llywodraeth</a:t>
            </a:r>
            <a:r>
              <a:rPr lang="en-GB" dirty="0"/>
              <a:t>, gwasanaethau </a:t>
            </a:r>
            <a:r>
              <a:rPr lang="en-GB" dirty="0" err="1"/>
              <a:t>cyhoeddus</a:t>
            </a:r>
            <a:r>
              <a:rPr lang="en-GB" dirty="0"/>
              <a:t>, y sector </a:t>
            </a:r>
            <a:r>
              <a:rPr lang="en-GB" dirty="0" err="1"/>
              <a:t>preifat</a:t>
            </a:r>
            <a:r>
              <a:rPr lang="en-GB" dirty="0"/>
              <a:t> a </a:t>
            </a:r>
            <a:r>
              <a:rPr lang="en-GB" dirty="0" err="1"/>
              <a:t>dinasyddion</a:t>
            </a:r>
            <a:r>
              <a:rPr lang="en-GB" dirty="0"/>
              <a:t> </a:t>
            </a:r>
            <a:r>
              <a:rPr lang="en-GB" dirty="0" err="1"/>
              <a:t>cyffredin</a:t>
            </a:r>
            <a:r>
              <a:rPr lang="en-GB" dirty="0"/>
              <a:t> </a:t>
            </a:r>
            <a:r>
              <a:rPr lang="en-GB" dirty="0" err="1"/>
              <a:t>gamu</a:t>
            </a:r>
            <a:r>
              <a:rPr lang="en-GB" dirty="0"/>
              <a:t> i’r </a:t>
            </a:r>
            <a:r>
              <a:rPr lang="en-GB" dirty="0" err="1"/>
              <a:t>adwy</a:t>
            </a:r>
            <a:r>
              <a:rPr lang="en-GB" dirty="0"/>
              <a:t> i ddiwallu anghenion pobl mewn </a:t>
            </a:r>
            <a:r>
              <a:rPr lang="en-GB" dirty="0" err="1"/>
              <a:t>argyfwng</a:t>
            </a:r>
            <a:r>
              <a:rPr lang="en-GB" dirty="0"/>
              <a:t> ar </a:t>
            </a:r>
            <a:r>
              <a:rPr lang="en-GB" dirty="0" err="1"/>
              <a:t>ôl</a:t>
            </a:r>
            <a:r>
              <a:rPr lang="en-GB" dirty="0"/>
              <a:t> </a:t>
            </a:r>
            <a:r>
              <a:rPr lang="en-GB" dirty="0" err="1"/>
              <a:t>iddynt</a:t>
            </a:r>
            <a:r>
              <a:rPr lang="en-GB" dirty="0"/>
              <a:t> </a:t>
            </a:r>
            <a:r>
              <a:rPr lang="en-GB" dirty="0" err="1"/>
              <a:t>gyrraedd</a:t>
            </a:r>
            <a:r>
              <a:rPr lang="en-GB" dirty="0"/>
              <a:t> </a:t>
            </a:r>
            <a:r>
              <a:rPr lang="en-GB" dirty="0" err="1"/>
              <a:t>yma</a:t>
            </a:r>
            <a:r>
              <a:rPr lang="en-GB" dirty="0"/>
              <a:t>. Rydym yn </a:t>
            </a:r>
            <a:r>
              <a:rPr lang="en-GB" dirty="0" err="1"/>
              <a:t>genedl</a:t>
            </a:r>
            <a:r>
              <a:rPr lang="en-GB" dirty="0"/>
              <a:t> </a:t>
            </a:r>
            <a:r>
              <a:rPr lang="en-GB" dirty="0" err="1"/>
              <a:t>noddfa</a:t>
            </a:r>
            <a:r>
              <a:rPr lang="en-GB" dirty="0"/>
              <a:t>, a </a:t>
            </a:r>
            <a:r>
              <a:rPr lang="en-GB" dirty="0" err="1"/>
              <a:t>dylem</a:t>
            </a:r>
            <a:r>
              <a:rPr lang="en-GB" dirty="0"/>
              <a:t> </a:t>
            </a:r>
            <a:r>
              <a:rPr lang="en-GB" dirty="0" err="1"/>
              <a:t>barhau</a:t>
            </a:r>
            <a:r>
              <a:rPr lang="en-GB" dirty="0"/>
              <a:t> felly. Fel y </a:t>
            </a:r>
            <a:r>
              <a:rPr lang="en-GB" dirty="0" err="1"/>
              <a:t>nodwyd</a:t>
            </a:r>
            <a:r>
              <a:rPr lang="en-GB" dirty="0"/>
              <a:t> uchod, er mwyn </a:t>
            </a:r>
            <a:r>
              <a:rPr lang="en-GB" dirty="0" err="1"/>
              <a:t>llywio</a:t>
            </a:r>
            <a:r>
              <a:rPr lang="en-GB" dirty="0"/>
              <a:t> ein </a:t>
            </a:r>
            <a:r>
              <a:rPr lang="en-GB" dirty="0" err="1"/>
              <a:t>gwaith</a:t>
            </a:r>
            <a:r>
              <a:rPr lang="en-GB" dirty="0"/>
              <a:t>, rydym wedi </a:t>
            </a:r>
            <a:r>
              <a:rPr lang="en-GB" dirty="0" err="1"/>
              <a:t>dewis</a:t>
            </a:r>
            <a:r>
              <a:rPr lang="en-GB" dirty="0"/>
              <a:t> canolbwyntio ar </a:t>
            </a:r>
            <a:r>
              <a:rPr lang="en-GB" dirty="0" err="1"/>
              <a:t>chwe</a:t>
            </a:r>
            <a:r>
              <a:rPr lang="en-GB" dirty="0"/>
              <a:t> ffordd y gall pobl </a:t>
            </a:r>
            <a:r>
              <a:rPr lang="en-GB" dirty="0" err="1"/>
              <a:t>wynebu</a:t>
            </a:r>
            <a:r>
              <a:rPr lang="en-GB" dirty="0"/>
              <a:t> </a:t>
            </a:r>
            <a:r>
              <a:rPr lang="en-GB" dirty="0" err="1"/>
              <a:t>hiliaeth</a:t>
            </a:r>
            <a:r>
              <a:rPr lang="en-GB" dirty="0"/>
              <a:t>. </a:t>
            </a:r>
            <a:r>
              <a:rPr lang="en-GB" dirty="0" err="1"/>
              <a:t>Sef</a:t>
            </a:r>
            <a:r>
              <a:rPr lang="en-GB" dirty="0"/>
              <a:t>: 1. Eich profiad o </a:t>
            </a:r>
            <a:r>
              <a:rPr lang="en-GB" dirty="0" err="1"/>
              <a:t>hiliaeth</a:t>
            </a:r>
            <a:r>
              <a:rPr lang="en-GB" dirty="0"/>
              <a:t> mewn </a:t>
            </a:r>
            <a:r>
              <a:rPr lang="en-GB" dirty="0" err="1"/>
              <a:t>bywyd</a:t>
            </a:r>
            <a:r>
              <a:rPr lang="en-GB" dirty="0"/>
              <a:t> pob </a:t>
            </a:r>
            <a:r>
              <a:rPr lang="en-GB" dirty="0" err="1"/>
              <a:t>dydd</a:t>
            </a:r>
            <a:r>
              <a:rPr lang="en-GB" dirty="0"/>
              <a:t>. 2. Eich profiad o </a:t>
            </a:r>
            <a:r>
              <a:rPr lang="en-GB" dirty="0" err="1"/>
              <a:t>hiliaeth</a:t>
            </a:r>
            <a:r>
              <a:rPr lang="en-GB" dirty="0"/>
              <a:t> wrth ddefnyddio gwasanaethau. 3. Eich profiad o </a:t>
            </a:r>
            <a:r>
              <a:rPr lang="en-GB" dirty="0" err="1"/>
              <a:t>hiliaeth</a:t>
            </a:r>
            <a:r>
              <a:rPr lang="en-GB" dirty="0"/>
              <a:t> wrth fod yn rhan o’r </a:t>
            </a:r>
            <a:r>
              <a:rPr lang="en-GB" dirty="0" err="1"/>
              <a:t>gweithle</a:t>
            </a:r>
            <a:r>
              <a:rPr lang="en-GB" dirty="0"/>
              <a:t>. 4. Eich profiad o </a:t>
            </a:r>
            <a:r>
              <a:rPr lang="en-GB" dirty="0" err="1"/>
              <a:t>hiliaeth</a:t>
            </a:r>
            <a:r>
              <a:rPr lang="en-GB" dirty="0"/>
              <a:t> wrth gael </a:t>
            </a:r>
            <a:r>
              <a:rPr lang="en-GB" dirty="0" err="1"/>
              <a:t>swyddi</a:t>
            </a:r>
            <a:r>
              <a:rPr lang="en-GB" dirty="0"/>
              <a:t> a </a:t>
            </a:r>
            <a:r>
              <a:rPr lang="en-GB" dirty="0" err="1"/>
              <a:t>chyfleoedd</a:t>
            </a:r>
            <a:r>
              <a:rPr lang="en-GB" dirty="0"/>
              <a:t>. 5. Eich profiad o </a:t>
            </a:r>
            <a:r>
              <a:rPr lang="en-GB" dirty="0" err="1"/>
              <a:t>hiliaeth</a:t>
            </a:r>
            <a:r>
              <a:rPr lang="en-GB" dirty="0"/>
              <a:t> pan nad oes </a:t>
            </a:r>
            <a:r>
              <a:rPr lang="en-GB" dirty="0" err="1"/>
              <a:t>gennych</a:t>
            </a:r>
            <a:r>
              <a:rPr lang="en-GB" dirty="0"/>
              <a:t> </a:t>
            </a:r>
            <a:r>
              <a:rPr lang="en-GB" dirty="0" err="1"/>
              <a:t>fodelau</a:t>
            </a:r>
            <a:r>
              <a:rPr lang="en-GB" dirty="0"/>
              <a:t> </a:t>
            </a:r>
            <a:r>
              <a:rPr lang="en-GB" dirty="0" err="1"/>
              <a:t>rôl</a:t>
            </a:r>
            <a:r>
              <a:rPr lang="en-GB" dirty="0"/>
              <a:t> </a:t>
            </a:r>
            <a:r>
              <a:rPr lang="en-GB" dirty="0" err="1"/>
              <a:t>gweladwy</a:t>
            </a:r>
            <a:r>
              <a:rPr lang="en-GB" dirty="0"/>
              <a:t> mewn </a:t>
            </a:r>
            <a:r>
              <a:rPr lang="en-GB" dirty="0" err="1"/>
              <a:t>swyddi</a:t>
            </a:r>
            <a:r>
              <a:rPr lang="en-GB" dirty="0"/>
              <a:t> dylanwadol. 6. Eich profiad o </a:t>
            </a:r>
            <a:r>
              <a:rPr lang="en-GB" dirty="0" err="1"/>
              <a:t>hiliaeth</a:t>
            </a:r>
            <a:r>
              <a:rPr lang="en-GB" dirty="0"/>
              <a:t> fel </a:t>
            </a:r>
            <a:r>
              <a:rPr lang="en-GB" dirty="0" err="1"/>
              <a:t>ffoadur</a:t>
            </a:r>
            <a:r>
              <a:rPr lang="en-GB" dirty="0"/>
              <a:t> neu </a:t>
            </a:r>
            <a:r>
              <a:rPr lang="en-GB" dirty="0" err="1"/>
              <a:t>geisiwr</a:t>
            </a:r>
            <a:r>
              <a:rPr lang="en-GB" dirty="0"/>
              <a:t> </a:t>
            </a:r>
            <a:r>
              <a:rPr lang="en-GB" dirty="0" err="1"/>
              <a:t>lloches</a:t>
            </a:r>
            <a:r>
              <a:rPr lang="en-GB" dirty="0"/>
              <a:t>. Ar gyfer pob </a:t>
            </a:r>
            <a:r>
              <a:rPr lang="en-GB" dirty="0" err="1"/>
              <a:t>maes</a:t>
            </a:r>
            <a:r>
              <a:rPr lang="en-GB" dirty="0"/>
              <a:t>, rydym yn rhoi </a:t>
            </a:r>
            <a:r>
              <a:rPr lang="en-GB" dirty="0" err="1"/>
              <a:t>dwy</a:t>
            </a:r>
            <a:r>
              <a:rPr lang="en-GB" dirty="0"/>
              <a:t> enghraifft o </a:t>
            </a:r>
            <a:r>
              <a:rPr lang="en-GB" dirty="0" err="1"/>
              <a:t>brofiadau</a:t>
            </a:r>
            <a:r>
              <a:rPr lang="en-GB" dirty="0"/>
              <a:t> </a:t>
            </a:r>
            <a:r>
              <a:rPr lang="en-GB" dirty="0" err="1"/>
              <a:t>bywyd</a:t>
            </a:r>
            <a:r>
              <a:rPr lang="en-GB" dirty="0"/>
              <a:t> pobl, a </a:t>
            </a:r>
            <a:r>
              <a:rPr lang="en-GB" dirty="0" err="1"/>
              <a:t>dau</a:t>
            </a:r>
            <a:r>
              <a:rPr lang="en-GB" dirty="0"/>
              <a:t> gam gweithredu y </a:t>
            </a:r>
            <a:r>
              <a:rPr lang="en-GB" dirty="0" err="1"/>
              <a:t>byddwn</a:t>
            </a:r>
            <a:r>
              <a:rPr lang="en-GB" dirty="0"/>
              <a:t> yn eu cymryd. </a:t>
            </a:r>
            <a:r>
              <a:rPr lang="en-GB" dirty="0" err="1"/>
              <a:t>Noder</a:t>
            </a:r>
            <a:r>
              <a:rPr lang="en-GB" dirty="0"/>
              <a:t> bod y </a:t>
            </a:r>
            <a:r>
              <a:rPr lang="en-GB" dirty="0" err="1"/>
              <a:t>Cynllun</a:t>
            </a:r>
            <a:r>
              <a:rPr lang="en-GB" dirty="0"/>
              <a:t> </a:t>
            </a:r>
            <a:r>
              <a:rPr lang="en-GB" dirty="0" err="1"/>
              <a:t>manwl</a:t>
            </a:r>
            <a:r>
              <a:rPr lang="en-GB" dirty="0"/>
              <a:t> yn cynnwys </a:t>
            </a:r>
            <a:r>
              <a:rPr lang="en-GB" dirty="0" err="1"/>
              <a:t>rhestr</a:t>
            </a:r>
            <a:r>
              <a:rPr lang="en-GB" dirty="0"/>
              <a:t> lawn o </a:t>
            </a:r>
            <a:r>
              <a:rPr lang="en-GB" dirty="0" err="1"/>
              <a:t>gamau</a:t>
            </a:r>
            <a:r>
              <a:rPr lang="en-GB" dirty="0"/>
              <a:t> gweithredu, sy’n dangos sut a </a:t>
            </a:r>
            <a:r>
              <a:rPr lang="en-GB" dirty="0" err="1"/>
              <a:t>phryd</a:t>
            </a:r>
            <a:r>
              <a:rPr lang="en-GB" dirty="0"/>
              <a:t> y </a:t>
            </a:r>
            <a:r>
              <a:rPr lang="en-GB" dirty="0" err="1"/>
              <a:t>caiff</a:t>
            </a:r>
            <a:r>
              <a:rPr lang="en-GB" dirty="0"/>
              <a:t> </a:t>
            </a:r>
            <a:r>
              <a:rPr lang="en-GB" dirty="0" err="1"/>
              <a:t>pethau</a:t>
            </a:r>
            <a:r>
              <a:rPr lang="en-GB" dirty="0"/>
              <a:t> eu gwneud, a sut y </a:t>
            </a:r>
            <a:r>
              <a:rPr lang="en-GB" dirty="0" err="1"/>
              <a:t>byddwn</a:t>
            </a:r>
            <a:r>
              <a:rPr lang="en-GB" dirty="0"/>
              <a:t> yn </a:t>
            </a:r>
            <a:r>
              <a:rPr lang="en-GB" dirty="0" err="1"/>
              <a:t>mesur</a:t>
            </a:r>
            <a:r>
              <a:rPr lang="en-GB" dirty="0"/>
              <a:t> </a:t>
            </a:r>
            <a:r>
              <a:rPr lang="en-GB" dirty="0" err="1"/>
              <a:t>cynnydd</a:t>
            </a:r>
            <a:r>
              <a:rPr lang="en-GB" dirty="0"/>
              <a:t>. </a:t>
            </a:r>
          </a:p>
        </p:txBody>
      </p:sp>
      <p:sp>
        <p:nvSpPr>
          <p:cNvPr id="4" name="Slide Number Placeholder 3"/>
          <p:cNvSpPr>
            <a:spLocks noGrp="1"/>
          </p:cNvSpPr>
          <p:nvPr>
            <p:ph type="sldNum" sz="quarter" idx="5"/>
          </p:nvPr>
        </p:nvSpPr>
        <p:spPr/>
        <p:txBody>
          <a:bodyPr/>
          <a:lstStyle/>
          <a:p>
            <a:fld id="{0ECC8C07-3F3D-4D92-BD96-7ACBA6EAA575}" type="slidenum">
              <a:rPr lang="en-GB" smtClean="0"/>
              <a:t>46</a:t>
            </a:fld>
            <a:endParaRPr lang="en-GB"/>
          </a:p>
        </p:txBody>
      </p:sp>
    </p:spTree>
    <p:extLst>
      <p:ext uri="{BB962C8B-B14F-4D97-AF65-F5344CB8AC3E}">
        <p14:creationId xmlns:p14="http://schemas.microsoft.com/office/powerpoint/2010/main" val="14028943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the Goals and actions in the plan, the main change is that we have now chosen to focus on 6 areas where ethnic minority people are affected by racism, and where we want to make a measurable difference. They are listed below. However, we want to start by acknowledging the strengths of ethnic minority people, in leadership and in surviving racism. From the Windrush elders, to the resilience of refugees, both now and in the past, arriving at our shores, we know that people have survived considerable hardships and trauma. We want to build on the immense strengths, leadership and resilience ethnic minority people bring. We commit ourselves to supporting ethnic minority organisations who enable and empower people to survive and thrive. We also commit ourselves to developing the considerable leadership within ethnic minority communities, at all levels. We will regularly engage these leaders to inform us as we find our way forward with this and other work. We have some immediate actions needed in the here and now, particularly given the cost of living crisis and the likely disproportionate impact on ethnic minority workers and people. We also value the support and input we have received from the Trade Unions and the Welsh TUC. We also applaud organisations like the British Association of Physicians of Indian Origin (BAPIO) in Wales, and more recently, the Welsh Association of Physicians of African and Caribbean origin who bring much needed medical and nursing professionals from South East Asia and Africa respectively. The Ethnic Minority Women in Welsh Healthcare and many other mentoring and development initiatives also empower and support the successful progression of potential leaders to enter into Wales or as existing workforces in Wales, and offer continuous support. Many of our key services, like our health and social care services would not be possible without ethnic minority people working in them. Our recent housing of Afghan refugees and people from Ukraine demonstrates the way that Government, public services, the private sector and ordinary citizens can rise to meet the needs of people in crisis when they arrived here. Ours is, and should always be, a nation of sanctuary. As indicated above, to guide our work, we have chosen to focus on 6 different ways in which people can experience racism. These are: 1. Your experience of racism in every-day life. 2. Your experience of racism when experiencing service delivery. 3. Your experience of racism in being part of the workplace. 4. Your experience of racism in gaining jobs and opportunities. 5. Your experience of racism when you lack visible role models in positions of power. 6. Your experience of racism as a refugee or asylum seeker.</a:t>
            </a:r>
          </a:p>
        </p:txBody>
      </p:sp>
      <p:sp>
        <p:nvSpPr>
          <p:cNvPr id="4" name="Slide Number Placeholder 3"/>
          <p:cNvSpPr>
            <a:spLocks noGrp="1"/>
          </p:cNvSpPr>
          <p:nvPr>
            <p:ph type="sldNum" sz="quarter" idx="5"/>
          </p:nvPr>
        </p:nvSpPr>
        <p:spPr/>
        <p:txBody>
          <a:bodyPr/>
          <a:lstStyle/>
          <a:p>
            <a:fld id="{0ECC8C07-3F3D-4D92-BD96-7ACBA6EAA575}" type="slidenum">
              <a:rPr lang="en-GB" smtClean="0"/>
              <a:t>47</a:t>
            </a:fld>
            <a:endParaRPr lang="en-GB"/>
          </a:p>
        </p:txBody>
      </p:sp>
    </p:spTree>
    <p:extLst>
      <p:ext uri="{BB962C8B-B14F-4D97-AF65-F5344CB8AC3E}">
        <p14:creationId xmlns:p14="http://schemas.microsoft.com/office/powerpoint/2010/main" val="60485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48</a:t>
            </a:fld>
            <a:endParaRPr lang="en-GB"/>
          </a:p>
        </p:txBody>
      </p:sp>
    </p:spTree>
    <p:extLst>
      <p:ext uri="{BB962C8B-B14F-4D97-AF65-F5344CB8AC3E}">
        <p14:creationId xmlns:p14="http://schemas.microsoft.com/office/powerpoint/2010/main" val="11093882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49</a:t>
            </a:fld>
            <a:endParaRPr lang="en-GB"/>
          </a:p>
        </p:txBody>
      </p:sp>
    </p:spTree>
    <p:extLst>
      <p:ext uri="{BB962C8B-B14F-4D97-AF65-F5344CB8AC3E}">
        <p14:creationId xmlns:p14="http://schemas.microsoft.com/office/powerpoint/2010/main" val="5639255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a:t>
            </a:r>
          </a:p>
        </p:txBody>
      </p:sp>
      <p:sp>
        <p:nvSpPr>
          <p:cNvPr id="4" name="Slide Number Placeholder 3"/>
          <p:cNvSpPr>
            <a:spLocks noGrp="1"/>
          </p:cNvSpPr>
          <p:nvPr>
            <p:ph type="sldNum" sz="quarter" idx="5"/>
          </p:nvPr>
        </p:nvSpPr>
        <p:spPr/>
        <p:txBody>
          <a:bodyPr/>
          <a:lstStyle/>
          <a:p>
            <a:fld id="{0ECC8C07-3F3D-4D92-BD96-7ACBA6EAA575}" type="slidenum">
              <a:rPr lang="en-GB" smtClean="0"/>
              <a:t>50</a:t>
            </a:fld>
            <a:endParaRPr lang="en-GB"/>
          </a:p>
        </p:txBody>
      </p:sp>
    </p:spTree>
    <p:extLst>
      <p:ext uri="{BB962C8B-B14F-4D97-AF65-F5344CB8AC3E}">
        <p14:creationId xmlns:p14="http://schemas.microsoft.com/office/powerpoint/2010/main" val="3675565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CC8C07-3F3D-4D92-BD96-7ACBA6EAA57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87957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52</a:t>
            </a:fld>
            <a:endParaRPr lang="en-GB"/>
          </a:p>
        </p:txBody>
      </p:sp>
    </p:spTree>
    <p:extLst>
      <p:ext uri="{BB962C8B-B14F-4D97-AF65-F5344CB8AC3E}">
        <p14:creationId xmlns:p14="http://schemas.microsoft.com/office/powerpoint/2010/main" val="18710191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55</a:t>
            </a:fld>
            <a:endParaRPr lang="en-GB"/>
          </a:p>
        </p:txBody>
      </p:sp>
    </p:spTree>
    <p:extLst>
      <p:ext uri="{BB962C8B-B14F-4D97-AF65-F5344CB8AC3E}">
        <p14:creationId xmlns:p14="http://schemas.microsoft.com/office/powerpoint/2010/main" val="10737258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Reflect back to the families/ parents/ community  section in Section 1 – there are some statements here that may be able to be used. </a:t>
            </a:r>
          </a:p>
          <a:p>
            <a:r>
              <a:rPr lang="en-GB" dirty="0"/>
              <a:t>.</a:t>
            </a:r>
          </a:p>
        </p:txBody>
      </p:sp>
      <p:sp>
        <p:nvSpPr>
          <p:cNvPr id="4" name="Slide Number Placeholder 3"/>
          <p:cNvSpPr>
            <a:spLocks noGrp="1"/>
          </p:cNvSpPr>
          <p:nvPr>
            <p:ph type="sldNum" sz="quarter" idx="5"/>
          </p:nvPr>
        </p:nvSpPr>
        <p:spPr/>
        <p:txBody>
          <a:bodyPr/>
          <a:lstStyle/>
          <a:p>
            <a:fld id="{0ECC8C07-3F3D-4D92-BD96-7ACBA6EAA575}" type="slidenum">
              <a:rPr lang="en-GB" smtClean="0"/>
              <a:t>56</a:t>
            </a:fld>
            <a:endParaRPr lang="en-GB"/>
          </a:p>
        </p:txBody>
      </p:sp>
    </p:spTree>
    <p:extLst>
      <p:ext uri="{BB962C8B-B14F-4D97-AF65-F5344CB8AC3E}">
        <p14:creationId xmlns:p14="http://schemas.microsoft.com/office/powerpoint/2010/main" val="3191286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to the families/ parents/ community  section in Section 1 – there are some statements here that may be able to be used. </a:t>
            </a:r>
          </a:p>
        </p:txBody>
      </p:sp>
      <p:sp>
        <p:nvSpPr>
          <p:cNvPr id="4" name="Slide Number Placeholder 3"/>
          <p:cNvSpPr>
            <a:spLocks noGrp="1"/>
          </p:cNvSpPr>
          <p:nvPr>
            <p:ph type="sldNum" sz="quarter" idx="5"/>
          </p:nvPr>
        </p:nvSpPr>
        <p:spPr/>
        <p:txBody>
          <a:bodyPr/>
          <a:lstStyle/>
          <a:p>
            <a:fld id="{0ECC8C07-3F3D-4D92-BD96-7ACBA6EAA575}" type="slidenum">
              <a:rPr lang="en-GB" smtClean="0"/>
              <a:t>57</a:t>
            </a:fld>
            <a:endParaRPr lang="en-GB"/>
          </a:p>
        </p:txBody>
      </p:sp>
    </p:spTree>
    <p:extLst>
      <p:ext uri="{BB962C8B-B14F-4D97-AF65-F5344CB8AC3E}">
        <p14:creationId xmlns:p14="http://schemas.microsoft.com/office/powerpoint/2010/main" val="33635603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ECC8C07-3F3D-4D92-BD96-7ACBA6EAA575}" type="slidenum">
              <a:rPr lang="en-GB" smtClean="0"/>
              <a:t>67</a:t>
            </a:fld>
            <a:endParaRPr lang="en-GB"/>
          </a:p>
        </p:txBody>
      </p:sp>
    </p:spTree>
    <p:extLst>
      <p:ext uri="{BB962C8B-B14F-4D97-AF65-F5344CB8AC3E}">
        <p14:creationId xmlns:p14="http://schemas.microsoft.com/office/powerpoint/2010/main" val="17210018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68</a:t>
            </a:fld>
            <a:endParaRPr lang="en-GB"/>
          </a:p>
        </p:txBody>
      </p:sp>
    </p:spTree>
    <p:extLst>
      <p:ext uri="{BB962C8B-B14F-4D97-AF65-F5344CB8AC3E}">
        <p14:creationId xmlns:p14="http://schemas.microsoft.com/office/powerpoint/2010/main" val="319321270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69</a:t>
            </a:fld>
            <a:endParaRPr lang="en-GB"/>
          </a:p>
        </p:txBody>
      </p:sp>
    </p:spTree>
    <p:extLst>
      <p:ext uri="{BB962C8B-B14F-4D97-AF65-F5344CB8AC3E}">
        <p14:creationId xmlns:p14="http://schemas.microsoft.com/office/powerpoint/2010/main" val="2247423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705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337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645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7792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320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87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309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923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4901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656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31/05/2024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197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31/05/2024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80424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soundcloud.com/user-62565361/sets/mae-gennym-hawliau-we-stand-together" TargetMode="External"/><Relationship Id="rId2" Type="http://schemas.openxmlformats.org/officeDocument/2006/relationships/hyperlink" Target="https://www.complantcymru.org.uk/blynyddoedd-cynnar/" TargetMode="Externa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hyperlink" Target="https://soundcloud.com/user-62565361/sets/mae-gennym-hawliau-we-stand-together" TargetMode="External"/><Relationship Id="rId2" Type="http://schemas.openxmlformats.org/officeDocument/2006/relationships/hyperlink" Target="https://www.childcomwales.org.uk/early-years/"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futuregenerations.wales/cy/work/public-bodie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futuregenerations.wales/work/public-bodi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llyw.cymru/dysgu-hanes-pobl-dduon-asiaidd-ac-ethnig-lleiafrifol-wedii-gynnwys-yng-nghwricwlwm-newydd-cymru" TargetMode="External"/><Relationship Id="rId7" Type="http://schemas.openxmlformats.org/officeDocument/2006/relationships/hyperlink" Target="https://fb.watch/98OM_-mmrU/" TargetMode="External"/><Relationship Id="rId2" Type="http://schemas.openxmlformats.org/officeDocument/2006/relationships/notesSlide" Target="../notesSlides/notesSlide39.xml"/><Relationship Id="rId1" Type="http://schemas.openxmlformats.org/officeDocument/2006/relationships/slideLayout" Target="../slideLayouts/slideLayout5.xml"/><Relationship Id="rId6" Type="http://schemas.openxmlformats.org/officeDocument/2006/relationships/hyperlink" Target="https://www.youtube.com/watch?v=uqFMotA3yMA" TargetMode="External"/><Relationship Id="rId5" Type="http://schemas.openxmlformats.org/officeDocument/2006/relationships/hyperlink" Target="https://www.youtube.com/watch?v=T9wxYDU5b8k" TargetMode="External"/><Relationship Id="rId4" Type="http://schemas.openxmlformats.org/officeDocument/2006/relationships/hyperlink" Target="https://gov.wales/learning-black-asian-and-minority-ethnic-histories-included-new-welsh-curriculum"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hyperlink" Target="https://llyw.cymru/sites/default/files/consultations/2021-05/cwricwlwm-gyfer-lleoliadau-meithrin-a-ariennir-cynhelir-dogfen-ymgynghori.pdf" TargetMode="External"/><Relationship Id="rId2" Type="http://schemas.openxmlformats.org/officeDocument/2006/relationships/hyperlink" Target="https://inclusiveleadership.eu/the-inclusive-leadership-handbook-theoretical-framework/" TargetMode="External"/><Relationship Id="rId1" Type="http://schemas.openxmlformats.org/officeDocument/2006/relationships/slideLayout" Target="../slideLayouts/slideLayout4.xml"/><Relationship Id="rId4" Type="http://schemas.openxmlformats.org/officeDocument/2006/relationships/hyperlink" Target="https://hwb.gov.wales/cwricwlwm-i-gymru/y-dyniaethau/datganiadau-o-r-hyn-sy-n-bwysig"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oecd-ilibrary.org/docserver/fc467a64-en.pdf?expires=1634295296&amp;id=id&amp;accname=guest&amp;checksum=E808968935BCE96E344EE4D617DEC244" TargetMode="External"/><Relationship Id="rId2" Type="http://schemas.openxmlformats.org/officeDocument/2006/relationships/hyperlink" Target="https://read.oecd-ilibrary.org/education/achieving-the-new-curriculum-for-wales_4b483953-en#page49ing-the-new-curriculum-for-wales_4b483953-en#page1"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7/flying-start-transition-guidance-for-professionals.pdf"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rtlCol="0">
            <a:normAutofit fontScale="90000"/>
          </a:bodyPr>
          <a:lstStyle/>
          <a:p>
            <a:pPr>
              <a:defRPr/>
            </a:pPr>
            <a:br>
              <a:rPr lang="cy-GB" sz="1800" b="1" dirty="0">
                <a:effectLst/>
                <a:latin typeface="Arial" panose="020B0604020202020204" pitchFamily="34" charset="0"/>
                <a:ea typeface="Times New Roman" panose="02020603050405020304" pitchFamily="18" charset="0"/>
              </a:rPr>
            </a:br>
            <a:r>
              <a:rPr lang="cy-GB" sz="1800" b="1" dirty="0">
                <a:effectLst/>
                <a:latin typeface="Arial" panose="020B0604020202020204" pitchFamily="34" charset="0"/>
                <a:ea typeface="Times New Roman" panose="02020603050405020304" pitchFamily="18" charset="0"/>
              </a:rPr>
              <a:t>Arweinyddiaeth Gynhwysol:</a:t>
            </a:r>
            <a:r>
              <a:rPr lang="cy-GB" sz="1800" dirty="0">
                <a:effectLst/>
                <a:latin typeface="Arial" panose="020B0604020202020204" pitchFamily="34" charset="0"/>
                <a:ea typeface="Times New Roman" panose="02020603050405020304" pitchFamily="18" charset="0"/>
              </a:rPr>
              <a:t> </a:t>
            </a:r>
            <a:r>
              <a:rPr lang="cy-GB" sz="1800" b="1" dirty="0">
                <a:effectLst/>
                <a:latin typeface="Arial" panose="020B0604020202020204" pitchFamily="34" charset="0"/>
                <a:ea typeface="Times New Roman" panose="02020603050405020304" pitchFamily="18" charset="0"/>
              </a:rPr>
              <a:t>Gweithio gyda’n gilydd i gefnogi teuluoedd.</a:t>
            </a:r>
            <a:r>
              <a:rPr lang="cy-GB" sz="1800" dirty="0">
                <a:effectLst/>
                <a:latin typeface="Arial" panose="020B0604020202020204" pitchFamily="34" charset="0"/>
                <a:ea typeface="Times New Roman" panose="02020603050405020304" pitchFamily="18" charset="0"/>
              </a:rPr>
              <a:t> </a:t>
            </a:r>
            <a:br>
              <a:rPr lang="cy-GB" sz="1800" dirty="0">
                <a:effectLst/>
                <a:latin typeface="Arial" panose="020B0604020202020204" pitchFamily="34" charset="0"/>
                <a:ea typeface="Times New Roman" panose="02020603050405020304" pitchFamily="18" charset="0"/>
              </a:rPr>
            </a:br>
            <a:br>
              <a:rPr lang="cy-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Inclusive Leadership: </a:t>
            </a:r>
            <a:r>
              <a:rPr lang="en-GB" sz="1800" dirty="0">
                <a:latin typeface="Arial" panose="020B0604020202020204" pitchFamily="34" charset="0"/>
                <a:ea typeface="Times New Roman" panose="02020603050405020304" pitchFamily="18" charset="0"/>
              </a:rPr>
              <a:t>W</a:t>
            </a:r>
            <a:r>
              <a:rPr lang="en-GB" sz="1800" dirty="0">
                <a:effectLst/>
                <a:latin typeface="Arial" panose="020B0604020202020204" pitchFamily="34" charset="0"/>
                <a:ea typeface="Times New Roman" panose="02020603050405020304" pitchFamily="18" charset="0"/>
              </a:rPr>
              <a:t>orking together to support families.</a:t>
            </a:r>
            <a:r>
              <a:rPr lang="en-GB" sz="1800" dirty="0">
                <a:effectLst/>
                <a:latin typeface="Calibri" panose="020F050202020403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Times New Roman" panose="02020603050405020304" pitchFamily="18" charset="0"/>
                <a:ea typeface="Times New Roman" panose="02020603050405020304" pitchFamily="18" charset="0"/>
              </a:rPr>
            </a:br>
            <a:endParaRPr lang="en-US" sz="3200" dirty="0"/>
          </a:p>
        </p:txBody>
      </p:sp>
      <p:sp>
        <p:nvSpPr>
          <p:cNvPr id="2051" name="Rectangle 3"/>
          <p:cNvSpPr>
            <a:spLocks noGrp="1" noChangeArrowheads="1"/>
          </p:cNvSpPr>
          <p:nvPr>
            <p:ph type="subTitle" idx="1"/>
          </p:nvPr>
        </p:nvSpPr>
        <p:spPr/>
        <p:txBody>
          <a:bodyPr/>
          <a:lstStyle/>
          <a:p>
            <a:pPr eaLnBrk="1" hangingPunct="1">
              <a:lnSpc>
                <a:spcPct val="90000"/>
              </a:lnSpc>
            </a:pPr>
            <a:r>
              <a:rPr lang="cy-GB" altLang="en-US" dirty="0" err="1">
                <a:solidFill>
                  <a:schemeClr val="bg1"/>
                </a:solidFill>
              </a:rPr>
              <a:t>Polisiau</a:t>
            </a:r>
            <a:r>
              <a:rPr lang="cy-GB" altLang="en-US" dirty="0">
                <a:solidFill>
                  <a:schemeClr val="bg1"/>
                </a:solidFill>
              </a:rPr>
              <a:t> a Chanllawiau Cymru </a:t>
            </a:r>
          </a:p>
          <a:p>
            <a:pPr eaLnBrk="1" hangingPunct="1">
              <a:lnSpc>
                <a:spcPct val="90000"/>
              </a:lnSpc>
            </a:pPr>
            <a:r>
              <a:rPr lang="cy-GB" altLang="en-US" dirty="0">
                <a:solidFill>
                  <a:schemeClr val="bg1"/>
                </a:solidFill>
              </a:rPr>
              <a:t>Welsh </a:t>
            </a:r>
            <a:r>
              <a:rPr lang="cy-GB" altLang="en-US" dirty="0" err="1">
                <a:solidFill>
                  <a:schemeClr val="bg1"/>
                </a:solidFill>
              </a:rPr>
              <a:t>Policy</a:t>
            </a:r>
            <a:r>
              <a:rPr lang="cy-GB" altLang="en-US" dirty="0">
                <a:solidFill>
                  <a:schemeClr val="bg1"/>
                </a:solidFill>
              </a:rPr>
              <a:t> </a:t>
            </a:r>
            <a:r>
              <a:rPr lang="cy-GB" altLang="en-US" dirty="0" err="1">
                <a:solidFill>
                  <a:schemeClr val="bg1"/>
                </a:solidFill>
              </a:rPr>
              <a:t>and</a:t>
            </a:r>
            <a:r>
              <a:rPr lang="cy-GB" altLang="en-US" dirty="0">
                <a:solidFill>
                  <a:schemeClr val="bg1"/>
                </a:solidFill>
              </a:rPr>
              <a:t> </a:t>
            </a:r>
            <a:r>
              <a:rPr lang="cy-GB" altLang="en-US" dirty="0" err="1">
                <a:solidFill>
                  <a:schemeClr val="bg1"/>
                </a:solidFill>
              </a:rPr>
              <a:t>Guidance</a:t>
            </a:r>
            <a:endParaRPr lang="cy-GB" altLang="en-US" dirty="0">
              <a:solidFill>
                <a:schemeClr val="bg1"/>
              </a:solidFill>
            </a:endParaRPr>
          </a:p>
          <a:p>
            <a:pPr eaLnBrk="1" hangingPunct="1">
              <a:lnSpc>
                <a:spcPct val="90000"/>
              </a:lnSpc>
            </a:pPr>
            <a:endParaRPr lang="cy-GB" altLang="en-US" dirty="0">
              <a:solidFill>
                <a:schemeClr val="bg1"/>
              </a:solidFill>
            </a:endParaRPr>
          </a:p>
          <a:p>
            <a:pPr eaLnBrk="1" hangingPunct="1">
              <a:lnSpc>
                <a:spcPct val="90000"/>
              </a:lnSpc>
            </a:pPr>
            <a:endParaRPr lang="cy-GB" altLang="en-US" dirty="0">
              <a:solidFill>
                <a:schemeClr val="bg1"/>
              </a:solidFill>
            </a:endParaRPr>
          </a:p>
        </p:txBody>
      </p:sp>
    </p:spTree>
    <p:extLst>
      <p:ext uri="{BB962C8B-B14F-4D97-AF65-F5344CB8AC3E}">
        <p14:creationId xmlns:p14="http://schemas.microsoft.com/office/powerpoint/2010/main" val="32443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err="1"/>
              <a:t>Cynnwys</a:t>
            </a:r>
            <a:r>
              <a:rPr lang="en-GB" dirty="0"/>
              <a:t> / Content</a:t>
            </a: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a:xfrm>
            <a:off x="1079500" y="1803401"/>
            <a:ext cx="10299700" cy="3989040"/>
          </a:xfrm>
        </p:spPr>
        <p:txBody>
          <a:bodyPr/>
          <a:lstStyle/>
          <a:p>
            <a:pPr marL="0" indent="0">
              <a:buNone/>
            </a:pPr>
            <a:r>
              <a:rPr lang="cy-GB" sz="1800" dirty="0">
                <a:solidFill>
                  <a:srgbClr val="000000"/>
                </a:solidFill>
                <a:effectLst/>
                <a:latin typeface="Arial" panose="020B0604020202020204" pitchFamily="34" charset="0"/>
                <a:ea typeface="Times New Roman" panose="02020603050405020304" pitchFamily="18" charset="0"/>
              </a:rPr>
              <a:t>2. Gwerthuswch yn feirniadol a yw polisïau a chanllawiau proffesiynol yng Nghymru yn galluogi arweinyddiaeth gynhwysol wrth ddarparu blynyddoedd cynnar. (1000 o eiriau)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solidFill>
                <a:srgbClr val="000000"/>
              </a:solidFill>
              <a:effectLst/>
              <a:latin typeface="Arial" panose="020B0604020202020204" pitchFamily="34" charset="0"/>
              <a:ea typeface="Times New Roman" panose="02020603050405020304" pitchFamily="18" charset="0"/>
            </a:endParaRPr>
          </a:p>
          <a:p>
            <a:pPr marL="0" indent="0">
              <a:buNone/>
            </a:pPr>
            <a:endParaRPr lang="en-GB" sz="1800" dirty="0">
              <a:solidFill>
                <a:srgbClr val="000000"/>
              </a:solidFill>
              <a:latin typeface="Arial" panose="020B0604020202020204" pitchFamily="34" charset="0"/>
              <a:ea typeface="Times New Roman" panose="02020603050405020304" pitchFamily="18" charset="0"/>
            </a:endParaRPr>
          </a:p>
          <a:p>
            <a:pPr marL="0" indent="0">
              <a:buNone/>
            </a:pPr>
            <a:r>
              <a:rPr lang="en-GB" sz="1800" dirty="0">
                <a:solidFill>
                  <a:schemeClr val="accent1">
                    <a:lumMod val="50000"/>
                  </a:schemeClr>
                </a:solidFill>
                <a:effectLst/>
                <a:latin typeface="Arial" panose="020B0604020202020204" pitchFamily="34" charset="0"/>
                <a:ea typeface="Times New Roman" panose="02020603050405020304" pitchFamily="18" charset="0"/>
              </a:rPr>
              <a:t>2. Critically evaluate whether policies and professional guidance in Wales enables inclusive leadership in early years provision (1000 words)</a:t>
            </a:r>
            <a:endParaRPr lang="en-GB" dirty="0">
              <a:solidFill>
                <a:schemeClr val="accent1">
                  <a:lumMod val="50000"/>
                </a:schemeClr>
              </a:solidFill>
            </a:endParaRPr>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83759-EACD-4D59-A6C5-B0B6419227CB}"/>
              </a:ext>
            </a:extLst>
          </p:cNvPr>
          <p:cNvSpPr>
            <a:spLocks noGrp="1"/>
          </p:cNvSpPr>
          <p:nvPr>
            <p:ph type="title"/>
          </p:nvPr>
        </p:nvSpPr>
        <p:spPr/>
        <p:txBody>
          <a:bodyPr/>
          <a:lstStyle/>
          <a:p>
            <a:r>
              <a:rPr lang="en-GB" dirty="0" err="1"/>
              <a:t>Ailadrodd</a:t>
            </a:r>
            <a:r>
              <a:rPr lang="en-GB" dirty="0"/>
              <a:t> / Recap</a:t>
            </a:r>
          </a:p>
        </p:txBody>
      </p:sp>
      <p:sp>
        <p:nvSpPr>
          <p:cNvPr id="3" name="Content Placeholder 2">
            <a:extLst>
              <a:ext uri="{FF2B5EF4-FFF2-40B4-BE49-F238E27FC236}">
                <a16:creationId xmlns:a16="http://schemas.microsoft.com/office/drawing/2014/main" id="{B1BC9F12-D989-4090-A758-161742C8A200}"/>
              </a:ext>
            </a:extLst>
          </p:cNvPr>
          <p:cNvSpPr>
            <a:spLocks noGrp="1"/>
          </p:cNvSpPr>
          <p:nvPr>
            <p:ph sz="half" idx="1"/>
          </p:nvPr>
        </p:nvSpPr>
        <p:spPr>
          <a:xfrm>
            <a:off x="671744" y="1434480"/>
            <a:ext cx="10469732" cy="3989040"/>
          </a:xfrm>
        </p:spPr>
        <p:txBody>
          <a:bodyPr>
            <a:normAutofit fontScale="92500" lnSpcReduction="10000"/>
          </a:bodyPr>
          <a:lstStyle/>
          <a:p>
            <a:pPr marL="0" indent="0">
              <a:buNone/>
            </a:pPr>
            <a:r>
              <a:rPr lang="en-GB" i="1" dirty="0">
                <a:solidFill>
                  <a:schemeClr val="accent4">
                    <a:lumMod val="75000"/>
                  </a:schemeClr>
                </a:solidFill>
              </a:rPr>
              <a:t>Inclusive leadership is a leadership approach which appreciates diversity, invites and welcomes everyone’s individual contributions, and encourages full engagement with the processes of decision-making and shaping reality. Inclusive leaders have the courage to take conscious steps to break down the barriers facing people who are at risk of being excluded from society. Inclusive leadership adds a new dimension to leadership concepts by putting the focus on diverse groups and individuals. It addresses individuals at risk of exclusion by looking at their needs, aspirations and potential, and empowering them to participate fully in society.                           </a:t>
            </a:r>
            <a:r>
              <a:rPr lang="en-GB" dirty="0"/>
              <a:t>(</a:t>
            </a:r>
            <a:r>
              <a:rPr lang="en-GB" dirty="0" err="1"/>
              <a:t>Bortini</a:t>
            </a:r>
            <a:r>
              <a:rPr lang="en-GB" dirty="0"/>
              <a:t> </a:t>
            </a:r>
            <a:r>
              <a:rPr lang="en-GB" i="1" dirty="0"/>
              <a:t>et al</a:t>
            </a:r>
            <a:r>
              <a:rPr lang="en-GB" dirty="0"/>
              <a:t>. 2016 p.5)</a:t>
            </a:r>
          </a:p>
        </p:txBody>
      </p:sp>
    </p:spTree>
    <p:extLst>
      <p:ext uri="{BB962C8B-B14F-4D97-AF65-F5344CB8AC3E}">
        <p14:creationId xmlns:p14="http://schemas.microsoft.com/office/powerpoint/2010/main" val="298896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9E922-1342-4570-958B-27A73A9E770A}"/>
              </a:ext>
            </a:extLst>
          </p:cNvPr>
          <p:cNvSpPr>
            <a:spLocks noGrp="1"/>
          </p:cNvSpPr>
          <p:nvPr>
            <p:ph sz="half" idx="1"/>
          </p:nvPr>
        </p:nvSpPr>
        <p:spPr>
          <a:xfrm>
            <a:off x="874502" y="1321639"/>
            <a:ext cx="10220325" cy="3989040"/>
          </a:xfrm>
        </p:spPr>
        <p:txBody>
          <a:bodyPr>
            <a:normAutofit/>
          </a:bodyPr>
          <a:lstStyle/>
          <a:p>
            <a:pPr marL="0" indent="0">
              <a:buNone/>
            </a:pPr>
            <a:r>
              <a:rPr lang="en-GB" sz="2800" i="1" dirty="0">
                <a:solidFill>
                  <a:schemeClr val="accent4">
                    <a:lumMod val="50000"/>
                  </a:schemeClr>
                </a:solidFill>
              </a:rPr>
              <a:t>respectful relational practice, that enables individuals and collectives to be fully part of the whole, directed, aligned, and committed toward shared outcomes, for the common good of all, while retaining a sense of authenticity and uniqueness.</a:t>
            </a:r>
            <a:endParaRPr lang="en-GB" sz="2800" dirty="0">
              <a:solidFill>
                <a:schemeClr val="accent4">
                  <a:lumMod val="50000"/>
                </a:schemeClr>
              </a:solidFill>
            </a:endParaRPr>
          </a:p>
          <a:p>
            <a:pPr marL="0" indent="0" algn="r">
              <a:buNone/>
            </a:pPr>
            <a:r>
              <a:rPr lang="en-GB" sz="2800" dirty="0"/>
              <a:t>(</a:t>
            </a:r>
            <a:r>
              <a:rPr lang="en-GB" sz="2800" dirty="0" err="1"/>
              <a:t>Booysen</a:t>
            </a:r>
            <a:r>
              <a:rPr lang="en-GB" sz="2800" dirty="0"/>
              <a:t>, 2014, p. 306)</a:t>
            </a:r>
          </a:p>
          <a:p>
            <a:endParaRPr lang="en-GB" dirty="0"/>
          </a:p>
        </p:txBody>
      </p:sp>
    </p:spTree>
    <p:extLst>
      <p:ext uri="{BB962C8B-B14F-4D97-AF65-F5344CB8AC3E}">
        <p14:creationId xmlns:p14="http://schemas.microsoft.com/office/powerpoint/2010/main" val="1139113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1BD7-E8D9-4806-B8DC-0DEA48D5DE48}"/>
              </a:ext>
            </a:extLst>
          </p:cNvPr>
          <p:cNvSpPr>
            <a:spLocks noGrp="1"/>
          </p:cNvSpPr>
          <p:nvPr>
            <p:ph type="title"/>
          </p:nvPr>
        </p:nvSpPr>
        <p:spPr/>
        <p:txBody>
          <a:bodyPr/>
          <a:lstStyle/>
          <a:p>
            <a:r>
              <a:rPr lang="en-GB" dirty="0"/>
              <a:t>Beth </a:t>
            </a:r>
            <a:r>
              <a:rPr lang="en-GB" dirty="0" err="1"/>
              <a:t>yw</a:t>
            </a:r>
            <a:r>
              <a:rPr lang="en-GB" dirty="0"/>
              <a:t> </a:t>
            </a:r>
            <a:r>
              <a:rPr lang="en-GB" dirty="0" err="1"/>
              <a:t>polisi</a:t>
            </a:r>
            <a:r>
              <a:rPr lang="en-GB" dirty="0"/>
              <a:t>/What is a policy?</a:t>
            </a:r>
          </a:p>
        </p:txBody>
      </p:sp>
      <p:sp>
        <p:nvSpPr>
          <p:cNvPr id="3" name="Content Placeholder 2">
            <a:extLst>
              <a:ext uri="{FF2B5EF4-FFF2-40B4-BE49-F238E27FC236}">
                <a16:creationId xmlns:a16="http://schemas.microsoft.com/office/drawing/2014/main" id="{7F13E51A-8231-4882-B671-BEEDCDB4AE98}"/>
              </a:ext>
            </a:extLst>
          </p:cNvPr>
          <p:cNvSpPr>
            <a:spLocks noGrp="1"/>
          </p:cNvSpPr>
          <p:nvPr>
            <p:ph sz="half" idx="1"/>
          </p:nvPr>
        </p:nvSpPr>
        <p:spPr>
          <a:xfrm>
            <a:off x="6541168" y="1552075"/>
            <a:ext cx="5384800" cy="3989040"/>
          </a:xfrm>
        </p:spPr>
        <p:txBody>
          <a:bodyPr>
            <a:normAutofit fontScale="92500" lnSpcReduction="10000"/>
          </a:bodyPr>
          <a:lstStyle/>
          <a:p>
            <a:r>
              <a:rPr lang="en-GB" dirty="0"/>
              <a:t>A stated intention</a:t>
            </a:r>
          </a:p>
          <a:p>
            <a:r>
              <a:rPr lang="en-GB" dirty="0"/>
              <a:t>An action taken by those with responsibility</a:t>
            </a:r>
          </a:p>
          <a:p>
            <a:r>
              <a:rPr lang="en-GB" dirty="0"/>
              <a:t>An organisational and administrative practice</a:t>
            </a:r>
          </a:p>
          <a:p>
            <a:r>
              <a:rPr lang="en-GB" dirty="0"/>
              <a:t>An indication on a status or course of action</a:t>
            </a:r>
          </a:p>
          <a:p>
            <a:endParaRPr lang="en-GB" dirty="0"/>
          </a:p>
          <a:p>
            <a:pPr marL="0" indent="0">
              <a:buNone/>
            </a:pPr>
            <a:r>
              <a:rPr lang="en-GB" dirty="0"/>
              <a:t>(</a:t>
            </a:r>
            <a:r>
              <a:rPr lang="en-GB" sz="2800" dirty="0"/>
              <a:t>Baldock, Fitzgerald and Kay, 2013)</a:t>
            </a:r>
            <a:endParaRPr lang="en-GB" dirty="0"/>
          </a:p>
        </p:txBody>
      </p:sp>
      <p:sp>
        <p:nvSpPr>
          <p:cNvPr id="4" name="Content Placeholder 3">
            <a:extLst>
              <a:ext uri="{FF2B5EF4-FFF2-40B4-BE49-F238E27FC236}">
                <a16:creationId xmlns:a16="http://schemas.microsoft.com/office/drawing/2014/main" id="{B9645F0B-F72E-4A51-96B1-6326190462E1}"/>
              </a:ext>
            </a:extLst>
          </p:cNvPr>
          <p:cNvSpPr>
            <a:spLocks noGrp="1"/>
          </p:cNvSpPr>
          <p:nvPr>
            <p:ph sz="half" idx="2"/>
          </p:nvPr>
        </p:nvSpPr>
        <p:spPr>
          <a:xfrm>
            <a:off x="609600" y="1552075"/>
            <a:ext cx="5384800" cy="3989040"/>
          </a:xfrm>
        </p:spPr>
        <p:txBody>
          <a:bodyPr>
            <a:normAutofit fontScale="92500" lnSpcReduction="10000"/>
          </a:bodyPr>
          <a:lstStyle/>
          <a:p>
            <a:r>
              <a:rPr lang="en-GB" dirty="0" err="1"/>
              <a:t>Bwriad</a:t>
            </a:r>
            <a:r>
              <a:rPr lang="en-GB" dirty="0"/>
              <a:t> </a:t>
            </a:r>
            <a:r>
              <a:rPr lang="en-GB" dirty="0" err="1"/>
              <a:t>penodol</a:t>
            </a:r>
            <a:endParaRPr lang="en-GB" dirty="0"/>
          </a:p>
          <a:p>
            <a:r>
              <a:rPr lang="en-GB" dirty="0" err="1"/>
              <a:t>Camau</a:t>
            </a:r>
            <a:r>
              <a:rPr lang="en-GB" dirty="0"/>
              <a:t> a </a:t>
            </a:r>
            <a:r>
              <a:rPr lang="en-GB" dirty="0" err="1"/>
              <a:t>gymerir</a:t>
            </a:r>
            <a:r>
              <a:rPr lang="en-GB" dirty="0"/>
              <a:t> gan y </a:t>
            </a:r>
            <a:r>
              <a:rPr lang="en-GB" dirty="0" err="1"/>
              <a:t>rheiny</a:t>
            </a:r>
            <a:r>
              <a:rPr lang="en-GB" dirty="0"/>
              <a:t> </a:t>
            </a:r>
            <a:r>
              <a:rPr lang="en-GB" dirty="0">
                <a:latin typeface="Calibri" panose="020F0502020204030204" pitchFamily="34" charset="0"/>
                <a:cs typeface="Calibri" panose="020F0502020204030204" pitchFamily="34" charset="0"/>
              </a:rPr>
              <a:t>â </a:t>
            </a:r>
            <a:r>
              <a:rPr lang="en-GB" dirty="0" err="1">
                <a:latin typeface="Calibri" panose="020F0502020204030204" pitchFamily="34" charset="0"/>
                <a:cs typeface="Calibri" panose="020F0502020204030204" pitchFamily="34" charset="0"/>
              </a:rPr>
              <a:t>chyfrifoldeb</a:t>
            </a:r>
            <a:endParaRPr lang="en-GB" dirty="0">
              <a:latin typeface="Calibri" panose="020F0502020204030204" pitchFamily="34" charset="0"/>
              <a:cs typeface="Calibri" panose="020F0502020204030204" pitchFamily="34" charset="0"/>
            </a:endParaRPr>
          </a:p>
          <a:p>
            <a:r>
              <a:rPr lang="en-GB" dirty="0" err="1"/>
              <a:t>Arfer</a:t>
            </a:r>
            <a:r>
              <a:rPr lang="en-GB" dirty="0"/>
              <a:t> </a:t>
            </a:r>
            <a:r>
              <a:rPr lang="en-GB" dirty="0" err="1"/>
              <a:t>cyfundrefnol</a:t>
            </a:r>
            <a:r>
              <a:rPr lang="en-GB" dirty="0"/>
              <a:t> a </a:t>
            </a:r>
            <a:r>
              <a:rPr lang="en-GB" dirty="0" err="1"/>
              <a:t>gweinyddol</a:t>
            </a:r>
            <a:endParaRPr lang="en-GB" dirty="0"/>
          </a:p>
          <a:p>
            <a:r>
              <a:rPr lang="en-GB" dirty="0" err="1"/>
              <a:t>Arwydd</a:t>
            </a:r>
            <a:r>
              <a:rPr lang="en-GB" dirty="0"/>
              <a:t> o </a:t>
            </a:r>
            <a:r>
              <a:rPr lang="en-GB" dirty="0" err="1"/>
              <a:t>statws</a:t>
            </a:r>
            <a:r>
              <a:rPr lang="en-GB" dirty="0"/>
              <a:t> neu </a:t>
            </a:r>
            <a:r>
              <a:rPr lang="en-GB" dirty="0" err="1"/>
              <a:t>ddull</a:t>
            </a:r>
            <a:r>
              <a:rPr lang="en-GB" dirty="0"/>
              <a:t> </a:t>
            </a:r>
            <a:r>
              <a:rPr lang="en-GB" dirty="0" err="1"/>
              <a:t>gweithredu</a:t>
            </a:r>
            <a:endParaRPr lang="en-GB" dirty="0"/>
          </a:p>
        </p:txBody>
      </p:sp>
    </p:spTree>
    <p:extLst>
      <p:ext uri="{BB962C8B-B14F-4D97-AF65-F5344CB8AC3E}">
        <p14:creationId xmlns:p14="http://schemas.microsoft.com/office/powerpoint/2010/main" val="319315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3644-DB59-4D91-B5B2-9779C5BD024B}"/>
              </a:ext>
            </a:extLst>
          </p:cNvPr>
          <p:cNvSpPr>
            <a:spLocks noGrp="1"/>
          </p:cNvSpPr>
          <p:nvPr>
            <p:ph type="title"/>
          </p:nvPr>
        </p:nvSpPr>
        <p:spPr>
          <a:xfrm>
            <a:off x="609600" y="333004"/>
            <a:ext cx="10972800" cy="1143000"/>
          </a:xfrm>
        </p:spPr>
        <p:txBody>
          <a:bodyPr>
            <a:normAutofit/>
          </a:bodyPr>
          <a:lstStyle/>
          <a:p>
            <a:r>
              <a:rPr lang="en-GB" sz="3600" dirty="0" err="1"/>
              <a:t>Elfennau</a:t>
            </a:r>
            <a:r>
              <a:rPr lang="en-GB" sz="3600" dirty="0"/>
              <a:t> </a:t>
            </a:r>
            <a:r>
              <a:rPr lang="en-GB" sz="3600" dirty="0" err="1"/>
              <a:t>cyffredin</a:t>
            </a:r>
            <a:r>
              <a:rPr lang="en-GB" sz="3600" dirty="0"/>
              <a:t> </a:t>
            </a:r>
            <a:r>
              <a:rPr lang="en-GB" sz="3600" dirty="0" err="1"/>
              <a:t>polisi</a:t>
            </a:r>
            <a:r>
              <a:rPr lang="en-GB" sz="3600" dirty="0"/>
              <a:t>/ Common elements of policy</a:t>
            </a:r>
          </a:p>
        </p:txBody>
      </p:sp>
      <p:sp>
        <p:nvSpPr>
          <p:cNvPr id="3" name="Content Placeholder 2">
            <a:extLst>
              <a:ext uri="{FF2B5EF4-FFF2-40B4-BE49-F238E27FC236}">
                <a16:creationId xmlns:a16="http://schemas.microsoft.com/office/drawing/2014/main" id="{415F065E-FAF3-44DF-8B8E-6E833952225A}"/>
              </a:ext>
            </a:extLst>
          </p:cNvPr>
          <p:cNvSpPr>
            <a:spLocks noGrp="1"/>
          </p:cNvSpPr>
          <p:nvPr>
            <p:ph sz="half" idx="1"/>
          </p:nvPr>
        </p:nvSpPr>
        <p:spPr/>
        <p:txBody>
          <a:bodyPr>
            <a:normAutofit fontScale="25000" lnSpcReduction="20000"/>
          </a:bodyPr>
          <a:lstStyle/>
          <a:p>
            <a:pPr>
              <a:lnSpc>
                <a:spcPct val="120000"/>
              </a:lnSpc>
              <a:spcBef>
                <a:spcPts val="336"/>
              </a:spcBef>
            </a:pPr>
            <a:r>
              <a:rPr lang="en-GB" sz="5600" b="1" dirty="0" err="1"/>
              <a:t>Synnwyr</a:t>
            </a:r>
            <a:r>
              <a:rPr lang="en-GB" sz="5600" b="1" dirty="0"/>
              <a:t> o </a:t>
            </a:r>
            <a:r>
              <a:rPr lang="en-GB" sz="5600" b="1" dirty="0" err="1"/>
              <a:t>ymberthyn</a:t>
            </a:r>
            <a:r>
              <a:rPr lang="en-GB" sz="5600" b="1" dirty="0"/>
              <a:t> </a:t>
            </a:r>
            <a:r>
              <a:rPr lang="en-GB" sz="5600" dirty="0"/>
              <a:t>– </a:t>
            </a:r>
            <a:r>
              <a:rPr lang="en-GB" sz="5600" dirty="0" err="1"/>
              <a:t>bydd</a:t>
            </a:r>
            <a:r>
              <a:rPr lang="en-GB" sz="5600" dirty="0"/>
              <a:t> yn </a:t>
            </a:r>
            <a:r>
              <a:rPr lang="en-GB" sz="5600" dirty="0" err="1"/>
              <a:t>perthyn</a:t>
            </a:r>
            <a:r>
              <a:rPr lang="en-GB" sz="5600" dirty="0"/>
              <a:t> i </a:t>
            </a:r>
            <a:r>
              <a:rPr lang="en-GB" sz="5600" dirty="0" err="1"/>
              <a:t>rywun</a:t>
            </a:r>
            <a:r>
              <a:rPr lang="en-GB" sz="5600" dirty="0"/>
              <a:t>/</a:t>
            </a:r>
            <a:r>
              <a:rPr lang="en-GB" sz="5600" dirty="0" err="1"/>
              <a:t>rywbeth</a:t>
            </a:r>
            <a:r>
              <a:rPr lang="en-GB" sz="5600" dirty="0"/>
              <a:t> – plaid </a:t>
            </a:r>
            <a:r>
              <a:rPr lang="en-GB" sz="5600" dirty="0" err="1"/>
              <a:t>wleidyddol</a:t>
            </a:r>
            <a:r>
              <a:rPr lang="en-GB" sz="5600" dirty="0"/>
              <a:t>. </a:t>
            </a:r>
            <a:r>
              <a:rPr lang="en-GB" sz="5600" dirty="0" err="1"/>
              <a:t>Llywodraeth</a:t>
            </a:r>
            <a:r>
              <a:rPr lang="en-GB" sz="5600" dirty="0"/>
              <a:t>, </a:t>
            </a:r>
            <a:r>
              <a:rPr lang="en-GB" sz="5600" dirty="0" err="1"/>
              <a:t>sefydliad</a:t>
            </a:r>
            <a:br>
              <a:rPr lang="en-GB" sz="5600" dirty="0"/>
            </a:br>
            <a:endParaRPr lang="en-GB" sz="5600" dirty="0"/>
          </a:p>
          <a:p>
            <a:pPr>
              <a:lnSpc>
                <a:spcPct val="120000"/>
              </a:lnSpc>
              <a:spcBef>
                <a:spcPts val="336"/>
              </a:spcBef>
            </a:pPr>
            <a:r>
              <a:rPr lang="en-GB" sz="5600" b="1" dirty="0" err="1"/>
              <a:t>Ymrwymiad</a:t>
            </a:r>
            <a:r>
              <a:rPr lang="en-GB" sz="5600" b="1" dirty="0"/>
              <a:t>: </a:t>
            </a:r>
            <a:r>
              <a:rPr lang="en-GB" sz="5600" dirty="0"/>
              <a:t>Bydd yn </a:t>
            </a:r>
            <a:r>
              <a:rPr lang="en-GB" sz="5600" dirty="0" err="1"/>
              <a:t>dangos</a:t>
            </a:r>
            <a:r>
              <a:rPr lang="en-GB" sz="5600" dirty="0"/>
              <a:t> </a:t>
            </a:r>
            <a:r>
              <a:rPr lang="en-GB" sz="5600" dirty="0" err="1"/>
              <a:t>ymrwymiad</a:t>
            </a:r>
            <a:r>
              <a:rPr lang="en-GB" sz="5600" dirty="0"/>
              <a:t> neu </a:t>
            </a:r>
            <a:r>
              <a:rPr lang="en-GB" sz="5600" dirty="0" err="1"/>
              <a:t>ddull</a:t>
            </a:r>
            <a:r>
              <a:rPr lang="en-GB" sz="5600" dirty="0"/>
              <a:t> </a:t>
            </a:r>
            <a:r>
              <a:rPr lang="en-GB" sz="5600" dirty="0" err="1"/>
              <a:t>gweithredu</a:t>
            </a:r>
            <a:r>
              <a:rPr lang="en-GB" sz="5600" dirty="0"/>
              <a:t> </a:t>
            </a:r>
            <a:r>
              <a:rPr lang="en-GB" sz="5600" dirty="0" err="1"/>
              <a:t>penodol</a:t>
            </a:r>
            <a:endParaRPr lang="en-GB" sz="5600" dirty="0"/>
          </a:p>
          <a:p>
            <a:pPr>
              <a:lnSpc>
                <a:spcPct val="120000"/>
              </a:lnSpc>
              <a:spcBef>
                <a:spcPts val="336"/>
              </a:spcBef>
            </a:pPr>
            <a:endParaRPr lang="en-GB" sz="5600" dirty="0"/>
          </a:p>
          <a:p>
            <a:pPr>
              <a:lnSpc>
                <a:spcPct val="120000"/>
              </a:lnSpc>
              <a:spcBef>
                <a:spcPts val="336"/>
              </a:spcBef>
            </a:pPr>
            <a:r>
              <a:rPr lang="en-GB" sz="5600" b="1" dirty="0" err="1"/>
              <a:t>Statws</a:t>
            </a:r>
            <a:r>
              <a:rPr lang="en-GB" sz="5600" b="1" dirty="0"/>
              <a:t>:</a:t>
            </a:r>
            <a:r>
              <a:rPr lang="en-GB" sz="5600" dirty="0"/>
              <a:t> Mae’r </a:t>
            </a:r>
            <a:r>
              <a:rPr lang="en-GB" sz="5600" dirty="0" err="1"/>
              <a:t>ffaith</a:t>
            </a:r>
            <a:r>
              <a:rPr lang="en-GB" sz="5600" dirty="0"/>
              <a:t> </a:t>
            </a:r>
            <a:r>
              <a:rPr lang="en-GB" sz="5600" dirty="0" err="1"/>
              <a:t>fod</a:t>
            </a:r>
            <a:r>
              <a:rPr lang="en-GB" sz="5600" dirty="0"/>
              <a:t> </a:t>
            </a:r>
            <a:r>
              <a:rPr lang="en-GB" sz="5600" dirty="0" err="1"/>
              <a:t>cynnig</a:t>
            </a:r>
            <a:r>
              <a:rPr lang="en-GB" sz="5600" dirty="0"/>
              <a:t> neu </a:t>
            </a:r>
            <a:r>
              <a:rPr lang="en-GB" sz="5600" dirty="0" err="1"/>
              <a:t>gyfres</a:t>
            </a:r>
            <a:r>
              <a:rPr lang="en-GB" sz="5600" dirty="0"/>
              <a:t> o </a:t>
            </a:r>
            <a:r>
              <a:rPr lang="en-GB" sz="5600" dirty="0" err="1"/>
              <a:t>syniadau</a:t>
            </a:r>
            <a:r>
              <a:rPr lang="en-GB" sz="5600" dirty="0"/>
              <a:t> </a:t>
            </a:r>
            <a:r>
              <a:rPr lang="en-GB" sz="5600" dirty="0" err="1"/>
              <a:t>wedi’u</a:t>
            </a:r>
            <a:r>
              <a:rPr lang="en-GB" sz="5600" dirty="0"/>
              <a:t> </a:t>
            </a:r>
            <a:r>
              <a:rPr lang="en-GB" sz="5600" dirty="0" err="1"/>
              <a:t>disgrifio</a:t>
            </a:r>
            <a:r>
              <a:rPr lang="en-GB" sz="5600" dirty="0"/>
              <a:t> fel </a:t>
            </a:r>
            <a:r>
              <a:rPr lang="en-GB" sz="5600" dirty="0" err="1"/>
              <a:t>polisi</a:t>
            </a:r>
            <a:r>
              <a:rPr lang="en-GB" sz="5600" dirty="0"/>
              <a:t> yn </a:t>
            </a:r>
            <a:r>
              <a:rPr lang="en-GB" sz="5600" dirty="0" err="1"/>
              <a:t>awgrymu</a:t>
            </a:r>
            <a:r>
              <a:rPr lang="en-GB" sz="5600" dirty="0"/>
              <a:t> </a:t>
            </a:r>
            <a:r>
              <a:rPr lang="en-GB" sz="5600" dirty="0" err="1"/>
              <a:t>ei</a:t>
            </a:r>
            <a:r>
              <a:rPr lang="en-GB" sz="5600" dirty="0"/>
              <a:t> </a:t>
            </a:r>
            <a:r>
              <a:rPr lang="en-GB" sz="5600" dirty="0" err="1"/>
              <a:t>fod</a:t>
            </a:r>
            <a:r>
              <a:rPr lang="en-GB" sz="5600" dirty="0"/>
              <a:t> </a:t>
            </a:r>
            <a:r>
              <a:rPr lang="en-GB" sz="5600" dirty="0" err="1"/>
              <a:t>wedi’i</a:t>
            </a:r>
            <a:r>
              <a:rPr lang="en-GB" sz="5600" dirty="0"/>
              <a:t> </a:t>
            </a:r>
            <a:r>
              <a:rPr lang="en-GB" sz="5600" dirty="0" err="1"/>
              <a:t>fabwysiadu’n</a:t>
            </a:r>
            <a:r>
              <a:rPr lang="en-GB" sz="5600" dirty="0"/>
              <a:t> </a:t>
            </a:r>
            <a:r>
              <a:rPr lang="en-GB" sz="5600" dirty="0" err="1"/>
              <a:t>ffurfiol</a:t>
            </a:r>
            <a:r>
              <a:rPr lang="en-GB" sz="5600" dirty="0"/>
              <a:t> mewn </a:t>
            </a:r>
            <a:r>
              <a:rPr lang="en-GB" sz="5600" dirty="0" err="1"/>
              <a:t>rhyw</a:t>
            </a:r>
            <a:r>
              <a:rPr lang="en-GB" sz="5600" dirty="0"/>
              <a:t> </a:t>
            </a:r>
            <a:r>
              <a:rPr lang="en-GB" sz="5600" dirty="0" err="1"/>
              <a:t>ffordd</a:t>
            </a:r>
            <a:r>
              <a:rPr lang="en-GB" sz="5600" dirty="0"/>
              <a:t> gan y </a:t>
            </a:r>
            <a:r>
              <a:rPr lang="en-GB" sz="5600" dirty="0" err="1"/>
              <a:t>corff</a:t>
            </a:r>
            <a:r>
              <a:rPr lang="en-GB" sz="5600" dirty="0"/>
              <a:t> sy’n </a:t>
            </a:r>
            <a:r>
              <a:rPr lang="en-GB" sz="5600" dirty="0" err="1"/>
              <a:t>berchen</a:t>
            </a:r>
            <a:r>
              <a:rPr lang="en-GB" sz="5600" dirty="0"/>
              <a:t> </a:t>
            </a:r>
            <a:r>
              <a:rPr lang="en-GB" sz="5600" dirty="0" err="1"/>
              <a:t>arno</a:t>
            </a:r>
            <a:endParaRPr lang="en-GB" sz="5600" dirty="0"/>
          </a:p>
          <a:p>
            <a:pPr>
              <a:lnSpc>
                <a:spcPct val="120000"/>
              </a:lnSpc>
              <a:spcBef>
                <a:spcPts val="336"/>
              </a:spcBef>
            </a:pPr>
            <a:endParaRPr lang="en-GB" sz="5600" b="1" dirty="0"/>
          </a:p>
          <a:p>
            <a:pPr>
              <a:lnSpc>
                <a:spcPct val="120000"/>
              </a:lnSpc>
              <a:spcBef>
                <a:spcPts val="336"/>
              </a:spcBef>
            </a:pPr>
            <a:r>
              <a:rPr lang="en-GB" sz="5600" b="1" dirty="0" err="1"/>
              <a:t>Manylder</a:t>
            </a:r>
            <a:r>
              <a:rPr lang="en-GB" sz="5600" b="1" dirty="0"/>
              <a:t>: </a:t>
            </a:r>
            <a:r>
              <a:rPr lang="en-GB" sz="5600" dirty="0"/>
              <a:t>Bydd </a:t>
            </a:r>
            <a:r>
              <a:rPr lang="en-GB" sz="5600" dirty="0" err="1"/>
              <a:t>polisi</a:t>
            </a:r>
            <a:r>
              <a:rPr lang="en-GB" sz="5600" dirty="0"/>
              <a:t> yn </a:t>
            </a:r>
            <a:r>
              <a:rPr lang="en-GB" sz="5600" dirty="0" err="1"/>
              <a:t>cynnwys</a:t>
            </a:r>
            <a:r>
              <a:rPr lang="en-GB" sz="5600" dirty="0"/>
              <a:t> </a:t>
            </a:r>
            <a:r>
              <a:rPr lang="en-GB" sz="5600" dirty="0" err="1"/>
              <a:t>ffyrdd</a:t>
            </a:r>
            <a:r>
              <a:rPr lang="en-GB" sz="5600" dirty="0"/>
              <a:t> </a:t>
            </a:r>
            <a:r>
              <a:rPr lang="en-GB" sz="5600" dirty="0" err="1"/>
              <a:t>penodol</a:t>
            </a:r>
            <a:r>
              <a:rPr lang="en-GB" sz="5600" dirty="0"/>
              <a:t> o </a:t>
            </a:r>
            <a:r>
              <a:rPr lang="en-GB" sz="5600" dirty="0" err="1"/>
              <a:t>ymdrin</a:t>
            </a:r>
            <a:r>
              <a:rPr lang="en-GB" sz="5600" dirty="0"/>
              <a:t> </a:t>
            </a:r>
            <a:r>
              <a:rPr lang="en-GB" sz="5600" dirty="0">
                <a:latin typeface="Calibri" panose="020F0502020204030204" pitchFamily="34" charset="0"/>
                <a:cs typeface="Calibri" panose="020F0502020204030204" pitchFamily="34" charset="0"/>
              </a:rPr>
              <a:t>â </a:t>
            </a:r>
            <a:r>
              <a:rPr lang="en-GB" sz="5600" dirty="0" err="1">
                <a:latin typeface="Calibri" panose="020F0502020204030204" pitchFamily="34" charset="0"/>
                <a:cs typeface="Calibri" panose="020F0502020204030204" pitchFamily="34" charset="0"/>
              </a:rPr>
              <a:t>materion</a:t>
            </a:r>
            <a:r>
              <a:rPr lang="en-GB" sz="5600" dirty="0">
                <a:latin typeface="Calibri" panose="020F0502020204030204" pitchFamily="34" charset="0"/>
                <a:cs typeface="Calibri" panose="020F0502020204030204" pitchFamily="34" charset="0"/>
              </a:rPr>
              <a:t> </a:t>
            </a:r>
            <a:r>
              <a:rPr lang="en-GB" sz="5600" dirty="0" err="1">
                <a:latin typeface="Calibri" panose="020F0502020204030204" pitchFamily="34" charset="0"/>
                <a:cs typeface="Calibri" panose="020F0502020204030204" pitchFamily="34" charset="0"/>
              </a:rPr>
              <a:t>penodol</a:t>
            </a:r>
            <a:r>
              <a:rPr lang="en-GB" sz="5600" dirty="0">
                <a:latin typeface="Calibri" panose="020F0502020204030204" pitchFamily="34" charset="0"/>
                <a:cs typeface="Calibri" panose="020F0502020204030204" pitchFamily="34" charset="0"/>
              </a:rPr>
              <a:t> </a:t>
            </a:r>
            <a:endParaRPr lang="en-GB" sz="5600" dirty="0"/>
          </a:p>
          <a:p>
            <a:pPr marL="0" indent="0">
              <a:buNone/>
            </a:pPr>
            <a:endParaRPr lang="en-GB" sz="2800" dirty="0"/>
          </a:p>
          <a:p>
            <a:pPr marL="0" indent="0">
              <a:buNone/>
            </a:pPr>
            <a:endParaRPr lang="en-GB" dirty="0"/>
          </a:p>
          <a:p>
            <a:pPr marL="0" indent="0">
              <a:buNone/>
            </a:pPr>
            <a:endParaRPr lang="en-GB" sz="2800" dirty="0"/>
          </a:p>
          <a:p>
            <a:pPr marL="0" indent="0">
              <a:buNone/>
            </a:pPr>
            <a:r>
              <a:rPr lang="en-GB" sz="5600" dirty="0"/>
              <a:t>(Levin, 1999 </a:t>
            </a:r>
            <a:r>
              <a:rPr lang="en-GB" sz="5600" dirty="0" err="1"/>
              <a:t>dyfynnwyd</a:t>
            </a:r>
            <a:r>
              <a:rPr lang="en-GB" sz="5600" dirty="0"/>
              <a:t> yn Baldock, </a:t>
            </a:r>
            <a:r>
              <a:rPr lang="en-GB" sz="5600" dirty="0" err="1"/>
              <a:t>Fitgerald</a:t>
            </a:r>
            <a:r>
              <a:rPr lang="en-GB" sz="5600" dirty="0"/>
              <a:t> a Kay t.2)</a:t>
            </a:r>
          </a:p>
          <a:p>
            <a:endParaRPr lang="en-GB" dirty="0"/>
          </a:p>
        </p:txBody>
      </p:sp>
      <p:sp>
        <p:nvSpPr>
          <p:cNvPr id="4" name="Content Placeholder 3">
            <a:extLst>
              <a:ext uri="{FF2B5EF4-FFF2-40B4-BE49-F238E27FC236}">
                <a16:creationId xmlns:a16="http://schemas.microsoft.com/office/drawing/2014/main" id="{B52D8D64-ED25-4795-900B-268AE42D2AC8}"/>
              </a:ext>
            </a:extLst>
          </p:cNvPr>
          <p:cNvSpPr>
            <a:spLocks noGrp="1"/>
          </p:cNvSpPr>
          <p:nvPr>
            <p:ph sz="half" idx="2"/>
          </p:nvPr>
        </p:nvSpPr>
        <p:spPr/>
        <p:txBody>
          <a:bodyPr>
            <a:noAutofit/>
          </a:bodyPr>
          <a:lstStyle/>
          <a:p>
            <a:r>
              <a:rPr lang="en-GB" sz="1400" b="1" dirty="0"/>
              <a:t>Belongingness </a:t>
            </a:r>
            <a:r>
              <a:rPr lang="en-GB" sz="1400" dirty="0"/>
              <a:t>– it will belong to someone/thing – political party. Government, organisation</a:t>
            </a:r>
          </a:p>
          <a:p>
            <a:endParaRPr lang="en-GB" sz="1400" dirty="0"/>
          </a:p>
          <a:p>
            <a:r>
              <a:rPr lang="en-GB" sz="1400" b="1" dirty="0"/>
              <a:t>Commitment: </a:t>
            </a:r>
            <a:r>
              <a:rPr lang="en-GB" sz="1400" dirty="0"/>
              <a:t>It will show a particular commitment or course of action</a:t>
            </a:r>
          </a:p>
          <a:p>
            <a:pPr marL="0" indent="0">
              <a:buNone/>
            </a:pPr>
            <a:endParaRPr lang="en-GB" sz="1400" dirty="0"/>
          </a:p>
          <a:p>
            <a:r>
              <a:rPr lang="en-GB" sz="1400" b="1" dirty="0"/>
              <a:t>Status:</a:t>
            </a:r>
            <a:r>
              <a:rPr lang="en-GB" sz="1400" dirty="0"/>
              <a:t> The fact that a proposal o r set of ideas is described as a policy suggests that it has been formally adopted in some way by the body that owns it</a:t>
            </a:r>
          </a:p>
          <a:p>
            <a:pPr marL="0" indent="0">
              <a:buNone/>
            </a:pPr>
            <a:endParaRPr lang="en-GB" sz="1400" b="1" dirty="0"/>
          </a:p>
          <a:p>
            <a:r>
              <a:rPr lang="en-GB" sz="1400" b="1" dirty="0"/>
              <a:t>Specificity: </a:t>
            </a:r>
            <a:r>
              <a:rPr lang="en-GB" sz="1400" dirty="0"/>
              <a:t>A policy will entail specific ways of dealing with specific issues</a:t>
            </a:r>
          </a:p>
          <a:p>
            <a:pPr marL="0" indent="0">
              <a:buNone/>
            </a:pPr>
            <a:endParaRPr lang="en-GB" sz="1400" dirty="0"/>
          </a:p>
          <a:p>
            <a:pPr marL="0" indent="0">
              <a:buNone/>
            </a:pPr>
            <a:r>
              <a:rPr lang="en-GB" sz="1400" dirty="0"/>
              <a:t>(Levin, 1999 cited in Baldock, Fitzgerald and  Kay, 2013 p.2)</a:t>
            </a:r>
          </a:p>
        </p:txBody>
      </p:sp>
    </p:spTree>
    <p:extLst>
      <p:ext uri="{BB962C8B-B14F-4D97-AF65-F5344CB8AC3E}">
        <p14:creationId xmlns:p14="http://schemas.microsoft.com/office/powerpoint/2010/main" val="190582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71D35-9D63-4E8E-8882-5C8766E71390}"/>
              </a:ext>
            </a:extLst>
          </p:cNvPr>
          <p:cNvSpPr>
            <a:spLocks noGrp="1"/>
          </p:cNvSpPr>
          <p:nvPr>
            <p:ph type="title"/>
          </p:nvPr>
        </p:nvSpPr>
        <p:spPr>
          <a:xfrm>
            <a:off x="313037" y="0"/>
            <a:ext cx="10972800" cy="1143000"/>
          </a:xfrm>
        </p:spPr>
        <p:txBody>
          <a:bodyPr>
            <a:normAutofit/>
          </a:bodyPr>
          <a:lstStyle/>
          <a:p>
            <a:r>
              <a:rPr lang="en-GB" sz="3200" dirty="0" err="1"/>
              <a:t>Polisïau</a:t>
            </a:r>
            <a:r>
              <a:rPr lang="en-GB" sz="3200" dirty="0"/>
              <a:t> ac </a:t>
            </a:r>
            <a:r>
              <a:rPr lang="en-GB" sz="3200" dirty="0" err="1"/>
              <a:t>arferion</a:t>
            </a:r>
            <a:r>
              <a:rPr lang="en-GB" sz="3200" dirty="0"/>
              <a:t>: O </a:t>
            </a:r>
            <a:r>
              <a:rPr lang="en-GB" sz="3200" dirty="0" err="1"/>
              <a:t>Facro</a:t>
            </a:r>
            <a:r>
              <a:rPr lang="en-GB" sz="3200" dirty="0"/>
              <a:t> i </a:t>
            </a:r>
            <a:r>
              <a:rPr lang="en-GB" sz="3200" dirty="0" err="1"/>
              <a:t>Ficro</a:t>
            </a:r>
            <a:r>
              <a:rPr lang="en-GB" sz="3200" dirty="0"/>
              <a:t> /</a:t>
            </a:r>
            <a:br>
              <a:rPr lang="en-GB" sz="3200" dirty="0">
                <a:highlight>
                  <a:srgbClr val="FFFF00"/>
                </a:highlight>
              </a:rPr>
            </a:br>
            <a:r>
              <a:rPr lang="en-GB" sz="3200" dirty="0">
                <a:solidFill>
                  <a:schemeClr val="accent1">
                    <a:lumMod val="50000"/>
                  </a:schemeClr>
                </a:solidFill>
              </a:rPr>
              <a:t>Policies and practices: From Macro to Micro</a:t>
            </a:r>
          </a:p>
        </p:txBody>
      </p:sp>
      <p:grpSp>
        <p:nvGrpSpPr>
          <p:cNvPr id="5" name="Group 4">
            <a:extLst>
              <a:ext uri="{FF2B5EF4-FFF2-40B4-BE49-F238E27FC236}">
                <a16:creationId xmlns:a16="http://schemas.microsoft.com/office/drawing/2014/main" id="{8F473C5D-8F61-4862-AB80-842FB7CD46A0}"/>
              </a:ext>
            </a:extLst>
          </p:cNvPr>
          <p:cNvGrpSpPr/>
          <p:nvPr/>
        </p:nvGrpSpPr>
        <p:grpSpPr>
          <a:xfrm>
            <a:off x="1025221" y="1143000"/>
            <a:ext cx="11248820" cy="4412389"/>
            <a:chOff x="669129" y="169607"/>
            <a:chExt cx="11248820" cy="5277362"/>
          </a:xfrm>
        </p:grpSpPr>
        <p:pic>
          <p:nvPicPr>
            <p:cNvPr id="6" name="Picture 5">
              <a:extLst>
                <a:ext uri="{FF2B5EF4-FFF2-40B4-BE49-F238E27FC236}">
                  <a16:creationId xmlns:a16="http://schemas.microsoft.com/office/drawing/2014/main" id="{F6860B84-7B25-44DB-8B95-1831BE37E5BC}"/>
                </a:ext>
              </a:extLst>
            </p:cNvPr>
            <p:cNvPicPr>
              <a:picLocks noChangeAspect="1"/>
            </p:cNvPicPr>
            <p:nvPr/>
          </p:nvPicPr>
          <p:blipFill>
            <a:blip r:embed="rId3"/>
            <a:stretch>
              <a:fillRect/>
            </a:stretch>
          </p:blipFill>
          <p:spPr>
            <a:xfrm>
              <a:off x="669129" y="169607"/>
              <a:ext cx="7871021" cy="5277362"/>
            </a:xfrm>
            <a:prstGeom prst="rect">
              <a:avLst/>
            </a:prstGeom>
          </p:spPr>
        </p:pic>
        <p:sp>
          <p:nvSpPr>
            <p:cNvPr id="7" name="TextBox 6">
              <a:extLst>
                <a:ext uri="{FF2B5EF4-FFF2-40B4-BE49-F238E27FC236}">
                  <a16:creationId xmlns:a16="http://schemas.microsoft.com/office/drawing/2014/main" id="{0B1C671B-205B-40CE-9368-AEB4144310E3}"/>
                </a:ext>
              </a:extLst>
            </p:cNvPr>
            <p:cNvSpPr txBox="1"/>
            <p:nvPr/>
          </p:nvSpPr>
          <p:spPr>
            <a:xfrm>
              <a:off x="8881451" y="4739165"/>
              <a:ext cx="3036498" cy="441733"/>
            </a:xfrm>
            <a:prstGeom prst="rect">
              <a:avLst/>
            </a:prstGeom>
            <a:noFill/>
          </p:spPr>
          <p:txBody>
            <a:bodyPr wrap="square" rtlCol="0">
              <a:spAutoFit/>
            </a:bodyPr>
            <a:lstStyle/>
            <a:p>
              <a:r>
                <a:rPr lang="en-GB" dirty="0"/>
                <a:t>(Ferdman,. 2021 p.9)</a:t>
              </a:r>
            </a:p>
          </p:txBody>
        </p:sp>
        <p:sp>
          <p:nvSpPr>
            <p:cNvPr id="8" name="TextBox 7">
              <a:extLst>
                <a:ext uri="{FF2B5EF4-FFF2-40B4-BE49-F238E27FC236}">
                  <a16:creationId xmlns:a16="http://schemas.microsoft.com/office/drawing/2014/main" id="{E09FFE74-B6B9-470B-9F46-8DB7CE899DF4}"/>
                </a:ext>
              </a:extLst>
            </p:cNvPr>
            <p:cNvSpPr txBox="1"/>
            <p:nvPr/>
          </p:nvSpPr>
          <p:spPr>
            <a:xfrm>
              <a:off x="8486373" y="2369388"/>
              <a:ext cx="3036498" cy="1766933"/>
            </a:xfrm>
            <a:prstGeom prst="rect">
              <a:avLst/>
            </a:prstGeom>
            <a:noFill/>
          </p:spPr>
          <p:txBody>
            <a:bodyPr wrap="square" rtlCol="0">
              <a:spAutoFit/>
            </a:bodyPr>
            <a:lstStyle/>
            <a:p>
              <a:r>
                <a:rPr lang="cy-GB" sz="1800" dirty="0">
                  <a:solidFill>
                    <a:schemeClr val="accent1"/>
                  </a:solidFill>
                  <a:latin typeface="inherit"/>
                </a:rPr>
                <a:t>Systemau cynhwysiant: fframwaith dadansoddol aml-lefel / </a:t>
              </a:r>
              <a:r>
                <a:rPr lang="en-GB" dirty="0"/>
                <a:t>Systems of inclusion: a multi-level analytic framework </a:t>
              </a:r>
              <a:endParaRPr lang="en-GB" dirty="0">
                <a:solidFill>
                  <a:schemeClr val="accent1"/>
                </a:solidFill>
                <a:highlight>
                  <a:srgbClr val="FFFF00"/>
                </a:highlight>
              </a:endParaRPr>
            </a:p>
          </p:txBody>
        </p:sp>
      </p:grpSp>
    </p:spTree>
    <p:extLst>
      <p:ext uri="{BB962C8B-B14F-4D97-AF65-F5344CB8AC3E}">
        <p14:creationId xmlns:p14="http://schemas.microsoft.com/office/powerpoint/2010/main" val="483340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B991A7-6264-47DB-8BF7-9504DBB04F33}"/>
              </a:ext>
            </a:extLst>
          </p:cNvPr>
          <p:cNvSpPr>
            <a:spLocks noGrp="1"/>
          </p:cNvSpPr>
          <p:nvPr>
            <p:ph type="title"/>
          </p:nvPr>
        </p:nvSpPr>
        <p:spPr/>
        <p:txBody>
          <a:bodyPr/>
          <a:lstStyle/>
          <a:p>
            <a:r>
              <a:rPr lang="en-GB" dirty="0"/>
              <a:t>Sut mae </a:t>
            </a:r>
            <a:r>
              <a:rPr lang="en-GB" dirty="0" err="1"/>
              <a:t>polisïau'n</a:t>
            </a:r>
            <a:r>
              <a:rPr lang="en-GB" dirty="0"/>
              <a:t> </a:t>
            </a:r>
            <a:r>
              <a:rPr lang="en-GB" dirty="0" err="1"/>
              <a:t>cael</a:t>
            </a:r>
            <a:r>
              <a:rPr lang="en-GB" dirty="0"/>
              <a:t> eu </a:t>
            </a:r>
            <a:r>
              <a:rPr lang="en-GB" dirty="0" err="1"/>
              <a:t>penderfynu</a:t>
            </a:r>
            <a:r>
              <a:rPr lang="en-GB" dirty="0"/>
              <a:t>?</a:t>
            </a:r>
          </a:p>
        </p:txBody>
      </p:sp>
      <p:pic>
        <p:nvPicPr>
          <p:cNvPr id="9" name="Content Placeholder 8">
            <a:extLst>
              <a:ext uri="{FF2B5EF4-FFF2-40B4-BE49-F238E27FC236}">
                <a16:creationId xmlns:a16="http://schemas.microsoft.com/office/drawing/2014/main" id="{4BC141BC-E5C4-4990-A3E8-48E7168E7230}"/>
              </a:ext>
            </a:extLst>
          </p:cNvPr>
          <p:cNvPicPr>
            <a:picLocks noGrp="1" noChangeAspect="1"/>
          </p:cNvPicPr>
          <p:nvPr>
            <p:ph idx="1"/>
          </p:nvPr>
        </p:nvPicPr>
        <p:blipFill>
          <a:blip r:embed="rId3"/>
          <a:stretch>
            <a:fillRect/>
          </a:stretch>
        </p:blipFill>
        <p:spPr>
          <a:xfrm>
            <a:off x="2833688" y="1652587"/>
            <a:ext cx="6267450" cy="3552825"/>
          </a:xfrm>
        </p:spPr>
      </p:pic>
      <p:sp>
        <p:nvSpPr>
          <p:cNvPr id="10" name="TextBox 9">
            <a:extLst>
              <a:ext uri="{FF2B5EF4-FFF2-40B4-BE49-F238E27FC236}">
                <a16:creationId xmlns:a16="http://schemas.microsoft.com/office/drawing/2014/main" id="{0ED70685-669F-48BB-90F8-CFAAAAE19DBD}"/>
              </a:ext>
            </a:extLst>
          </p:cNvPr>
          <p:cNvSpPr txBox="1"/>
          <p:nvPr/>
        </p:nvSpPr>
        <p:spPr>
          <a:xfrm>
            <a:off x="7872413" y="4772025"/>
            <a:ext cx="2284793" cy="369332"/>
          </a:xfrm>
          <a:prstGeom prst="rect">
            <a:avLst/>
          </a:prstGeom>
          <a:noFill/>
        </p:spPr>
        <p:txBody>
          <a:bodyPr wrap="none" rtlCol="0">
            <a:spAutoFit/>
          </a:bodyPr>
          <a:lstStyle/>
          <a:p>
            <a:r>
              <a:rPr lang="en-GB" dirty="0"/>
              <a:t>(</a:t>
            </a:r>
            <a:r>
              <a:rPr lang="en-GB" dirty="0" err="1"/>
              <a:t>Dallymore</a:t>
            </a:r>
            <a:r>
              <a:rPr lang="en-GB" dirty="0"/>
              <a:t>, 2019 t.4)</a:t>
            </a:r>
          </a:p>
        </p:txBody>
      </p:sp>
    </p:spTree>
    <p:extLst>
      <p:ext uri="{BB962C8B-B14F-4D97-AF65-F5344CB8AC3E}">
        <p14:creationId xmlns:p14="http://schemas.microsoft.com/office/powerpoint/2010/main" val="600756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3F088-E655-4EFD-85EC-74A19C21F0A9}"/>
              </a:ext>
            </a:extLst>
          </p:cNvPr>
          <p:cNvSpPr>
            <a:spLocks noGrp="1"/>
          </p:cNvSpPr>
          <p:nvPr>
            <p:ph type="title"/>
          </p:nvPr>
        </p:nvSpPr>
        <p:spPr>
          <a:xfrm>
            <a:off x="609600" y="156835"/>
            <a:ext cx="10972800" cy="1143000"/>
          </a:xfrm>
        </p:spPr>
        <p:txBody>
          <a:bodyPr/>
          <a:lstStyle/>
          <a:p>
            <a:pPr algn="l"/>
            <a:r>
              <a:rPr lang="en-GB" dirty="0"/>
              <a:t>How are policies determined?</a:t>
            </a:r>
          </a:p>
        </p:txBody>
      </p:sp>
      <p:pic>
        <p:nvPicPr>
          <p:cNvPr id="6" name="Content Placeholder 5">
            <a:extLst>
              <a:ext uri="{FF2B5EF4-FFF2-40B4-BE49-F238E27FC236}">
                <a16:creationId xmlns:a16="http://schemas.microsoft.com/office/drawing/2014/main" id="{B809E903-1F33-4CBE-9966-D5C83843208B}"/>
              </a:ext>
            </a:extLst>
          </p:cNvPr>
          <p:cNvPicPr>
            <a:picLocks noGrp="1" noChangeAspect="1"/>
          </p:cNvPicPr>
          <p:nvPr>
            <p:ph sz="half" idx="1"/>
          </p:nvPr>
        </p:nvPicPr>
        <p:blipFill>
          <a:blip r:embed="rId3"/>
          <a:stretch>
            <a:fillRect/>
          </a:stretch>
        </p:blipFill>
        <p:spPr>
          <a:xfrm>
            <a:off x="2728912" y="1299835"/>
            <a:ext cx="6886576" cy="3967490"/>
          </a:xfrm>
        </p:spPr>
      </p:pic>
      <p:sp>
        <p:nvSpPr>
          <p:cNvPr id="7" name="TextBox 6">
            <a:extLst>
              <a:ext uri="{FF2B5EF4-FFF2-40B4-BE49-F238E27FC236}">
                <a16:creationId xmlns:a16="http://schemas.microsoft.com/office/drawing/2014/main" id="{9DB07A12-54D0-44E2-A988-F49988E79BFA}"/>
              </a:ext>
            </a:extLst>
          </p:cNvPr>
          <p:cNvSpPr txBox="1"/>
          <p:nvPr/>
        </p:nvSpPr>
        <p:spPr>
          <a:xfrm>
            <a:off x="8158163" y="4972050"/>
            <a:ext cx="2342501" cy="369332"/>
          </a:xfrm>
          <a:prstGeom prst="rect">
            <a:avLst/>
          </a:prstGeom>
          <a:noFill/>
        </p:spPr>
        <p:txBody>
          <a:bodyPr wrap="none" rtlCol="0">
            <a:spAutoFit/>
          </a:bodyPr>
          <a:lstStyle/>
          <a:p>
            <a:r>
              <a:rPr lang="en-GB" dirty="0"/>
              <a:t>(</a:t>
            </a:r>
            <a:r>
              <a:rPr lang="en-GB" dirty="0" err="1"/>
              <a:t>Dallymore</a:t>
            </a:r>
            <a:r>
              <a:rPr lang="en-GB" dirty="0"/>
              <a:t>, 2019 p.4)</a:t>
            </a:r>
          </a:p>
        </p:txBody>
      </p:sp>
    </p:spTree>
    <p:extLst>
      <p:ext uri="{BB962C8B-B14F-4D97-AF65-F5344CB8AC3E}">
        <p14:creationId xmlns:p14="http://schemas.microsoft.com/office/powerpoint/2010/main" val="3181250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6B23-6419-461E-B3A4-E809C94F0851}"/>
              </a:ext>
            </a:extLst>
          </p:cNvPr>
          <p:cNvSpPr>
            <a:spLocks noGrp="1"/>
          </p:cNvSpPr>
          <p:nvPr>
            <p:ph type="title"/>
          </p:nvPr>
        </p:nvSpPr>
        <p:spPr>
          <a:xfrm>
            <a:off x="609600" y="274638"/>
            <a:ext cx="10972800" cy="1586588"/>
          </a:xfrm>
        </p:spPr>
        <p:txBody>
          <a:bodyPr>
            <a:normAutofit fontScale="90000"/>
          </a:bodyPr>
          <a:lstStyle/>
          <a:p>
            <a:pPr>
              <a:spcBef>
                <a:spcPts val="0"/>
              </a:spcBef>
            </a:pPr>
            <a:r>
              <a:rPr lang="en-GB" sz="3600" kern="0" dirty="0" err="1"/>
              <a:t>Geiriau</a:t>
            </a:r>
            <a:r>
              <a:rPr lang="en-GB" sz="3600" kern="0" dirty="0"/>
              <a:t> i </a:t>
            </a:r>
            <a:r>
              <a:rPr lang="en-GB" sz="3600" kern="0" dirty="0" err="1"/>
              <a:t>chwilio</a:t>
            </a:r>
            <a:r>
              <a:rPr lang="en-GB" sz="3600" kern="0" dirty="0"/>
              <a:t> </a:t>
            </a:r>
            <a:r>
              <a:rPr lang="en-GB" sz="3600" kern="0" dirty="0" err="1"/>
              <a:t>amdanynt</a:t>
            </a:r>
            <a:r>
              <a:rPr lang="en-GB" sz="3600" kern="0" dirty="0"/>
              <a:t> mewn (</a:t>
            </a:r>
            <a:r>
              <a:rPr lang="en-GB" sz="3600" kern="0" dirty="0" err="1"/>
              <a:t>unrhyw</a:t>
            </a:r>
            <a:r>
              <a:rPr lang="en-GB" sz="3600" kern="0" dirty="0"/>
              <a:t>) </a:t>
            </a:r>
            <a:r>
              <a:rPr lang="en-GB" sz="3600" kern="0" dirty="0" err="1"/>
              <a:t>dogfennau</a:t>
            </a:r>
            <a:r>
              <a:rPr lang="en-GB" sz="3600" kern="0" dirty="0"/>
              <a:t> </a:t>
            </a:r>
            <a:r>
              <a:rPr lang="en-GB" sz="3600" kern="0" dirty="0" err="1"/>
              <a:t>polisi</a:t>
            </a:r>
            <a:r>
              <a:rPr lang="en-GB" sz="3600" kern="0" dirty="0"/>
              <a:t> sy’n </a:t>
            </a:r>
            <a:r>
              <a:rPr lang="en-GB" sz="3600" kern="0" dirty="0" err="1"/>
              <a:t>ymwneud</a:t>
            </a:r>
            <a:r>
              <a:rPr lang="en-GB" sz="3600" kern="0" dirty="0"/>
              <a:t> </a:t>
            </a:r>
            <a:r>
              <a:rPr lang="en-GB" sz="3600" kern="0" dirty="0">
                <a:latin typeface="Calibri" panose="020F0502020204030204" pitchFamily="34" charset="0"/>
                <a:cs typeface="Calibri" panose="020F0502020204030204" pitchFamily="34" charset="0"/>
              </a:rPr>
              <a:t>ag </a:t>
            </a:r>
            <a:r>
              <a:rPr lang="en-GB" sz="3600" kern="0" dirty="0" err="1">
                <a:latin typeface="Calibri" panose="020F0502020204030204" pitchFamily="34" charset="0"/>
                <a:cs typeface="Calibri" panose="020F0502020204030204" pitchFamily="34" charset="0"/>
              </a:rPr>
              <a:t>arweinyddiaeth</a:t>
            </a:r>
            <a:r>
              <a:rPr lang="en-GB" sz="3600" kern="0" dirty="0">
                <a:latin typeface="Calibri" panose="020F0502020204030204" pitchFamily="34" charset="0"/>
                <a:cs typeface="Calibri" panose="020F0502020204030204" pitchFamily="34" charset="0"/>
              </a:rPr>
              <a:t> </a:t>
            </a:r>
            <a:r>
              <a:rPr lang="en-GB" sz="3600" kern="0" dirty="0" err="1">
                <a:latin typeface="Calibri" panose="020F0502020204030204" pitchFamily="34" charset="0"/>
                <a:cs typeface="Calibri" panose="020F0502020204030204" pitchFamily="34" charset="0"/>
              </a:rPr>
              <a:t>gynhwysol</a:t>
            </a:r>
            <a:r>
              <a:rPr lang="en-GB" sz="3600" dirty="0"/>
              <a:t>/</a:t>
            </a:r>
            <a:br>
              <a:rPr lang="en-GB" sz="3600" dirty="0"/>
            </a:br>
            <a:r>
              <a:rPr lang="en-GB" sz="3600" kern="0" dirty="0"/>
              <a:t>Words to look for in (any) policy documents that relate to inclusive leadership</a:t>
            </a:r>
            <a:r>
              <a:rPr lang="en-GB" dirty="0">
                <a:highlight>
                  <a:srgbClr val="FFFF00"/>
                </a:highlight>
              </a:rPr>
              <a:t>	</a:t>
            </a:r>
          </a:p>
        </p:txBody>
      </p:sp>
      <p:sp>
        <p:nvSpPr>
          <p:cNvPr id="3" name="Content Placeholder 2">
            <a:extLst>
              <a:ext uri="{FF2B5EF4-FFF2-40B4-BE49-F238E27FC236}">
                <a16:creationId xmlns:a16="http://schemas.microsoft.com/office/drawing/2014/main" id="{A6D22B8F-D520-4782-AD08-D454242CE4F8}"/>
              </a:ext>
            </a:extLst>
          </p:cNvPr>
          <p:cNvSpPr>
            <a:spLocks noGrp="1"/>
          </p:cNvSpPr>
          <p:nvPr>
            <p:ph sz="half" idx="1"/>
          </p:nvPr>
        </p:nvSpPr>
        <p:spPr>
          <a:xfrm>
            <a:off x="6529137" y="2211421"/>
            <a:ext cx="5384800" cy="3329694"/>
          </a:xfrm>
        </p:spPr>
        <p:txBody>
          <a:bodyPr/>
          <a:lstStyle/>
          <a:p>
            <a:r>
              <a:rPr lang="en-GB" dirty="0"/>
              <a:t>Collaboration</a:t>
            </a:r>
          </a:p>
          <a:p>
            <a:r>
              <a:rPr lang="en-GB" dirty="0"/>
              <a:t>Co-creation</a:t>
            </a:r>
          </a:p>
          <a:p>
            <a:r>
              <a:rPr lang="en-GB" dirty="0"/>
              <a:t>Co-construction</a:t>
            </a:r>
          </a:p>
          <a:p>
            <a:r>
              <a:rPr lang="en-GB" dirty="0"/>
              <a:t>Participation</a:t>
            </a:r>
          </a:p>
          <a:p>
            <a:r>
              <a:rPr lang="en-GB" dirty="0"/>
              <a:t>Relationships </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7A9E319E-87BF-41E6-9301-9E9AD1149E35}"/>
              </a:ext>
            </a:extLst>
          </p:cNvPr>
          <p:cNvSpPr>
            <a:spLocks noGrp="1"/>
          </p:cNvSpPr>
          <p:nvPr>
            <p:ph sz="half" idx="2"/>
          </p:nvPr>
        </p:nvSpPr>
        <p:spPr>
          <a:xfrm>
            <a:off x="609600" y="2330288"/>
            <a:ext cx="5384800" cy="3989040"/>
          </a:xfrm>
        </p:spPr>
        <p:txBody>
          <a:bodyPr/>
          <a:lstStyle/>
          <a:p>
            <a:r>
              <a:rPr lang="en-GB" dirty="0" err="1"/>
              <a:t>Cydweithio</a:t>
            </a:r>
            <a:endParaRPr lang="en-GB" dirty="0"/>
          </a:p>
          <a:p>
            <a:r>
              <a:rPr lang="en-GB" dirty="0" err="1"/>
              <a:t>Cyd-greu</a:t>
            </a:r>
            <a:endParaRPr lang="en-GB" dirty="0"/>
          </a:p>
          <a:p>
            <a:r>
              <a:rPr lang="en-GB" dirty="0" err="1"/>
              <a:t>Cyd-adeiladu</a:t>
            </a:r>
            <a:endParaRPr lang="en-GB" dirty="0"/>
          </a:p>
          <a:p>
            <a:r>
              <a:rPr lang="en-GB" dirty="0" err="1"/>
              <a:t>Cyfranogiad</a:t>
            </a:r>
            <a:endParaRPr lang="en-GB" dirty="0"/>
          </a:p>
          <a:p>
            <a:r>
              <a:rPr lang="en-GB" dirty="0" err="1"/>
              <a:t>Perthnasoedd</a:t>
            </a:r>
            <a:endParaRPr lang="en-GB" dirty="0"/>
          </a:p>
        </p:txBody>
      </p:sp>
    </p:spTree>
    <p:extLst>
      <p:ext uri="{BB962C8B-B14F-4D97-AF65-F5344CB8AC3E}">
        <p14:creationId xmlns:p14="http://schemas.microsoft.com/office/powerpoint/2010/main" val="89017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EDF5-3340-4E13-9F0B-58A07E35885D}"/>
              </a:ext>
            </a:extLst>
          </p:cNvPr>
          <p:cNvSpPr>
            <a:spLocks noGrp="1"/>
          </p:cNvSpPr>
          <p:nvPr>
            <p:ph type="title"/>
          </p:nvPr>
        </p:nvSpPr>
        <p:spPr/>
        <p:txBody>
          <a:bodyPr>
            <a:normAutofit/>
          </a:bodyPr>
          <a:lstStyle/>
          <a:p>
            <a:r>
              <a:rPr lang="cy-GB" sz="2000" dirty="0"/>
              <a:t>Rhai polisïau – ydyn nhw’n galluogi arweinyddiaeth gynhwysol yn y BC? Beth yw’r problemau?</a:t>
            </a:r>
          </a:p>
        </p:txBody>
      </p:sp>
      <p:sp>
        <p:nvSpPr>
          <p:cNvPr id="3" name="Text Placeholder 2">
            <a:extLst>
              <a:ext uri="{FF2B5EF4-FFF2-40B4-BE49-F238E27FC236}">
                <a16:creationId xmlns:a16="http://schemas.microsoft.com/office/drawing/2014/main" id="{EBD8CCF9-403E-457E-BE96-C9E8DDE970A0}"/>
              </a:ext>
            </a:extLst>
          </p:cNvPr>
          <p:cNvSpPr>
            <a:spLocks noGrp="1"/>
          </p:cNvSpPr>
          <p:nvPr>
            <p:ph type="body" idx="1"/>
          </p:nvPr>
        </p:nvSpPr>
        <p:spPr>
          <a:xfrm>
            <a:off x="513907" y="1156495"/>
            <a:ext cx="5386917" cy="639762"/>
          </a:xfrm>
        </p:spPr>
        <p:txBody>
          <a:bodyPr>
            <a:normAutofit fontScale="92500" lnSpcReduction="20000"/>
          </a:bodyPr>
          <a:lstStyle/>
          <a:p>
            <a:r>
              <a:rPr lang="cy-GB" dirty="0"/>
              <a:t>Deddfwriaeth/Polisïau Macro</a:t>
            </a:r>
            <a:r>
              <a:rPr lang="en-GB" dirty="0"/>
              <a:t>	</a:t>
            </a:r>
          </a:p>
        </p:txBody>
      </p:sp>
      <p:sp>
        <p:nvSpPr>
          <p:cNvPr id="4" name="Content Placeholder 3">
            <a:extLst>
              <a:ext uri="{FF2B5EF4-FFF2-40B4-BE49-F238E27FC236}">
                <a16:creationId xmlns:a16="http://schemas.microsoft.com/office/drawing/2014/main" id="{5EC50B59-E755-4FED-B220-26BC138E4B85}"/>
              </a:ext>
            </a:extLst>
          </p:cNvPr>
          <p:cNvSpPr>
            <a:spLocks noGrp="1"/>
          </p:cNvSpPr>
          <p:nvPr>
            <p:ph sz="half" idx="2"/>
          </p:nvPr>
        </p:nvSpPr>
        <p:spPr>
          <a:xfrm>
            <a:off x="513907" y="1871460"/>
            <a:ext cx="5386917" cy="3414365"/>
          </a:xfrm>
        </p:spPr>
        <p:txBody>
          <a:bodyPr>
            <a:normAutofit fontScale="92500" lnSpcReduction="20000"/>
          </a:bodyPr>
          <a:lstStyle/>
          <a:p>
            <a:r>
              <a:rPr lang="cy-GB" dirty="0"/>
              <a:t>UNCRC</a:t>
            </a:r>
          </a:p>
          <a:p>
            <a:r>
              <a:rPr lang="cy-GB" dirty="0"/>
              <a:t>Deddf Cydraddoldeb (2010)</a:t>
            </a:r>
          </a:p>
          <a:p>
            <a:r>
              <a:rPr lang="cy-GB" dirty="0"/>
              <a:t>(Esiampl yn unig) Mesur Plant a Theuluoedd (Cymru) 2012</a:t>
            </a:r>
          </a:p>
          <a:p>
            <a:r>
              <a:rPr lang="cy-GB" dirty="0"/>
              <a:t>(Esiampl yn unig) Deddf Lleisiant Cenedlaethau’r Dyfodol (2015)</a:t>
            </a:r>
          </a:p>
          <a:p>
            <a:r>
              <a:rPr lang="cy-GB" dirty="0"/>
              <a:t>Llywodraeth Cymru (2020) - Cwricwlwm i Gymru</a:t>
            </a:r>
          </a:p>
          <a:p>
            <a:r>
              <a:rPr lang="cy-GB" dirty="0"/>
              <a:t>Llywodraeth Cymru (2022)  – </a:t>
            </a:r>
            <a:r>
              <a:rPr lang="cy-GB" i="1" dirty="0"/>
              <a:t>Cwricwlwm ar gyfer lleoliadau meithrin a ariennir ac nas cynhelir</a:t>
            </a:r>
            <a:endParaRPr lang="cy-GB" dirty="0"/>
          </a:p>
        </p:txBody>
      </p:sp>
      <p:sp>
        <p:nvSpPr>
          <p:cNvPr id="5" name="Text Placeholder 4">
            <a:extLst>
              <a:ext uri="{FF2B5EF4-FFF2-40B4-BE49-F238E27FC236}">
                <a16:creationId xmlns:a16="http://schemas.microsoft.com/office/drawing/2014/main" id="{9369AFB1-711B-40FF-962D-A58E04EBE8B4}"/>
              </a:ext>
            </a:extLst>
          </p:cNvPr>
          <p:cNvSpPr>
            <a:spLocks noGrp="1"/>
          </p:cNvSpPr>
          <p:nvPr>
            <p:ph type="body" sz="quarter" idx="3"/>
          </p:nvPr>
        </p:nvSpPr>
        <p:spPr/>
        <p:txBody>
          <a:bodyPr>
            <a:normAutofit fontScale="92500" lnSpcReduction="20000"/>
          </a:bodyPr>
          <a:lstStyle/>
          <a:p>
            <a:r>
              <a:rPr lang="cy-GB" dirty="0"/>
              <a:t>Polisïau / arweiniad ymarfer proffesiynol Micro</a:t>
            </a:r>
          </a:p>
        </p:txBody>
      </p:sp>
      <p:sp>
        <p:nvSpPr>
          <p:cNvPr id="6" name="Content Placeholder 5">
            <a:extLst>
              <a:ext uri="{FF2B5EF4-FFF2-40B4-BE49-F238E27FC236}">
                <a16:creationId xmlns:a16="http://schemas.microsoft.com/office/drawing/2014/main" id="{75E0BC20-7CED-423D-9D60-AFA01A02A854}"/>
              </a:ext>
            </a:extLst>
          </p:cNvPr>
          <p:cNvSpPr>
            <a:spLocks noGrp="1"/>
          </p:cNvSpPr>
          <p:nvPr>
            <p:ph sz="quarter" idx="4"/>
          </p:nvPr>
        </p:nvSpPr>
        <p:spPr/>
        <p:txBody>
          <a:bodyPr>
            <a:normAutofit fontScale="92500" lnSpcReduction="20000"/>
          </a:bodyPr>
          <a:lstStyle/>
          <a:p>
            <a:r>
              <a:rPr lang="cy-GB" dirty="0"/>
              <a:t>Polisïau’r gweithle</a:t>
            </a:r>
          </a:p>
          <a:p>
            <a:r>
              <a:rPr lang="en-GB" dirty="0"/>
              <a:t>Organisational best practice documents</a:t>
            </a:r>
          </a:p>
          <a:p>
            <a:r>
              <a:rPr lang="cy-GB" dirty="0"/>
              <a:t>Dull Hawliau Plant mewn Addysg Comisiynydd Plant Cymru </a:t>
            </a:r>
          </a:p>
        </p:txBody>
      </p:sp>
    </p:spTree>
    <p:extLst>
      <p:ext uri="{BB962C8B-B14F-4D97-AF65-F5344CB8AC3E}">
        <p14:creationId xmlns:p14="http://schemas.microsoft.com/office/powerpoint/2010/main" val="224103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AB9AC2-6839-4970-B605-36FF6CAB0258}"/>
              </a:ext>
            </a:extLst>
          </p:cNvPr>
          <p:cNvSpPr>
            <a:spLocks noGrp="1"/>
          </p:cNvSpPr>
          <p:nvPr>
            <p:ph type="title"/>
          </p:nvPr>
        </p:nvSpPr>
        <p:spPr/>
        <p:txBody>
          <a:bodyPr>
            <a:noAutofit/>
          </a:bodyPr>
          <a:lstStyle/>
          <a:p>
            <a:r>
              <a:rPr lang="en-GB" sz="2000" dirty="0">
                <a:solidFill>
                  <a:schemeClr val="tx2">
                    <a:lumMod val="75000"/>
                  </a:schemeClr>
                </a:solidFill>
              </a:rPr>
              <a:t>Some policies – do they enable inclusive leadership in EY? What are the problems?</a:t>
            </a:r>
          </a:p>
        </p:txBody>
      </p:sp>
      <p:sp>
        <p:nvSpPr>
          <p:cNvPr id="11" name="Text Placeholder 10">
            <a:extLst>
              <a:ext uri="{FF2B5EF4-FFF2-40B4-BE49-F238E27FC236}">
                <a16:creationId xmlns:a16="http://schemas.microsoft.com/office/drawing/2014/main" id="{D9C08CEB-8698-4EA7-99B7-03A6D6C1806D}"/>
              </a:ext>
            </a:extLst>
          </p:cNvPr>
          <p:cNvSpPr>
            <a:spLocks noGrp="1"/>
          </p:cNvSpPr>
          <p:nvPr>
            <p:ph type="body" idx="1"/>
          </p:nvPr>
        </p:nvSpPr>
        <p:spPr>
          <a:xfrm>
            <a:off x="609600" y="1163597"/>
            <a:ext cx="5386917" cy="639762"/>
          </a:xfrm>
        </p:spPr>
        <p:txBody>
          <a:bodyPr>
            <a:normAutofit fontScale="92500" lnSpcReduction="20000"/>
          </a:bodyPr>
          <a:lstStyle/>
          <a:p>
            <a:r>
              <a:rPr lang="en-GB" dirty="0"/>
              <a:t>Macro Legislation/ Policies</a:t>
            </a:r>
          </a:p>
        </p:txBody>
      </p:sp>
      <p:sp>
        <p:nvSpPr>
          <p:cNvPr id="9" name="Content Placeholder 8">
            <a:extLst>
              <a:ext uri="{FF2B5EF4-FFF2-40B4-BE49-F238E27FC236}">
                <a16:creationId xmlns:a16="http://schemas.microsoft.com/office/drawing/2014/main" id="{C3B2AD64-08D3-4A48-8B41-57E0F0BACA18}"/>
              </a:ext>
            </a:extLst>
          </p:cNvPr>
          <p:cNvSpPr>
            <a:spLocks noGrp="1"/>
          </p:cNvSpPr>
          <p:nvPr>
            <p:ph sz="half" idx="2"/>
          </p:nvPr>
        </p:nvSpPr>
        <p:spPr>
          <a:xfrm>
            <a:off x="609600" y="1888248"/>
            <a:ext cx="5386917" cy="3414365"/>
          </a:xfrm>
        </p:spPr>
        <p:txBody>
          <a:bodyPr>
            <a:normAutofit fontScale="92500" lnSpcReduction="20000"/>
          </a:bodyPr>
          <a:lstStyle/>
          <a:p>
            <a:r>
              <a:rPr lang="en-GB" dirty="0"/>
              <a:t>UNCRC</a:t>
            </a:r>
          </a:p>
          <a:p>
            <a:r>
              <a:rPr lang="en-GB" dirty="0"/>
              <a:t>The Equality Act (2010)</a:t>
            </a:r>
          </a:p>
          <a:p>
            <a:r>
              <a:rPr lang="en-GB" dirty="0"/>
              <a:t>(Example only) The Children and Families (Wales) Measure 2010</a:t>
            </a:r>
          </a:p>
          <a:p>
            <a:r>
              <a:rPr lang="cy-GB" dirty="0"/>
              <a:t>(</a:t>
            </a:r>
            <a:r>
              <a:rPr lang="cy-GB" dirty="0" err="1"/>
              <a:t>Example</a:t>
            </a:r>
            <a:r>
              <a:rPr lang="cy-GB" dirty="0"/>
              <a:t> </a:t>
            </a:r>
            <a:r>
              <a:rPr lang="cy-GB" dirty="0" err="1"/>
              <a:t>only</a:t>
            </a:r>
            <a:r>
              <a:rPr lang="cy-GB" dirty="0"/>
              <a:t>) Well-</a:t>
            </a:r>
            <a:r>
              <a:rPr lang="cy-GB" dirty="0" err="1"/>
              <a:t>being</a:t>
            </a:r>
            <a:r>
              <a:rPr lang="cy-GB" dirty="0"/>
              <a:t> of </a:t>
            </a:r>
            <a:r>
              <a:rPr lang="cy-GB" dirty="0" err="1"/>
              <a:t>Future</a:t>
            </a:r>
            <a:r>
              <a:rPr lang="cy-GB" dirty="0"/>
              <a:t> </a:t>
            </a:r>
            <a:r>
              <a:rPr lang="cy-GB" dirty="0" err="1"/>
              <a:t>Generations</a:t>
            </a:r>
            <a:r>
              <a:rPr lang="cy-GB" dirty="0"/>
              <a:t> (Wales) Act 2015</a:t>
            </a:r>
            <a:endParaRPr lang="en-GB" dirty="0"/>
          </a:p>
          <a:p>
            <a:r>
              <a:rPr lang="en-GB" dirty="0"/>
              <a:t>Welsh Government (2020)  Curriculum for Wales </a:t>
            </a:r>
          </a:p>
          <a:p>
            <a:r>
              <a:rPr lang="en-GB" dirty="0"/>
              <a:t>Welsh Government (2022) – </a:t>
            </a:r>
            <a:r>
              <a:rPr lang="en-GB" i="1" dirty="0"/>
              <a:t>A curriculum for funded and non-maintained nursery settings –</a:t>
            </a:r>
          </a:p>
          <a:p>
            <a:endParaRPr lang="en-GB" dirty="0"/>
          </a:p>
          <a:p>
            <a:endParaRPr lang="en-GB" dirty="0"/>
          </a:p>
        </p:txBody>
      </p:sp>
      <p:sp>
        <p:nvSpPr>
          <p:cNvPr id="12" name="Text Placeholder 11">
            <a:extLst>
              <a:ext uri="{FF2B5EF4-FFF2-40B4-BE49-F238E27FC236}">
                <a16:creationId xmlns:a16="http://schemas.microsoft.com/office/drawing/2014/main" id="{EFF2FF05-134B-47C6-9641-2A3CC1A531A3}"/>
              </a:ext>
            </a:extLst>
          </p:cNvPr>
          <p:cNvSpPr>
            <a:spLocks noGrp="1"/>
          </p:cNvSpPr>
          <p:nvPr>
            <p:ph type="body" sz="quarter" idx="3"/>
          </p:nvPr>
        </p:nvSpPr>
        <p:spPr>
          <a:xfrm>
            <a:off x="6193367" y="1417638"/>
            <a:ext cx="5389033" cy="639762"/>
          </a:xfrm>
        </p:spPr>
        <p:txBody>
          <a:bodyPr>
            <a:normAutofit fontScale="92500" lnSpcReduction="20000"/>
          </a:bodyPr>
          <a:lstStyle/>
          <a:p>
            <a:r>
              <a:rPr lang="en-GB" dirty="0"/>
              <a:t>Micro policies/professional practice guidance</a:t>
            </a:r>
          </a:p>
        </p:txBody>
      </p:sp>
      <p:sp>
        <p:nvSpPr>
          <p:cNvPr id="13" name="Content Placeholder 12">
            <a:extLst>
              <a:ext uri="{FF2B5EF4-FFF2-40B4-BE49-F238E27FC236}">
                <a16:creationId xmlns:a16="http://schemas.microsoft.com/office/drawing/2014/main" id="{AA680836-AFBE-4114-B1E4-2D2E06D63811}"/>
              </a:ext>
            </a:extLst>
          </p:cNvPr>
          <p:cNvSpPr>
            <a:spLocks noGrp="1"/>
          </p:cNvSpPr>
          <p:nvPr>
            <p:ph sz="quarter" idx="4"/>
          </p:nvPr>
        </p:nvSpPr>
        <p:spPr>
          <a:xfrm>
            <a:off x="6193367" y="2025997"/>
            <a:ext cx="5389033" cy="3414365"/>
          </a:xfrm>
        </p:spPr>
        <p:txBody>
          <a:bodyPr>
            <a:normAutofit fontScale="92500" lnSpcReduction="20000"/>
          </a:bodyPr>
          <a:lstStyle/>
          <a:p>
            <a:r>
              <a:rPr lang="en-GB" dirty="0"/>
              <a:t>Workplace policies</a:t>
            </a:r>
          </a:p>
          <a:p>
            <a:r>
              <a:rPr lang="en-GB" dirty="0"/>
              <a:t>Organisational best practice documents</a:t>
            </a:r>
          </a:p>
          <a:p>
            <a:r>
              <a:rPr lang="en-GB" dirty="0"/>
              <a:t>The Right way in Education – Children’s Commissioner for Wales</a:t>
            </a:r>
          </a:p>
          <a:p>
            <a:pPr marL="0" indent="0">
              <a:buNone/>
            </a:pPr>
            <a:endParaRPr lang="en-GB" dirty="0"/>
          </a:p>
        </p:txBody>
      </p:sp>
    </p:spTree>
    <p:extLst>
      <p:ext uri="{BB962C8B-B14F-4D97-AF65-F5344CB8AC3E}">
        <p14:creationId xmlns:p14="http://schemas.microsoft.com/office/powerpoint/2010/main" val="79694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EBD27-8908-4E99-82CD-31F6C8B43570}"/>
              </a:ext>
            </a:extLst>
          </p:cNvPr>
          <p:cNvSpPr>
            <a:spLocks noGrp="1"/>
          </p:cNvSpPr>
          <p:nvPr>
            <p:ph type="title"/>
          </p:nvPr>
        </p:nvSpPr>
        <p:spPr/>
        <p:txBody>
          <a:bodyPr>
            <a:normAutofit fontScale="90000"/>
          </a:bodyPr>
          <a:lstStyle/>
          <a:p>
            <a:r>
              <a:rPr lang="cy-GB" dirty="0"/>
              <a:t>Materion cyffredinol mewn polisi a blynyddoedd cynnar</a:t>
            </a:r>
          </a:p>
        </p:txBody>
      </p:sp>
      <p:sp>
        <p:nvSpPr>
          <p:cNvPr id="3" name="Content Placeholder 2">
            <a:extLst>
              <a:ext uri="{FF2B5EF4-FFF2-40B4-BE49-F238E27FC236}">
                <a16:creationId xmlns:a16="http://schemas.microsoft.com/office/drawing/2014/main" id="{4BEA92BF-E1AA-459F-AAA6-71B4EC92230F}"/>
              </a:ext>
            </a:extLst>
          </p:cNvPr>
          <p:cNvSpPr>
            <a:spLocks noGrp="1"/>
          </p:cNvSpPr>
          <p:nvPr>
            <p:ph idx="1"/>
          </p:nvPr>
        </p:nvSpPr>
        <p:spPr/>
        <p:txBody>
          <a:bodyPr>
            <a:normAutofit fontScale="77500" lnSpcReduction="20000"/>
          </a:bodyPr>
          <a:lstStyle/>
          <a:p>
            <a:pPr>
              <a:lnSpc>
                <a:spcPct val="120000"/>
              </a:lnSpc>
            </a:pPr>
            <a:r>
              <a:rPr lang="cy-GB" dirty="0"/>
              <a:t>Mewn gwirionedd, dim ond </a:t>
            </a:r>
            <a:r>
              <a:rPr lang="cy-GB" dirty="0">
                <a:latin typeface="Calibri" panose="020F0502020204030204" pitchFamily="34" charset="0"/>
                <a:cs typeface="Calibri" panose="020F0502020204030204" pitchFamily="34" charset="0"/>
              </a:rPr>
              <a:t>ag anabledd mae cynwysoldeb mewn addysg (ac felly arweinyddiaeth gynhwysol) wedi ymwneud ag ef (</a:t>
            </a:r>
            <a:r>
              <a:rPr lang="en-GB" sz="3200" dirty="0" err="1">
                <a:latin typeface="Arial" panose="020B0604020202020204" pitchFamily="34" charset="0"/>
                <a:cs typeface="Arial" panose="020B0604020202020204" pitchFamily="34" charset="0"/>
              </a:rPr>
              <a:t>Bešić</a:t>
            </a:r>
            <a:r>
              <a:rPr lang="en-GB" sz="3200" dirty="0">
                <a:latin typeface="Arial" panose="020B0604020202020204" pitchFamily="34" charset="0"/>
                <a:cs typeface="Arial" panose="020B0604020202020204" pitchFamily="34" charset="0"/>
              </a:rPr>
              <a:t>, 2020</a:t>
            </a:r>
            <a:r>
              <a:rPr lang="cy-GB" sz="3200" dirty="0">
                <a:latin typeface="Arial" panose="020B0604020202020204" pitchFamily="34" charset="0"/>
                <a:cs typeface="Arial" panose="020B0604020202020204" pitchFamily="34" charset="0"/>
              </a:rPr>
              <a:t>)</a:t>
            </a:r>
          </a:p>
          <a:p>
            <a:pPr marL="0" indent="0">
              <a:lnSpc>
                <a:spcPct val="120000"/>
              </a:lnSpc>
              <a:buNone/>
            </a:pPr>
            <a:endParaRPr lang="cy-GB" sz="3200" dirty="0">
              <a:latin typeface="Arial" panose="020B0604020202020204" pitchFamily="34" charset="0"/>
              <a:cs typeface="Arial" panose="020B0604020202020204" pitchFamily="34" charset="0"/>
            </a:endParaRPr>
          </a:p>
          <a:p>
            <a:pPr>
              <a:lnSpc>
                <a:spcPct val="120000"/>
              </a:lnSpc>
            </a:pPr>
            <a:r>
              <a:rPr lang="cy-GB" dirty="0"/>
              <a:t>Nid yw systemau ADPC, a’r cyfeiriadau maent y datblygu o’u mewn ar hyn o bryd, mewn gwirionedd yn gymwys i ddarparu disgwyliadau mawr polisïau (</a:t>
            </a:r>
            <a:r>
              <a:rPr lang="cy-GB" dirty="0" err="1"/>
              <a:t>Naumann</a:t>
            </a:r>
            <a:r>
              <a:rPr lang="cy-GB" dirty="0"/>
              <a:t>, 2018)</a:t>
            </a:r>
          </a:p>
          <a:p>
            <a:pPr marL="0" indent="0">
              <a:lnSpc>
                <a:spcPct val="120000"/>
              </a:lnSpc>
              <a:buNone/>
            </a:pPr>
            <a:endParaRPr lang="cy-GB" dirty="0"/>
          </a:p>
          <a:p>
            <a:pPr>
              <a:lnSpc>
                <a:spcPct val="120000"/>
              </a:lnSpc>
            </a:pPr>
            <a:r>
              <a:rPr lang="cy-GB" dirty="0"/>
              <a:t>Gellir ystyried bod polisi addysg BC yn ffafrio’r ‘dysgwr delfrydol’ sy’n hunan-gyfeirio ac yn ‘ddysgwr da’ (</a:t>
            </a:r>
            <a:r>
              <a:rPr lang="cy-GB" dirty="0" err="1"/>
              <a:t>Bradbury</a:t>
            </a:r>
            <a:r>
              <a:rPr lang="cy-GB" dirty="0"/>
              <a:t>, 2013)</a:t>
            </a:r>
          </a:p>
        </p:txBody>
      </p:sp>
    </p:spTree>
    <p:extLst>
      <p:ext uri="{BB962C8B-B14F-4D97-AF65-F5344CB8AC3E}">
        <p14:creationId xmlns:p14="http://schemas.microsoft.com/office/powerpoint/2010/main" val="1838404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AB8273-2CAF-449C-8A04-D77C8E73171D}"/>
              </a:ext>
            </a:extLst>
          </p:cNvPr>
          <p:cNvSpPr>
            <a:spLocks noGrp="1"/>
          </p:cNvSpPr>
          <p:nvPr>
            <p:ph type="title"/>
          </p:nvPr>
        </p:nvSpPr>
        <p:spPr/>
        <p:txBody>
          <a:bodyPr/>
          <a:lstStyle/>
          <a:p>
            <a:r>
              <a:rPr lang="en-GB" dirty="0"/>
              <a:t>General issues in policy and early years</a:t>
            </a:r>
          </a:p>
        </p:txBody>
      </p:sp>
      <p:sp>
        <p:nvSpPr>
          <p:cNvPr id="11" name="Content Placeholder 10">
            <a:extLst>
              <a:ext uri="{FF2B5EF4-FFF2-40B4-BE49-F238E27FC236}">
                <a16:creationId xmlns:a16="http://schemas.microsoft.com/office/drawing/2014/main" id="{4DC1DB11-9B70-4DD1-A402-DE470E24B2B4}"/>
              </a:ext>
            </a:extLst>
          </p:cNvPr>
          <p:cNvSpPr>
            <a:spLocks noGrp="1"/>
          </p:cNvSpPr>
          <p:nvPr>
            <p:ph idx="1"/>
          </p:nvPr>
        </p:nvSpPr>
        <p:spPr/>
        <p:txBody>
          <a:bodyPr>
            <a:normAutofit fontScale="92500" lnSpcReduction="10000"/>
          </a:bodyPr>
          <a:lstStyle/>
          <a:p>
            <a:r>
              <a:rPr lang="en-GB" sz="2800" dirty="0">
                <a:solidFill>
                  <a:schemeClr val="accent1">
                    <a:lumMod val="75000"/>
                  </a:schemeClr>
                </a:solidFill>
                <a:latin typeface="Arial" panose="020B0604020202020204" pitchFamily="34" charset="0"/>
                <a:cs typeface="Arial" panose="020B0604020202020204" pitchFamily="34" charset="0"/>
              </a:rPr>
              <a:t>Inclusivity in education (and therefore inclusive leadership) has only been really been related to disability  (</a:t>
            </a:r>
            <a:r>
              <a:rPr lang="en-GB" sz="2800" dirty="0" err="1">
                <a:solidFill>
                  <a:schemeClr val="accent1">
                    <a:lumMod val="75000"/>
                  </a:schemeClr>
                </a:solidFill>
                <a:latin typeface="Arial" panose="020B0604020202020204" pitchFamily="34" charset="0"/>
                <a:cs typeface="Arial" panose="020B0604020202020204" pitchFamily="34" charset="0"/>
              </a:rPr>
              <a:t>Bešić</a:t>
            </a:r>
            <a:r>
              <a:rPr lang="en-GB" sz="2800" dirty="0">
                <a:solidFill>
                  <a:schemeClr val="accent1">
                    <a:lumMod val="75000"/>
                  </a:schemeClr>
                </a:solidFill>
                <a:latin typeface="Arial" panose="020B0604020202020204" pitchFamily="34" charset="0"/>
                <a:cs typeface="Arial" panose="020B0604020202020204" pitchFamily="34" charset="0"/>
              </a:rPr>
              <a:t>, 2020)</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b="0" i="0" dirty="0">
                <a:solidFill>
                  <a:schemeClr val="accent1">
                    <a:lumMod val="75000"/>
                  </a:schemeClr>
                </a:solidFill>
                <a:effectLst/>
                <a:latin typeface="Arial" panose="020B0604020202020204" pitchFamily="34" charset="0"/>
                <a:cs typeface="Arial" panose="020B0604020202020204" pitchFamily="34" charset="0"/>
              </a:rPr>
              <a:t>ECEC systems, and the directions within which they currently develop, are in fact ill-equipped to deliver on the great expectations of policies (Naumann, 2018)</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EY education policy can be seen as only favouring the ‘ideal learner’ who is self directed and a ‘good learner’ (Bradbury, 2013) </a:t>
            </a:r>
            <a:endParaRPr lang="en-GB" sz="2800" b="0" i="0" dirty="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28862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2B7A-251E-4971-B367-D63AFC73DB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5BF76B-C5DE-1466-1881-12483055509B}"/>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CFC18261-6DF7-5E98-137F-315AA25A48B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46336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A811-8DD2-63FD-1013-08CAE539116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D59F2B2-6824-0C0F-CEC5-E84477C283C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14768A8-C4CC-1679-63C7-7ACB9B8A7EE9}"/>
              </a:ext>
            </a:extLst>
          </p:cNvPr>
          <p:cNvPicPr>
            <a:picLocks noChangeAspect="1"/>
          </p:cNvPicPr>
          <p:nvPr/>
        </p:nvPicPr>
        <p:blipFill>
          <a:blip r:embed="rId3"/>
          <a:stretch>
            <a:fillRect/>
          </a:stretch>
        </p:blipFill>
        <p:spPr>
          <a:xfrm>
            <a:off x="0" y="0"/>
            <a:ext cx="12025423" cy="6858000"/>
          </a:xfrm>
          <a:prstGeom prst="rect">
            <a:avLst/>
          </a:prstGeom>
        </p:spPr>
      </p:pic>
    </p:spTree>
    <p:extLst>
      <p:ext uri="{BB962C8B-B14F-4D97-AF65-F5344CB8AC3E}">
        <p14:creationId xmlns:p14="http://schemas.microsoft.com/office/powerpoint/2010/main" val="2207705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E54E065-8D02-F4C1-AB81-5DAB73FE8E0A}"/>
              </a:ext>
            </a:extLst>
          </p:cNvPr>
          <p:cNvSpPr>
            <a:spLocks noGrp="1"/>
          </p:cNvSpPr>
          <p:nvPr>
            <p:ph type="title"/>
          </p:nvPr>
        </p:nvSpPr>
        <p:spPr>
          <a:xfrm>
            <a:off x="609600" y="656610"/>
            <a:ext cx="10972800" cy="1143000"/>
          </a:xfrm>
        </p:spPr>
        <p:txBody>
          <a:bodyPr>
            <a:noAutofit/>
          </a:bodyPr>
          <a:lstStyle/>
          <a:p>
            <a:r>
              <a:rPr lang="en-GB" sz="3600" dirty="0"/>
              <a:t>CPC – </a:t>
            </a:r>
            <a:br>
              <a:rPr lang="en-GB" sz="3600" dirty="0"/>
            </a:br>
            <a:r>
              <a:rPr lang="en-GB" sz="3600" dirty="0"/>
              <a:t>Y</a:t>
            </a:r>
            <a:r>
              <a:rPr kumimoji="0" lang="cy-GB" altLang="en-US" sz="3600" b="0" i="0" u="none" strike="noStrike" cap="none" normalizeH="0" baseline="0" dirty="0" err="1">
                <a:ln>
                  <a:noFill/>
                </a:ln>
                <a:solidFill>
                  <a:srgbClr val="202124"/>
                </a:solidFill>
                <a:effectLst/>
                <a:latin typeface="Arial Unicode MS"/>
                <a:ea typeface="inherit"/>
              </a:rPr>
              <a:t>mgorffori</a:t>
            </a:r>
            <a:r>
              <a:rPr kumimoji="0" lang="cy-GB" altLang="en-US" sz="3600" b="0" i="0" u="none" strike="noStrike" cap="none" normalizeH="0" baseline="0" dirty="0">
                <a:ln>
                  <a:noFill/>
                </a:ln>
                <a:solidFill>
                  <a:srgbClr val="202124"/>
                </a:solidFill>
                <a:effectLst/>
                <a:latin typeface="Arial Unicode MS"/>
                <a:ea typeface="inherit"/>
              </a:rPr>
              <a:t> Hawliau Plant yn y Blynyddoedd Cynnar</a:t>
            </a:r>
            <a:r>
              <a:rPr kumimoji="0" lang="cy-GB" altLang="en-US" sz="3600" b="0" i="0" u="none" strike="noStrike" cap="none" normalizeH="0" baseline="0" dirty="0">
                <a:ln>
                  <a:noFill/>
                </a:ln>
                <a:solidFill>
                  <a:schemeClr val="tx1"/>
                </a:solidFill>
                <a:effectLst/>
              </a:rPr>
              <a:t> </a:t>
            </a:r>
            <a:br>
              <a:rPr kumimoji="0" lang="cy-GB" altLang="en-US" sz="3600" b="0" i="0" u="none" strike="noStrike" cap="none" normalizeH="0" baseline="0" dirty="0">
                <a:ln>
                  <a:noFill/>
                </a:ln>
                <a:solidFill>
                  <a:schemeClr val="tx1"/>
                </a:solidFill>
                <a:effectLst/>
                <a:latin typeface="Arial" panose="020B0604020202020204" pitchFamily="34" charset="0"/>
              </a:rPr>
            </a:br>
            <a:br>
              <a:rPr lang="en-GB" sz="3600" dirty="0"/>
            </a:br>
            <a:endParaRPr lang="en-GB" sz="3600" dirty="0"/>
          </a:p>
        </p:txBody>
      </p:sp>
      <p:sp>
        <p:nvSpPr>
          <p:cNvPr id="6" name="Content Placeholder 5">
            <a:extLst>
              <a:ext uri="{FF2B5EF4-FFF2-40B4-BE49-F238E27FC236}">
                <a16:creationId xmlns:a16="http://schemas.microsoft.com/office/drawing/2014/main" id="{F7D1A737-C5D1-280E-A1E6-6EB34343D1C3}"/>
              </a:ext>
            </a:extLst>
          </p:cNvPr>
          <p:cNvSpPr>
            <a:spLocks noGrp="1"/>
          </p:cNvSpPr>
          <p:nvPr>
            <p:ph sz="half" idx="1"/>
          </p:nvPr>
        </p:nvSpPr>
        <p:spPr/>
        <p:txBody>
          <a:bodyPr>
            <a:normAutofit fontScale="85000" lnSpcReduction="20000"/>
          </a:bodyPr>
          <a:lstStyle/>
          <a:p>
            <a:r>
              <a:rPr lang="en-GB" dirty="0">
                <a:hlinkClick r:id="rId2"/>
              </a:rPr>
              <a:t>Blynyddoedd Cynnar - Children’s Commissioner for Wales (complantcymru.org.uk)</a:t>
            </a:r>
            <a:endParaRPr lang="en-GB" dirty="0"/>
          </a:p>
          <a:p>
            <a:endParaRPr lang="en-GB" dirty="0"/>
          </a:p>
          <a:p>
            <a:pPr marL="0" indent="0">
              <a:buNone/>
            </a:pPr>
            <a:r>
              <a:rPr lang="en-GB" b="0" i="0" dirty="0" err="1">
                <a:solidFill>
                  <a:srgbClr val="202124"/>
                </a:solidFill>
                <a:effectLst/>
                <a:highlight>
                  <a:srgbClr val="FFFFFF"/>
                </a:highlight>
                <a:latin typeface="arial" panose="020B0604020202020204" pitchFamily="34" charset="0"/>
              </a:rPr>
              <a:t>Cân</a:t>
            </a:r>
            <a:r>
              <a:rPr lang="en-GB" b="0" i="0" dirty="0">
                <a:solidFill>
                  <a:srgbClr val="202124"/>
                </a:solidFill>
                <a:effectLst/>
                <a:highlight>
                  <a:srgbClr val="FFFFFF"/>
                </a:highlight>
                <a:latin typeface="arial" panose="020B0604020202020204" pitchFamily="34" charset="0"/>
              </a:rPr>
              <a:t>:</a:t>
            </a:r>
          </a:p>
          <a:p>
            <a:endParaRPr lang="en-GB" dirty="0">
              <a:solidFill>
                <a:srgbClr val="202124"/>
              </a:solidFill>
              <a:highlight>
                <a:srgbClr val="FFFFFF"/>
              </a:highlight>
              <a:latin typeface="arial" panose="020B0604020202020204" pitchFamily="34" charset="0"/>
            </a:endParaRPr>
          </a:p>
          <a:p>
            <a:r>
              <a:rPr lang="en-GB" dirty="0">
                <a:hlinkClick r:id="rId3"/>
              </a:rPr>
              <a:t>Stream Children's Commissioner for Wales | Listen to Mae </a:t>
            </a:r>
            <a:r>
              <a:rPr lang="en-GB" dirty="0" err="1">
                <a:hlinkClick r:id="rId3"/>
              </a:rPr>
              <a:t>Gennym</a:t>
            </a:r>
            <a:r>
              <a:rPr lang="en-GB" dirty="0">
                <a:hlinkClick r:id="rId3"/>
              </a:rPr>
              <a:t> Hawliau - We Stand Together playlist online for free on SoundCloud</a:t>
            </a:r>
            <a:endParaRPr lang="en-GB" dirty="0"/>
          </a:p>
          <a:p>
            <a:endParaRPr lang="en-GB" dirty="0"/>
          </a:p>
        </p:txBody>
      </p:sp>
      <p:pic>
        <p:nvPicPr>
          <p:cNvPr id="8" name="Picture 2">
            <a:extLst>
              <a:ext uri="{FF2B5EF4-FFF2-40B4-BE49-F238E27FC236}">
                <a16:creationId xmlns:a16="http://schemas.microsoft.com/office/drawing/2014/main" id="{8CA50CB2-EE3C-AEF9-B820-5472CC887589}"/>
              </a:ext>
            </a:extLst>
          </p:cNvPr>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6197600" y="1799610"/>
            <a:ext cx="5384800" cy="3590567"/>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
            <a:extLst>
              <a:ext uri="{FF2B5EF4-FFF2-40B4-BE49-F238E27FC236}">
                <a16:creationId xmlns:a16="http://schemas.microsoft.com/office/drawing/2014/main" id="{682745E3-0A2E-871F-8BF9-229F488B61BE}"/>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4448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A597-7E9F-4DA9-4DFD-09A78D6900A1}"/>
              </a:ext>
            </a:extLst>
          </p:cNvPr>
          <p:cNvSpPr>
            <a:spLocks noGrp="1"/>
          </p:cNvSpPr>
          <p:nvPr>
            <p:ph type="title"/>
          </p:nvPr>
        </p:nvSpPr>
        <p:spPr/>
        <p:txBody>
          <a:bodyPr>
            <a:normAutofit fontScale="90000"/>
          </a:bodyPr>
          <a:lstStyle/>
          <a:p>
            <a:r>
              <a:rPr lang="en-GB" dirty="0" err="1"/>
              <a:t>CCfW</a:t>
            </a:r>
            <a:r>
              <a:rPr lang="en-GB" dirty="0"/>
              <a:t> </a:t>
            </a:r>
            <a:br>
              <a:rPr lang="en-GB" dirty="0"/>
            </a:br>
            <a:r>
              <a:rPr lang="en-GB" dirty="0"/>
              <a:t>Embedding Children’s Rights in the Early Years</a:t>
            </a:r>
          </a:p>
        </p:txBody>
      </p:sp>
      <p:sp>
        <p:nvSpPr>
          <p:cNvPr id="3" name="Content Placeholder 2">
            <a:extLst>
              <a:ext uri="{FF2B5EF4-FFF2-40B4-BE49-F238E27FC236}">
                <a16:creationId xmlns:a16="http://schemas.microsoft.com/office/drawing/2014/main" id="{8F2BD556-8323-583E-8159-72EEB794075C}"/>
              </a:ext>
            </a:extLst>
          </p:cNvPr>
          <p:cNvSpPr>
            <a:spLocks noGrp="1"/>
          </p:cNvSpPr>
          <p:nvPr>
            <p:ph idx="1"/>
          </p:nvPr>
        </p:nvSpPr>
        <p:spPr>
          <a:xfrm>
            <a:off x="609600" y="1600201"/>
            <a:ext cx="3366977" cy="3917032"/>
          </a:xfrm>
        </p:spPr>
        <p:txBody>
          <a:bodyPr>
            <a:normAutofit fontScale="70000" lnSpcReduction="20000"/>
          </a:bodyPr>
          <a:lstStyle/>
          <a:p>
            <a:r>
              <a:rPr lang="en-GB" dirty="0">
                <a:hlinkClick r:id="rId2"/>
              </a:rPr>
              <a:t>https://www.childcomwales.org.uk/early-years/</a:t>
            </a:r>
            <a:endParaRPr lang="en-GB" dirty="0"/>
          </a:p>
          <a:p>
            <a:pPr marL="0" indent="0">
              <a:buNone/>
            </a:pPr>
            <a:endParaRPr lang="en-GB" dirty="0"/>
          </a:p>
          <a:p>
            <a:pPr marL="0" indent="0">
              <a:buNone/>
            </a:pPr>
            <a:r>
              <a:rPr lang="en-GB" dirty="0"/>
              <a:t>Song:</a:t>
            </a:r>
          </a:p>
          <a:p>
            <a:endParaRPr lang="en-GB" dirty="0"/>
          </a:p>
          <a:p>
            <a:r>
              <a:rPr lang="en-GB" dirty="0">
                <a:hlinkClick r:id="rId3"/>
              </a:rPr>
              <a:t>Mae </a:t>
            </a:r>
            <a:r>
              <a:rPr lang="en-GB" dirty="0" err="1">
                <a:hlinkClick r:id="rId3"/>
              </a:rPr>
              <a:t>Gennym</a:t>
            </a:r>
            <a:r>
              <a:rPr lang="en-GB" dirty="0">
                <a:hlinkClick r:id="rId3"/>
              </a:rPr>
              <a:t> Hawliau - Cymraeg in Mae </a:t>
            </a:r>
            <a:r>
              <a:rPr lang="en-GB" dirty="0" err="1">
                <a:hlinkClick r:id="rId3"/>
              </a:rPr>
              <a:t>Gennym</a:t>
            </a:r>
            <a:r>
              <a:rPr lang="en-GB" dirty="0">
                <a:hlinkClick r:id="rId3"/>
              </a:rPr>
              <a:t> Hawliau - We Stand Together (soundcloud.com)</a:t>
            </a:r>
            <a:endParaRPr lang="en-GB" dirty="0"/>
          </a:p>
          <a:p>
            <a:endParaRPr lang="en-GB" dirty="0"/>
          </a:p>
        </p:txBody>
      </p:sp>
      <p:pic>
        <p:nvPicPr>
          <p:cNvPr id="1026" name="Picture 2">
            <a:extLst>
              <a:ext uri="{FF2B5EF4-FFF2-40B4-BE49-F238E27FC236}">
                <a16:creationId xmlns:a16="http://schemas.microsoft.com/office/drawing/2014/main" id="{87ACD8EB-2685-7E40-7A35-778592B382B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8686" y="1639540"/>
            <a:ext cx="5756641" cy="3838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93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2211-E8AC-41B8-B312-A893CA47B4F6}"/>
              </a:ext>
            </a:extLst>
          </p:cNvPr>
          <p:cNvSpPr>
            <a:spLocks noGrp="1"/>
          </p:cNvSpPr>
          <p:nvPr>
            <p:ph type="title"/>
          </p:nvPr>
        </p:nvSpPr>
        <p:spPr>
          <a:xfrm>
            <a:off x="914400" y="1935684"/>
            <a:ext cx="10363200" cy="1362075"/>
          </a:xfrm>
        </p:spPr>
        <p:txBody>
          <a:bodyPr>
            <a:normAutofit fontScale="90000"/>
          </a:bodyPr>
          <a:lstStyle/>
          <a:p>
            <a:r>
              <a:rPr lang="en-GB" b="0" i="0" dirty="0" err="1">
                <a:solidFill>
                  <a:srgbClr val="000000"/>
                </a:solidFill>
                <a:effectLst/>
                <a:latin typeface="Arial" panose="020B0604020202020204" pitchFamily="34" charset="0"/>
              </a:rPr>
              <a:t>Mesur</a:t>
            </a:r>
            <a:r>
              <a:rPr lang="en-GB" b="0" i="0" dirty="0">
                <a:solidFill>
                  <a:srgbClr val="000000"/>
                </a:solidFill>
                <a:effectLst/>
                <a:latin typeface="Arial" panose="020B0604020202020204" pitchFamily="34" charset="0"/>
              </a:rPr>
              <a:t> Plant a </a:t>
            </a:r>
            <a:r>
              <a:rPr lang="en-GB" b="0" i="0" dirty="0" err="1">
                <a:solidFill>
                  <a:srgbClr val="000000"/>
                </a:solidFill>
                <a:effectLst/>
                <a:latin typeface="Arial" panose="020B0604020202020204" pitchFamily="34" charset="0"/>
              </a:rPr>
              <a:t>Theuluoedd</a:t>
            </a:r>
            <a:r>
              <a:rPr lang="en-GB" b="0" i="0" dirty="0">
                <a:solidFill>
                  <a:srgbClr val="000000"/>
                </a:solidFill>
                <a:effectLst/>
                <a:latin typeface="Arial" panose="020B0604020202020204" pitchFamily="34" charset="0"/>
              </a:rPr>
              <a:t> (Cymru) 2010</a:t>
            </a: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r>
              <a:rPr lang="en-GB" dirty="0">
                <a:solidFill>
                  <a:schemeClr val="accent1"/>
                </a:solidFill>
              </a:rPr>
              <a:t>The Children and Families (Wales) Measure 2010)</a:t>
            </a:r>
          </a:p>
        </p:txBody>
      </p:sp>
    </p:spTree>
    <p:extLst>
      <p:ext uri="{BB962C8B-B14F-4D97-AF65-F5344CB8AC3E}">
        <p14:creationId xmlns:p14="http://schemas.microsoft.com/office/powerpoint/2010/main" val="1215931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5EAA0F-506E-442B-B09C-298C964F3838}"/>
              </a:ext>
            </a:extLst>
          </p:cNvPr>
          <p:cNvPicPr>
            <a:picLocks noChangeAspect="1"/>
          </p:cNvPicPr>
          <p:nvPr/>
        </p:nvPicPr>
        <p:blipFill>
          <a:blip r:embed="rId3"/>
          <a:stretch>
            <a:fillRect/>
          </a:stretch>
        </p:blipFill>
        <p:spPr>
          <a:xfrm>
            <a:off x="1370670" y="0"/>
            <a:ext cx="9450659" cy="5630779"/>
          </a:xfrm>
          <a:prstGeom prst="rect">
            <a:avLst/>
          </a:prstGeom>
        </p:spPr>
      </p:pic>
    </p:spTree>
    <p:extLst>
      <p:ext uri="{BB962C8B-B14F-4D97-AF65-F5344CB8AC3E}">
        <p14:creationId xmlns:p14="http://schemas.microsoft.com/office/powerpoint/2010/main" val="2204548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6CE2263-2E1D-4FF5-B1CB-6527EE598498}"/>
              </a:ext>
            </a:extLst>
          </p:cNvPr>
          <p:cNvPicPr>
            <a:picLocks noChangeAspect="1"/>
          </p:cNvPicPr>
          <p:nvPr/>
        </p:nvPicPr>
        <p:blipFill>
          <a:blip r:embed="rId3"/>
          <a:stretch>
            <a:fillRect/>
          </a:stretch>
        </p:blipFill>
        <p:spPr>
          <a:xfrm>
            <a:off x="813134" y="3429000"/>
            <a:ext cx="10221966" cy="2107517"/>
          </a:xfrm>
          <a:prstGeom prst="rect">
            <a:avLst/>
          </a:prstGeom>
        </p:spPr>
      </p:pic>
      <p:pic>
        <p:nvPicPr>
          <p:cNvPr id="15" name="Picture 14">
            <a:extLst>
              <a:ext uri="{FF2B5EF4-FFF2-40B4-BE49-F238E27FC236}">
                <a16:creationId xmlns:a16="http://schemas.microsoft.com/office/drawing/2014/main" id="{74E23304-10F1-4C40-B01B-5E778D41A85C}"/>
              </a:ext>
            </a:extLst>
          </p:cNvPr>
          <p:cNvPicPr>
            <a:picLocks noChangeAspect="1"/>
          </p:cNvPicPr>
          <p:nvPr/>
        </p:nvPicPr>
        <p:blipFill>
          <a:blip r:embed="rId4"/>
          <a:stretch>
            <a:fillRect/>
          </a:stretch>
        </p:blipFill>
        <p:spPr>
          <a:xfrm>
            <a:off x="1156900" y="85725"/>
            <a:ext cx="9505950" cy="3343275"/>
          </a:xfrm>
          <a:prstGeom prst="rect">
            <a:avLst/>
          </a:prstGeom>
        </p:spPr>
      </p:pic>
    </p:spTree>
    <p:extLst>
      <p:ext uri="{BB962C8B-B14F-4D97-AF65-F5344CB8AC3E}">
        <p14:creationId xmlns:p14="http://schemas.microsoft.com/office/powerpoint/2010/main" val="116393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150B4-7524-2ADC-27DB-022E72C5AD0F}"/>
              </a:ext>
            </a:extLst>
          </p:cNvPr>
          <p:cNvSpPr>
            <a:spLocks noGrp="1"/>
          </p:cNvSpPr>
          <p:nvPr>
            <p:ph idx="1"/>
          </p:nvPr>
        </p:nvSpPr>
        <p:spPr>
          <a:xfrm>
            <a:off x="609600" y="1015410"/>
            <a:ext cx="10972800" cy="3917032"/>
          </a:xfrm>
        </p:spPr>
        <p:txBody>
          <a:bodyPr>
            <a:normAutofit fontScale="92500"/>
          </a:bodyPr>
          <a:lstStyle/>
          <a:p>
            <a:r>
              <a:rPr lang="en-GB" dirty="0"/>
              <a:t>Ymarfer – </a:t>
            </a:r>
            <a:r>
              <a:rPr lang="en-GB" dirty="0">
                <a:solidFill>
                  <a:schemeClr val="accent1">
                    <a:lumMod val="75000"/>
                  </a:schemeClr>
                </a:solidFill>
              </a:rPr>
              <a:t>exercise</a:t>
            </a:r>
          </a:p>
          <a:p>
            <a:endParaRPr lang="en-GB" dirty="0"/>
          </a:p>
          <a:p>
            <a:r>
              <a:rPr kumimoji="0" lang="cy-GB" altLang="en-US" sz="3200" b="0" i="0" u="none" strike="noStrike" cap="none" normalizeH="0" baseline="0" dirty="0">
                <a:ln>
                  <a:noFill/>
                </a:ln>
                <a:solidFill>
                  <a:srgbClr val="202124"/>
                </a:solidFill>
                <a:effectLst/>
                <a:latin typeface="Arial Unicode MS"/>
                <a:ea typeface="inherit"/>
              </a:rPr>
              <a:t>Edrychwch ar y geiriau ar y polisïau. Dewiswch eiriau amwys a allai effeithio ar ymarfer. – geiriau y gellid eu camddehongli.</a:t>
            </a:r>
            <a:r>
              <a:rPr kumimoji="0" lang="cy-GB" altLang="en-US" sz="7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a:p>
            <a:endParaRPr lang="en-GB" dirty="0">
              <a:solidFill>
                <a:schemeClr val="accent1">
                  <a:lumMod val="75000"/>
                </a:schemeClr>
              </a:solidFill>
            </a:endParaRPr>
          </a:p>
          <a:p>
            <a:r>
              <a:rPr lang="en-GB" dirty="0">
                <a:solidFill>
                  <a:schemeClr val="accent1">
                    <a:lumMod val="75000"/>
                  </a:schemeClr>
                </a:solidFill>
              </a:rPr>
              <a:t>Look at the words on the policies. Pick out ambiguous words that may effect practice. – words that could be misinterpreted</a:t>
            </a:r>
            <a:r>
              <a:rPr lang="en-GB" dirty="0"/>
              <a:t>. </a:t>
            </a:r>
          </a:p>
        </p:txBody>
      </p:sp>
    </p:spTree>
    <p:extLst>
      <p:ext uri="{BB962C8B-B14F-4D97-AF65-F5344CB8AC3E}">
        <p14:creationId xmlns:p14="http://schemas.microsoft.com/office/powerpoint/2010/main" val="71227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D903E53-D7C3-47A7-986B-5610851AA1AD}"/>
              </a:ext>
            </a:extLst>
          </p:cNvPr>
          <p:cNvSpPr>
            <a:spLocks noGrp="1"/>
          </p:cNvSpPr>
          <p:nvPr>
            <p:ph type="title"/>
          </p:nvPr>
        </p:nvSpPr>
        <p:spPr>
          <a:xfrm>
            <a:off x="745958" y="852842"/>
            <a:ext cx="10363200" cy="1362075"/>
          </a:xfrm>
        </p:spPr>
        <p:txBody>
          <a:bodyPr>
            <a:normAutofit fontScale="90000"/>
          </a:bodyPr>
          <a:lstStyle/>
          <a:p>
            <a:r>
              <a:rPr lang="en-GB" dirty="0" err="1"/>
              <a:t>Deddf</a:t>
            </a:r>
            <a:r>
              <a:rPr lang="en-GB" dirty="0"/>
              <a:t> </a:t>
            </a:r>
            <a:r>
              <a:rPr lang="en-GB" dirty="0" err="1"/>
              <a:t>Llesiant</a:t>
            </a:r>
            <a:r>
              <a:rPr lang="en-GB" dirty="0"/>
              <a:t> </a:t>
            </a:r>
            <a:r>
              <a:rPr lang="en-GB" dirty="0" err="1"/>
              <a:t>Cenedlaethau’r</a:t>
            </a:r>
            <a:r>
              <a:rPr lang="en-GB" dirty="0"/>
              <a:t> </a:t>
            </a:r>
            <a:r>
              <a:rPr lang="en-GB" dirty="0" err="1"/>
              <a:t>Dyfodol</a:t>
            </a:r>
            <a:r>
              <a:rPr lang="en-GB" dirty="0"/>
              <a:t> (Cymru) 2015 - </a:t>
            </a:r>
            <a:r>
              <a:rPr lang="en-GB" dirty="0" err="1"/>
              <a:t>Pum</a:t>
            </a:r>
            <a:r>
              <a:rPr lang="en-GB" dirty="0"/>
              <a:t> </a:t>
            </a:r>
            <a:r>
              <a:rPr lang="en-GB" dirty="0" err="1"/>
              <a:t>Ffordd</a:t>
            </a:r>
            <a:r>
              <a:rPr lang="en-GB" dirty="0"/>
              <a:t> O </a:t>
            </a:r>
            <a:r>
              <a:rPr lang="en-GB" dirty="0" err="1"/>
              <a:t>Weithio</a:t>
            </a:r>
            <a:br>
              <a:rPr lang="en-GB" dirty="0">
                <a:highlight>
                  <a:srgbClr val="FFFF00"/>
                </a:highlight>
              </a:rPr>
            </a:br>
            <a:br>
              <a:rPr lang="en-GB" dirty="0">
                <a:solidFill>
                  <a:schemeClr val="accent1"/>
                </a:solidFill>
                <a:highlight>
                  <a:srgbClr val="FFFF00"/>
                </a:highlight>
              </a:rPr>
            </a:br>
            <a:r>
              <a:rPr lang="en-GB" dirty="0">
                <a:solidFill>
                  <a:schemeClr val="accent1"/>
                </a:solidFill>
              </a:rPr>
              <a:t>Wellbeing of Future Generations (Wales) Act (2015) – The Five Ways of Working</a:t>
            </a:r>
          </a:p>
        </p:txBody>
      </p:sp>
    </p:spTree>
    <p:extLst>
      <p:ext uri="{BB962C8B-B14F-4D97-AF65-F5344CB8AC3E}">
        <p14:creationId xmlns:p14="http://schemas.microsoft.com/office/powerpoint/2010/main" val="1194260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E315F-6707-4DAC-80E1-F7147A1E85F2}"/>
              </a:ext>
            </a:extLst>
          </p:cNvPr>
          <p:cNvSpPr>
            <a:spLocks noGrp="1"/>
          </p:cNvSpPr>
          <p:nvPr>
            <p:ph type="title"/>
          </p:nvPr>
        </p:nvSpPr>
        <p:spPr>
          <a:xfrm>
            <a:off x="462116" y="197767"/>
            <a:ext cx="10972800" cy="1143000"/>
          </a:xfrm>
        </p:spPr>
        <p:txBody>
          <a:bodyPr>
            <a:normAutofit fontScale="90000"/>
          </a:bodyPr>
          <a:lstStyle/>
          <a:p>
            <a:r>
              <a:rPr lang="en-GB" dirty="0" err="1"/>
              <a:t>Deddf</a:t>
            </a:r>
            <a:r>
              <a:rPr lang="en-GB" dirty="0"/>
              <a:t> </a:t>
            </a:r>
            <a:r>
              <a:rPr lang="en-GB" dirty="0" err="1"/>
              <a:t>Llesiant</a:t>
            </a:r>
            <a:r>
              <a:rPr lang="en-GB" dirty="0"/>
              <a:t> </a:t>
            </a:r>
            <a:r>
              <a:rPr lang="en-GB" dirty="0" err="1"/>
              <a:t>Cenedlaethau’r</a:t>
            </a:r>
            <a:r>
              <a:rPr lang="en-GB" dirty="0"/>
              <a:t> </a:t>
            </a:r>
            <a:r>
              <a:rPr lang="en-GB" dirty="0" err="1"/>
              <a:t>Dyfodol</a:t>
            </a:r>
            <a:r>
              <a:rPr lang="en-GB" dirty="0"/>
              <a:t> (Cymru) 2015 - </a:t>
            </a:r>
            <a:r>
              <a:rPr lang="en-GB" dirty="0" err="1"/>
              <a:t>Pum</a:t>
            </a:r>
            <a:r>
              <a:rPr lang="en-GB" dirty="0"/>
              <a:t> </a:t>
            </a:r>
            <a:r>
              <a:rPr lang="en-GB" dirty="0" err="1"/>
              <a:t>Ffordd</a:t>
            </a:r>
            <a:r>
              <a:rPr lang="en-GB" dirty="0"/>
              <a:t> o </a:t>
            </a:r>
            <a:r>
              <a:rPr lang="en-GB" dirty="0" err="1"/>
              <a:t>Weithio</a:t>
            </a:r>
            <a:endParaRPr lang="en-GB" dirty="0"/>
          </a:p>
        </p:txBody>
      </p:sp>
      <p:pic>
        <p:nvPicPr>
          <p:cNvPr id="5" name="Content Placeholder 4">
            <a:extLst>
              <a:ext uri="{FF2B5EF4-FFF2-40B4-BE49-F238E27FC236}">
                <a16:creationId xmlns:a16="http://schemas.microsoft.com/office/drawing/2014/main" id="{78DEB8DE-7873-4638-9787-C788EA3DC0CF}"/>
              </a:ext>
            </a:extLst>
          </p:cNvPr>
          <p:cNvPicPr>
            <a:picLocks noGrp="1" noChangeAspect="1"/>
          </p:cNvPicPr>
          <p:nvPr>
            <p:ph idx="1"/>
          </p:nvPr>
        </p:nvPicPr>
        <p:blipFill>
          <a:blip r:embed="rId3"/>
          <a:stretch>
            <a:fillRect/>
          </a:stretch>
        </p:blipFill>
        <p:spPr>
          <a:xfrm>
            <a:off x="172184" y="1636951"/>
            <a:ext cx="10018918" cy="3326351"/>
          </a:xfrm>
        </p:spPr>
      </p:pic>
      <p:sp>
        <p:nvSpPr>
          <p:cNvPr id="7" name="TextBox 6">
            <a:extLst>
              <a:ext uri="{FF2B5EF4-FFF2-40B4-BE49-F238E27FC236}">
                <a16:creationId xmlns:a16="http://schemas.microsoft.com/office/drawing/2014/main" id="{5929173A-B95D-4AFE-BE1E-BB0F7B5AFB33}"/>
              </a:ext>
            </a:extLst>
          </p:cNvPr>
          <p:cNvSpPr txBox="1"/>
          <p:nvPr/>
        </p:nvSpPr>
        <p:spPr>
          <a:xfrm>
            <a:off x="462116" y="4948423"/>
            <a:ext cx="6094770" cy="646331"/>
          </a:xfrm>
          <a:prstGeom prst="rect">
            <a:avLst/>
          </a:prstGeom>
          <a:noFill/>
        </p:spPr>
        <p:txBody>
          <a:bodyPr wrap="square">
            <a:spAutoFit/>
          </a:bodyPr>
          <a:lstStyle/>
          <a:p>
            <a:endParaRPr lang="en-GB" dirty="0"/>
          </a:p>
          <a:p>
            <a:r>
              <a:rPr lang="en-GB" dirty="0" err="1">
                <a:hlinkClick r:id="rId4"/>
              </a:rPr>
              <a:t>Dyma</a:t>
            </a:r>
            <a:r>
              <a:rPr lang="en-GB" dirty="0">
                <a:hlinkClick r:id="rId4"/>
              </a:rPr>
              <a:t> </a:t>
            </a:r>
            <a:r>
              <a:rPr lang="en-GB" dirty="0" err="1">
                <a:hlinkClick r:id="rId4"/>
              </a:rPr>
              <a:t>restr</a:t>
            </a:r>
            <a:r>
              <a:rPr lang="en-GB" dirty="0">
                <a:hlinkClick r:id="rId4"/>
              </a:rPr>
              <a:t> </a:t>
            </a:r>
            <a:r>
              <a:rPr lang="en-GB" dirty="0" err="1">
                <a:hlinkClick r:id="rId4"/>
              </a:rPr>
              <a:t>o'r</a:t>
            </a:r>
            <a:r>
              <a:rPr lang="en-GB" dirty="0">
                <a:hlinkClick r:id="rId4"/>
              </a:rPr>
              <a:t> 44 </a:t>
            </a:r>
            <a:r>
              <a:rPr lang="en-GB" dirty="0" err="1">
                <a:hlinkClick r:id="rId4"/>
              </a:rPr>
              <a:t>corff</a:t>
            </a:r>
            <a:r>
              <a:rPr lang="en-GB" dirty="0">
                <a:hlinkClick r:id="rId4"/>
              </a:rPr>
              <a:t> </a:t>
            </a:r>
            <a:r>
              <a:rPr lang="en-GB" dirty="0" err="1">
                <a:hlinkClick r:id="rId4"/>
              </a:rPr>
              <a:t>cyhoeddus</a:t>
            </a:r>
            <a:endParaRPr lang="en-GB" dirty="0"/>
          </a:p>
        </p:txBody>
      </p:sp>
      <p:sp>
        <p:nvSpPr>
          <p:cNvPr id="8" name="TextBox 7">
            <a:extLst>
              <a:ext uri="{FF2B5EF4-FFF2-40B4-BE49-F238E27FC236}">
                <a16:creationId xmlns:a16="http://schemas.microsoft.com/office/drawing/2014/main" id="{190B4282-8F3F-49C1-86F3-FD3AAC6FD9B4}"/>
              </a:ext>
            </a:extLst>
          </p:cNvPr>
          <p:cNvSpPr txBox="1"/>
          <p:nvPr/>
        </p:nvSpPr>
        <p:spPr>
          <a:xfrm>
            <a:off x="5123718" y="5221049"/>
            <a:ext cx="7068282" cy="369332"/>
          </a:xfrm>
          <a:prstGeom prst="rect">
            <a:avLst/>
          </a:prstGeom>
          <a:noFill/>
        </p:spPr>
        <p:txBody>
          <a:bodyPr wrap="none" rtlCol="0">
            <a:spAutoFit/>
          </a:bodyPr>
          <a:lstStyle/>
          <a:p>
            <a:r>
              <a:rPr lang="en-GB" dirty="0"/>
              <a:t>Delwedd: </a:t>
            </a:r>
            <a:r>
              <a:rPr lang="en-GB" dirty="0" err="1"/>
              <a:t>Cyngor</a:t>
            </a:r>
            <a:r>
              <a:rPr lang="en-GB" dirty="0"/>
              <a:t> Gweithredu </a:t>
            </a:r>
            <a:r>
              <a:rPr lang="en-GB" dirty="0" err="1"/>
              <a:t>Gwirfoddol</a:t>
            </a:r>
            <a:r>
              <a:rPr lang="en-GB" dirty="0"/>
              <a:t> Cymru (WCVA) (2018 t.17)</a:t>
            </a:r>
          </a:p>
        </p:txBody>
      </p:sp>
    </p:spTree>
    <p:extLst>
      <p:ext uri="{BB962C8B-B14F-4D97-AF65-F5344CB8AC3E}">
        <p14:creationId xmlns:p14="http://schemas.microsoft.com/office/powerpoint/2010/main" val="64723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A692-D8C2-4B3D-86A2-F1EBB79B2433}"/>
              </a:ext>
            </a:extLst>
          </p:cNvPr>
          <p:cNvSpPr>
            <a:spLocks noGrp="1"/>
          </p:cNvSpPr>
          <p:nvPr>
            <p:ph type="title"/>
          </p:nvPr>
        </p:nvSpPr>
        <p:spPr/>
        <p:txBody>
          <a:bodyPr>
            <a:normAutofit fontScale="90000"/>
          </a:bodyPr>
          <a:lstStyle/>
          <a:p>
            <a:r>
              <a:rPr lang="en-GB" dirty="0"/>
              <a:t>Wellbeing of Future Generations (Wales) Act (2015) – The Five Ways of Working</a:t>
            </a:r>
          </a:p>
        </p:txBody>
      </p:sp>
      <p:sp>
        <p:nvSpPr>
          <p:cNvPr id="3" name="Content Placeholder 2">
            <a:extLst>
              <a:ext uri="{FF2B5EF4-FFF2-40B4-BE49-F238E27FC236}">
                <a16:creationId xmlns:a16="http://schemas.microsoft.com/office/drawing/2014/main" id="{F2624979-5175-4144-938E-60B468EABB6C}"/>
              </a:ext>
            </a:extLst>
          </p:cNvPr>
          <p:cNvSpPr>
            <a:spLocks noGrp="1"/>
          </p:cNvSpPr>
          <p:nvPr>
            <p:ph idx="1"/>
          </p:nvPr>
        </p:nvSpPr>
        <p:spPr/>
        <p:txBody>
          <a:bodyPr>
            <a:normAutofit fontScale="92500" lnSpcReduction="20000"/>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000" dirty="0">
              <a:hlinkClick r:id="rId3"/>
            </a:endParaRPr>
          </a:p>
          <a:p>
            <a:r>
              <a:rPr lang="en-GB" sz="2000" dirty="0">
                <a:hlinkClick r:id="rId3"/>
              </a:rPr>
              <a:t>Here is a list of the 44 public bodies</a:t>
            </a:r>
            <a:endParaRPr lang="en-GB" sz="2000" dirty="0"/>
          </a:p>
        </p:txBody>
      </p:sp>
      <p:pic>
        <p:nvPicPr>
          <p:cNvPr id="5" name="Picture 4">
            <a:extLst>
              <a:ext uri="{FF2B5EF4-FFF2-40B4-BE49-F238E27FC236}">
                <a16:creationId xmlns:a16="http://schemas.microsoft.com/office/drawing/2014/main" id="{934DC312-198E-40DA-9368-94A65E808E80}"/>
              </a:ext>
            </a:extLst>
          </p:cNvPr>
          <p:cNvPicPr>
            <a:picLocks noChangeAspect="1"/>
          </p:cNvPicPr>
          <p:nvPr/>
        </p:nvPicPr>
        <p:blipFill>
          <a:blip r:embed="rId4"/>
          <a:stretch>
            <a:fillRect/>
          </a:stretch>
        </p:blipFill>
        <p:spPr>
          <a:xfrm>
            <a:off x="1479884" y="1600201"/>
            <a:ext cx="8891338" cy="3143284"/>
          </a:xfrm>
          <a:prstGeom prst="rect">
            <a:avLst/>
          </a:prstGeom>
        </p:spPr>
      </p:pic>
      <p:sp>
        <p:nvSpPr>
          <p:cNvPr id="6" name="TextBox 5">
            <a:extLst>
              <a:ext uri="{FF2B5EF4-FFF2-40B4-BE49-F238E27FC236}">
                <a16:creationId xmlns:a16="http://schemas.microsoft.com/office/drawing/2014/main" id="{68A3D9E8-0F33-4E31-8F9E-AF822D706105}"/>
              </a:ext>
            </a:extLst>
          </p:cNvPr>
          <p:cNvSpPr txBox="1"/>
          <p:nvPr/>
        </p:nvSpPr>
        <p:spPr>
          <a:xfrm>
            <a:off x="5925553" y="5330464"/>
            <a:ext cx="6117509" cy="369332"/>
          </a:xfrm>
          <a:prstGeom prst="rect">
            <a:avLst/>
          </a:prstGeom>
          <a:noFill/>
        </p:spPr>
        <p:txBody>
          <a:bodyPr wrap="none" rtlCol="0">
            <a:spAutoFit/>
          </a:bodyPr>
          <a:lstStyle/>
          <a:p>
            <a:r>
              <a:rPr lang="en-GB" dirty="0"/>
              <a:t>Image: Wales Council for Voluntary Action (WCVA)  (2018) </a:t>
            </a:r>
          </a:p>
        </p:txBody>
      </p:sp>
    </p:spTree>
    <p:extLst>
      <p:ext uri="{BB962C8B-B14F-4D97-AF65-F5344CB8AC3E}">
        <p14:creationId xmlns:p14="http://schemas.microsoft.com/office/powerpoint/2010/main" val="2755736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E8A67-5CAE-40CB-B902-D57E081B8AC1}"/>
              </a:ext>
            </a:extLst>
          </p:cNvPr>
          <p:cNvSpPr>
            <a:spLocks noGrp="1"/>
          </p:cNvSpPr>
          <p:nvPr>
            <p:ph type="title"/>
          </p:nvPr>
        </p:nvSpPr>
        <p:spPr>
          <a:xfrm>
            <a:off x="368192" y="127155"/>
            <a:ext cx="10972800" cy="1143000"/>
          </a:xfrm>
        </p:spPr>
        <p:txBody>
          <a:bodyPr>
            <a:normAutofit/>
          </a:bodyPr>
          <a:lstStyle/>
          <a:p>
            <a:pPr algn="l"/>
            <a:r>
              <a:rPr lang="en-GB" dirty="0" err="1"/>
              <a:t>Cydweithio</a:t>
            </a:r>
            <a:endParaRPr lang="en-GB" dirty="0"/>
          </a:p>
        </p:txBody>
      </p:sp>
      <p:pic>
        <p:nvPicPr>
          <p:cNvPr id="5" name="Content Placeholder 4">
            <a:extLst>
              <a:ext uri="{FF2B5EF4-FFF2-40B4-BE49-F238E27FC236}">
                <a16:creationId xmlns:a16="http://schemas.microsoft.com/office/drawing/2014/main" id="{B3CB426B-FCA3-4DE6-8713-4622B2310B13}"/>
              </a:ext>
            </a:extLst>
          </p:cNvPr>
          <p:cNvPicPr>
            <a:picLocks noGrp="1" noChangeAspect="1"/>
          </p:cNvPicPr>
          <p:nvPr>
            <p:ph idx="1"/>
          </p:nvPr>
        </p:nvPicPr>
        <p:blipFill>
          <a:blip r:embed="rId3"/>
          <a:stretch>
            <a:fillRect/>
          </a:stretch>
        </p:blipFill>
        <p:spPr>
          <a:xfrm>
            <a:off x="0" y="1106905"/>
            <a:ext cx="5702968" cy="5623940"/>
          </a:xfrm>
        </p:spPr>
      </p:pic>
      <p:pic>
        <p:nvPicPr>
          <p:cNvPr id="6" name="Picture 5">
            <a:extLst>
              <a:ext uri="{FF2B5EF4-FFF2-40B4-BE49-F238E27FC236}">
                <a16:creationId xmlns:a16="http://schemas.microsoft.com/office/drawing/2014/main" id="{A3FBD7AC-81A6-4B9F-A8BF-C48A20CA007D}"/>
              </a:ext>
            </a:extLst>
          </p:cNvPr>
          <p:cNvPicPr>
            <a:picLocks noChangeAspect="1"/>
          </p:cNvPicPr>
          <p:nvPr/>
        </p:nvPicPr>
        <p:blipFill>
          <a:blip r:embed="rId4"/>
          <a:stretch>
            <a:fillRect/>
          </a:stretch>
        </p:blipFill>
        <p:spPr>
          <a:xfrm>
            <a:off x="5702969" y="2758474"/>
            <a:ext cx="6256420" cy="4012172"/>
          </a:xfrm>
          <a:prstGeom prst="rect">
            <a:avLst/>
          </a:prstGeom>
        </p:spPr>
      </p:pic>
      <p:sp>
        <p:nvSpPr>
          <p:cNvPr id="8" name="TextBox 7">
            <a:extLst>
              <a:ext uri="{FF2B5EF4-FFF2-40B4-BE49-F238E27FC236}">
                <a16:creationId xmlns:a16="http://schemas.microsoft.com/office/drawing/2014/main" id="{76B091B5-2B61-4EF8-8EAF-2A04027F68C0}"/>
              </a:ext>
            </a:extLst>
          </p:cNvPr>
          <p:cNvSpPr txBox="1"/>
          <p:nvPr/>
        </p:nvSpPr>
        <p:spPr>
          <a:xfrm>
            <a:off x="8912392" y="2573808"/>
            <a:ext cx="6093994" cy="369332"/>
          </a:xfrm>
          <a:prstGeom prst="rect">
            <a:avLst/>
          </a:prstGeom>
          <a:noFill/>
        </p:spPr>
        <p:txBody>
          <a:bodyPr wrap="square">
            <a:spAutoFit/>
          </a:bodyPr>
          <a:lstStyle/>
          <a:p>
            <a:r>
              <a:rPr lang="en-GB" dirty="0"/>
              <a:t>(Ferdman, 2021 t.9)</a:t>
            </a:r>
          </a:p>
        </p:txBody>
      </p:sp>
      <p:sp>
        <p:nvSpPr>
          <p:cNvPr id="9" name="TextBox 8">
            <a:extLst>
              <a:ext uri="{FF2B5EF4-FFF2-40B4-BE49-F238E27FC236}">
                <a16:creationId xmlns:a16="http://schemas.microsoft.com/office/drawing/2014/main" id="{F8F83DB6-9C78-4C47-B00A-58EAAB584431}"/>
              </a:ext>
            </a:extLst>
          </p:cNvPr>
          <p:cNvSpPr txBox="1"/>
          <p:nvPr/>
        </p:nvSpPr>
        <p:spPr>
          <a:xfrm>
            <a:off x="4904720" y="871153"/>
            <a:ext cx="2021002" cy="369332"/>
          </a:xfrm>
          <a:prstGeom prst="rect">
            <a:avLst/>
          </a:prstGeom>
          <a:noFill/>
        </p:spPr>
        <p:txBody>
          <a:bodyPr wrap="none" rtlCol="0">
            <a:spAutoFit/>
          </a:bodyPr>
          <a:lstStyle/>
          <a:p>
            <a:r>
              <a:rPr lang="en-GB" dirty="0"/>
              <a:t>(WCVA, 2018 t.17)</a:t>
            </a:r>
          </a:p>
        </p:txBody>
      </p:sp>
      <p:pic>
        <p:nvPicPr>
          <p:cNvPr id="13" name="Picture 12">
            <a:extLst>
              <a:ext uri="{FF2B5EF4-FFF2-40B4-BE49-F238E27FC236}">
                <a16:creationId xmlns:a16="http://schemas.microsoft.com/office/drawing/2014/main" id="{71D5517E-1A5C-4FB6-AEC1-007B3BAB43E3}"/>
              </a:ext>
            </a:extLst>
          </p:cNvPr>
          <p:cNvPicPr>
            <a:picLocks noChangeAspect="1"/>
          </p:cNvPicPr>
          <p:nvPr/>
        </p:nvPicPr>
        <p:blipFill>
          <a:blip r:embed="rId5"/>
          <a:stretch>
            <a:fillRect/>
          </a:stretch>
        </p:blipFill>
        <p:spPr>
          <a:xfrm>
            <a:off x="8874017" y="367567"/>
            <a:ext cx="2466975" cy="1057275"/>
          </a:xfrm>
          <a:prstGeom prst="rect">
            <a:avLst/>
          </a:prstGeom>
        </p:spPr>
      </p:pic>
    </p:spTree>
    <p:extLst>
      <p:ext uri="{BB962C8B-B14F-4D97-AF65-F5344CB8AC3E}">
        <p14:creationId xmlns:p14="http://schemas.microsoft.com/office/powerpoint/2010/main" val="1575779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D3A40542-D5AF-4F94-BD67-3E188FA611BE}"/>
              </a:ext>
            </a:extLst>
          </p:cNvPr>
          <p:cNvSpPr>
            <a:spLocks noGrp="1"/>
          </p:cNvSpPr>
          <p:nvPr>
            <p:ph type="title"/>
          </p:nvPr>
        </p:nvSpPr>
        <p:spPr>
          <a:xfrm>
            <a:off x="152399" y="0"/>
            <a:ext cx="10972800" cy="1143000"/>
          </a:xfrm>
        </p:spPr>
        <p:txBody>
          <a:bodyPr/>
          <a:lstStyle/>
          <a:p>
            <a:pPr algn="l"/>
            <a:r>
              <a:rPr lang="en-GB" dirty="0"/>
              <a:t>Collaboration:</a:t>
            </a:r>
          </a:p>
        </p:txBody>
      </p:sp>
      <p:pic>
        <p:nvPicPr>
          <p:cNvPr id="5" name="Content Placeholder 4">
            <a:extLst>
              <a:ext uri="{FF2B5EF4-FFF2-40B4-BE49-F238E27FC236}">
                <a16:creationId xmlns:a16="http://schemas.microsoft.com/office/drawing/2014/main" id="{E3F3ED53-D85F-4A52-8EC3-0813A0A45E7A}"/>
              </a:ext>
            </a:extLst>
          </p:cNvPr>
          <p:cNvPicPr>
            <a:picLocks noGrp="1" noChangeAspect="1"/>
          </p:cNvPicPr>
          <p:nvPr>
            <p:ph idx="1"/>
          </p:nvPr>
        </p:nvPicPr>
        <p:blipFill>
          <a:blip r:embed="rId3"/>
          <a:stretch>
            <a:fillRect/>
          </a:stretch>
        </p:blipFill>
        <p:spPr>
          <a:xfrm>
            <a:off x="0" y="1143000"/>
            <a:ext cx="6916993" cy="5715000"/>
          </a:xfrm>
        </p:spPr>
      </p:pic>
      <p:pic>
        <p:nvPicPr>
          <p:cNvPr id="11" name="Picture 10">
            <a:extLst>
              <a:ext uri="{FF2B5EF4-FFF2-40B4-BE49-F238E27FC236}">
                <a16:creationId xmlns:a16="http://schemas.microsoft.com/office/drawing/2014/main" id="{8614B62E-F596-437B-A108-3DD130A4DEEE}"/>
              </a:ext>
            </a:extLst>
          </p:cNvPr>
          <p:cNvPicPr>
            <a:picLocks noChangeAspect="1"/>
          </p:cNvPicPr>
          <p:nvPr/>
        </p:nvPicPr>
        <p:blipFill>
          <a:blip r:embed="rId4"/>
          <a:stretch>
            <a:fillRect/>
          </a:stretch>
        </p:blipFill>
        <p:spPr>
          <a:xfrm>
            <a:off x="6830522" y="3341819"/>
            <a:ext cx="5361478" cy="3585702"/>
          </a:xfrm>
          <a:prstGeom prst="rect">
            <a:avLst/>
          </a:prstGeom>
        </p:spPr>
      </p:pic>
      <p:sp>
        <p:nvSpPr>
          <p:cNvPr id="13" name="TextBox 12">
            <a:extLst>
              <a:ext uri="{FF2B5EF4-FFF2-40B4-BE49-F238E27FC236}">
                <a16:creationId xmlns:a16="http://schemas.microsoft.com/office/drawing/2014/main" id="{2AD5B8DA-EF24-4F42-86AC-ED4F6C69CECA}"/>
              </a:ext>
            </a:extLst>
          </p:cNvPr>
          <p:cNvSpPr txBox="1"/>
          <p:nvPr/>
        </p:nvSpPr>
        <p:spPr>
          <a:xfrm>
            <a:off x="9004828" y="3244334"/>
            <a:ext cx="2734888" cy="369332"/>
          </a:xfrm>
          <a:prstGeom prst="rect">
            <a:avLst/>
          </a:prstGeom>
          <a:noFill/>
        </p:spPr>
        <p:txBody>
          <a:bodyPr wrap="square">
            <a:spAutoFit/>
          </a:bodyPr>
          <a:lstStyle/>
          <a:p>
            <a:r>
              <a:rPr lang="en-GB" dirty="0"/>
              <a:t>(Ferdman, 2021 p.9)</a:t>
            </a:r>
          </a:p>
        </p:txBody>
      </p:sp>
      <p:sp>
        <p:nvSpPr>
          <p:cNvPr id="14" name="TextBox 13">
            <a:extLst>
              <a:ext uri="{FF2B5EF4-FFF2-40B4-BE49-F238E27FC236}">
                <a16:creationId xmlns:a16="http://schemas.microsoft.com/office/drawing/2014/main" id="{550B6D59-5BB4-4F36-A7B5-FFBBCE07675E}"/>
              </a:ext>
            </a:extLst>
          </p:cNvPr>
          <p:cNvSpPr txBox="1"/>
          <p:nvPr/>
        </p:nvSpPr>
        <p:spPr>
          <a:xfrm>
            <a:off x="4904720" y="871153"/>
            <a:ext cx="2078711" cy="369332"/>
          </a:xfrm>
          <a:prstGeom prst="rect">
            <a:avLst/>
          </a:prstGeom>
          <a:noFill/>
        </p:spPr>
        <p:txBody>
          <a:bodyPr wrap="none" rtlCol="0">
            <a:spAutoFit/>
          </a:bodyPr>
          <a:lstStyle/>
          <a:p>
            <a:r>
              <a:rPr lang="en-GB" dirty="0"/>
              <a:t>(WCVA, 2018 p.17)</a:t>
            </a:r>
          </a:p>
        </p:txBody>
      </p:sp>
      <p:pic>
        <p:nvPicPr>
          <p:cNvPr id="19" name="Picture 18">
            <a:extLst>
              <a:ext uri="{FF2B5EF4-FFF2-40B4-BE49-F238E27FC236}">
                <a16:creationId xmlns:a16="http://schemas.microsoft.com/office/drawing/2014/main" id="{5A058C8D-D9ED-4F58-8767-64235BB9539C}"/>
              </a:ext>
            </a:extLst>
          </p:cNvPr>
          <p:cNvPicPr>
            <a:picLocks noChangeAspect="1"/>
          </p:cNvPicPr>
          <p:nvPr/>
        </p:nvPicPr>
        <p:blipFill>
          <a:blip r:embed="rId5"/>
          <a:stretch>
            <a:fillRect/>
          </a:stretch>
        </p:blipFill>
        <p:spPr>
          <a:xfrm>
            <a:off x="8907880" y="174506"/>
            <a:ext cx="2533650" cy="1085850"/>
          </a:xfrm>
          <a:prstGeom prst="rect">
            <a:avLst/>
          </a:prstGeom>
        </p:spPr>
      </p:pic>
    </p:spTree>
    <p:extLst>
      <p:ext uri="{BB962C8B-B14F-4D97-AF65-F5344CB8AC3E}">
        <p14:creationId xmlns:p14="http://schemas.microsoft.com/office/powerpoint/2010/main" val="3684523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F6E9B8-4511-4169-BFE8-82304620A782}"/>
              </a:ext>
            </a:extLst>
          </p:cNvPr>
          <p:cNvPicPr>
            <a:picLocks noChangeAspect="1"/>
          </p:cNvPicPr>
          <p:nvPr/>
        </p:nvPicPr>
        <p:blipFill>
          <a:blip r:embed="rId3"/>
          <a:stretch>
            <a:fillRect/>
          </a:stretch>
        </p:blipFill>
        <p:spPr>
          <a:xfrm>
            <a:off x="9614736" y="0"/>
            <a:ext cx="2419350" cy="1133475"/>
          </a:xfrm>
          <a:prstGeom prst="rect">
            <a:avLst/>
          </a:prstGeom>
        </p:spPr>
      </p:pic>
      <p:pic>
        <p:nvPicPr>
          <p:cNvPr id="7" name="Picture 6">
            <a:extLst>
              <a:ext uri="{FF2B5EF4-FFF2-40B4-BE49-F238E27FC236}">
                <a16:creationId xmlns:a16="http://schemas.microsoft.com/office/drawing/2014/main" id="{F554C26B-33E6-4129-AE80-44489F6B8FA6}"/>
              </a:ext>
            </a:extLst>
          </p:cNvPr>
          <p:cNvPicPr>
            <a:picLocks noChangeAspect="1"/>
          </p:cNvPicPr>
          <p:nvPr/>
        </p:nvPicPr>
        <p:blipFill>
          <a:blip r:embed="rId4"/>
          <a:stretch>
            <a:fillRect/>
          </a:stretch>
        </p:blipFill>
        <p:spPr>
          <a:xfrm>
            <a:off x="0" y="1143000"/>
            <a:ext cx="12282616" cy="5662613"/>
          </a:xfrm>
          <a:prstGeom prst="rect">
            <a:avLst/>
          </a:prstGeom>
        </p:spPr>
      </p:pic>
      <p:sp>
        <p:nvSpPr>
          <p:cNvPr id="8" name="Title 7">
            <a:extLst>
              <a:ext uri="{FF2B5EF4-FFF2-40B4-BE49-F238E27FC236}">
                <a16:creationId xmlns:a16="http://schemas.microsoft.com/office/drawing/2014/main" id="{2926BF90-480E-4593-BCE5-1FAF18A9F6EE}"/>
              </a:ext>
            </a:extLst>
          </p:cNvPr>
          <p:cNvSpPr>
            <a:spLocks noGrp="1"/>
          </p:cNvSpPr>
          <p:nvPr>
            <p:ph type="title" idx="4294967295"/>
          </p:nvPr>
        </p:nvSpPr>
        <p:spPr>
          <a:xfrm>
            <a:off x="461211" y="52387"/>
            <a:ext cx="10363200" cy="1362075"/>
          </a:xfrm>
        </p:spPr>
        <p:txBody>
          <a:bodyPr>
            <a:normAutofit/>
          </a:bodyPr>
          <a:lstStyle/>
          <a:p>
            <a:pPr algn="l"/>
            <a:r>
              <a:rPr lang="en-GB" sz="2800" dirty="0" err="1"/>
              <a:t>Cynnwys</a:t>
            </a:r>
            <a:r>
              <a:rPr lang="en-GB" sz="2800" dirty="0"/>
              <a:t> (WCVA, 2018 t.21)</a:t>
            </a:r>
          </a:p>
        </p:txBody>
      </p:sp>
    </p:spTree>
    <p:extLst>
      <p:ext uri="{BB962C8B-B14F-4D97-AF65-F5344CB8AC3E}">
        <p14:creationId xmlns:p14="http://schemas.microsoft.com/office/powerpoint/2010/main" val="641052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3F7A3FF-A925-46CB-8EFF-0564EF92B0AB}"/>
              </a:ext>
            </a:extLst>
          </p:cNvPr>
          <p:cNvSpPr>
            <a:spLocks noGrp="1"/>
          </p:cNvSpPr>
          <p:nvPr>
            <p:ph type="title"/>
          </p:nvPr>
        </p:nvSpPr>
        <p:spPr>
          <a:xfrm>
            <a:off x="104274" y="0"/>
            <a:ext cx="10972800" cy="1143000"/>
          </a:xfrm>
        </p:spPr>
        <p:txBody>
          <a:bodyPr>
            <a:normAutofit/>
          </a:bodyPr>
          <a:lstStyle/>
          <a:p>
            <a:pPr algn="l"/>
            <a:r>
              <a:rPr lang="en-GB" sz="2800" dirty="0"/>
              <a:t>Involvement   </a:t>
            </a:r>
            <a:r>
              <a:rPr lang="en-GB" sz="1600" dirty="0"/>
              <a:t>(WCVA, 2018 p.21)</a:t>
            </a:r>
          </a:p>
        </p:txBody>
      </p:sp>
      <p:pic>
        <p:nvPicPr>
          <p:cNvPr id="5" name="Content Placeholder 4">
            <a:extLst>
              <a:ext uri="{FF2B5EF4-FFF2-40B4-BE49-F238E27FC236}">
                <a16:creationId xmlns:a16="http://schemas.microsoft.com/office/drawing/2014/main" id="{3CFABC8B-404C-48E2-8BE1-3FAA2638D930}"/>
              </a:ext>
            </a:extLst>
          </p:cNvPr>
          <p:cNvPicPr>
            <a:picLocks noGrp="1" noChangeAspect="1"/>
          </p:cNvPicPr>
          <p:nvPr>
            <p:ph idx="1"/>
          </p:nvPr>
        </p:nvPicPr>
        <p:blipFill>
          <a:blip r:embed="rId3"/>
          <a:stretch>
            <a:fillRect/>
          </a:stretch>
        </p:blipFill>
        <p:spPr>
          <a:xfrm>
            <a:off x="9515976" y="19050"/>
            <a:ext cx="2400300" cy="1123950"/>
          </a:xfrm>
        </p:spPr>
      </p:pic>
      <p:pic>
        <p:nvPicPr>
          <p:cNvPr id="10" name="Picture 9">
            <a:extLst>
              <a:ext uri="{FF2B5EF4-FFF2-40B4-BE49-F238E27FC236}">
                <a16:creationId xmlns:a16="http://schemas.microsoft.com/office/drawing/2014/main" id="{C5B6E59E-5BBD-4E83-9CD5-E96D5F22FF28}"/>
              </a:ext>
            </a:extLst>
          </p:cNvPr>
          <p:cNvPicPr>
            <a:picLocks noChangeAspect="1"/>
          </p:cNvPicPr>
          <p:nvPr/>
        </p:nvPicPr>
        <p:blipFill>
          <a:blip r:embed="rId4"/>
          <a:stretch>
            <a:fillRect/>
          </a:stretch>
        </p:blipFill>
        <p:spPr>
          <a:xfrm>
            <a:off x="0" y="1143000"/>
            <a:ext cx="12192000" cy="5715000"/>
          </a:xfrm>
          <a:prstGeom prst="rect">
            <a:avLst/>
          </a:prstGeom>
        </p:spPr>
      </p:pic>
    </p:spTree>
    <p:extLst>
      <p:ext uri="{BB962C8B-B14F-4D97-AF65-F5344CB8AC3E}">
        <p14:creationId xmlns:p14="http://schemas.microsoft.com/office/powerpoint/2010/main" val="3185537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946093-92D2-458E-8779-CCF9A5097572}"/>
              </a:ext>
            </a:extLst>
          </p:cNvPr>
          <p:cNvSpPr>
            <a:spLocks noGrp="1"/>
          </p:cNvSpPr>
          <p:nvPr>
            <p:ph type="title"/>
          </p:nvPr>
        </p:nvSpPr>
        <p:spPr>
          <a:xfrm>
            <a:off x="818707" y="1167341"/>
            <a:ext cx="10363200" cy="1362075"/>
          </a:xfrm>
        </p:spPr>
        <p:txBody>
          <a:bodyPr>
            <a:normAutofit fontScale="90000"/>
          </a:bodyPr>
          <a:lstStyle/>
          <a:p>
            <a:r>
              <a:rPr lang="en-GB" b="1" i="0" dirty="0">
                <a:effectLst/>
                <a:latin typeface="Arial" panose="020B0604020202020204" pitchFamily="34" charset="0"/>
              </a:rPr>
              <a:t>Llywodraeth </a:t>
            </a:r>
            <a:r>
              <a:rPr lang="en-GB" b="1" i="0" dirty="0" err="1">
                <a:effectLst/>
                <a:latin typeface="Arial" panose="020B0604020202020204" pitchFamily="34" charset="0"/>
              </a:rPr>
              <a:t>cymru</a:t>
            </a:r>
            <a:r>
              <a:rPr lang="en-GB" b="1" i="0" dirty="0">
                <a:effectLst/>
                <a:latin typeface="Arial" panose="020B0604020202020204" pitchFamily="34" charset="0"/>
              </a:rPr>
              <a:t> (2020) </a:t>
            </a:r>
            <a:r>
              <a:rPr lang="en-GB" b="1" i="0" dirty="0" err="1">
                <a:effectLst/>
                <a:latin typeface="Arial" panose="020B0604020202020204" pitchFamily="34" charset="0"/>
              </a:rPr>
              <a:t>Cwricwlwm</a:t>
            </a:r>
            <a:r>
              <a:rPr lang="en-GB" b="1" i="0" dirty="0">
                <a:effectLst/>
                <a:latin typeface="Arial" panose="020B0604020202020204" pitchFamily="34" charset="0"/>
              </a:rPr>
              <a:t> i </a:t>
            </a:r>
            <a:r>
              <a:rPr lang="en-GB" b="1" i="0" dirty="0" err="1">
                <a:effectLst/>
                <a:latin typeface="Arial" panose="020B0604020202020204" pitchFamily="34" charset="0"/>
              </a:rPr>
              <a:t>Gymru</a:t>
            </a:r>
            <a:br>
              <a:rPr lang="en-GB" b="1" i="0" dirty="0">
                <a:effectLst/>
                <a:latin typeface="Arial" panose="020B0604020202020204" pitchFamily="34" charset="0"/>
              </a:rPr>
            </a:br>
            <a:br>
              <a:rPr lang="en-GB" b="1" i="0" dirty="0">
                <a:solidFill>
                  <a:srgbClr val="FFFFFF"/>
                </a:solidFill>
                <a:effectLst/>
                <a:latin typeface="Arial" panose="020B0604020202020204" pitchFamily="34" charset="0"/>
              </a:rPr>
            </a:br>
            <a:r>
              <a:rPr lang="en-GB" dirty="0">
                <a:solidFill>
                  <a:srgbClr val="00B0F0"/>
                </a:solidFill>
              </a:rPr>
              <a:t>Welsh Government (2020) Curriculum for Wales </a:t>
            </a:r>
          </a:p>
        </p:txBody>
      </p:sp>
    </p:spTree>
    <p:extLst>
      <p:ext uri="{BB962C8B-B14F-4D97-AF65-F5344CB8AC3E}">
        <p14:creationId xmlns:p14="http://schemas.microsoft.com/office/powerpoint/2010/main" val="11787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A6A47-DD1E-4D0B-9EDE-4AD8B92F22C5}"/>
              </a:ext>
            </a:extLst>
          </p:cNvPr>
          <p:cNvSpPr>
            <a:spLocks noGrp="1"/>
          </p:cNvSpPr>
          <p:nvPr>
            <p:ph type="title"/>
          </p:nvPr>
        </p:nvSpPr>
        <p:spPr>
          <a:xfrm>
            <a:off x="4175879" y="4686645"/>
            <a:ext cx="10972800" cy="1143000"/>
          </a:xfrm>
        </p:spPr>
        <p:txBody>
          <a:bodyPr>
            <a:normAutofit/>
          </a:bodyPr>
          <a:lstStyle/>
          <a:p>
            <a:r>
              <a:rPr lang="en-GB" sz="1800" dirty="0"/>
              <a:t>(OECD, </a:t>
            </a:r>
            <a:r>
              <a:rPr lang="en-GB" sz="1800" b="1" dirty="0"/>
              <a:t>2020a</a:t>
            </a:r>
            <a:r>
              <a:rPr lang="en-GB" sz="1800" dirty="0"/>
              <a:t> t./p.71)</a:t>
            </a:r>
          </a:p>
        </p:txBody>
      </p:sp>
      <p:pic>
        <p:nvPicPr>
          <p:cNvPr id="6" name="Content Placeholder 5">
            <a:extLst>
              <a:ext uri="{FF2B5EF4-FFF2-40B4-BE49-F238E27FC236}">
                <a16:creationId xmlns:a16="http://schemas.microsoft.com/office/drawing/2014/main" id="{21DEC18F-4B7F-474D-B116-F44815B36513}"/>
              </a:ext>
            </a:extLst>
          </p:cNvPr>
          <p:cNvPicPr>
            <a:picLocks noGrp="1" noChangeAspect="1"/>
          </p:cNvPicPr>
          <p:nvPr>
            <p:ph sz="half" idx="1"/>
          </p:nvPr>
        </p:nvPicPr>
        <p:blipFill>
          <a:blip r:embed="rId3"/>
          <a:stretch>
            <a:fillRect/>
          </a:stretch>
        </p:blipFill>
        <p:spPr>
          <a:xfrm>
            <a:off x="1313935" y="614449"/>
            <a:ext cx="8929816" cy="4072196"/>
          </a:xfrm>
        </p:spPr>
      </p:pic>
      <p:sp>
        <p:nvSpPr>
          <p:cNvPr id="8" name="TextBox 7">
            <a:extLst>
              <a:ext uri="{FF2B5EF4-FFF2-40B4-BE49-F238E27FC236}">
                <a16:creationId xmlns:a16="http://schemas.microsoft.com/office/drawing/2014/main" id="{7AA13A03-6E6B-4A85-91E7-35F427D2CA55}"/>
              </a:ext>
            </a:extLst>
          </p:cNvPr>
          <p:cNvSpPr txBox="1"/>
          <p:nvPr/>
        </p:nvSpPr>
        <p:spPr>
          <a:xfrm>
            <a:off x="564617" y="4871351"/>
            <a:ext cx="7222524" cy="646331"/>
          </a:xfrm>
          <a:prstGeom prst="rect">
            <a:avLst/>
          </a:prstGeom>
          <a:noFill/>
        </p:spPr>
        <p:txBody>
          <a:bodyPr wrap="square">
            <a:spAutoFit/>
          </a:bodyPr>
          <a:lstStyle/>
          <a:p>
            <a:pPr algn="l"/>
            <a:r>
              <a:rPr lang="en-GB" b="0" i="0" dirty="0">
                <a:solidFill>
                  <a:srgbClr val="04629A"/>
                </a:solidFill>
                <a:effectLst/>
                <a:latin typeface="Oswald-RegularItalic"/>
              </a:rPr>
              <a:t>Implementing Education Policies</a:t>
            </a:r>
          </a:p>
          <a:p>
            <a:pPr algn="l"/>
            <a:r>
              <a:rPr lang="en-GB" b="0" i="0" dirty="0">
                <a:solidFill>
                  <a:srgbClr val="04629A"/>
                </a:solidFill>
                <a:effectLst/>
                <a:latin typeface="Oswald-Bold"/>
              </a:rPr>
              <a:t>Achieving the New Curriculum for Wales</a:t>
            </a:r>
          </a:p>
        </p:txBody>
      </p:sp>
    </p:spTree>
    <p:extLst>
      <p:ext uri="{BB962C8B-B14F-4D97-AF65-F5344CB8AC3E}">
        <p14:creationId xmlns:p14="http://schemas.microsoft.com/office/powerpoint/2010/main" val="15535028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89827D-47BD-4D86-BEBD-7054195020BA}"/>
              </a:ext>
            </a:extLst>
          </p:cNvPr>
          <p:cNvSpPr>
            <a:spLocks noGrp="1"/>
          </p:cNvSpPr>
          <p:nvPr>
            <p:ph sz="half" idx="1"/>
          </p:nvPr>
        </p:nvSpPr>
        <p:spPr>
          <a:xfrm>
            <a:off x="609600" y="950496"/>
            <a:ext cx="5384800" cy="3989040"/>
          </a:xfrm>
        </p:spPr>
        <p:txBody>
          <a:bodyPr>
            <a:normAutofit fontScale="92500"/>
          </a:bodyPr>
          <a:lstStyle/>
          <a:p>
            <a:r>
              <a:rPr lang="cy-GB" dirty="0"/>
              <a:t>Dylai ysgolion ymgysylltu </a:t>
            </a:r>
            <a:r>
              <a:rPr lang="cy-GB" dirty="0">
                <a:latin typeface="Calibri" panose="020F0502020204030204" pitchFamily="34" charset="0"/>
                <a:cs typeface="Calibri" panose="020F0502020204030204" pitchFamily="34" charset="0"/>
              </a:rPr>
              <a:t>â disgyblion, rhieni a chymunedau lleol i ddiffinio eu cwricwlwm eu hunain – nid oes canllawiau wedi’u cynnig eto (OECD, 2020b)</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Sut ydym ni’n gwybod bod athrawon a ‘rhanddeiliaid’ eraill yn gweld y cwricwlwm yn yr un ffordd?</a:t>
            </a:r>
            <a:endParaRPr lang="cy-GB" dirty="0"/>
          </a:p>
        </p:txBody>
      </p:sp>
      <p:sp>
        <p:nvSpPr>
          <p:cNvPr id="4" name="Content Placeholder 3">
            <a:extLst>
              <a:ext uri="{FF2B5EF4-FFF2-40B4-BE49-F238E27FC236}">
                <a16:creationId xmlns:a16="http://schemas.microsoft.com/office/drawing/2014/main" id="{AAFDE36C-9756-4FFC-8B28-DBBA2517B782}"/>
              </a:ext>
            </a:extLst>
          </p:cNvPr>
          <p:cNvSpPr>
            <a:spLocks noGrp="1"/>
          </p:cNvSpPr>
          <p:nvPr>
            <p:ph sz="half" idx="2"/>
          </p:nvPr>
        </p:nvSpPr>
        <p:spPr>
          <a:xfrm>
            <a:off x="6197600" y="950496"/>
            <a:ext cx="5384800" cy="3989040"/>
          </a:xfrm>
        </p:spPr>
        <p:txBody>
          <a:bodyPr>
            <a:normAutofit fontScale="92500"/>
          </a:bodyPr>
          <a:lstStyle/>
          <a:p>
            <a:r>
              <a:rPr lang="en-GB" dirty="0">
                <a:solidFill>
                  <a:srgbClr val="00B0F0"/>
                </a:solidFill>
              </a:rPr>
              <a:t>Schools should engage with pupils, parents and local communities to define their own curriculum – no guidance has yet been offered (OECD, 2020b)</a:t>
            </a:r>
          </a:p>
          <a:p>
            <a:endParaRPr lang="en-GB" dirty="0">
              <a:solidFill>
                <a:srgbClr val="00B0F0"/>
              </a:solidFill>
            </a:endParaRPr>
          </a:p>
          <a:p>
            <a:r>
              <a:rPr lang="en-GB" dirty="0">
                <a:solidFill>
                  <a:srgbClr val="00B0F0"/>
                </a:solidFill>
              </a:rPr>
              <a:t>How do we know that teachers and other ‘stakeholders’ see the curriculum in the same way?  </a:t>
            </a:r>
          </a:p>
        </p:txBody>
      </p:sp>
    </p:spTree>
    <p:extLst>
      <p:ext uri="{BB962C8B-B14F-4D97-AF65-F5344CB8AC3E}">
        <p14:creationId xmlns:p14="http://schemas.microsoft.com/office/powerpoint/2010/main" val="4163885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4131-57A6-4B9F-B36D-33CB0B9C79A2}"/>
              </a:ext>
            </a:extLst>
          </p:cNvPr>
          <p:cNvSpPr>
            <a:spLocks noGrp="1"/>
          </p:cNvSpPr>
          <p:nvPr>
            <p:ph type="title"/>
          </p:nvPr>
        </p:nvSpPr>
        <p:spPr/>
        <p:txBody>
          <a:bodyPr>
            <a:normAutofit/>
          </a:bodyPr>
          <a:lstStyle/>
          <a:p>
            <a:pPr algn="l"/>
            <a:r>
              <a:rPr lang="en-GB" sz="1800" dirty="0" err="1"/>
              <a:t>Gweithredu’r</a:t>
            </a:r>
            <a:r>
              <a:rPr lang="en-GB" sz="1800" dirty="0"/>
              <a:t> </a:t>
            </a:r>
            <a:r>
              <a:rPr lang="en-GB" sz="1800" dirty="0" err="1"/>
              <a:t>cwricwlwm</a:t>
            </a:r>
            <a:r>
              <a:rPr lang="en-GB" sz="1800" dirty="0"/>
              <a:t> </a:t>
            </a:r>
            <a:r>
              <a:rPr lang="en-GB" sz="1800" dirty="0" err="1"/>
              <a:t>newydd</a:t>
            </a:r>
            <a:r>
              <a:rPr lang="en-GB" sz="1800" dirty="0"/>
              <a:t>/Implementing the new curriculum</a:t>
            </a:r>
          </a:p>
        </p:txBody>
      </p:sp>
      <p:sp>
        <p:nvSpPr>
          <p:cNvPr id="3" name="Content Placeholder 2">
            <a:extLst>
              <a:ext uri="{FF2B5EF4-FFF2-40B4-BE49-F238E27FC236}">
                <a16:creationId xmlns:a16="http://schemas.microsoft.com/office/drawing/2014/main" id="{B11DE552-2776-4A71-ABE7-02ED79275733}"/>
              </a:ext>
            </a:extLst>
          </p:cNvPr>
          <p:cNvSpPr>
            <a:spLocks noGrp="1"/>
          </p:cNvSpPr>
          <p:nvPr>
            <p:ph sz="half" idx="1"/>
          </p:nvPr>
        </p:nvSpPr>
        <p:spPr>
          <a:xfrm>
            <a:off x="2244922" y="1302815"/>
            <a:ext cx="7190625" cy="3989040"/>
          </a:xfrm>
        </p:spPr>
        <p:txBody>
          <a:bodyPr>
            <a:normAutofit fontScale="77500" lnSpcReduction="20000"/>
          </a:bodyPr>
          <a:lstStyle/>
          <a:p>
            <a:r>
              <a:rPr lang="en-GB" dirty="0">
                <a:solidFill>
                  <a:srgbClr val="00B0F0"/>
                </a:solidFill>
              </a:rPr>
              <a:t>“Very few definitions consider the role of implementation in translating policy in schools’ daily practices. These changes on the ground are what really affect education outcomes, however, and as such they deserve a central place when studying implementation. National policy makers for instance may refer to implementation as what needs to be executed to bring their new policy down to districts and schools. Teachers and school leaders may see reform implementation as yet another government initiative they need to learn about and embed in their teaching, or in their daily management of the school.”</a:t>
            </a:r>
          </a:p>
          <a:p>
            <a:pPr marL="0" indent="0">
              <a:buNone/>
            </a:pPr>
            <a:endParaRPr lang="en-GB" dirty="0">
              <a:solidFill>
                <a:srgbClr val="00B0F0"/>
              </a:solidFill>
            </a:endParaRPr>
          </a:p>
          <a:p>
            <a:pPr marL="0" indent="0">
              <a:buNone/>
            </a:pPr>
            <a:r>
              <a:rPr lang="en-GB" dirty="0" err="1">
                <a:solidFill>
                  <a:srgbClr val="00B0F0"/>
                </a:solidFill>
              </a:rPr>
              <a:t>Viennet</a:t>
            </a:r>
            <a:r>
              <a:rPr lang="en-GB" dirty="0">
                <a:solidFill>
                  <a:srgbClr val="00B0F0"/>
                </a:solidFill>
              </a:rPr>
              <a:t> and Pont (2017 t./p.26)</a:t>
            </a:r>
          </a:p>
        </p:txBody>
      </p:sp>
    </p:spTree>
    <p:extLst>
      <p:ext uri="{BB962C8B-B14F-4D97-AF65-F5344CB8AC3E}">
        <p14:creationId xmlns:p14="http://schemas.microsoft.com/office/powerpoint/2010/main" val="2297634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4244-4E7B-AC3D-4258-6D74EA0D636E}"/>
              </a:ext>
            </a:extLst>
          </p:cNvPr>
          <p:cNvSpPr>
            <a:spLocks noGrp="1"/>
          </p:cNvSpPr>
          <p:nvPr>
            <p:ph type="title"/>
          </p:nvPr>
        </p:nvSpPr>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sp>
        <p:nvSpPr>
          <p:cNvPr id="3" name="Content Placeholder 2">
            <a:extLst>
              <a:ext uri="{FF2B5EF4-FFF2-40B4-BE49-F238E27FC236}">
                <a16:creationId xmlns:a16="http://schemas.microsoft.com/office/drawing/2014/main" id="{D061F96F-3B76-4504-87AC-C7DB42B885DD}"/>
              </a:ext>
            </a:extLst>
          </p:cNvPr>
          <p:cNvSpPr>
            <a:spLocks noGrp="1"/>
          </p:cNvSpPr>
          <p:nvPr>
            <p:ph sz="half" idx="1"/>
          </p:nvPr>
        </p:nvSpPr>
        <p:spPr/>
        <p:txBody>
          <a:bodyPr>
            <a:normAutofit fontScale="92500" lnSpcReduction="20000"/>
          </a:bodyPr>
          <a:lstStyle/>
          <a:p>
            <a:pPr marL="0" indent="0">
              <a:buNone/>
            </a:pPr>
            <a:endParaRPr lang="en-GB" dirty="0"/>
          </a:p>
          <a:p>
            <a:endParaRPr lang="en-GB" dirty="0"/>
          </a:p>
          <a:p>
            <a:endParaRPr lang="en-GB" dirty="0"/>
          </a:p>
          <a:p>
            <a:endParaRPr lang="en-GB" dirty="0"/>
          </a:p>
          <a:p>
            <a:endParaRPr lang="en-GB" dirty="0"/>
          </a:p>
          <a:p>
            <a:endParaRPr lang="en-GB" dirty="0"/>
          </a:p>
          <a:p>
            <a:r>
              <a:rPr lang="en-GB" dirty="0"/>
              <a:t>https://youtu.be/TJ6CPfVhWBQ</a:t>
            </a:r>
          </a:p>
        </p:txBody>
      </p:sp>
      <p:sp>
        <p:nvSpPr>
          <p:cNvPr id="4" name="Content Placeholder 3">
            <a:extLst>
              <a:ext uri="{FF2B5EF4-FFF2-40B4-BE49-F238E27FC236}">
                <a16:creationId xmlns:a16="http://schemas.microsoft.com/office/drawing/2014/main" id="{00E6E9C8-C5A5-59EC-5332-54F4F0C68DF2}"/>
              </a:ext>
            </a:extLst>
          </p:cNvPr>
          <p:cNvSpPr>
            <a:spLocks noGrp="1"/>
          </p:cNvSpPr>
          <p:nvPr>
            <p:ph sz="half" idx="2"/>
          </p:nvPr>
        </p:nvSpPr>
        <p:spPr>
          <a:xfrm>
            <a:off x="6155476" y="1417638"/>
            <a:ext cx="5384800" cy="3989040"/>
          </a:xfrm>
        </p:spPr>
        <p:txBody>
          <a:bodyPr>
            <a:normAutofit fontScale="92500" lnSpcReduction="20000"/>
          </a:bodyPr>
          <a:lstStyle/>
          <a:p>
            <a:r>
              <a:rPr lang="en-GB" dirty="0"/>
              <a:t>Bydd </a:t>
            </a:r>
            <a:r>
              <a:rPr lang="en-GB" dirty="0" err="1"/>
              <a:t>Llywodraeth</a:t>
            </a:r>
            <a:r>
              <a:rPr lang="en-GB" dirty="0"/>
              <a:t> Cymru yn gweithredu i wneud Cymru yn </a:t>
            </a:r>
            <a:r>
              <a:rPr lang="en-GB" dirty="0" err="1"/>
              <a:t>genedl</a:t>
            </a:r>
            <a:r>
              <a:rPr lang="en-GB" dirty="0"/>
              <a:t> Wrth-</a:t>
            </a:r>
            <a:r>
              <a:rPr lang="en-GB" dirty="0" err="1"/>
              <a:t>hiliaeth</a:t>
            </a:r>
            <a:r>
              <a:rPr lang="en-GB" dirty="0"/>
              <a:t>. Mewn </a:t>
            </a:r>
            <a:r>
              <a:rPr lang="en-GB" dirty="0" err="1"/>
              <a:t>llawer</a:t>
            </a:r>
            <a:r>
              <a:rPr lang="en-GB" dirty="0"/>
              <a:t> o </a:t>
            </a:r>
            <a:r>
              <a:rPr lang="en-GB" dirty="0" err="1"/>
              <a:t>drafodaethau</a:t>
            </a:r>
            <a:r>
              <a:rPr lang="en-GB" dirty="0"/>
              <a:t> a sgyrsiau gyda </a:t>
            </a:r>
            <a:r>
              <a:rPr lang="en-GB" dirty="0" err="1"/>
              <a:t>phobl</a:t>
            </a:r>
            <a:r>
              <a:rPr lang="en-GB" dirty="0"/>
              <a:t> </a:t>
            </a:r>
            <a:r>
              <a:rPr lang="en-GB" dirty="0" err="1"/>
              <a:t>Dduon</a:t>
            </a:r>
            <a:r>
              <a:rPr lang="en-GB" dirty="0"/>
              <a:t>, </a:t>
            </a:r>
            <a:r>
              <a:rPr lang="en-GB" dirty="0" err="1"/>
              <a:t>Asiaidd</a:t>
            </a:r>
            <a:r>
              <a:rPr lang="en-GB" dirty="0"/>
              <a:t> a </a:t>
            </a:r>
            <a:r>
              <a:rPr lang="en-GB" dirty="0" err="1"/>
              <a:t>Lleiafrifoedd</a:t>
            </a:r>
            <a:r>
              <a:rPr lang="en-GB" dirty="0"/>
              <a:t> </a:t>
            </a:r>
            <a:r>
              <a:rPr lang="en-GB" dirty="0" err="1"/>
              <a:t>Ethnig</a:t>
            </a:r>
            <a:r>
              <a:rPr lang="en-GB" dirty="0"/>
              <a:t> (pobl o </a:t>
            </a:r>
            <a:r>
              <a:rPr lang="en-GB" dirty="0" err="1"/>
              <a:t>leiafrifoedd</a:t>
            </a:r>
            <a:r>
              <a:rPr lang="en-GB" dirty="0"/>
              <a:t> </a:t>
            </a:r>
            <a:r>
              <a:rPr lang="en-GB" dirty="0" err="1"/>
              <a:t>ethnig</a:t>
            </a:r>
            <a:r>
              <a:rPr lang="en-GB" dirty="0"/>
              <a:t> yn </a:t>
            </a:r>
            <a:r>
              <a:rPr lang="en-GB" dirty="0" err="1"/>
              <a:t>fyr</a:t>
            </a:r>
            <a:r>
              <a:rPr lang="en-GB" dirty="0"/>
              <a:t>) ac yn </a:t>
            </a:r>
            <a:r>
              <a:rPr lang="en-GB" dirty="0" err="1"/>
              <a:t>ehangach</a:t>
            </a:r>
            <a:r>
              <a:rPr lang="en-GB" dirty="0"/>
              <a:t>, </a:t>
            </a:r>
            <a:r>
              <a:rPr lang="en-GB" dirty="0" err="1"/>
              <a:t>dywedasant</a:t>
            </a:r>
            <a:r>
              <a:rPr lang="en-GB" dirty="0"/>
              <a:t> wrth </a:t>
            </a:r>
            <a:r>
              <a:rPr lang="en-GB" dirty="0" err="1"/>
              <a:t>LlC</a:t>
            </a:r>
            <a:r>
              <a:rPr lang="en-GB" dirty="0"/>
              <a:t> fod angen i </a:t>
            </a:r>
            <a:r>
              <a:rPr lang="en-GB" dirty="0" err="1"/>
              <a:t>ni</a:t>
            </a:r>
            <a:r>
              <a:rPr lang="en-GB" dirty="0"/>
              <a:t> ddefnyddio dull </a:t>
            </a:r>
            <a:r>
              <a:rPr lang="en-GB" dirty="0" err="1"/>
              <a:t>gwrth-hiliol</a:t>
            </a:r>
            <a:r>
              <a:rPr lang="en-GB" dirty="0"/>
              <a:t>.</a:t>
            </a:r>
          </a:p>
          <a:p>
            <a:r>
              <a:rPr lang="fi-FI" dirty="0">
                <a:solidFill>
                  <a:srgbClr val="0070C0"/>
                </a:solidFill>
              </a:rPr>
              <a:t>beth mae ’gwrth-hiliol’ yn ei olygu?</a:t>
            </a:r>
            <a:endParaRPr lang="en-GB" dirty="0">
              <a:solidFill>
                <a:srgbClr val="0070C0"/>
              </a:solidFill>
            </a:endParaRPr>
          </a:p>
        </p:txBody>
      </p:sp>
      <p:pic>
        <p:nvPicPr>
          <p:cNvPr id="8" name="Picture 7">
            <a:extLst>
              <a:ext uri="{FF2B5EF4-FFF2-40B4-BE49-F238E27FC236}">
                <a16:creationId xmlns:a16="http://schemas.microsoft.com/office/drawing/2014/main" id="{91809262-2E69-D090-0B75-A21C40057D43}"/>
              </a:ext>
            </a:extLst>
          </p:cNvPr>
          <p:cNvPicPr>
            <a:picLocks noChangeAspect="1"/>
          </p:cNvPicPr>
          <p:nvPr/>
        </p:nvPicPr>
        <p:blipFill>
          <a:blip r:embed="rId3"/>
          <a:stretch>
            <a:fillRect/>
          </a:stretch>
        </p:blipFill>
        <p:spPr>
          <a:xfrm>
            <a:off x="770676" y="1600201"/>
            <a:ext cx="5062648" cy="2424223"/>
          </a:xfrm>
          <a:prstGeom prst="rect">
            <a:avLst/>
          </a:prstGeom>
        </p:spPr>
      </p:pic>
    </p:spTree>
    <p:extLst>
      <p:ext uri="{BB962C8B-B14F-4D97-AF65-F5344CB8AC3E}">
        <p14:creationId xmlns:p14="http://schemas.microsoft.com/office/powerpoint/2010/main" val="12079233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4244-4E7B-AC3D-4258-6D74EA0D636E}"/>
              </a:ext>
            </a:extLst>
          </p:cNvPr>
          <p:cNvSpPr>
            <a:spLocks noGrp="1"/>
          </p:cNvSpPr>
          <p:nvPr>
            <p:ph type="title"/>
          </p:nvPr>
        </p:nvSpPr>
        <p:spPr/>
        <p:txBody>
          <a:bodyPr/>
          <a:lstStyle/>
          <a:p>
            <a:r>
              <a:rPr lang="en-GB" dirty="0"/>
              <a:t>Anti-Racist Wales Plan ( WG, 2022)</a:t>
            </a:r>
          </a:p>
        </p:txBody>
      </p:sp>
      <p:sp>
        <p:nvSpPr>
          <p:cNvPr id="3" name="Content Placeholder 2">
            <a:extLst>
              <a:ext uri="{FF2B5EF4-FFF2-40B4-BE49-F238E27FC236}">
                <a16:creationId xmlns:a16="http://schemas.microsoft.com/office/drawing/2014/main" id="{D061F96F-3B76-4504-87AC-C7DB42B885DD}"/>
              </a:ext>
            </a:extLst>
          </p:cNvPr>
          <p:cNvSpPr>
            <a:spLocks noGrp="1"/>
          </p:cNvSpPr>
          <p:nvPr>
            <p:ph sz="half" idx="1"/>
          </p:nvPr>
        </p:nvSpPr>
        <p:spPr/>
        <p:txBody>
          <a:bodyPr>
            <a:normAutofit fontScale="92500" lnSpcReduction="10000"/>
          </a:bodyPr>
          <a:lstStyle/>
          <a:p>
            <a:pPr marL="0" indent="0">
              <a:buNone/>
            </a:pPr>
            <a:endParaRPr lang="en-GB" dirty="0"/>
          </a:p>
          <a:p>
            <a:endParaRPr lang="en-GB" dirty="0"/>
          </a:p>
          <a:p>
            <a:endParaRPr lang="en-GB" dirty="0"/>
          </a:p>
          <a:p>
            <a:endParaRPr lang="en-GB" dirty="0"/>
          </a:p>
          <a:p>
            <a:endParaRPr lang="en-GB" dirty="0"/>
          </a:p>
          <a:p>
            <a:endParaRPr lang="en-GB" dirty="0"/>
          </a:p>
          <a:p>
            <a:r>
              <a:rPr lang="en-GB" dirty="0"/>
              <a:t>https://youtu.be/TJ6CPfVhWBQ</a:t>
            </a:r>
          </a:p>
        </p:txBody>
      </p:sp>
      <p:sp>
        <p:nvSpPr>
          <p:cNvPr id="4" name="Content Placeholder 3">
            <a:extLst>
              <a:ext uri="{FF2B5EF4-FFF2-40B4-BE49-F238E27FC236}">
                <a16:creationId xmlns:a16="http://schemas.microsoft.com/office/drawing/2014/main" id="{00E6E9C8-C5A5-59EC-5332-54F4F0C68DF2}"/>
              </a:ext>
            </a:extLst>
          </p:cNvPr>
          <p:cNvSpPr>
            <a:spLocks noGrp="1"/>
          </p:cNvSpPr>
          <p:nvPr>
            <p:ph sz="half" idx="2"/>
          </p:nvPr>
        </p:nvSpPr>
        <p:spPr>
          <a:xfrm>
            <a:off x="5994400" y="1600201"/>
            <a:ext cx="5384800" cy="3989040"/>
          </a:xfrm>
        </p:spPr>
        <p:txBody>
          <a:bodyPr>
            <a:normAutofit fontScale="92500" lnSpcReduction="10000"/>
          </a:bodyPr>
          <a:lstStyle/>
          <a:p>
            <a:r>
              <a:rPr lang="en-GB" dirty="0">
                <a:solidFill>
                  <a:srgbClr val="0070C0"/>
                </a:solidFill>
              </a:rPr>
              <a:t>The Welsh Government will take action to make Wales an Anti-racist nation. In many discussions and conversations with Black, Asian and Minority Ethnic people (ethnic minority people for short) and wider, they told WG that we needed to take an anti-racist approach</a:t>
            </a:r>
            <a:r>
              <a:rPr lang="en-GB" dirty="0"/>
              <a:t>. </a:t>
            </a:r>
          </a:p>
          <a:p>
            <a:r>
              <a:rPr lang="en-GB" dirty="0"/>
              <a:t>What does this mean?</a:t>
            </a:r>
          </a:p>
        </p:txBody>
      </p:sp>
      <p:pic>
        <p:nvPicPr>
          <p:cNvPr id="6" name="Picture 5">
            <a:extLst>
              <a:ext uri="{FF2B5EF4-FFF2-40B4-BE49-F238E27FC236}">
                <a16:creationId xmlns:a16="http://schemas.microsoft.com/office/drawing/2014/main" id="{F374CCD3-6FE8-D66A-94E6-09786E05CD56}"/>
              </a:ext>
            </a:extLst>
          </p:cNvPr>
          <p:cNvPicPr>
            <a:picLocks noChangeAspect="1"/>
          </p:cNvPicPr>
          <p:nvPr/>
        </p:nvPicPr>
        <p:blipFill>
          <a:blip r:embed="rId3"/>
          <a:stretch>
            <a:fillRect/>
          </a:stretch>
        </p:blipFill>
        <p:spPr>
          <a:xfrm>
            <a:off x="758308" y="1336039"/>
            <a:ext cx="5236092" cy="2718450"/>
          </a:xfrm>
          <a:prstGeom prst="rect">
            <a:avLst/>
          </a:prstGeom>
        </p:spPr>
      </p:pic>
    </p:spTree>
    <p:extLst>
      <p:ext uri="{BB962C8B-B14F-4D97-AF65-F5344CB8AC3E}">
        <p14:creationId xmlns:p14="http://schemas.microsoft.com/office/powerpoint/2010/main" val="7188606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9C7B-A9A2-B00D-7932-7CF5AFBCFA0B}"/>
              </a:ext>
            </a:extLst>
          </p:cNvPr>
          <p:cNvSpPr>
            <a:spLocks noGrp="1"/>
          </p:cNvSpPr>
          <p:nvPr>
            <p:ph type="title"/>
          </p:nvPr>
        </p:nvSpPr>
        <p:spPr/>
        <p:txBody>
          <a:bodyPr/>
          <a:lstStyle/>
          <a:p>
            <a:r>
              <a:rPr lang="en-GB" dirty="0"/>
              <a:t>Mae’r </a:t>
            </a:r>
            <a:r>
              <a:rPr lang="en-GB" dirty="0" err="1"/>
              <a:t>cynllun</a:t>
            </a:r>
            <a:r>
              <a:rPr lang="en-GB" dirty="0"/>
              <a:t> yn </a:t>
            </a:r>
            <a:r>
              <a:rPr lang="en-GB" dirty="0" err="1"/>
              <a:t>cydnabod</a:t>
            </a:r>
            <a:r>
              <a:rPr lang="en-GB" dirty="0"/>
              <a:t> bod:</a:t>
            </a:r>
          </a:p>
        </p:txBody>
      </p:sp>
      <p:sp>
        <p:nvSpPr>
          <p:cNvPr id="4" name="Content Placeholder 3">
            <a:extLst>
              <a:ext uri="{FF2B5EF4-FFF2-40B4-BE49-F238E27FC236}">
                <a16:creationId xmlns:a16="http://schemas.microsoft.com/office/drawing/2014/main" id="{6DFA6C09-3161-5040-E466-1B927DD2B089}"/>
              </a:ext>
            </a:extLst>
          </p:cNvPr>
          <p:cNvSpPr>
            <a:spLocks noGrp="1"/>
          </p:cNvSpPr>
          <p:nvPr>
            <p:ph sz="half" idx="2"/>
          </p:nvPr>
        </p:nvSpPr>
        <p:spPr/>
        <p:txBody>
          <a:bodyPr>
            <a:normAutofit fontScale="85000" lnSpcReduction="20000"/>
          </a:bodyPr>
          <a:lstStyle/>
          <a:p>
            <a:r>
              <a:rPr lang="en-GB" dirty="0"/>
              <a:t>y </a:t>
            </a:r>
            <a:r>
              <a:rPr lang="en-GB" dirty="0" err="1"/>
              <a:t>gred</a:t>
            </a:r>
            <a:r>
              <a:rPr lang="en-GB" dirty="0"/>
              <a:t> </a:t>
            </a:r>
            <a:r>
              <a:rPr lang="en-GB" dirty="0" err="1"/>
              <a:t>gyffredin</a:t>
            </a:r>
            <a:r>
              <a:rPr lang="en-GB" dirty="0"/>
              <a:t> </a:t>
            </a:r>
            <a:r>
              <a:rPr lang="en-GB" dirty="0" err="1"/>
              <a:t>oedd</a:t>
            </a:r>
            <a:r>
              <a:rPr lang="en-GB" dirty="0"/>
              <a:t> y </a:t>
            </a:r>
            <a:r>
              <a:rPr lang="en-GB" dirty="0" err="1"/>
              <a:t>gellid</a:t>
            </a:r>
            <a:r>
              <a:rPr lang="en-GB" dirty="0"/>
              <a:t> </a:t>
            </a:r>
            <a:r>
              <a:rPr lang="en-GB" dirty="0" err="1"/>
              <a:t>dileu</a:t>
            </a:r>
            <a:r>
              <a:rPr lang="en-GB" dirty="0"/>
              <a:t> </a:t>
            </a:r>
            <a:r>
              <a:rPr lang="en-GB" dirty="0" err="1"/>
              <a:t>hiliaeth</a:t>
            </a:r>
            <a:r>
              <a:rPr lang="en-GB" dirty="0"/>
              <a:t> pe bai pob person </a:t>
            </a:r>
            <a:r>
              <a:rPr lang="en-GB" dirty="0" err="1"/>
              <a:t>ethnig</a:t>
            </a:r>
            <a:r>
              <a:rPr lang="en-GB" dirty="0"/>
              <a:t> </a:t>
            </a:r>
            <a:r>
              <a:rPr lang="en-GB" dirty="0" err="1"/>
              <a:t>lleiafrifol</a:t>
            </a:r>
            <a:r>
              <a:rPr lang="en-GB" dirty="0"/>
              <a:t> yn “</a:t>
            </a:r>
            <a:r>
              <a:rPr lang="en-GB" dirty="0" err="1"/>
              <a:t>integreiddio</a:t>
            </a:r>
            <a:r>
              <a:rPr lang="en-GB" dirty="0"/>
              <a:t>” â </a:t>
            </a:r>
            <a:r>
              <a:rPr lang="en-GB" dirty="0" err="1"/>
              <a:t>chymdeithas</a:t>
            </a:r>
            <a:r>
              <a:rPr lang="en-GB" dirty="0"/>
              <a:t> </a:t>
            </a:r>
            <a:r>
              <a:rPr lang="en-GB" dirty="0" err="1"/>
              <a:t>brif</a:t>
            </a:r>
            <a:r>
              <a:rPr lang="en-GB" dirty="0"/>
              <a:t> </a:t>
            </a:r>
            <a:r>
              <a:rPr lang="en-GB" dirty="0" err="1"/>
              <a:t>ffrwd</a:t>
            </a:r>
            <a:r>
              <a:rPr lang="en-GB" dirty="0"/>
              <a:t>, </a:t>
            </a:r>
            <a:r>
              <a:rPr lang="en-GB" dirty="0" err="1"/>
              <a:t>h.y</a:t>
            </a:r>
            <a:r>
              <a:rPr lang="en-GB" dirty="0"/>
              <a:t>. yn dod yn fwy </a:t>
            </a:r>
            <a:r>
              <a:rPr lang="en-GB" dirty="0" err="1"/>
              <a:t>gorllewinol</a:t>
            </a:r>
            <a:r>
              <a:rPr lang="en-GB" dirty="0"/>
              <a:t>, yn </a:t>
            </a:r>
            <a:r>
              <a:rPr lang="en-GB" dirty="0" err="1"/>
              <a:t>dysgu’r</a:t>
            </a:r>
            <a:r>
              <a:rPr lang="en-GB" dirty="0"/>
              <a:t> </a:t>
            </a:r>
            <a:r>
              <a:rPr lang="en-GB" dirty="0" err="1"/>
              <a:t>brif</a:t>
            </a:r>
            <a:r>
              <a:rPr lang="en-GB" dirty="0"/>
              <a:t> </a:t>
            </a:r>
            <a:r>
              <a:rPr lang="en-GB" dirty="0" err="1"/>
              <a:t>iaith</a:t>
            </a:r>
            <a:r>
              <a:rPr lang="en-GB" dirty="0"/>
              <a:t> (ac yn </a:t>
            </a:r>
            <a:r>
              <a:rPr lang="en-GB" dirty="0" err="1"/>
              <a:t>colli</a:t>
            </a:r>
            <a:r>
              <a:rPr lang="en-GB" dirty="0"/>
              <a:t> ei </a:t>
            </a:r>
            <a:r>
              <a:rPr lang="en-GB" dirty="0" err="1"/>
              <a:t>ddiwylliant</a:t>
            </a:r>
            <a:r>
              <a:rPr lang="en-GB" dirty="0"/>
              <a:t>, ei </a:t>
            </a:r>
            <a:r>
              <a:rPr lang="en-GB" dirty="0" err="1"/>
              <a:t>acen</a:t>
            </a:r>
            <a:r>
              <a:rPr lang="en-GB" dirty="0"/>
              <a:t> a’i </a:t>
            </a:r>
            <a:r>
              <a:rPr lang="en-GB" dirty="0" err="1"/>
              <a:t>iaith</a:t>
            </a:r>
            <a:r>
              <a:rPr lang="en-GB" dirty="0"/>
              <a:t>) ac yn ymddwyn yn </a:t>
            </a:r>
            <a:r>
              <a:rPr lang="en-GB" dirty="0" err="1"/>
              <a:t>debycach</a:t>
            </a:r>
            <a:r>
              <a:rPr lang="en-GB" dirty="0"/>
              <a:t> i’r </a:t>
            </a:r>
            <a:r>
              <a:rPr lang="en-GB" dirty="0" err="1"/>
              <a:t>mwyafrif</a:t>
            </a:r>
            <a:r>
              <a:rPr lang="en-GB" dirty="0"/>
              <a:t>. </a:t>
            </a:r>
            <a:r>
              <a:rPr lang="en-GB" dirty="0" err="1"/>
              <a:t>Fodd</a:t>
            </a:r>
            <a:r>
              <a:rPr lang="en-GB" dirty="0"/>
              <a:t> </a:t>
            </a:r>
            <a:r>
              <a:rPr lang="en-GB" dirty="0" err="1"/>
              <a:t>bynnag</a:t>
            </a:r>
            <a:r>
              <a:rPr lang="en-GB" dirty="0"/>
              <a:t>, nid </a:t>
            </a:r>
            <a:r>
              <a:rPr lang="en-GB" dirty="0" err="1"/>
              <a:t>arweiniodd</a:t>
            </a:r>
            <a:r>
              <a:rPr lang="en-GB" dirty="0"/>
              <a:t> hyn at agweddau mwy </a:t>
            </a:r>
            <a:r>
              <a:rPr lang="en-GB" dirty="0" err="1"/>
              <a:t>cadarnhaol</a:t>
            </a:r>
            <a:r>
              <a:rPr lang="en-GB" dirty="0"/>
              <a:t> </a:t>
            </a:r>
            <a:r>
              <a:rPr lang="en-GB" dirty="0" err="1"/>
              <a:t>tuag</a:t>
            </a:r>
            <a:r>
              <a:rPr lang="en-GB" dirty="0"/>
              <a:t> at </a:t>
            </a:r>
            <a:r>
              <a:rPr lang="en-GB" dirty="0" err="1"/>
              <a:t>bobl</a:t>
            </a:r>
            <a:r>
              <a:rPr lang="en-GB" dirty="0"/>
              <a:t> </a:t>
            </a:r>
            <a:r>
              <a:rPr lang="en-GB" dirty="0" err="1"/>
              <a:t>ethnig</a:t>
            </a:r>
            <a:r>
              <a:rPr lang="en-GB" dirty="0"/>
              <a:t> </a:t>
            </a:r>
            <a:r>
              <a:rPr lang="en-GB" dirty="0" err="1"/>
              <a:t>leiafrifol</a:t>
            </a:r>
            <a:r>
              <a:rPr lang="en-GB" dirty="0"/>
              <a:t>. </a:t>
            </a:r>
            <a:r>
              <a:rPr lang="en-GB" dirty="0" err="1"/>
              <a:t>Roeddent</a:t>
            </a:r>
            <a:r>
              <a:rPr lang="en-GB" dirty="0"/>
              <a:t> yn dal i </a:t>
            </a:r>
            <a:r>
              <a:rPr lang="en-GB" dirty="0" err="1"/>
              <a:t>wynebu</a:t>
            </a:r>
            <a:r>
              <a:rPr lang="en-GB" dirty="0"/>
              <a:t> canlyniadau </a:t>
            </a:r>
            <a:r>
              <a:rPr lang="en-GB" dirty="0" err="1"/>
              <a:t>gwaeth</a:t>
            </a:r>
            <a:r>
              <a:rPr lang="en-GB" dirty="0"/>
              <a:t> (t.7)</a:t>
            </a:r>
          </a:p>
        </p:txBody>
      </p:sp>
      <p:pic>
        <p:nvPicPr>
          <p:cNvPr id="15" name="Content Placeholder 14">
            <a:extLst>
              <a:ext uri="{FF2B5EF4-FFF2-40B4-BE49-F238E27FC236}">
                <a16:creationId xmlns:a16="http://schemas.microsoft.com/office/drawing/2014/main" id="{9EFB51F6-E9B8-1DB2-70C4-D0CC99AF1783}"/>
              </a:ext>
            </a:extLst>
          </p:cNvPr>
          <p:cNvPicPr>
            <a:picLocks noGrp="1" noChangeAspect="1"/>
          </p:cNvPicPr>
          <p:nvPr>
            <p:ph sz="half" idx="1"/>
          </p:nvPr>
        </p:nvPicPr>
        <p:blipFill>
          <a:blip r:embed="rId3"/>
          <a:stretch>
            <a:fillRect/>
          </a:stretch>
        </p:blipFill>
        <p:spPr>
          <a:xfrm>
            <a:off x="1459378" y="1599852"/>
            <a:ext cx="3089820" cy="3989388"/>
          </a:xfrm>
        </p:spPr>
      </p:pic>
    </p:spTree>
    <p:extLst>
      <p:ext uri="{BB962C8B-B14F-4D97-AF65-F5344CB8AC3E}">
        <p14:creationId xmlns:p14="http://schemas.microsoft.com/office/powerpoint/2010/main" val="2303815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9C7B-A9A2-B00D-7932-7CF5AFBCFA0B}"/>
              </a:ext>
            </a:extLst>
          </p:cNvPr>
          <p:cNvSpPr>
            <a:spLocks noGrp="1"/>
          </p:cNvSpPr>
          <p:nvPr>
            <p:ph type="title"/>
          </p:nvPr>
        </p:nvSpPr>
        <p:spPr/>
        <p:txBody>
          <a:bodyPr/>
          <a:lstStyle/>
          <a:p>
            <a:r>
              <a:rPr lang="en-GB" dirty="0"/>
              <a:t>The plan recognises that:</a:t>
            </a:r>
          </a:p>
        </p:txBody>
      </p:sp>
      <p:sp>
        <p:nvSpPr>
          <p:cNvPr id="4" name="Content Placeholder 3">
            <a:extLst>
              <a:ext uri="{FF2B5EF4-FFF2-40B4-BE49-F238E27FC236}">
                <a16:creationId xmlns:a16="http://schemas.microsoft.com/office/drawing/2014/main" id="{6DFA6C09-3161-5040-E466-1B927DD2B089}"/>
              </a:ext>
            </a:extLst>
          </p:cNvPr>
          <p:cNvSpPr>
            <a:spLocks noGrp="1"/>
          </p:cNvSpPr>
          <p:nvPr>
            <p:ph sz="half" idx="2"/>
          </p:nvPr>
        </p:nvSpPr>
        <p:spPr/>
        <p:txBody>
          <a:bodyPr>
            <a:normAutofit fontScale="85000" lnSpcReduction="10000"/>
          </a:bodyPr>
          <a:lstStyle/>
          <a:p>
            <a:r>
              <a:rPr lang="en-GB" dirty="0">
                <a:solidFill>
                  <a:srgbClr val="0070C0"/>
                </a:solidFill>
              </a:rPr>
              <a:t>There is a common belief that if all ethnic minority people “integrate” into mainstream society i.e. became more westernised, learned the main language (and lost their cultures, accents and languages) and behave more like the majority, this would remove racism. However, this did not result in greater acceptance of ethnic minority people. The poorer outcomes for them remained (p.7)</a:t>
            </a:r>
          </a:p>
        </p:txBody>
      </p:sp>
      <p:pic>
        <p:nvPicPr>
          <p:cNvPr id="15" name="Content Placeholder 14">
            <a:extLst>
              <a:ext uri="{FF2B5EF4-FFF2-40B4-BE49-F238E27FC236}">
                <a16:creationId xmlns:a16="http://schemas.microsoft.com/office/drawing/2014/main" id="{9EFB51F6-E9B8-1DB2-70C4-D0CC99AF1783}"/>
              </a:ext>
            </a:extLst>
          </p:cNvPr>
          <p:cNvPicPr>
            <a:picLocks noGrp="1" noChangeAspect="1"/>
          </p:cNvPicPr>
          <p:nvPr>
            <p:ph sz="half" idx="1"/>
          </p:nvPr>
        </p:nvPicPr>
        <p:blipFill>
          <a:blip r:embed="rId3"/>
          <a:stretch>
            <a:fillRect/>
          </a:stretch>
        </p:blipFill>
        <p:spPr>
          <a:xfrm>
            <a:off x="1459378" y="1599852"/>
            <a:ext cx="3089820" cy="3989388"/>
          </a:xfrm>
        </p:spPr>
      </p:pic>
    </p:spTree>
    <p:extLst>
      <p:ext uri="{BB962C8B-B14F-4D97-AF65-F5344CB8AC3E}">
        <p14:creationId xmlns:p14="http://schemas.microsoft.com/office/powerpoint/2010/main" val="17659846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6FBB-ECF7-53EE-8749-D8C87F8459E1}"/>
              </a:ext>
            </a:extLst>
          </p:cNvPr>
          <p:cNvSpPr>
            <a:spLocks noGrp="1"/>
          </p:cNvSpPr>
          <p:nvPr>
            <p:ph type="title"/>
          </p:nvPr>
        </p:nvSpPr>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pic>
        <p:nvPicPr>
          <p:cNvPr id="6" name="Content Placeholder 5">
            <a:extLst>
              <a:ext uri="{FF2B5EF4-FFF2-40B4-BE49-F238E27FC236}">
                <a16:creationId xmlns:a16="http://schemas.microsoft.com/office/drawing/2014/main" id="{F9040E17-9A91-1E07-B430-00A8698758A1}"/>
              </a:ext>
            </a:extLst>
          </p:cNvPr>
          <p:cNvPicPr>
            <a:picLocks noGrp="1" noChangeAspect="1"/>
          </p:cNvPicPr>
          <p:nvPr>
            <p:ph sz="half" idx="1"/>
          </p:nvPr>
        </p:nvPicPr>
        <p:blipFill>
          <a:blip r:embed="rId2"/>
          <a:stretch>
            <a:fillRect/>
          </a:stretch>
        </p:blipFill>
        <p:spPr>
          <a:xfrm>
            <a:off x="1832935" y="1600200"/>
            <a:ext cx="2938130" cy="3989388"/>
          </a:xfrm>
        </p:spPr>
      </p:pic>
      <p:sp>
        <p:nvSpPr>
          <p:cNvPr id="4" name="Content Placeholder 3">
            <a:extLst>
              <a:ext uri="{FF2B5EF4-FFF2-40B4-BE49-F238E27FC236}">
                <a16:creationId xmlns:a16="http://schemas.microsoft.com/office/drawing/2014/main" id="{D9645B09-A91C-AEA2-BE87-3269904000BD}"/>
              </a:ext>
            </a:extLst>
          </p:cNvPr>
          <p:cNvSpPr>
            <a:spLocks noGrp="1"/>
          </p:cNvSpPr>
          <p:nvPr>
            <p:ph sz="half" idx="2"/>
          </p:nvPr>
        </p:nvSpPr>
        <p:spPr/>
        <p:txBody>
          <a:bodyPr>
            <a:normAutofit fontScale="92500" lnSpcReduction="10000"/>
          </a:bodyPr>
          <a:lstStyle/>
          <a:p>
            <a:r>
              <a:rPr lang="en-GB" dirty="0"/>
              <a:t>Nid yw’r </a:t>
            </a:r>
            <a:r>
              <a:rPr lang="en-GB" dirty="0" err="1"/>
              <a:t>syniad</a:t>
            </a:r>
            <a:r>
              <a:rPr lang="en-GB" dirty="0"/>
              <a:t> o “</a:t>
            </a:r>
            <a:r>
              <a:rPr lang="en-GB" dirty="0" err="1"/>
              <a:t>aml-ddiwylliannedd</a:t>
            </a:r>
            <a:r>
              <a:rPr lang="en-GB" dirty="0"/>
              <a:t>” wedi gweithio. Y </a:t>
            </a:r>
            <a:r>
              <a:rPr lang="en-GB" dirty="0" err="1"/>
              <a:t>syniad</a:t>
            </a:r>
            <a:r>
              <a:rPr lang="en-GB" dirty="0"/>
              <a:t> </a:t>
            </a:r>
            <a:r>
              <a:rPr lang="en-GB" dirty="0" err="1"/>
              <a:t>oedd</a:t>
            </a:r>
            <a:r>
              <a:rPr lang="en-GB" dirty="0"/>
              <a:t> pe bai </a:t>
            </a:r>
            <a:r>
              <a:rPr lang="en-GB" dirty="0" err="1"/>
              <a:t>lleiafrifoedd</a:t>
            </a:r>
            <a:r>
              <a:rPr lang="en-GB" dirty="0"/>
              <a:t> </a:t>
            </a:r>
            <a:r>
              <a:rPr lang="en-GB" dirty="0" err="1"/>
              <a:t>ethnig</a:t>
            </a:r>
            <a:r>
              <a:rPr lang="en-GB" dirty="0"/>
              <a:t> yn </a:t>
            </a:r>
            <a:r>
              <a:rPr lang="en-GB" dirty="0" err="1"/>
              <a:t>rhannu</a:t>
            </a:r>
            <a:r>
              <a:rPr lang="en-GB" dirty="0"/>
              <a:t> eu </a:t>
            </a:r>
            <a:r>
              <a:rPr lang="en-GB" dirty="0" err="1"/>
              <a:t>diwylliannau</a:t>
            </a:r>
            <a:r>
              <a:rPr lang="en-GB" dirty="0"/>
              <a:t> a'u </a:t>
            </a:r>
            <a:r>
              <a:rPr lang="en-GB" dirty="0" err="1"/>
              <a:t>traddodiadau</a:t>
            </a:r>
            <a:r>
              <a:rPr lang="en-GB" dirty="0"/>
              <a:t> y </a:t>
            </a:r>
            <a:r>
              <a:rPr lang="en-GB" dirty="0" err="1"/>
              <a:t>byddai</a:t>
            </a:r>
            <a:r>
              <a:rPr lang="en-GB" dirty="0"/>
              <a:t> </a:t>
            </a:r>
            <a:r>
              <a:rPr lang="en-GB" dirty="0" err="1"/>
              <a:t>hiliaeth</a:t>
            </a:r>
            <a:r>
              <a:rPr lang="en-GB" dirty="0"/>
              <a:t> yn </a:t>
            </a:r>
            <a:r>
              <a:rPr lang="en-GB" dirty="0" err="1"/>
              <a:t>diflannu</a:t>
            </a:r>
            <a:r>
              <a:rPr lang="en-GB" dirty="0"/>
              <a:t>. </a:t>
            </a:r>
            <a:r>
              <a:rPr lang="en-GB" dirty="0" err="1"/>
              <a:t>Teimlai</a:t>
            </a:r>
            <a:r>
              <a:rPr lang="en-GB" dirty="0"/>
              <a:t> pobl fod yn rhaid </a:t>
            </a:r>
            <a:r>
              <a:rPr lang="en-GB" dirty="0" err="1"/>
              <a:t>iddynt</a:t>
            </a:r>
            <a:r>
              <a:rPr lang="en-GB" dirty="0"/>
              <a:t> rannu eu </a:t>
            </a:r>
            <a:r>
              <a:rPr lang="en-GB" dirty="0" err="1"/>
              <a:t>diwylliannau</a:t>
            </a:r>
            <a:r>
              <a:rPr lang="en-GB" dirty="0"/>
              <a:t>, </a:t>
            </a:r>
            <a:r>
              <a:rPr lang="en-GB" dirty="0" err="1"/>
              <a:t>dyhuddo</a:t>
            </a:r>
            <a:r>
              <a:rPr lang="en-GB" dirty="0"/>
              <a:t> a </a:t>
            </a:r>
            <a:r>
              <a:rPr lang="en-GB" dirty="0" err="1"/>
              <a:t>gofyn</a:t>
            </a:r>
            <a:r>
              <a:rPr lang="en-GB" dirty="0"/>
              <a:t> am </a:t>
            </a:r>
            <a:r>
              <a:rPr lang="en-GB" dirty="0" err="1"/>
              <a:t>gynhwysiant</a:t>
            </a:r>
            <a:r>
              <a:rPr lang="en-GB" dirty="0"/>
              <a:t> - - </a:t>
            </a:r>
            <a:r>
              <a:rPr lang="en-GB" dirty="0" err="1"/>
              <a:t>ni</a:t>
            </a:r>
            <a:r>
              <a:rPr lang="en-GB" dirty="0"/>
              <a:t> </a:t>
            </a:r>
            <a:r>
              <a:rPr lang="en-GB" dirty="0" err="1"/>
              <a:t>weithiodd</a:t>
            </a:r>
            <a:r>
              <a:rPr lang="en-GB" dirty="0"/>
              <a:t> hyn (t.7)</a:t>
            </a:r>
          </a:p>
        </p:txBody>
      </p:sp>
    </p:spTree>
    <p:extLst>
      <p:ext uri="{BB962C8B-B14F-4D97-AF65-F5344CB8AC3E}">
        <p14:creationId xmlns:p14="http://schemas.microsoft.com/office/powerpoint/2010/main" val="2226528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6FBB-ECF7-53EE-8749-D8C87F8459E1}"/>
              </a:ext>
            </a:extLst>
          </p:cNvPr>
          <p:cNvSpPr>
            <a:spLocks noGrp="1"/>
          </p:cNvSpPr>
          <p:nvPr>
            <p:ph type="title"/>
          </p:nvPr>
        </p:nvSpPr>
        <p:spPr/>
        <p:txBody>
          <a:bodyPr/>
          <a:lstStyle/>
          <a:p>
            <a:r>
              <a:rPr lang="en-GB" dirty="0"/>
              <a:t>WG (2022) Anti Racist Wales Plan:</a:t>
            </a:r>
          </a:p>
        </p:txBody>
      </p:sp>
      <p:pic>
        <p:nvPicPr>
          <p:cNvPr id="6" name="Content Placeholder 5">
            <a:extLst>
              <a:ext uri="{FF2B5EF4-FFF2-40B4-BE49-F238E27FC236}">
                <a16:creationId xmlns:a16="http://schemas.microsoft.com/office/drawing/2014/main" id="{F9040E17-9A91-1E07-B430-00A8698758A1}"/>
              </a:ext>
            </a:extLst>
          </p:cNvPr>
          <p:cNvPicPr>
            <a:picLocks noGrp="1" noChangeAspect="1"/>
          </p:cNvPicPr>
          <p:nvPr>
            <p:ph sz="half" idx="1"/>
          </p:nvPr>
        </p:nvPicPr>
        <p:blipFill>
          <a:blip r:embed="rId2"/>
          <a:stretch>
            <a:fillRect/>
          </a:stretch>
        </p:blipFill>
        <p:spPr>
          <a:xfrm>
            <a:off x="1832935" y="1600200"/>
            <a:ext cx="2938130" cy="3989388"/>
          </a:xfrm>
        </p:spPr>
      </p:pic>
      <p:sp>
        <p:nvSpPr>
          <p:cNvPr id="4" name="Content Placeholder 3">
            <a:extLst>
              <a:ext uri="{FF2B5EF4-FFF2-40B4-BE49-F238E27FC236}">
                <a16:creationId xmlns:a16="http://schemas.microsoft.com/office/drawing/2014/main" id="{D9645B09-A91C-AEA2-BE87-3269904000BD}"/>
              </a:ext>
            </a:extLst>
          </p:cNvPr>
          <p:cNvSpPr>
            <a:spLocks noGrp="1"/>
          </p:cNvSpPr>
          <p:nvPr>
            <p:ph sz="half" idx="2"/>
          </p:nvPr>
        </p:nvSpPr>
        <p:spPr/>
        <p:txBody>
          <a:bodyPr>
            <a:normAutofit/>
          </a:bodyPr>
          <a:lstStyle/>
          <a:p>
            <a:r>
              <a:rPr lang="en-GB" dirty="0"/>
              <a:t>The idea of “multi-culturalism” has not worked. The thinking was that if ethnic minorities shared their cultures and traditions racism would disappear. People felt that they had to share their cultures, to appease and ask for inclusion - -this did not work (p.7)</a:t>
            </a:r>
          </a:p>
        </p:txBody>
      </p:sp>
    </p:spTree>
    <p:extLst>
      <p:ext uri="{BB962C8B-B14F-4D97-AF65-F5344CB8AC3E}">
        <p14:creationId xmlns:p14="http://schemas.microsoft.com/office/powerpoint/2010/main" val="42828987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FCEBE8C-9BBC-BA60-8B3A-297B5F0B16F1}"/>
              </a:ext>
            </a:extLst>
          </p:cNvPr>
          <p:cNvPicPr>
            <a:picLocks noGrp="1" noChangeAspect="1"/>
          </p:cNvPicPr>
          <p:nvPr>
            <p:ph sz="half" idx="1"/>
          </p:nvPr>
        </p:nvPicPr>
        <p:blipFill>
          <a:blip r:embed="rId3"/>
          <a:stretch>
            <a:fillRect/>
          </a:stretch>
        </p:blipFill>
        <p:spPr>
          <a:xfrm>
            <a:off x="1181202" y="1296988"/>
            <a:ext cx="4444796" cy="3989387"/>
          </a:xfrm>
        </p:spPr>
      </p:pic>
      <p:sp>
        <p:nvSpPr>
          <p:cNvPr id="4" name="Content Placeholder 3">
            <a:extLst>
              <a:ext uri="{FF2B5EF4-FFF2-40B4-BE49-F238E27FC236}">
                <a16:creationId xmlns:a16="http://schemas.microsoft.com/office/drawing/2014/main" id="{348CA5E8-740E-CB18-ED49-6D45D40A13ED}"/>
              </a:ext>
            </a:extLst>
          </p:cNvPr>
          <p:cNvSpPr>
            <a:spLocks noGrp="1"/>
          </p:cNvSpPr>
          <p:nvPr>
            <p:ph sz="half" idx="2"/>
          </p:nvPr>
        </p:nvSpPr>
        <p:spPr>
          <a:xfrm>
            <a:off x="6299200" y="1417638"/>
            <a:ext cx="5384800" cy="3989040"/>
          </a:xfrm>
        </p:spPr>
        <p:txBody>
          <a:bodyPr>
            <a:normAutofit fontScale="77500" lnSpcReduction="20000"/>
          </a:bodyPr>
          <a:lstStyle/>
          <a:p>
            <a:r>
              <a:rPr lang="en-GB" dirty="0" err="1"/>
              <a:t>Bu’r</a:t>
            </a:r>
            <a:r>
              <a:rPr lang="en-GB" dirty="0"/>
              <a:t> dull </a:t>
            </a:r>
            <a:r>
              <a:rPr lang="en-GB" dirty="0" err="1"/>
              <a:t>mwyaf</a:t>
            </a:r>
            <a:r>
              <a:rPr lang="en-GB" dirty="0"/>
              <a:t> </a:t>
            </a:r>
            <a:r>
              <a:rPr lang="en-GB" dirty="0" err="1"/>
              <a:t>diweddar</a:t>
            </a:r>
            <a:r>
              <a:rPr lang="en-GB" dirty="0"/>
              <a:t> o sicrhau “</a:t>
            </a:r>
            <a:r>
              <a:rPr lang="en-GB" dirty="0" err="1"/>
              <a:t>cydraddoldeb</a:t>
            </a:r>
            <a:r>
              <a:rPr lang="en-GB" dirty="0"/>
              <a:t> </a:t>
            </a:r>
            <a:r>
              <a:rPr lang="en-GB" dirty="0" err="1"/>
              <a:t>hil</a:t>
            </a:r>
            <a:r>
              <a:rPr lang="en-GB" dirty="0"/>
              <a:t>” yn fwy </a:t>
            </a:r>
            <a:r>
              <a:rPr lang="en-GB" dirty="0" err="1"/>
              <a:t>llwyddiannus</a:t>
            </a:r>
            <a:r>
              <a:rPr lang="en-GB" dirty="0"/>
              <a:t>, gan ei fod yn seiliedig ar </a:t>
            </a:r>
            <a:r>
              <a:rPr lang="en-GB" dirty="0" err="1"/>
              <a:t>Ddeddf</a:t>
            </a:r>
            <a:r>
              <a:rPr lang="en-GB" dirty="0"/>
              <a:t> </a:t>
            </a:r>
            <a:r>
              <a:rPr lang="en-GB" dirty="0" err="1"/>
              <a:t>Cydraddoldeb</a:t>
            </a:r>
            <a:r>
              <a:rPr lang="en-GB" dirty="0"/>
              <a:t> 2010</a:t>
            </a:r>
          </a:p>
          <a:p>
            <a:endParaRPr lang="en-GB" dirty="0">
              <a:solidFill>
                <a:srgbClr val="0070C0"/>
              </a:solidFill>
            </a:endParaRPr>
          </a:p>
          <a:p>
            <a:r>
              <a:rPr lang="en-GB" dirty="0"/>
              <a:t>Er enghraifft, gallai pobl </a:t>
            </a:r>
            <a:r>
              <a:rPr lang="en-GB" dirty="0" err="1"/>
              <a:t>ethnig</a:t>
            </a:r>
            <a:r>
              <a:rPr lang="en-GB" dirty="0"/>
              <a:t> </a:t>
            </a:r>
            <a:r>
              <a:rPr lang="en-GB" dirty="0" err="1"/>
              <a:t>leiafrifol</a:t>
            </a:r>
            <a:r>
              <a:rPr lang="en-GB" dirty="0"/>
              <a:t> </a:t>
            </a:r>
            <a:r>
              <a:rPr lang="en-GB" dirty="0" err="1"/>
              <a:t>fanteisio</a:t>
            </a:r>
            <a:r>
              <a:rPr lang="en-GB" dirty="0"/>
              <a:t> ar </a:t>
            </a:r>
            <a:r>
              <a:rPr lang="en-GB" dirty="0" err="1"/>
              <a:t>gyfleoedd</a:t>
            </a:r>
            <a:r>
              <a:rPr lang="en-GB" dirty="0"/>
              <a:t> </a:t>
            </a:r>
            <a:r>
              <a:rPr lang="en-GB" dirty="0" err="1"/>
              <a:t>hyfforddi</a:t>
            </a:r>
            <a:r>
              <a:rPr lang="en-GB" dirty="0"/>
              <a:t> a </a:t>
            </a:r>
            <a:r>
              <a:rPr lang="en-GB" dirty="0" err="1"/>
              <a:t>datblygu</a:t>
            </a:r>
            <a:r>
              <a:rPr lang="en-GB" dirty="0"/>
              <a:t> fel rhan o’r camau gweithredu </a:t>
            </a:r>
            <a:r>
              <a:rPr lang="en-GB" dirty="0" err="1"/>
              <a:t>cadarnhaol</a:t>
            </a:r>
            <a:r>
              <a:rPr lang="en-GB" dirty="0"/>
              <a:t> a </a:t>
            </a:r>
            <a:r>
              <a:rPr lang="en-GB" dirty="0" err="1"/>
              <a:t>ganiatawyd</a:t>
            </a:r>
            <a:r>
              <a:rPr lang="en-GB" dirty="0"/>
              <a:t> o dan y </a:t>
            </a:r>
            <a:r>
              <a:rPr lang="en-GB" dirty="0" err="1"/>
              <a:t>Ddeddf</a:t>
            </a:r>
            <a:r>
              <a:rPr lang="en-GB" dirty="0"/>
              <a:t> </a:t>
            </a:r>
            <a:r>
              <a:rPr lang="en-GB" dirty="0" err="1"/>
              <a:t>Cydraddoldeb</a:t>
            </a:r>
            <a:r>
              <a:rPr lang="en-GB" dirty="0"/>
              <a:t>. </a:t>
            </a:r>
            <a:r>
              <a:rPr lang="en-GB" dirty="0" err="1"/>
              <a:t>Fodd</a:t>
            </a:r>
            <a:r>
              <a:rPr lang="en-GB" dirty="0"/>
              <a:t> </a:t>
            </a:r>
            <a:r>
              <a:rPr lang="en-GB" dirty="0" err="1"/>
              <a:t>bynnag</a:t>
            </a:r>
            <a:r>
              <a:rPr lang="en-GB" dirty="0"/>
              <a:t>, </a:t>
            </a:r>
            <a:r>
              <a:rPr lang="en-GB" dirty="0" err="1"/>
              <a:t>roedd</a:t>
            </a:r>
            <a:r>
              <a:rPr lang="en-GB" dirty="0"/>
              <a:t> y rhai a </a:t>
            </a:r>
            <a:r>
              <a:rPr lang="en-GB" dirty="0" err="1"/>
              <a:t>oedd</a:t>
            </a:r>
            <a:r>
              <a:rPr lang="en-GB" dirty="0"/>
              <a:t> yn </a:t>
            </a:r>
            <a:r>
              <a:rPr lang="en-GB" dirty="0" err="1"/>
              <a:t>llwyddo</a:t>
            </a:r>
            <a:r>
              <a:rPr lang="en-GB" dirty="0"/>
              <a:t> </a:t>
            </a:r>
            <a:r>
              <a:rPr lang="en-GB" dirty="0" err="1"/>
              <a:t>drwy</a:t>
            </a:r>
            <a:r>
              <a:rPr lang="en-GB" dirty="0"/>
              <a:t> gael </a:t>
            </a:r>
            <a:r>
              <a:rPr lang="en-GB" dirty="0" err="1"/>
              <a:t>rhyw</a:t>
            </a:r>
            <a:r>
              <a:rPr lang="en-GB" dirty="0"/>
              <a:t> </a:t>
            </a:r>
            <a:r>
              <a:rPr lang="en-GB" dirty="0" err="1"/>
              <a:t>fath</a:t>
            </a:r>
            <a:r>
              <a:rPr lang="en-GB" dirty="0"/>
              <a:t> o </a:t>
            </a:r>
            <a:r>
              <a:rPr lang="en-GB" dirty="0" err="1"/>
              <a:t>gyfle</a:t>
            </a:r>
            <a:r>
              <a:rPr lang="en-GB" dirty="0"/>
              <a:t> cyfartal i </a:t>
            </a:r>
            <a:r>
              <a:rPr lang="en-GB" dirty="0" err="1"/>
              <a:t>ymuno</a:t>
            </a:r>
            <a:r>
              <a:rPr lang="en-GB" dirty="0"/>
              <a:t> â </a:t>
            </a:r>
            <a:r>
              <a:rPr lang="en-GB" dirty="0" err="1"/>
              <a:t>sefydliadau</a:t>
            </a:r>
            <a:r>
              <a:rPr lang="en-GB" dirty="0"/>
              <a:t>, yn </a:t>
            </a:r>
            <a:r>
              <a:rPr lang="en-GB" dirty="0" err="1"/>
              <a:t>aml</a:t>
            </a:r>
            <a:r>
              <a:rPr lang="en-GB" dirty="0"/>
              <a:t> yn </a:t>
            </a:r>
            <a:r>
              <a:rPr lang="en-GB" dirty="0" err="1"/>
              <a:t>methu</a:t>
            </a:r>
            <a:r>
              <a:rPr lang="en-GB" dirty="0"/>
              <a:t> yn </a:t>
            </a:r>
            <a:r>
              <a:rPr lang="en-GB" dirty="0" err="1"/>
              <a:t>fuan</a:t>
            </a:r>
            <a:r>
              <a:rPr lang="en-GB" dirty="0"/>
              <a:t> wedi hynny. </a:t>
            </a:r>
            <a:endParaRPr lang="en-GB" dirty="0">
              <a:solidFill>
                <a:srgbClr val="0070C0"/>
              </a:solidFill>
            </a:endParaRPr>
          </a:p>
        </p:txBody>
      </p:sp>
      <p:sp>
        <p:nvSpPr>
          <p:cNvPr id="5" name="Title 1">
            <a:extLst>
              <a:ext uri="{FF2B5EF4-FFF2-40B4-BE49-F238E27FC236}">
                <a16:creationId xmlns:a16="http://schemas.microsoft.com/office/drawing/2014/main" id="{DE27091B-02FE-E077-47EA-888451ED8858}"/>
              </a:ext>
            </a:extLst>
          </p:cNvPr>
          <p:cNvSpPr>
            <a:spLocks noGrp="1"/>
          </p:cNvSpPr>
          <p:nvPr>
            <p:ph type="title"/>
          </p:nvPr>
        </p:nvSpPr>
        <p:spPr>
          <a:xfrm>
            <a:off x="609600" y="274638"/>
            <a:ext cx="10873563" cy="1143000"/>
          </a:xfrm>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spTree>
    <p:extLst>
      <p:ext uri="{BB962C8B-B14F-4D97-AF65-F5344CB8AC3E}">
        <p14:creationId xmlns:p14="http://schemas.microsoft.com/office/powerpoint/2010/main" val="1035536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FCEBE8C-9BBC-BA60-8B3A-297B5F0B16F1}"/>
              </a:ext>
            </a:extLst>
          </p:cNvPr>
          <p:cNvPicPr>
            <a:picLocks noGrp="1" noChangeAspect="1"/>
          </p:cNvPicPr>
          <p:nvPr>
            <p:ph sz="half" idx="1"/>
          </p:nvPr>
        </p:nvPicPr>
        <p:blipFill>
          <a:blip r:embed="rId3"/>
          <a:stretch>
            <a:fillRect/>
          </a:stretch>
        </p:blipFill>
        <p:spPr>
          <a:xfrm>
            <a:off x="1181202" y="1296988"/>
            <a:ext cx="4444796" cy="3989387"/>
          </a:xfrm>
        </p:spPr>
      </p:pic>
      <p:sp>
        <p:nvSpPr>
          <p:cNvPr id="4" name="Content Placeholder 3">
            <a:extLst>
              <a:ext uri="{FF2B5EF4-FFF2-40B4-BE49-F238E27FC236}">
                <a16:creationId xmlns:a16="http://schemas.microsoft.com/office/drawing/2014/main" id="{348CA5E8-740E-CB18-ED49-6D45D40A13ED}"/>
              </a:ext>
            </a:extLst>
          </p:cNvPr>
          <p:cNvSpPr>
            <a:spLocks noGrp="1"/>
          </p:cNvSpPr>
          <p:nvPr>
            <p:ph sz="half" idx="2"/>
          </p:nvPr>
        </p:nvSpPr>
        <p:spPr>
          <a:xfrm>
            <a:off x="6299200" y="1417638"/>
            <a:ext cx="5384800" cy="3989040"/>
          </a:xfrm>
        </p:spPr>
        <p:txBody>
          <a:bodyPr>
            <a:normAutofit fontScale="70000" lnSpcReduction="20000"/>
          </a:bodyPr>
          <a:lstStyle/>
          <a:p>
            <a:r>
              <a:rPr lang="en-GB" dirty="0">
                <a:solidFill>
                  <a:srgbClr val="0070C0"/>
                </a:solidFill>
              </a:rPr>
              <a:t>The more recent approach of “race equality” worked better, as it was, and still is, under-pinned by the Equality Act 2010.</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(p.7)</a:t>
            </a:r>
          </a:p>
        </p:txBody>
      </p:sp>
      <p:sp>
        <p:nvSpPr>
          <p:cNvPr id="5" name="Title 1">
            <a:extLst>
              <a:ext uri="{FF2B5EF4-FFF2-40B4-BE49-F238E27FC236}">
                <a16:creationId xmlns:a16="http://schemas.microsoft.com/office/drawing/2014/main" id="{DE27091B-02FE-E077-47EA-888451ED8858}"/>
              </a:ext>
            </a:extLst>
          </p:cNvPr>
          <p:cNvSpPr>
            <a:spLocks noGrp="1"/>
          </p:cNvSpPr>
          <p:nvPr>
            <p:ph type="title"/>
          </p:nvPr>
        </p:nvSpPr>
        <p:spPr>
          <a:xfrm>
            <a:off x="609600" y="274638"/>
            <a:ext cx="10972800" cy="1143000"/>
          </a:xfrm>
        </p:spPr>
        <p:txBody>
          <a:bodyPr/>
          <a:lstStyle/>
          <a:p>
            <a:r>
              <a:rPr lang="en-GB" dirty="0" err="1"/>
              <a:t>LlC</a:t>
            </a:r>
            <a:r>
              <a:rPr lang="en-GB" dirty="0"/>
              <a:t> (2022) Anti-Racist Wales Plan:</a:t>
            </a:r>
          </a:p>
        </p:txBody>
      </p:sp>
    </p:spTree>
    <p:extLst>
      <p:ext uri="{BB962C8B-B14F-4D97-AF65-F5344CB8AC3E}">
        <p14:creationId xmlns:p14="http://schemas.microsoft.com/office/powerpoint/2010/main" val="3807814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D9A5A41-DC57-92B8-12A6-F5D8F62CC70E}"/>
              </a:ext>
            </a:extLst>
          </p:cNvPr>
          <p:cNvPicPr>
            <a:picLocks noGrp="1" noChangeAspect="1"/>
          </p:cNvPicPr>
          <p:nvPr>
            <p:ph sz="half" idx="1"/>
          </p:nvPr>
        </p:nvPicPr>
        <p:blipFill>
          <a:blip r:embed="rId2"/>
          <a:stretch>
            <a:fillRect/>
          </a:stretch>
        </p:blipFill>
        <p:spPr>
          <a:xfrm>
            <a:off x="1796410" y="1306597"/>
            <a:ext cx="3232790" cy="4282991"/>
          </a:xfrm>
        </p:spPr>
      </p:pic>
      <p:sp>
        <p:nvSpPr>
          <p:cNvPr id="4" name="Content Placeholder 3">
            <a:extLst>
              <a:ext uri="{FF2B5EF4-FFF2-40B4-BE49-F238E27FC236}">
                <a16:creationId xmlns:a16="http://schemas.microsoft.com/office/drawing/2014/main" id="{F34599FB-4DA8-E2BA-DAB6-023DFA2FFA85}"/>
              </a:ext>
            </a:extLst>
          </p:cNvPr>
          <p:cNvSpPr>
            <a:spLocks noGrp="1"/>
          </p:cNvSpPr>
          <p:nvPr>
            <p:ph sz="half" idx="2"/>
          </p:nvPr>
        </p:nvSpPr>
        <p:spPr/>
        <p:txBody>
          <a:bodyPr>
            <a:normAutofit fontScale="77500" lnSpcReduction="20000"/>
          </a:bodyPr>
          <a:lstStyle/>
          <a:p>
            <a:r>
              <a:rPr lang="en-GB" dirty="0"/>
              <a:t>“</a:t>
            </a:r>
            <a:r>
              <a:rPr lang="en-GB" dirty="0" err="1"/>
              <a:t>amrywiaeth</a:t>
            </a:r>
            <a:r>
              <a:rPr lang="en-GB" dirty="0"/>
              <a:t> a chynhwysiant” wedi </a:t>
            </a:r>
            <a:r>
              <a:rPr lang="en-GB" dirty="0" err="1"/>
              <a:t>methu</a:t>
            </a:r>
            <a:r>
              <a:rPr lang="en-GB" dirty="0"/>
              <a:t> hefyd. Nid </a:t>
            </a:r>
            <a:r>
              <a:rPr lang="en-GB" dirty="0" err="1"/>
              <a:t>oedd</a:t>
            </a:r>
            <a:r>
              <a:rPr lang="en-GB" dirty="0"/>
              <a:t> y </a:t>
            </a:r>
            <a:r>
              <a:rPr lang="en-GB" dirty="0" err="1"/>
              <a:t>ffocws</a:t>
            </a:r>
            <a:r>
              <a:rPr lang="en-GB" dirty="0"/>
              <a:t> hwn ar gynnwys pobl o </a:t>
            </a:r>
            <a:r>
              <a:rPr lang="en-GB" dirty="0" err="1"/>
              <a:t>gefndiroedd</a:t>
            </a:r>
            <a:r>
              <a:rPr lang="en-GB" dirty="0"/>
              <a:t> gwahanol, fel </a:t>
            </a:r>
            <a:r>
              <a:rPr lang="en-GB" dirty="0" err="1"/>
              <a:t>menywod</a:t>
            </a:r>
            <a:r>
              <a:rPr lang="en-GB" dirty="0"/>
              <a:t>, LHDTC+ a </a:t>
            </a:r>
            <a:r>
              <a:rPr lang="en-GB" dirty="0" err="1"/>
              <a:t>phobl</a:t>
            </a:r>
            <a:r>
              <a:rPr lang="en-GB" dirty="0"/>
              <a:t> </a:t>
            </a:r>
            <a:r>
              <a:rPr lang="en-GB" dirty="0" err="1"/>
              <a:t>anabl</a:t>
            </a:r>
            <a:r>
              <a:rPr lang="en-GB" dirty="0"/>
              <a:t> er enghraifft, mewn </a:t>
            </a:r>
            <a:r>
              <a:rPr lang="en-GB" dirty="0" err="1"/>
              <a:t>trafodaethau</a:t>
            </a:r>
            <a:r>
              <a:rPr lang="en-GB" dirty="0"/>
              <a:t> ac wrth rannu barn, a thrwy hynny roi lle </a:t>
            </a:r>
            <a:r>
              <a:rPr lang="en-GB" dirty="0" err="1"/>
              <a:t>iddynt</a:t>
            </a:r>
            <a:r>
              <a:rPr lang="en-GB" dirty="0"/>
              <a:t> “o </a:t>
            </a:r>
            <a:r>
              <a:rPr lang="en-GB" dirty="0" err="1"/>
              <a:t>amgylch</a:t>
            </a:r>
            <a:r>
              <a:rPr lang="en-GB" dirty="0"/>
              <a:t> y </a:t>
            </a:r>
            <a:r>
              <a:rPr lang="en-GB" dirty="0" err="1"/>
              <a:t>bwrdd</a:t>
            </a:r>
            <a:r>
              <a:rPr lang="en-GB" dirty="0"/>
              <a:t>” yn </a:t>
            </a:r>
            <a:r>
              <a:rPr lang="en-GB" dirty="0" err="1"/>
              <a:t>ystyried</a:t>
            </a:r>
            <a:r>
              <a:rPr lang="en-GB" dirty="0"/>
              <a:t> </a:t>
            </a:r>
            <a:r>
              <a:rPr lang="en-GB" dirty="0" err="1"/>
              <a:t>anghydbwysedd</a:t>
            </a:r>
            <a:r>
              <a:rPr lang="en-GB" dirty="0"/>
              <a:t> </a:t>
            </a:r>
            <a:r>
              <a:rPr lang="en-GB" dirty="0" err="1"/>
              <a:t>grym</a:t>
            </a:r>
            <a:r>
              <a:rPr lang="en-GB" dirty="0"/>
              <a:t> </a:t>
            </a:r>
            <a:r>
              <a:rPr lang="en-GB" dirty="0" err="1"/>
              <a:t>ychwaith</a:t>
            </a:r>
            <a:r>
              <a:rPr lang="en-GB" dirty="0"/>
              <a:t>. </a:t>
            </a:r>
            <a:r>
              <a:rPr lang="en-GB" dirty="0" err="1"/>
              <a:t>Prin</a:t>
            </a:r>
            <a:r>
              <a:rPr lang="en-GB" dirty="0"/>
              <a:t> </a:t>
            </a:r>
            <a:r>
              <a:rPr lang="en-GB" dirty="0" err="1"/>
              <a:t>oedd</a:t>
            </a:r>
            <a:r>
              <a:rPr lang="en-GB" dirty="0"/>
              <a:t> </a:t>
            </a:r>
            <a:r>
              <a:rPr lang="en-GB" dirty="0" err="1"/>
              <a:t>gwerth</a:t>
            </a:r>
            <a:r>
              <a:rPr lang="en-GB" dirty="0"/>
              <a:t> eu cyfranogiad a </a:t>
            </a:r>
            <a:r>
              <a:rPr lang="en-GB" dirty="0" err="1"/>
              <a:t>chawsant</a:t>
            </a:r>
            <a:r>
              <a:rPr lang="en-GB" dirty="0"/>
              <a:t> eu </a:t>
            </a:r>
            <a:r>
              <a:rPr lang="en-GB" dirty="0" err="1"/>
              <a:t>siomi</a:t>
            </a:r>
            <a:r>
              <a:rPr lang="en-GB" dirty="0"/>
              <a:t> gan </a:t>
            </a:r>
            <a:r>
              <a:rPr lang="en-GB" dirty="0" err="1"/>
              <a:t>ganlyniadau</a:t>
            </a:r>
            <a:r>
              <a:rPr lang="en-GB" dirty="0"/>
              <a:t> eu </a:t>
            </a:r>
            <a:r>
              <a:rPr lang="en-GB" dirty="0" err="1"/>
              <a:t>cyfraniadau</a:t>
            </a:r>
            <a:r>
              <a:rPr lang="en-GB" dirty="0"/>
              <a:t> a’u </a:t>
            </a:r>
            <a:r>
              <a:rPr lang="en-GB" dirty="0" err="1"/>
              <a:t>hymdrechion</a:t>
            </a:r>
            <a:r>
              <a:rPr lang="en-GB" dirty="0"/>
              <a:t> (t.8)</a:t>
            </a:r>
            <a:endParaRPr lang="en-GB" dirty="0">
              <a:solidFill>
                <a:srgbClr val="0070C0"/>
              </a:solidFill>
            </a:endParaRPr>
          </a:p>
        </p:txBody>
      </p:sp>
      <p:sp>
        <p:nvSpPr>
          <p:cNvPr id="5" name="Title 1">
            <a:extLst>
              <a:ext uri="{FF2B5EF4-FFF2-40B4-BE49-F238E27FC236}">
                <a16:creationId xmlns:a16="http://schemas.microsoft.com/office/drawing/2014/main" id="{63C93332-10C2-119C-84FC-BC5F205645FC}"/>
              </a:ext>
            </a:extLst>
          </p:cNvPr>
          <p:cNvSpPr>
            <a:spLocks noGrp="1"/>
          </p:cNvSpPr>
          <p:nvPr>
            <p:ph type="title"/>
          </p:nvPr>
        </p:nvSpPr>
        <p:spPr>
          <a:xfrm>
            <a:off x="609600" y="274638"/>
            <a:ext cx="10972800" cy="1143000"/>
          </a:xfrm>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spTree>
    <p:extLst>
      <p:ext uri="{BB962C8B-B14F-4D97-AF65-F5344CB8AC3E}">
        <p14:creationId xmlns:p14="http://schemas.microsoft.com/office/powerpoint/2010/main" val="34364320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D9A5A41-DC57-92B8-12A6-F5D8F62CC70E}"/>
              </a:ext>
            </a:extLst>
          </p:cNvPr>
          <p:cNvPicPr>
            <a:picLocks noGrp="1" noChangeAspect="1"/>
          </p:cNvPicPr>
          <p:nvPr>
            <p:ph sz="half" idx="1"/>
          </p:nvPr>
        </p:nvPicPr>
        <p:blipFill>
          <a:blip r:embed="rId2"/>
          <a:stretch>
            <a:fillRect/>
          </a:stretch>
        </p:blipFill>
        <p:spPr>
          <a:xfrm>
            <a:off x="1796410" y="1306597"/>
            <a:ext cx="3232790" cy="4282991"/>
          </a:xfrm>
        </p:spPr>
      </p:pic>
      <p:sp>
        <p:nvSpPr>
          <p:cNvPr id="4" name="Content Placeholder 3">
            <a:extLst>
              <a:ext uri="{FF2B5EF4-FFF2-40B4-BE49-F238E27FC236}">
                <a16:creationId xmlns:a16="http://schemas.microsoft.com/office/drawing/2014/main" id="{F34599FB-4DA8-E2BA-DAB6-023DFA2FFA85}"/>
              </a:ext>
            </a:extLst>
          </p:cNvPr>
          <p:cNvSpPr>
            <a:spLocks noGrp="1"/>
          </p:cNvSpPr>
          <p:nvPr>
            <p:ph sz="half" idx="2"/>
          </p:nvPr>
        </p:nvSpPr>
        <p:spPr/>
        <p:txBody>
          <a:bodyPr>
            <a:normAutofit fontScale="85000" lnSpcReduction="20000"/>
          </a:bodyPr>
          <a:lstStyle/>
          <a:p>
            <a:r>
              <a:rPr lang="en-GB" dirty="0">
                <a:solidFill>
                  <a:srgbClr val="0070C0"/>
                </a:solidFill>
              </a:rPr>
              <a:t>“diversity and inclusion” has also failed. This focus of involving people from different backgrounds such as women, LGBTQ+ and disabled people for example, in discussions and opinion sharing; and so bringing them “to the table”, also didn’t take account of the power imbalances. Their participation had limited value and left them disappointed with the results of their inputs and efforts.</a:t>
            </a:r>
          </a:p>
        </p:txBody>
      </p:sp>
      <p:sp>
        <p:nvSpPr>
          <p:cNvPr id="5" name="Title 1">
            <a:extLst>
              <a:ext uri="{FF2B5EF4-FFF2-40B4-BE49-F238E27FC236}">
                <a16:creationId xmlns:a16="http://schemas.microsoft.com/office/drawing/2014/main" id="{63C93332-10C2-119C-84FC-BC5F205645FC}"/>
              </a:ext>
            </a:extLst>
          </p:cNvPr>
          <p:cNvSpPr>
            <a:spLocks noGrp="1"/>
          </p:cNvSpPr>
          <p:nvPr>
            <p:ph type="title"/>
          </p:nvPr>
        </p:nvSpPr>
        <p:spPr>
          <a:xfrm>
            <a:off x="609600" y="274638"/>
            <a:ext cx="10972800" cy="1143000"/>
          </a:xfrm>
        </p:spPr>
        <p:txBody>
          <a:bodyPr/>
          <a:lstStyle/>
          <a:p>
            <a:r>
              <a:rPr lang="en-GB" dirty="0"/>
              <a:t>WG (2022) Anti Racist Wales Plan:</a:t>
            </a:r>
          </a:p>
        </p:txBody>
      </p:sp>
    </p:spTree>
    <p:extLst>
      <p:ext uri="{BB962C8B-B14F-4D97-AF65-F5344CB8AC3E}">
        <p14:creationId xmlns:p14="http://schemas.microsoft.com/office/powerpoint/2010/main" val="24473869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3F616-9078-8B19-8E50-2E1CED0CEFF0}"/>
              </a:ext>
            </a:extLst>
          </p:cNvPr>
          <p:cNvPicPr>
            <a:picLocks noGrp="1" noChangeAspect="1"/>
          </p:cNvPicPr>
          <p:nvPr>
            <p:ph sz="half" idx="1"/>
          </p:nvPr>
        </p:nvPicPr>
        <p:blipFill>
          <a:blip r:embed="rId3"/>
          <a:stretch>
            <a:fillRect/>
          </a:stretch>
        </p:blipFill>
        <p:spPr>
          <a:xfrm>
            <a:off x="1133843" y="846138"/>
            <a:ext cx="4554201" cy="4193197"/>
          </a:xfrm>
        </p:spPr>
      </p:pic>
      <p:sp>
        <p:nvSpPr>
          <p:cNvPr id="4" name="Content Placeholder 3">
            <a:extLst>
              <a:ext uri="{FF2B5EF4-FFF2-40B4-BE49-F238E27FC236}">
                <a16:creationId xmlns:a16="http://schemas.microsoft.com/office/drawing/2014/main" id="{6EA473A4-6367-FDE3-712E-1A52F536DD18}"/>
              </a:ext>
            </a:extLst>
          </p:cNvPr>
          <p:cNvSpPr>
            <a:spLocks noGrp="1"/>
          </p:cNvSpPr>
          <p:nvPr>
            <p:ph sz="half" idx="2"/>
          </p:nvPr>
        </p:nvSpPr>
        <p:spPr>
          <a:xfrm>
            <a:off x="6293293" y="1050295"/>
            <a:ext cx="5384800" cy="3989040"/>
          </a:xfrm>
        </p:spPr>
        <p:txBody>
          <a:bodyPr/>
          <a:lstStyle/>
          <a:p>
            <a:r>
              <a:rPr lang="en-GB" dirty="0" err="1"/>
              <a:t>Drwy</a:t>
            </a:r>
            <a:r>
              <a:rPr lang="en-GB" dirty="0"/>
              <a:t> fabwysiadu dull gweithredu </a:t>
            </a:r>
            <a:r>
              <a:rPr lang="en-GB" dirty="0" err="1"/>
              <a:t>gwrth-hiliol</a:t>
            </a:r>
            <a:r>
              <a:rPr lang="en-GB" dirty="0"/>
              <a:t>, rydym yn </a:t>
            </a:r>
            <a:r>
              <a:rPr lang="en-GB" dirty="0" err="1"/>
              <a:t>dewis</a:t>
            </a:r>
            <a:r>
              <a:rPr lang="en-GB" dirty="0"/>
              <a:t> cymryd camau gweithredu radical, yn </a:t>
            </a:r>
            <a:r>
              <a:rPr lang="en-GB" dirty="0" err="1"/>
              <a:t>hytrach</a:t>
            </a:r>
            <a:r>
              <a:rPr lang="en-GB" dirty="0"/>
              <a:t> </a:t>
            </a:r>
            <a:r>
              <a:rPr lang="en-GB" dirty="0" err="1"/>
              <a:t>na’r</a:t>
            </a:r>
            <a:r>
              <a:rPr lang="en-GB" dirty="0"/>
              <a:t> ‘camau </a:t>
            </a:r>
            <a:r>
              <a:rPr lang="en-GB" dirty="0" err="1"/>
              <a:t>bach</a:t>
            </a:r>
            <a:r>
              <a:rPr lang="en-GB" dirty="0"/>
              <a:t>’ a </a:t>
            </a:r>
            <a:r>
              <a:rPr lang="en-GB" dirty="0" err="1"/>
              <a:t>gymerwyd</a:t>
            </a:r>
            <a:r>
              <a:rPr lang="en-GB" dirty="0"/>
              <a:t> yn y </a:t>
            </a:r>
            <a:r>
              <a:rPr lang="en-GB" dirty="0" err="1"/>
              <a:t>gorffennol</a:t>
            </a:r>
            <a:endParaRPr lang="en-GB" dirty="0"/>
          </a:p>
        </p:txBody>
      </p:sp>
    </p:spTree>
    <p:extLst>
      <p:ext uri="{BB962C8B-B14F-4D97-AF65-F5344CB8AC3E}">
        <p14:creationId xmlns:p14="http://schemas.microsoft.com/office/powerpoint/2010/main" val="897101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3F616-9078-8B19-8E50-2E1CED0CEFF0}"/>
              </a:ext>
            </a:extLst>
          </p:cNvPr>
          <p:cNvPicPr>
            <a:picLocks noGrp="1" noChangeAspect="1"/>
          </p:cNvPicPr>
          <p:nvPr>
            <p:ph sz="half" idx="1"/>
          </p:nvPr>
        </p:nvPicPr>
        <p:blipFill>
          <a:blip r:embed="rId3"/>
          <a:stretch>
            <a:fillRect/>
          </a:stretch>
        </p:blipFill>
        <p:spPr>
          <a:xfrm>
            <a:off x="1133843" y="846138"/>
            <a:ext cx="4554201" cy="4193197"/>
          </a:xfrm>
        </p:spPr>
      </p:pic>
      <p:sp>
        <p:nvSpPr>
          <p:cNvPr id="4" name="Content Placeholder 3">
            <a:extLst>
              <a:ext uri="{FF2B5EF4-FFF2-40B4-BE49-F238E27FC236}">
                <a16:creationId xmlns:a16="http://schemas.microsoft.com/office/drawing/2014/main" id="{6EA473A4-6367-FDE3-712E-1A52F536DD18}"/>
              </a:ext>
            </a:extLst>
          </p:cNvPr>
          <p:cNvSpPr>
            <a:spLocks noGrp="1"/>
          </p:cNvSpPr>
          <p:nvPr>
            <p:ph sz="half" idx="2"/>
          </p:nvPr>
        </p:nvSpPr>
        <p:spPr>
          <a:xfrm>
            <a:off x="6293293" y="1050295"/>
            <a:ext cx="5384800" cy="3989040"/>
          </a:xfrm>
        </p:spPr>
        <p:txBody>
          <a:bodyPr/>
          <a:lstStyle/>
          <a:p>
            <a:r>
              <a:rPr lang="en-GB" dirty="0"/>
              <a:t>By taking an anti-racist approach we are choosing to take radical action, rather than the ‘small steps’ of the past. </a:t>
            </a:r>
          </a:p>
        </p:txBody>
      </p:sp>
    </p:spTree>
    <p:extLst>
      <p:ext uri="{BB962C8B-B14F-4D97-AF65-F5344CB8AC3E}">
        <p14:creationId xmlns:p14="http://schemas.microsoft.com/office/powerpoint/2010/main" val="16497888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931D0CB-BAB1-67B4-ECA4-C877BAC2D9C1}"/>
              </a:ext>
            </a:extLst>
          </p:cNvPr>
          <p:cNvPicPr>
            <a:picLocks noGrp="1" noChangeAspect="1"/>
          </p:cNvPicPr>
          <p:nvPr>
            <p:ph sz="half" idx="1"/>
          </p:nvPr>
        </p:nvPicPr>
        <p:blipFill>
          <a:blip r:embed="rId3"/>
          <a:stretch>
            <a:fillRect/>
          </a:stretch>
        </p:blipFill>
        <p:spPr>
          <a:xfrm>
            <a:off x="0" y="142689"/>
            <a:ext cx="12192000" cy="6675676"/>
          </a:xfrm>
        </p:spPr>
      </p:pic>
    </p:spTree>
    <p:extLst>
      <p:ext uri="{BB962C8B-B14F-4D97-AF65-F5344CB8AC3E}">
        <p14:creationId xmlns:p14="http://schemas.microsoft.com/office/powerpoint/2010/main" val="25846790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297D8-422C-1BAB-8E4C-255A33A2BFD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84E9EEE-8DE9-CC09-AB35-7A0B18FD031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076A68BD-A190-9AE4-FB13-694510D41EBF}"/>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CB947E56-F241-46CB-3155-337192886B69}"/>
              </a:ext>
            </a:extLst>
          </p:cNvPr>
          <p:cNvPicPr>
            <a:picLocks noChangeAspect="1"/>
          </p:cNvPicPr>
          <p:nvPr/>
        </p:nvPicPr>
        <p:blipFill>
          <a:blip r:embed="rId3"/>
          <a:stretch>
            <a:fillRect/>
          </a:stretch>
        </p:blipFill>
        <p:spPr>
          <a:xfrm>
            <a:off x="-85060" y="1"/>
            <a:ext cx="12444694" cy="6858000"/>
          </a:xfrm>
          <a:prstGeom prst="rect">
            <a:avLst/>
          </a:prstGeom>
        </p:spPr>
      </p:pic>
    </p:spTree>
    <p:extLst>
      <p:ext uri="{BB962C8B-B14F-4D97-AF65-F5344CB8AC3E}">
        <p14:creationId xmlns:p14="http://schemas.microsoft.com/office/powerpoint/2010/main" val="11124650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6070CC-A197-462C-BE59-BE0045C4F263}"/>
              </a:ext>
            </a:extLst>
          </p:cNvPr>
          <p:cNvSpPr>
            <a:spLocks noGrp="1"/>
          </p:cNvSpPr>
          <p:nvPr>
            <p:ph type="title"/>
          </p:nvPr>
        </p:nvSpPr>
        <p:spPr>
          <a:xfrm>
            <a:off x="609600" y="143579"/>
            <a:ext cx="10972800" cy="1143000"/>
          </a:xfrm>
        </p:spPr>
        <p:txBody>
          <a:bodyPr/>
          <a:lstStyle/>
          <a:p>
            <a:endParaRPr lang="en-GB" dirty="0"/>
          </a:p>
        </p:txBody>
      </p:sp>
      <p:grpSp>
        <p:nvGrpSpPr>
          <p:cNvPr id="7" name="Group 6">
            <a:extLst>
              <a:ext uri="{FF2B5EF4-FFF2-40B4-BE49-F238E27FC236}">
                <a16:creationId xmlns:a16="http://schemas.microsoft.com/office/drawing/2014/main" id="{3819F819-B5D0-467D-A1EA-68DA1435AFE4}"/>
              </a:ext>
            </a:extLst>
          </p:cNvPr>
          <p:cNvGrpSpPr/>
          <p:nvPr/>
        </p:nvGrpSpPr>
        <p:grpSpPr>
          <a:xfrm>
            <a:off x="943180" y="938463"/>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766933"/>
            </a:xfrm>
            <a:prstGeom prst="rect">
              <a:avLst/>
            </a:prstGeom>
            <a:noFill/>
          </p:spPr>
          <p:txBody>
            <a:bodyPr wrap="square" rtlCol="0">
              <a:spAutoFit/>
            </a:bodyPr>
            <a:lstStyle/>
            <a:p>
              <a:r>
                <a:rPr lang="cy-GB" sz="1800" dirty="0">
                  <a:latin typeface="+mj-lt"/>
                </a:rPr>
                <a:t>Systemau cynhwysiant: fframwaith dadansoddol aml-lefel / </a:t>
              </a:r>
              <a:r>
                <a:rPr lang="en-GB" dirty="0"/>
                <a:t>Systems of inclusion: a multi-level analytic framework</a:t>
              </a:r>
              <a:endParaRPr lang="en-GB" dirty="0">
                <a:solidFill>
                  <a:schemeClr val="accent1"/>
                </a:solidFill>
                <a:latin typeface="+mj-lt"/>
              </a:endParaRPr>
            </a:p>
          </p:txBody>
        </p:sp>
      </p:grpSp>
      <p:sp>
        <p:nvSpPr>
          <p:cNvPr id="2" name="Oval 1">
            <a:extLst>
              <a:ext uri="{FF2B5EF4-FFF2-40B4-BE49-F238E27FC236}">
                <a16:creationId xmlns:a16="http://schemas.microsoft.com/office/drawing/2014/main" id="{05527579-6EF6-4509-9A4C-6FE923140DCC}"/>
              </a:ext>
            </a:extLst>
          </p:cNvPr>
          <p:cNvSpPr/>
          <p:nvPr/>
        </p:nvSpPr>
        <p:spPr>
          <a:xfrm>
            <a:off x="3338264" y="2368621"/>
            <a:ext cx="3036498" cy="316430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6016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19F819-B5D0-467D-A1EA-68DA1435AFE4}"/>
              </a:ext>
            </a:extLst>
          </p:cNvPr>
          <p:cNvGrpSpPr/>
          <p:nvPr/>
        </p:nvGrpSpPr>
        <p:grpSpPr>
          <a:xfrm>
            <a:off x="943180" y="529389"/>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766933"/>
            </a:xfrm>
            <a:prstGeom prst="rect">
              <a:avLst/>
            </a:prstGeom>
            <a:noFill/>
          </p:spPr>
          <p:txBody>
            <a:bodyPr wrap="square" rtlCol="0">
              <a:spAutoFit/>
            </a:bodyPr>
            <a:lstStyle/>
            <a:p>
              <a:r>
                <a:rPr lang="cy-GB" sz="1800" dirty="0">
                  <a:latin typeface="+mj-lt"/>
                </a:rPr>
                <a:t>Systemau cynhwysiant: fframwaith dadansoddol aml-lefel  / </a:t>
              </a:r>
              <a:r>
                <a:rPr lang="en-GB" dirty="0"/>
                <a:t>Systems of inclusion: a multi-level analytic framework </a:t>
              </a:r>
              <a:endParaRPr lang="en-GB" dirty="0">
                <a:latin typeface="+mj-lt"/>
              </a:endParaRPr>
            </a:p>
          </p:txBody>
        </p:sp>
      </p:grpSp>
      <p:sp>
        <p:nvSpPr>
          <p:cNvPr id="12" name="Oval 11">
            <a:extLst>
              <a:ext uri="{FF2B5EF4-FFF2-40B4-BE49-F238E27FC236}">
                <a16:creationId xmlns:a16="http://schemas.microsoft.com/office/drawing/2014/main" id="{5A5C94EE-3314-40C4-876D-5FCE60B2F4C4}"/>
              </a:ext>
            </a:extLst>
          </p:cNvPr>
          <p:cNvSpPr/>
          <p:nvPr/>
        </p:nvSpPr>
        <p:spPr>
          <a:xfrm>
            <a:off x="3392905" y="2057400"/>
            <a:ext cx="2935706" cy="312821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16679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984F730-6AF7-4BD2-95B6-B70CE2F59598}"/>
              </a:ext>
            </a:extLst>
          </p:cNvPr>
          <p:cNvSpPr>
            <a:spLocks noGrp="1"/>
          </p:cNvSpPr>
          <p:nvPr>
            <p:ph type="title"/>
          </p:nvPr>
        </p:nvSpPr>
        <p:spPr/>
        <p:txBody>
          <a:bodyPr>
            <a:normAutofit fontScale="90000"/>
          </a:bodyPr>
          <a:lstStyle/>
          <a:p>
            <a:pPr algn="l"/>
            <a:r>
              <a:rPr lang="en-GB" dirty="0"/>
              <a:t>Newidiadau i’r </a:t>
            </a:r>
            <a:r>
              <a:rPr lang="en-GB" dirty="0" err="1"/>
              <a:t>Cwricwlwm</a:t>
            </a:r>
            <a:r>
              <a:rPr lang="en-GB" dirty="0"/>
              <a:t> </a:t>
            </a:r>
            <a:r>
              <a:rPr lang="en-GB" dirty="0" err="1"/>
              <a:t>yng</a:t>
            </a:r>
            <a:r>
              <a:rPr lang="en-GB" dirty="0"/>
              <a:t> </a:t>
            </a:r>
            <a:r>
              <a:rPr lang="en-GB" dirty="0" err="1"/>
              <a:t>Nghymru</a:t>
            </a:r>
            <a:r>
              <a:rPr lang="en-GB" dirty="0"/>
              <a:t> / </a:t>
            </a:r>
            <a:r>
              <a:rPr lang="en-GB" dirty="0">
                <a:solidFill>
                  <a:schemeClr val="accent1"/>
                </a:solidFill>
              </a:rPr>
              <a:t>Changes to the Curriculum in Wales</a:t>
            </a:r>
          </a:p>
        </p:txBody>
      </p:sp>
      <p:sp>
        <p:nvSpPr>
          <p:cNvPr id="7" name="Content Placeholder 6">
            <a:extLst>
              <a:ext uri="{FF2B5EF4-FFF2-40B4-BE49-F238E27FC236}">
                <a16:creationId xmlns:a16="http://schemas.microsoft.com/office/drawing/2014/main" id="{D4622506-CE7E-4923-B624-B60A679256E3}"/>
              </a:ext>
            </a:extLst>
          </p:cNvPr>
          <p:cNvSpPr>
            <a:spLocks noGrp="1"/>
          </p:cNvSpPr>
          <p:nvPr>
            <p:ph sz="half" idx="2"/>
          </p:nvPr>
        </p:nvSpPr>
        <p:spPr/>
        <p:txBody>
          <a:bodyPr>
            <a:normAutofit lnSpcReduction="10000"/>
          </a:bodyPr>
          <a:lstStyle/>
          <a:p>
            <a:r>
              <a:rPr lang="en-GB" dirty="0">
                <a:hlinkClick r:id="rId3"/>
              </a:rPr>
              <a:t>https://llyw.cymru/dysgu-hanes-pobl-dduon-asiaidd-ac-ethnig-lleiafrifol-wedii-gynnwys-yng-nghwricwlwm-newydd-cymru</a:t>
            </a:r>
            <a:endParaRPr lang="en-GB" dirty="0">
              <a:hlinkClick r:id="rId4"/>
            </a:endParaRPr>
          </a:p>
          <a:p>
            <a:endParaRPr lang="en-GB" dirty="0">
              <a:hlinkClick r:id="rId4"/>
            </a:endParaRPr>
          </a:p>
          <a:p>
            <a:r>
              <a:rPr lang="en-GB" dirty="0">
                <a:hlinkClick r:id="rId4"/>
              </a:rPr>
              <a:t>https://gov.wales/learning-black-asian-and-minority-ethnic-histories-included-new-welsh-curriculum</a:t>
            </a:r>
            <a:endParaRPr lang="en-GB" dirty="0"/>
          </a:p>
          <a:p>
            <a:endParaRPr lang="en-GB" dirty="0"/>
          </a:p>
          <a:p>
            <a:endParaRPr lang="en-GB" dirty="0"/>
          </a:p>
        </p:txBody>
      </p:sp>
      <p:sp>
        <p:nvSpPr>
          <p:cNvPr id="10" name="Text Placeholder 9">
            <a:extLst>
              <a:ext uri="{FF2B5EF4-FFF2-40B4-BE49-F238E27FC236}">
                <a16:creationId xmlns:a16="http://schemas.microsoft.com/office/drawing/2014/main" id="{E8C9A224-DC2A-4204-8D9D-81458373A288}"/>
              </a:ext>
            </a:extLst>
          </p:cNvPr>
          <p:cNvSpPr>
            <a:spLocks noGrp="1"/>
          </p:cNvSpPr>
          <p:nvPr>
            <p:ph type="body" sz="quarter" idx="3"/>
          </p:nvPr>
        </p:nvSpPr>
        <p:spPr>
          <a:xfrm>
            <a:off x="6193368" y="1097757"/>
            <a:ext cx="5389033" cy="639762"/>
          </a:xfrm>
        </p:spPr>
        <p:txBody>
          <a:bodyPr/>
          <a:lstStyle/>
          <a:p>
            <a:r>
              <a:rPr lang="en-GB" dirty="0"/>
              <a:t>You Tube:</a:t>
            </a:r>
          </a:p>
        </p:txBody>
      </p:sp>
      <p:sp>
        <p:nvSpPr>
          <p:cNvPr id="11" name="Content Placeholder 10">
            <a:extLst>
              <a:ext uri="{FF2B5EF4-FFF2-40B4-BE49-F238E27FC236}">
                <a16:creationId xmlns:a16="http://schemas.microsoft.com/office/drawing/2014/main" id="{90D79508-B3BD-479B-AA12-1CF5F963C6F3}"/>
              </a:ext>
            </a:extLst>
          </p:cNvPr>
          <p:cNvSpPr>
            <a:spLocks noGrp="1"/>
          </p:cNvSpPr>
          <p:nvPr>
            <p:ph sz="quarter" idx="4"/>
          </p:nvPr>
        </p:nvSpPr>
        <p:spPr>
          <a:xfrm>
            <a:off x="6193368" y="1862055"/>
            <a:ext cx="5389033" cy="3414365"/>
          </a:xfrm>
        </p:spPr>
        <p:txBody>
          <a:bodyPr>
            <a:normAutofit lnSpcReduction="10000"/>
          </a:bodyPr>
          <a:lstStyle/>
          <a:p>
            <a:r>
              <a:rPr lang="en-GB" dirty="0">
                <a:hlinkClick r:id="rId5"/>
              </a:rPr>
              <a:t>https://www.youtube.com/watch?v=T9wxYDU5b8k</a:t>
            </a:r>
            <a:endParaRPr lang="en-GB" dirty="0"/>
          </a:p>
          <a:p>
            <a:endParaRPr lang="en-GB" dirty="0"/>
          </a:p>
          <a:p>
            <a:r>
              <a:rPr lang="en-GB" dirty="0">
                <a:hlinkClick r:id="rId6"/>
              </a:rPr>
              <a:t>https://www.youtube.com/watch?v=uqFMotA3yMA</a:t>
            </a:r>
            <a:endParaRPr lang="en-GB" dirty="0"/>
          </a:p>
          <a:p>
            <a:pPr marL="0" indent="0">
              <a:buNone/>
            </a:pPr>
            <a:endParaRPr lang="en-GB" dirty="0"/>
          </a:p>
          <a:p>
            <a:r>
              <a:rPr lang="en-GB" dirty="0">
                <a:hlinkClick r:id="rId7"/>
              </a:rPr>
              <a:t>https://fb.watch/98OM_-mmrU/</a:t>
            </a:r>
            <a:r>
              <a:rPr lang="en-GB" dirty="0"/>
              <a:t> (</a:t>
            </a:r>
            <a:r>
              <a:rPr lang="en-GB" dirty="0" err="1"/>
              <a:t>fideo</a:t>
            </a:r>
            <a:r>
              <a:rPr lang="en-GB" dirty="0"/>
              <a:t> am hanes </a:t>
            </a:r>
            <a:r>
              <a:rPr lang="en-GB" dirty="0" err="1"/>
              <a:t>Butetown</a:t>
            </a:r>
            <a:r>
              <a:rPr lang="en-GB" dirty="0"/>
              <a:t> / video of </a:t>
            </a:r>
            <a:r>
              <a:rPr lang="en-GB" dirty="0" err="1"/>
              <a:t>Butetown’s</a:t>
            </a:r>
            <a:r>
              <a:rPr lang="en-GB" dirty="0"/>
              <a:t> history)</a:t>
            </a:r>
          </a:p>
          <a:p>
            <a:pPr marL="0" indent="0">
              <a:buNone/>
            </a:pPr>
            <a:endParaRPr lang="en-GB" dirty="0"/>
          </a:p>
        </p:txBody>
      </p:sp>
    </p:spTree>
    <p:extLst>
      <p:ext uri="{BB962C8B-B14F-4D97-AF65-F5344CB8AC3E}">
        <p14:creationId xmlns:p14="http://schemas.microsoft.com/office/powerpoint/2010/main" val="28791697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endParaRPr lang="en-GB" dirty="0"/>
          </a:p>
          <a:p>
            <a:pPr marL="0" indent="0">
              <a:buNone/>
            </a:pPr>
            <a:r>
              <a:rPr lang="en-GB" dirty="0" err="1"/>
              <a:t>Byddwch</a:t>
            </a:r>
            <a:r>
              <a:rPr lang="en-GB" dirty="0"/>
              <a:t> yn </a:t>
            </a:r>
            <a:r>
              <a:rPr lang="en-GB" dirty="0" err="1"/>
              <a:t>feirniadol</a:t>
            </a:r>
            <a:r>
              <a:rPr lang="en-GB" dirty="0"/>
              <a:t> </a:t>
            </a:r>
            <a:r>
              <a:rPr lang="en-GB" dirty="0" err="1"/>
              <a:t>ynghylch</a:t>
            </a:r>
            <a:r>
              <a:rPr lang="en-GB" dirty="0"/>
              <a:t> y </a:t>
            </a:r>
            <a:r>
              <a:rPr lang="en-GB" dirty="0" err="1"/>
              <a:t>sleid</a:t>
            </a:r>
            <a:r>
              <a:rPr lang="en-GB" dirty="0"/>
              <a:t> </a:t>
            </a:r>
            <a:r>
              <a:rPr lang="en-GB" dirty="0" err="1"/>
              <a:t>nesaf</a:t>
            </a:r>
            <a:r>
              <a:rPr lang="en-GB" dirty="0"/>
              <a:t>. </a:t>
            </a:r>
            <a:r>
              <a:rPr lang="en-GB" dirty="0" err="1"/>
              <a:t>Ystyriwch</a:t>
            </a:r>
            <a:r>
              <a:rPr lang="en-GB" dirty="0"/>
              <a:t>:</a:t>
            </a:r>
          </a:p>
          <a:p>
            <a:pPr marL="0" indent="0">
              <a:buNone/>
            </a:pPr>
            <a:endParaRPr lang="en-GB" dirty="0"/>
          </a:p>
          <a:p>
            <a:r>
              <a:rPr lang="en-GB" dirty="0" err="1"/>
              <a:t>Meddwl</a:t>
            </a:r>
            <a:r>
              <a:rPr lang="en-GB" dirty="0"/>
              <a:t> am </a:t>
            </a:r>
            <a:r>
              <a:rPr lang="en-GB" dirty="0" err="1"/>
              <a:t>ein</a:t>
            </a:r>
            <a:r>
              <a:rPr lang="en-GB" dirty="0"/>
              <a:t> </a:t>
            </a:r>
            <a:r>
              <a:rPr lang="en-GB" dirty="0" err="1"/>
              <a:t>hamgylchedd</a:t>
            </a:r>
            <a:r>
              <a:rPr lang="en-GB" dirty="0"/>
              <a:t> </a:t>
            </a:r>
            <a:r>
              <a:rPr lang="en-GB" dirty="0" err="1"/>
              <a:t>gwaith</a:t>
            </a:r>
            <a:r>
              <a:rPr lang="en-GB" dirty="0"/>
              <a:t> – pa </a:t>
            </a:r>
            <a:r>
              <a:rPr lang="en-GB" dirty="0" err="1"/>
              <a:t>rwystrau</a:t>
            </a:r>
            <a:r>
              <a:rPr lang="en-GB" dirty="0"/>
              <a:t> </a:t>
            </a:r>
            <a:r>
              <a:rPr lang="en-GB" dirty="0" err="1"/>
              <a:t>allai</a:t>
            </a:r>
            <a:r>
              <a:rPr lang="en-GB" dirty="0"/>
              <a:t> </a:t>
            </a:r>
            <a:r>
              <a:rPr lang="en-GB" dirty="0" err="1"/>
              <a:t>fod</a:t>
            </a:r>
            <a:r>
              <a:rPr lang="en-GB" dirty="0"/>
              <a:t> at </a:t>
            </a:r>
            <a:r>
              <a:rPr lang="en-GB" dirty="0" err="1"/>
              <a:t>alluogi</a:t>
            </a:r>
            <a:r>
              <a:rPr lang="en-GB" dirty="0"/>
              <a:t> </a:t>
            </a:r>
            <a:r>
              <a:rPr lang="en-GB" dirty="0" err="1"/>
              <a:t>newid</a:t>
            </a:r>
            <a:r>
              <a:rPr lang="en-GB" dirty="0"/>
              <a:t> mewn </a:t>
            </a:r>
            <a:r>
              <a:rPr lang="en-GB" dirty="0" err="1"/>
              <a:t>lleoliadau</a:t>
            </a:r>
            <a:r>
              <a:rPr lang="en-GB" dirty="0"/>
              <a:t>?</a:t>
            </a:r>
          </a:p>
          <a:p>
            <a:endParaRPr lang="en-GB" dirty="0"/>
          </a:p>
          <a:p>
            <a:r>
              <a:rPr lang="en-GB" dirty="0"/>
              <a:t>Pa </a:t>
            </a:r>
            <a:r>
              <a:rPr lang="en-GB" dirty="0" err="1"/>
              <a:t>faterion</a:t>
            </a:r>
            <a:r>
              <a:rPr lang="en-GB" dirty="0"/>
              <a:t> eraill y </a:t>
            </a:r>
            <a:r>
              <a:rPr lang="en-GB" dirty="0" err="1"/>
              <a:t>gellid</a:t>
            </a:r>
            <a:r>
              <a:rPr lang="en-GB" dirty="0"/>
              <a:t> eu </a:t>
            </a:r>
            <a:r>
              <a:rPr lang="en-GB" dirty="0" err="1"/>
              <a:t>cynnwys</a:t>
            </a:r>
            <a:r>
              <a:rPr lang="en-GB" dirty="0"/>
              <a:t>?</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1164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r>
              <a:rPr lang="en-GB" dirty="0"/>
              <a:t>CYM</a:t>
            </a:r>
          </a:p>
          <a:p>
            <a:pPr marL="0" indent="0">
              <a:buNone/>
            </a:pPr>
            <a:r>
              <a:rPr lang="en-GB" dirty="0"/>
              <a:t>Be critical about the next slide. Consider:</a:t>
            </a:r>
          </a:p>
          <a:p>
            <a:pPr marL="0" indent="0">
              <a:buNone/>
            </a:pPr>
            <a:endParaRPr lang="en-GB" dirty="0"/>
          </a:p>
          <a:p>
            <a:r>
              <a:rPr lang="en-GB" dirty="0"/>
              <a:t>Thinking of our working environment - what barriers could there to enable change in settings?</a:t>
            </a:r>
          </a:p>
          <a:p>
            <a:endParaRPr lang="en-GB" dirty="0"/>
          </a:p>
          <a:p>
            <a:r>
              <a:rPr lang="en-GB" dirty="0"/>
              <a:t>What other issues could be included?</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9217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541DA06-2BE9-4C05-910E-0DABDC01990A}"/>
              </a:ext>
            </a:extLst>
          </p:cNvPr>
          <p:cNvSpPr txBox="1"/>
          <p:nvPr/>
        </p:nvSpPr>
        <p:spPr>
          <a:xfrm>
            <a:off x="0" y="1515485"/>
            <a:ext cx="12191999" cy="4031873"/>
          </a:xfrm>
          <a:prstGeom prst="rect">
            <a:avLst/>
          </a:prstGeom>
          <a:noFill/>
        </p:spPr>
        <p:txBody>
          <a:bodyPr wrap="square">
            <a:spAutoFit/>
          </a:bodyPr>
          <a:lstStyle/>
          <a:p>
            <a:r>
              <a:rPr lang="en-GB" sz="1600" b="0" i="0" dirty="0">
                <a:solidFill>
                  <a:srgbClr val="1F1F1F"/>
                </a:solidFill>
                <a:effectLst/>
                <a:latin typeface="Arial" panose="020B0604020202020204" pitchFamily="34" charset="0"/>
              </a:rPr>
              <a:t>Gall gwerthfawrogi hunaniaeth, treftadaeth a </a:t>
            </a:r>
            <a:r>
              <a:rPr lang="en-GB" sz="1600" b="0" i="1" dirty="0">
                <a:solidFill>
                  <a:srgbClr val="0360A6"/>
                </a:solidFill>
                <a:effectLst/>
                <a:latin typeface="Arial" panose="020B0604020202020204" pitchFamily="34" charset="0"/>
              </a:rPr>
              <a:t>chynefin</a:t>
            </a:r>
            <a:r>
              <a:rPr lang="en-GB" sz="1600" b="0" i="0" dirty="0">
                <a:solidFill>
                  <a:srgbClr val="1F1F1F"/>
                </a:solidFill>
                <a:effectLst/>
                <a:latin typeface="Arial" panose="020B0604020202020204" pitchFamily="34" charset="0"/>
              </a:rPr>
              <a:t> ddylanwadu’n emosiynol ac yn ysbrydol ar ddysgwyr, a bod o gymorth i greu ymdeimlad o hunan ac o berthyn. Trwy ddeall eu hunain, mae dysgwyr yn meithrin eu hunaniaeth, ac ymwybyddiaeth o sut y gallan nhw, fel unigolion, siapio’r cymunedau y maen nhw’n byw ynddyn nhw. O ganlyniad, daw dysgwyr i ddeall y gall y dewisiadau y mae pob un ohonon ni’n eu gwneud gael effaith sylweddol ar gymdeithas, boed yn ddewisiadau unigol neu ar y cyd.</a:t>
            </a:r>
          </a:p>
          <a:p>
            <a:endParaRPr lang="en-GB" sz="1600" dirty="0">
              <a:solidFill>
                <a:srgbClr val="1F1F1F"/>
              </a:solidFill>
              <a:latin typeface="Arial" panose="020B0604020202020204" pitchFamily="34" charset="0"/>
            </a:endParaRPr>
          </a:p>
          <a:p>
            <a:r>
              <a:rPr lang="en-GB" sz="1600" b="0" i="0" dirty="0">
                <a:solidFill>
                  <a:srgbClr val="1F1F1F"/>
                </a:solidFill>
                <a:effectLst/>
                <a:latin typeface="Arial" panose="020B0604020202020204" pitchFamily="34" charset="0"/>
              </a:rPr>
              <a:t>Drwy glywed straeon eu hardal leol a straeon Cymru yn gyson, yn ogystal â straeon y byd ehangach, gall dysgwyr ddatblygu dealltwriaeth o natur gymhleth, </a:t>
            </a:r>
            <a:r>
              <a:rPr lang="en-GB" sz="1600" b="0" i="1" dirty="0">
                <a:solidFill>
                  <a:schemeClr val="tx2"/>
                </a:solidFill>
                <a:effectLst/>
                <a:latin typeface="Arial" panose="020B0604020202020204" pitchFamily="34" charset="0"/>
              </a:rPr>
              <a:t>lluosieithog</a:t>
            </a:r>
            <a:r>
              <a:rPr lang="en-GB" sz="1600" b="0" i="0" dirty="0">
                <a:solidFill>
                  <a:srgbClr val="1F1F1F"/>
                </a:solidFill>
                <a:effectLst/>
                <a:latin typeface="Arial" panose="020B0604020202020204" pitchFamily="34" charset="0"/>
              </a:rPr>
              <a:t> ac amrywiol cymunedau ddoe a heddiw. Mae’r straeon hyn yn amrywiol, yn cwmpasu gwahanol gymunedau, yn ogystal â straeon pobl Ddu, Asiaidd ac Ethnig Leiafrifol yn enwedig. Mae hyn hefyd yn galluogi dysgwyr i ddatblygu dealltwriaeth gyffredin o hanes, treftadaeth ddiwylliannol, amrywiaeth ethnig, hunaniaethau, profiadau a safbwyntiau eu hardal leol, Cymru a’r byd yn ehangach…</a:t>
            </a:r>
          </a:p>
          <a:p>
            <a:endParaRPr lang="en-GB" sz="1600" dirty="0">
              <a:solidFill>
                <a:srgbClr val="1F1F1F"/>
              </a:solidFill>
              <a:latin typeface="Arial" panose="020B0604020202020204" pitchFamily="34" charset="0"/>
            </a:endParaRPr>
          </a:p>
          <a:p>
            <a:r>
              <a:rPr lang="en-GB" sz="1600" dirty="0">
                <a:solidFill>
                  <a:srgbClr val="1F1F1F"/>
                </a:solidFill>
                <a:latin typeface="Arial" panose="020B0604020202020204" pitchFamily="34" charset="0"/>
              </a:rPr>
              <a:t>..</a:t>
            </a:r>
            <a:r>
              <a:rPr lang="en-GB" sz="1600" b="0" i="0" dirty="0">
                <a:solidFill>
                  <a:srgbClr val="1F1F1F"/>
                </a:solidFill>
                <a:effectLst/>
                <a:latin typeface="Arial" panose="020B0604020202020204" pitchFamily="34" charset="0"/>
              </a:rPr>
              <a:t> Bydd y Maes hwn yn annog dysgwyr i ddeall natur ryng-gysylltiol cynaladwyedd economaidd, amgylcheddol a chymdeithasol; cyfiawnder ac awdurdod; a’r angen i fyw mewn cymdeithas decach a mwy cynhwysol sy’n wynebu hiliaeth ac yn mynd i’r afael â’r broblem, ynghyd â chyfrannu ati. Bydd profiadau yn y Maes hwn hefyd o gymorth i ddysgwyr feithrin ymwybyddiaeth o’u hawliau eu hunain (gan gynnwys yr hawliau a warchodir i dan UNCRC ac UNCRPD), ynghyd â’u hanghenion, eu pryderon a’u teimladau hwy eu hunain a phobl eraill, a sut mae’r fath ymwybyddiaeth yn cyfrannu at greu byd cynaliadwy a rhyng-gysylltiedig.</a:t>
            </a:r>
            <a:endParaRPr lang="en-GB" sz="1600" dirty="0"/>
          </a:p>
        </p:txBody>
      </p:sp>
      <p:pic>
        <p:nvPicPr>
          <p:cNvPr id="10" name="Picture 9">
            <a:extLst>
              <a:ext uri="{FF2B5EF4-FFF2-40B4-BE49-F238E27FC236}">
                <a16:creationId xmlns:a16="http://schemas.microsoft.com/office/drawing/2014/main" id="{5DADD308-27E8-4295-8426-2D77D74EEBA0}"/>
              </a:ext>
            </a:extLst>
          </p:cNvPr>
          <p:cNvPicPr>
            <a:picLocks noChangeAspect="1"/>
          </p:cNvPicPr>
          <p:nvPr/>
        </p:nvPicPr>
        <p:blipFill>
          <a:blip r:embed="rId2"/>
          <a:stretch>
            <a:fillRect/>
          </a:stretch>
        </p:blipFill>
        <p:spPr>
          <a:xfrm>
            <a:off x="0" y="0"/>
            <a:ext cx="12192000" cy="1310642"/>
          </a:xfrm>
          <a:prstGeom prst="rect">
            <a:avLst/>
          </a:prstGeom>
        </p:spPr>
      </p:pic>
      <p:sp>
        <p:nvSpPr>
          <p:cNvPr id="11" name="TextBox 10">
            <a:extLst>
              <a:ext uri="{FF2B5EF4-FFF2-40B4-BE49-F238E27FC236}">
                <a16:creationId xmlns:a16="http://schemas.microsoft.com/office/drawing/2014/main" id="{56905B46-FBD0-40B2-9CC3-9C596C388D61}"/>
              </a:ext>
            </a:extLst>
          </p:cNvPr>
          <p:cNvSpPr txBox="1"/>
          <p:nvPr/>
        </p:nvSpPr>
        <p:spPr>
          <a:xfrm>
            <a:off x="5053263" y="409074"/>
            <a:ext cx="2901051" cy="369332"/>
          </a:xfrm>
          <a:prstGeom prst="rect">
            <a:avLst/>
          </a:prstGeom>
          <a:noFill/>
        </p:spPr>
        <p:txBody>
          <a:bodyPr wrap="none" rtlCol="0">
            <a:spAutoFit/>
          </a:bodyPr>
          <a:lstStyle/>
          <a:p>
            <a:r>
              <a:rPr lang="en-GB" dirty="0"/>
              <a:t>(Llywodraeth Cymru, 2021)</a:t>
            </a:r>
          </a:p>
        </p:txBody>
      </p:sp>
    </p:spTree>
    <p:extLst>
      <p:ext uri="{BB962C8B-B14F-4D97-AF65-F5344CB8AC3E}">
        <p14:creationId xmlns:p14="http://schemas.microsoft.com/office/powerpoint/2010/main" val="30949531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F23388-3D6E-4948-9E78-EF13F3042122}"/>
              </a:ext>
            </a:extLst>
          </p:cNvPr>
          <p:cNvPicPr>
            <a:picLocks noChangeAspect="1"/>
          </p:cNvPicPr>
          <p:nvPr/>
        </p:nvPicPr>
        <p:blipFill>
          <a:blip r:embed="rId2"/>
          <a:stretch>
            <a:fillRect/>
          </a:stretch>
        </p:blipFill>
        <p:spPr>
          <a:xfrm>
            <a:off x="0" y="1"/>
            <a:ext cx="12192000" cy="1275346"/>
          </a:xfrm>
          <a:prstGeom prst="rect">
            <a:avLst/>
          </a:prstGeom>
        </p:spPr>
      </p:pic>
      <p:sp>
        <p:nvSpPr>
          <p:cNvPr id="9" name="TextBox 8">
            <a:extLst>
              <a:ext uri="{FF2B5EF4-FFF2-40B4-BE49-F238E27FC236}">
                <a16:creationId xmlns:a16="http://schemas.microsoft.com/office/drawing/2014/main" id="{856015B1-3B78-4723-A551-D8224D1CDE11}"/>
              </a:ext>
            </a:extLst>
          </p:cNvPr>
          <p:cNvSpPr txBox="1"/>
          <p:nvPr/>
        </p:nvSpPr>
        <p:spPr>
          <a:xfrm>
            <a:off x="0" y="1407696"/>
            <a:ext cx="12192000" cy="4585871"/>
          </a:xfrm>
          <a:prstGeom prst="rect">
            <a:avLst/>
          </a:prstGeom>
          <a:noFill/>
        </p:spPr>
        <p:txBody>
          <a:bodyPr wrap="square">
            <a:spAutoFit/>
          </a:bodyPr>
          <a:lstStyle/>
          <a:p>
            <a:pPr algn="l" fontAlgn="base"/>
            <a:r>
              <a:rPr lang="en-GB" sz="1600" b="0" i="0" dirty="0">
                <a:solidFill>
                  <a:srgbClr val="1F1F1F"/>
                </a:solidFill>
                <a:effectLst/>
                <a:latin typeface="Arial" panose="020B0604020202020204" pitchFamily="34" charset="0"/>
              </a:rPr>
              <a:t>An appreciation of identity, heritage and cynefin can influence learners emotionally and spiritually, and help build their sense of self and of belonging. Through an understanding of themselves, learners develop their own identity and an awareness of how they, as individuals, can shape the communities in which they live. Consequently, learners will come to realise that the choices we all make, individually and collectively, can have major impacts on society.</a:t>
            </a:r>
          </a:p>
          <a:p>
            <a:pPr algn="l" fontAlgn="base"/>
            <a:endParaRPr lang="en-GB" sz="1600" b="0" i="0" dirty="0">
              <a:solidFill>
                <a:srgbClr val="1F1F1F"/>
              </a:solidFill>
              <a:effectLst/>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Through consistent exposure to the story of their locality and the story of Wales, as well as to the story of the wider world, learners can develop an understanding of the complex, </a:t>
            </a:r>
            <a:r>
              <a:rPr lang="en-GB" sz="1600" b="0" i="1" dirty="0">
                <a:solidFill>
                  <a:srgbClr val="0360A6"/>
                </a:solidFill>
                <a:effectLst/>
                <a:latin typeface="Arial" panose="020B0604020202020204" pitchFamily="34" charset="0"/>
              </a:rPr>
              <a:t>pluralistic</a:t>
            </a:r>
            <a:r>
              <a:rPr lang="en-GB" sz="1600" b="0" i="0" dirty="0">
                <a:solidFill>
                  <a:srgbClr val="1F1F1F"/>
                </a:solidFill>
                <a:effectLst/>
                <a:latin typeface="Arial" panose="020B0604020202020204" pitchFamily="34" charset="0"/>
              </a:rPr>
              <a:t> and diverse nature of societies, past and present. These stories are diverse, spanning different communities as well as in particular the stories of Black, Asian and Minority Ethnic people. This also enables learners to develop a common understanding of the diverse history, cultural heritage, ethnic diversity, identities, experiences and perspectives of their local area, Wales and the wider world…</a:t>
            </a:r>
          </a:p>
          <a:p>
            <a:pPr algn="l" fontAlgn="base"/>
            <a:endParaRPr lang="en-GB" sz="1600" dirty="0">
              <a:solidFill>
                <a:srgbClr val="1F1F1F"/>
              </a:solidFill>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…This Area will encourage learners to understand the interconnected nature of economic, environmental and social sustainability; justice and authority; and the need to live in and contribute to a fair and inclusive society that confronts and addresses racism. Experiences in this Area will also help learners develop an awareness of their own rights (including those protected in the UNCRC and UNCRPD), as well as their needs, concerns and feelings, and those of others, and of the role such an awareness plays in the creation of a sustainable and interconnected world.</a:t>
            </a:r>
          </a:p>
          <a:p>
            <a:pPr algn="l" fontAlgn="base"/>
            <a:endParaRPr lang="en-GB" dirty="0">
              <a:solidFill>
                <a:srgbClr val="1F1F1F"/>
              </a:solidFill>
              <a:latin typeface="Arial" panose="020B0604020202020204" pitchFamily="34" charset="0"/>
            </a:endParaRPr>
          </a:p>
          <a:p>
            <a:pPr algn="l" fontAlgn="base"/>
            <a:endParaRPr lang="en-GB" b="0" i="0" dirty="0">
              <a:solidFill>
                <a:srgbClr val="1F1F1F"/>
              </a:solidFill>
              <a:effectLst/>
              <a:latin typeface="Arial" panose="020B0604020202020204" pitchFamily="34" charset="0"/>
            </a:endParaRPr>
          </a:p>
        </p:txBody>
      </p:sp>
      <p:sp>
        <p:nvSpPr>
          <p:cNvPr id="10" name="TextBox 9">
            <a:extLst>
              <a:ext uri="{FF2B5EF4-FFF2-40B4-BE49-F238E27FC236}">
                <a16:creationId xmlns:a16="http://schemas.microsoft.com/office/drawing/2014/main" id="{314080BF-67B3-4425-9214-245DF5D7CA82}"/>
              </a:ext>
            </a:extLst>
          </p:cNvPr>
          <p:cNvSpPr txBox="1"/>
          <p:nvPr/>
        </p:nvSpPr>
        <p:spPr>
          <a:xfrm>
            <a:off x="6096000" y="348916"/>
            <a:ext cx="2872005" cy="369332"/>
          </a:xfrm>
          <a:prstGeom prst="rect">
            <a:avLst/>
          </a:prstGeom>
          <a:noFill/>
        </p:spPr>
        <p:txBody>
          <a:bodyPr wrap="none" rtlCol="0">
            <a:spAutoFit/>
          </a:bodyPr>
          <a:lstStyle/>
          <a:p>
            <a:r>
              <a:rPr lang="en-GB" dirty="0"/>
              <a:t>(Welsh Government, 2021)</a:t>
            </a:r>
          </a:p>
        </p:txBody>
      </p:sp>
    </p:spTree>
    <p:extLst>
      <p:ext uri="{BB962C8B-B14F-4D97-AF65-F5344CB8AC3E}">
        <p14:creationId xmlns:p14="http://schemas.microsoft.com/office/powerpoint/2010/main" val="21231512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EBFA-B2B2-410F-9E49-B8C6CE481A9C}"/>
              </a:ext>
            </a:extLst>
          </p:cNvPr>
          <p:cNvSpPr>
            <a:spLocks noGrp="1"/>
          </p:cNvSpPr>
          <p:nvPr>
            <p:ph type="title"/>
          </p:nvPr>
        </p:nvSpPr>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F378F079-CA6A-46DB-AE6F-CF59BA56BA1F}"/>
              </a:ext>
            </a:extLst>
          </p:cNvPr>
          <p:cNvSpPr>
            <a:spLocks noGrp="1"/>
          </p:cNvSpPr>
          <p:nvPr>
            <p:ph sz="half" idx="1"/>
          </p:nvPr>
        </p:nvSpPr>
        <p:spPr>
          <a:xfrm>
            <a:off x="6372726" y="1227222"/>
            <a:ext cx="5384800" cy="3989040"/>
          </a:xfrm>
        </p:spPr>
        <p:txBody>
          <a:bodyPr>
            <a:noAutofit/>
          </a:bodyPr>
          <a:lstStyle/>
          <a:p>
            <a:r>
              <a:rPr lang="en-GB" sz="2000" dirty="0">
                <a:solidFill>
                  <a:schemeClr val="accent1"/>
                </a:solidFill>
                <a:latin typeface="Arial" panose="020B0604020202020204" pitchFamily="34" charset="0"/>
                <a:cs typeface="Arial" panose="020B0604020202020204" pitchFamily="34" charset="0"/>
              </a:rPr>
              <a:t>How do we make sure that we </a:t>
            </a:r>
            <a:r>
              <a:rPr lang="en-GB" sz="2000" b="0" i="0" dirty="0">
                <a:solidFill>
                  <a:schemeClr val="accent1"/>
                </a:solidFill>
                <a:effectLst/>
                <a:latin typeface="Arial" panose="020B0604020202020204" pitchFamily="34" charset="0"/>
                <a:cs typeface="Arial" panose="020B0604020202020204" pitchFamily="34" charset="0"/>
              </a:rPr>
              <a:t>help build children’s sense of self and of belonging in the early years?</a:t>
            </a:r>
          </a:p>
          <a:p>
            <a:endParaRPr lang="en-GB" sz="2000" dirty="0">
              <a:solidFill>
                <a:schemeClr val="accent1"/>
              </a:solidFill>
              <a:latin typeface="Arial" panose="020B0604020202020204" pitchFamily="34" charset="0"/>
              <a:cs typeface="Arial" panose="020B0604020202020204" pitchFamily="34" charset="0"/>
            </a:endParaRPr>
          </a:p>
          <a:p>
            <a:endParaRPr lang="en-GB" sz="2000" b="0" i="0" dirty="0">
              <a:solidFill>
                <a:schemeClr val="accent1"/>
              </a:solidFill>
              <a:effectLst/>
              <a:latin typeface="Arial" panose="020B0604020202020204" pitchFamily="34" charset="0"/>
              <a:cs typeface="Arial" panose="020B0604020202020204" pitchFamily="34" charset="0"/>
            </a:endParaRPr>
          </a:p>
          <a:p>
            <a:pPr marL="0" indent="0">
              <a:buNone/>
            </a:pPr>
            <a:endParaRPr lang="en-GB" sz="2000" dirty="0">
              <a:solidFill>
                <a:schemeClr val="accent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3CDD8629-E19F-4AB8-B96A-783FF4E54D2C}"/>
              </a:ext>
            </a:extLst>
          </p:cNvPr>
          <p:cNvSpPr>
            <a:spLocks noGrp="1"/>
          </p:cNvSpPr>
          <p:nvPr>
            <p:ph sz="half" idx="2"/>
          </p:nvPr>
        </p:nvSpPr>
        <p:spPr>
          <a:xfrm>
            <a:off x="434474" y="274638"/>
            <a:ext cx="5384800" cy="709862"/>
          </a:xfrm>
        </p:spPr>
        <p:txBody>
          <a:bodyPr/>
          <a:lstStyle/>
          <a:p>
            <a:r>
              <a:rPr lang="en-GB" dirty="0" err="1"/>
              <a:t>Ymarfer</a:t>
            </a:r>
            <a:r>
              <a:rPr lang="en-GB" dirty="0"/>
              <a:t> / </a:t>
            </a:r>
            <a:r>
              <a:rPr lang="en-GB" dirty="0">
                <a:solidFill>
                  <a:schemeClr val="accent1"/>
                </a:solidFill>
              </a:rPr>
              <a:t>Exercise</a:t>
            </a:r>
            <a:endParaRPr lang="en-GB" dirty="0">
              <a:highlight>
                <a:srgbClr val="FFFF00"/>
              </a:highlight>
            </a:endParaRPr>
          </a:p>
        </p:txBody>
      </p:sp>
      <p:sp>
        <p:nvSpPr>
          <p:cNvPr id="7" name="Text Placeholder 3">
            <a:extLst>
              <a:ext uri="{FF2B5EF4-FFF2-40B4-BE49-F238E27FC236}">
                <a16:creationId xmlns:a16="http://schemas.microsoft.com/office/drawing/2014/main" id="{B3AD50DC-9A93-4861-8A7C-269A24BD8FAD}"/>
              </a:ext>
            </a:extLst>
          </p:cNvPr>
          <p:cNvSpPr txBox="1">
            <a:spLocks/>
          </p:cNvSpPr>
          <p:nvPr/>
        </p:nvSpPr>
        <p:spPr>
          <a:xfrm>
            <a:off x="290095" y="1050101"/>
            <a:ext cx="53848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8" name="TextBox 7">
            <a:extLst>
              <a:ext uri="{FF2B5EF4-FFF2-40B4-BE49-F238E27FC236}">
                <a16:creationId xmlns:a16="http://schemas.microsoft.com/office/drawing/2014/main" id="{8C067DA3-31B4-4691-A54E-4EB613EBEDDF}"/>
              </a:ext>
            </a:extLst>
          </p:cNvPr>
          <p:cNvSpPr txBox="1"/>
          <p:nvPr/>
        </p:nvSpPr>
        <p:spPr>
          <a:xfrm>
            <a:off x="527918" y="1305683"/>
            <a:ext cx="5466482" cy="1374735"/>
          </a:xfrm>
          <a:prstGeom prst="rect">
            <a:avLst/>
          </a:prstGeom>
          <a:noFill/>
        </p:spPr>
        <p:txBody>
          <a:bodyPr wrap="square">
            <a:spAutoFit/>
          </a:bodyPr>
          <a:lstStyle/>
          <a:p>
            <a:pPr>
              <a:spcBef>
                <a:spcPts val="480"/>
              </a:spcBef>
            </a:pPr>
            <a:r>
              <a:rPr lang="cy-GB" sz="2000" b="0" i="0" dirty="0">
                <a:effectLst/>
                <a:latin typeface="Arial" panose="020B0604020202020204" pitchFamily="34" charset="0"/>
                <a:cs typeface="Arial" panose="020B0604020202020204" pitchFamily="34" charset="0"/>
              </a:rPr>
              <a:t>Sut ydym ni’n gwneud yn siŵr ein bod yn helpu </a:t>
            </a:r>
            <a:r>
              <a:rPr lang="cy-GB" sz="2000" dirty="0">
                <a:latin typeface="Arial" panose="020B0604020202020204" pitchFamily="34" charset="0"/>
                <a:cs typeface="Arial" panose="020B0604020202020204" pitchFamily="34" charset="0"/>
              </a:rPr>
              <a:t>i</a:t>
            </a:r>
            <a:r>
              <a:rPr lang="cy-GB" sz="2000" b="0" i="0" dirty="0">
                <a:effectLst/>
                <a:latin typeface="Arial" panose="020B0604020202020204" pitchFamily="34" charset="0"/>
                <a:cs typeface="Arial" panose="020B0604020202020204" pitchFamily="34" charset="0"/>
              </a:rPr>
              <a:t> adeiladu ymdeimlad plant o’u hunan ac o berthyn yn y blynyddoedd cynnar?</a:t>
            </a:r>
          </a:p>
          <a:p>
            <a:pPr>
              <a:spcBef>
                <a:spcPts val="380"/>
              </a:spcBef>
            </a:pPr>
            <a:endParaRPr lang="en-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80310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1163C-1B52-7702-08F3-C7D0C731CBAB}"/>
              </a:ext>
            </a:extLst>
          </p:cNvPr>
          <p:cNvSpPr>
            <a:spLocks noGrp="1"/>
          </p:cNvSpPr>
          <p:nvPr>
            <p:ph type="title"/>
          </p:nvPr>
        </p:nvSpPr>
        <p:spPr>
          <a:xfrm>
            <a:off x="508000" y="3821143"/>
            <a:ext cx="10972800" cy="1143000"/>
          </a:xfrm>
        </p:spPr>
        <p:txBody>
          <a:bodyPr>
            <a:normAutofit/>
          </a:bodyPr>
          <a:lstStyle/>
          <a:p>
            <a:pPr algn="l"/>
            <a:r>
              <a:rPr lang="en-GB" sz="1800" dirty="0" err="1"/>
              <a:t>Llywodraeth</a:t>
            </a:r>
            <a:r>
              <a:rPr lang="en-GB" sz="1800" dirty="0"/>
              <a:t> Cymru (2022)</a:t>
            </a:r>
          </a:p>
        </p:txBody>
      </p:sp>
      <p:pic>
        <p:nvPicPr>
          <p:cNvPr id="6" name="Content Placeholder 5">
            <a:extLst>
              <a:ext uri="{FF2B5EF4-FFF2-40B4-BE49-F238E27FC236}">
                <a16:creationId xmlns:a16="http://schemas.microsoft.com/office/drawing/2014/main" id="{67AFD89B-ADA9-34CE-FCB4-693A7E14B434}"/>
              </a:ext>
            </a:extLst>
          </p:cNvPr>
          <p:cNvPicPr>
            <a:picLocks noGrp="1" noChangeAspect="1"/>
          </p:cNvPicPr>
          <p:nvPr>
            <p:ph sz="half" idx="1"/>
          </p:nvPr>
        </p:nvPicPr>
        <p:blipFill>
          <a:blip r:embed="rId3"/>
          <a:stretch>
            <a:fillRect/>
          </a:stretch>
        </p:blipFill>
        <p:spPr>
          <a:xfrm>
            <a:off x="609600" y="164465"/>
            <a:ext cx="5384800" cy="3264535"/>
          </a:xfrm>
        </p:spPr>
      </p:pic>
      <p:sp>
        <p:nvSpPr>
          <p:cNvPr id="4" name="Content Placeholder 3">
            <a:extLst>
              <a:ext uri="{FF2B5EF4-FFF2-40B4-BE49-F238E27FC236}">
                <a16:creationId xmlns:a16="http://schemas.microsoft.com/office/drawing/2014/main" id="{8883DC1B-7C93-20D8-7CDE-A1DA1051D4AC}"/>
              </a:ext>
            </a:extLst>
          </p:cNvPr>
          <p:cNvSpPr>
            <a:spLocks noGrp="1"/>
          </p:cNvSpPr>
          <p:nvPr>
            <p:ph sz="half" idx="2"/>
          </p:nvPr>
        </p:nvSpPr>
        <p:spPr>
          <a:xfrm>
            <a:off x="6096000" y="249574"/>
            <a:ext cx="5384800" cy="5204928"/>
          </a:xfrm>
        </p:spPr>
        <p:txBody>
          <a:bodyPr>
            <a:normAutofit fontScale="25000" lnSpcReduction="20000"/>
          </a:bodyPr>
          <a:lstStyle/>
          <a:p>
            <a:pPr>
              <a:lnSpc>
                <a:spcPct val="120000"/>
              </a:lnSpc>
            </a:pPr>
            <a:r>
              <a:rPr lang="en-GB" sz="5600" dirty="0">
                <a:cs typeface="Arial" panose="020B0604020202020204" pitchFamily="34" charset="0"/>
              </a:rPr>
              <a:t>Ei nod </a:t>
            </a:r>
            <a:r>
              <a:rPr lang="en-GB" sz="5600" dirty="0" err="1">
                <a:cs typeface="Arial" panose="020B0604020202020204" pitchFamily="34" charset="0"/>
              </a:rPr>
              <a:t>yw</a:t>
            </a:r>
            <a:r>
              <a:rPr lang="en-GB" sz="5600" dirty="0">
                <a:cs typeface="Arial" panose="020B0604020202020204" pitchFamily="34" charset="0"/>
              </a:rPr>
              <a:t> </a:t>
            </a:r>
            <a:r>
              <a:rPr lang="en-GB" sz="5600" dirty="0" err="1">
                <a:cs typeface="Arial" panose="020B0604020202020204" pitchFamily="34" charset="0"/>
              </a:rPr>
              <a:t>meithrin</a:t>
            </a:r>
            <a:r>
              <a:rPr lang="en-GB" sz="5600" dirty="0">
                <a:cs typeface="Arial" panose="020B0604020202020204" pitchFamily="34" charset="0"/>
              </a:rPr>
              <a:t>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falchder</a:t>
            </a:r>
            <a:r>
              <a:rPr lang="en-GB" sz="5600" dirty="0">
                <a:cs typeface="Arial" panose="020B0604020202020204" pitchFamily="34" charset="0"/>
              </a:rPr>
              <a:t> a </a:t>
            </a:r>
            <a:r>
              <a:rPr lang="en-GB" sz="5600" dirty="0" err="1">
                <a:cs typeface="Arial" panose="020B0604020202020204" pitchFamily="34" charset="0"/>
              </a:rPr>
              <a:t>pherthyn</a:t>
            </a:r>
            <a:r>
              <a:rPr lang="en-GB" sz="5600" dirty="0">
                <a:cs typeface="Arial" panose="020B0604020202020204" pitchFamily="34" charset="0"/>
              </a:rPr>
              <a:t> ymhlith ymarferwyr a phlant, gan </a:t>
            </a:r>
            <a:r>
              <a:rPr lang="en-GB" sz="5600" dirty="0" err="1">
                <a:cs typeface="Arial" panose="020B0604020202020204" pitchFamily="34" charset="0"/>
              </a:rPr>
              <a:t>ddathlu</a:t>
            </a:r>
            <a:r>
              <a:rPr lang="en-GB" sz="5600" dirty="0">
                <a:cs typeface="Arial" panose="020B0604020202020204" pitchFamily="34" charset="0"/>
              </a:rPr>
              <a:t> diwylliant </a:t>
            </a:r>
            <a:r>
              <a:rPr lang="en-GB" sz="5600" dirty="0" err="1">
                <a:cs typeface="Arial" panose="020B0604020202020204" pitchFamily="34" charset="0"/>
              </a:rPr>
              <a:t>amrywiol</a:t>
            </a:r>
            <a:r>
              <a:rPr lang="en-GB" sz="5600" dirty="0">
                <a:cs typeface="Arial" panose="020B0604020202020204" pitchFamily="34" charset="0"/>
              </a:rPr>
              <a:t> Cymru </a:t>
            </a:r>
            <a:r>
              <a:rPr lang="en-GB" sz="5600" dirty="0" err="1">
                <a:cs typeface="Arial" panose="020B0604020202020204" pitchFamily="34" charset="0"/>
              </a:rPr>
              <a:t>fodern</a:t>
            </a:r>
            <a:r>
              <a:rPr lang="en-GB" sz="5600" dirty="0">
                <a:cs typeface="Arial" panose="020B0604020202020204" pitchFamily="34" charset="0"/>
              </a:rPr>
              <a:t> a helpu plant i ddatblygu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gynefin</a:t>
            </a:r>
            <a:r>
              <a:rPr lang="en-GB" sz="5600" dirty="0">
                <a:cs typeface="Arial" panose="020B0604020202020204" pitchFamily="34" charset="0"/>
              </a:rPr>
              <a:t> (t.3)</a:t>
            </a:r>
          </a:p>
          <a:p>
            <a:pPr>
              <a:lnSpc>
                <a:spcPct val="120000"/>
              </a:lnSpc>
            </a:pPr>
            <a:endParaRPr lang="en-GB" sz="5600" dirty="0">
              <a:cs typeface="Arial" panose="020B0604020202020204" pitchFamily="34" charset="0"/>
            </a:endParaRPr>
          </a:p>
          <a:p>
            <a:pPr>
              <a:lnSpc>
                <a:spcPct val="120000"/>
              </a:lnSpc>
            </a:pPr>
            <a:r>
              <a:rPr lang="en-GB" sz="5600" dirty="0">
                <a:cs typeface="Arial" panose="020B0604020202020204" pitchFamily="34" charset="0"/>
              </a:rPr>
              <a:t>Mae </a:t>
            </a:r>
            <a:r>
              <a:rPr lang="en-GB" sz="5600" dirty="0" err="1">
                <a:cs typeface="Arial" panose="020B0604020202020204" pitchFamily="34" charset="0"/>
              </a:rPr>
              <a:t>cyfrifoldeb</a:t>
            </a:r>
            <a:r>
              <a:rPr lang="en-GB" sz="5600" dirty="0">
                <a:cs typeface="Arial" panose="020B0604020202020204" pitchFamily="34" charset="0"/>
              </a:rPr>
              <a:t> </a:t>
            </a:r>
            <a:r>
              <a:rPr lang="en-GB" sz="5600" dirty="0" err="1">
                <a:cs typeface="Arial" panose="020B0604020202020204" pitchFamily="34" charset="0"/>
              </a:rPr>
              <a:t>arnon</a:t>
            </a:r>
            <a:r>
              <a:rPr lang="en-GB" sz="5600" dirty="0">
                <a:cs typeface="Arial" panose="020B0604020202020204" pitchFamily="34" charset="0"/>
              </a:rPr>
              <a:t> </a:t>
            </a:r>
            <a:r>
              <a:rPr lang="en-GB" sz="5600" dirty="0" err="1">
                <a:cs typeface="Arial" panose="020B0604020202020204" pitchFamily="34" charset="0"/>
              </a:rPr>
              <a:t>ni</a:t>
            </a:r>
            <a:r>
              <a:rPr lang="en-GB" sz="5600" dirty="0">
                <a:cs typeface="Arial" panose="020B0604020202020204" pitchFamily="34" charset="0"/>
              </a:rPr>
              <a:t> i wneud </a:t>
            </a:r>
            <a:r>
              <a:rPr lang="en-GB" sz="5600" dirty="0" err="1">
                <a:cs typeface="Arial" panose="020B0604020202020204" pitchFamily="34" charset="0"/>
              </a:rPr>
              <a:t>cysylltiadau</a:t>
            </a:r>
            <a:r>
              <a:rPr lang="en-GB" sz="5600" dirty="0">
                <a:cs typeface="Arial" panose="020B0604020202020204" pitchFamily="34" charset="0"/>
              </a:rPr>
              <a:t> </a:t>
            </a:r>
            <a:r>
              <a:rPr lang="en-GB" sz="5600" dirty="0" err="1">
                <a:cs typeface="Arial" panose="020B0604020202020204" pitchFamily="34" charset="0"/>
              </a:rPr>
              <a:t>cryf</a:t>
            </a:r>
            <a:r>
              <a:rPr lang="en-GB" sz="5600" dirty="0">
                <a:cs typeface="Arial" panose="020B0604020202020204" pitchFamily="34" charset="0"/>
              </a:rPr>
              <a:t> â </a:t>
            </a:r>
            <a:r>
              <a:rPr lang="en-GB" sz="5600" dirty="0" err="1">
                <a:cs typeface="Arial" panose="020B0604020202020204" pitchFamily="34" charset="0"/>
              </a:rPr>
              <a:t>chartref</a:t>
            </a:r>
            <a:r>
              <a:rPr lang="en-GB" sz="5600" dirty="0">
                <a:cs typeface="Arial" panose="020B0604020202020204" pitchFamily="34" charset="0"/>
              </a:rPr>
              <a:t> a </a:t>
            </a:r>
            <a:r>
              <a:rPr lang="en-GB" sz="5600" dirty="0" err="1">
                <a:cs typeface="Arial" panose="020B0604020202020204" pitchFamily="34" charset="0"/>
              </a:rPr>
              <a:t>chymuned</a:t>
            </a:r>
            <a:r>
              <a:rPr lang="en-GB" sz="5600" dirty="0">
                <a:cs typeface="Arial" panose="020B0604020202020204" pitchFamily="34" charset="0"/>
              </a:rPr>
              <a:t> y plentyn, </a:t>
            </a:r>
            <a:r>
              <a:rPr lang="en-GB" sz="5600" dirty="0" err="1">
                <a:cs typeface="Arial" panose="020B0604020202020204" pitchFamily="34" charset="0"/>
              </a:rPr>
              <a:t>drwy</a:t>
            </a:r>
            <a:r>
              <a:rPr lang="en-GB" sz="5600" dirty="0">
                <a:cs typeface="Arial" panose="020B0604020202020204" pitchFamily="34" charset="0"/>
              </a:rPr>
              <a:t> adeiladu ar </a:t>
            </a:r>
            <a:r>
              <a:rPr lang="en-GB" sz="5600" dirty="0" err="1">
                <a:cs typeface="Arial" panose="020B0604020202020204" pitchFamily="34" charset="0"/>
              </a:rPr>
              <a:t>brofiadau’r</a:t>
            </a:r>
            <a:r>
              <a:rPr lang="en-GB" sz="5600" dirty="0">
                <a:cs typeface="Arial" panose="020B0604020202020204" pitchFamily="34" charset="0"/>
              </a:rPr>
              <a:t> </a:t>
            </a:r>
            <a:r>
              <a:rPr lang="en-GB" sz="5600" dirty="0" err="1">
                <a:cs typeface="Arial" panose="020B0604020202020204" pitchFamily="34" charset="0"/>
              </a:rPr>
              <a:t>gorffennol</a:t>
            </a:r>
            <a:r>
              <a:rPr lang="en-GB" sz="5600" dirty="0">
                <a:cs typeface="Arial" panose="020B0604020202020204" pitchFamily="34" charset="0"/>
              </a:rPr>
              <a:t> a’r presennol, er mwyn atgyfnerthu ei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berthyn</a:t>
            </a:r>
            <a:r>
              <a:rPr lang="en-GB" sz="5600" dirty="0">
                <a:cs typeface="Arial" panose="020B0604020202020204" pitchFamily="34" charset="0"/>
              </a:rPr>
              <a:t> (t.8)</a:t>
            </a:r>
          </a:p>
          <a:p>
            <a:pPr>
              <a:lnSpc>
                <a:spcPct val="120000"/>
              </a:lnSpc>
            </a:pPr>
            <a:endParaRPr lang="en-GB" sz="5600" dirty="0">
              <a:cs typeface="Arial" panose="020B0604020202020204" pitchFamily="34" charset="0"/>
            </a:endParaRPr>
          </a:p>
          <a:p>
            <a:pPr>
              <a:lnSpc>
                <a:spcPct val="120000"/>
              </a:lnSpc>
            </a:pPr>
            <a:r>
              <a:rPr lang="en-GB" sz="5600" dirty="0" err="1">
                <a:cs typeface="Arial" panose="020B0604020202020204" pitchFamily="34" charset="0"/>
              </a:rPr>
              <a:t>Drwy</a:t>
            </a:r>
            <a:r>
              <a:rPr lang="en-GB" sz="5600" dirty="0">
                <a:cs typeface="Arial" panose="020B0604020202020204" pitchFamily="34" charset="0"/>
              </a:rPr>
              <a:t> </a:t>
            </a:r>
            <a:r>
              <a:rPr lang="en-GB" sz="5600" dirty="0" err="1">
                <a:cs typeface="Arial" panose="020B0604020202020204" pitchFamily="34" charset="0"/>
              </a:rPr>
              <a:t>archwilio</a:t>
            </a:r>
            <a:r>
              <a:rPr lang="en-GB" sz="5600" dirty="0">
                <a:cs typeface="Arial" panose="020B0604020202020204" pitchFamily="34" charset="0"/>
              </a:rPr>
              <a:t> eu hamgylchedd, bydd plant yn </a:t>
            </a:r>
            <a:r>
              <a:rPr lang="en-GB" sz="5600" dirty="0" err="1">
                <a:cs typeface="Arial" panose="020B0604020202020204" pitchFamily="34" charset="0"/>
              </a:rPr>
              <a:t>dechrau</a:t>
            </a:r>
            <a:r>
              <a:rPr lang="en-GB" sz="5600" dirty="0">
                <a:cs typeface="Arial" panose="020B0604020202020204" pitchFamily="34" charset="0"/>
              </a:rPr>
              <a:t> </a:t>
            </a:r>
            <a:r>
              <a:rPr lang="en-GB" sz="5600" dirty="0" err="1">
                <a:cs typeface="Arial" panose="020B0604020202020204" pitchFamily="34" charset="0"/>
              </a:rPr>
              <a:t>datblygu</a:t>
            </a:r>
            <a:r>
              <a:rPr lang="en-GB" sz="5600" dirty="0">
                <a:cs typeface="Arial" panose="020B0604020202020204" pitchFamily="34" charset="0"/>
              </a:rPr>
              <a:t>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berthyn</a:t>
            </a:r>
            <a:r>
              <a:rPr lang="en-GB" sz="5600" dirty="0">
                <a:cs typeface="Arial" panose="020B0604020202020204" pitchFamily="34" charset="0"/>
              </a:rPr>
              <a:t> i’r </a:t>
            </a:r>
            <a:r>
              <a:rPr lang="en-GB" sz="5600" dirty="0" err="1">
                <a:cs typeface="Arial" panose="020B0604020202020204" pitchFamily="34" charset="0"/>
              </a:rPr>
              <a:t>byd</a:t>
            </a:r>
            <a:r>
              <a:rPr lang="en-GB" sz="5600" dirty="0">
                <a:cs typeface="Arial" panose="020B0604020202020204" pitchFamily="34" charset="0"/>
              </a:rPr>
              <a:t> </a:t>
            </a:r>
            <a:r>
              <a:rPr lang="en-GB" sz="5600" dirty="0" err="1">
                <a:cs typeface="Arial" panose="020B0604020202020204" pitchFamily="34" charset="0"/>
              </a:rPr>
              <a:t>o’u</a:t>
            </a:r>
            <a:r>
              <a:rPr lang="en-GB" sz="5600" dirty="0">
                <a:cs typeface="Arial" panose="020B0604020202020204" pitchFamily="34" charset="0"/>
              </a:rPr>
              <a:t> </a:t>
            </a:r>
            <a:r>
              <a:rPr lang="en-GB" sz="5600" dirty="0" err="1">
                <a:cs typeface="Arial" panose="020B0604020202020204" pitchFamily="34" charset="0"/>
              </a:rPr>
              <a:t>cwmpas</a:t>
            </a:r>
            <a:r>
              <a:rPr lang="en-GB" sz="5600" dirty="0">
                <a:cs typeface="Arial" panose="020B0604020202020204" pitchFamily="34" charset="0"/>
              </a:rPr>
              <a:t>, a’i </a:t>
            </a:r>
            <a:r>
              <a:rPr lang="en-GB" sz="5600" dirty="0" err="1">
                <a:cs typeface="Arial" panose="020B0604020202020204" pitchFamily="34" charset="0"/>
              </a:rPr>
              <a:t>werthfawrogi</a:t>
            </a:r>
            <a:r>
              <a:rPr lang="en-GB" sz="5600" dirty="0">
                <a:cs typeface="Arial" panose="020B0604020202020204" pitchFamily="34" charset="0"/>
              </a:rPr>
              <a:t> (t.11)</a:t>
            </a:r>
          </a:p>
          <a:p>
            <a:pPr>
              <a:lnSpc>
                <a:spcPct val="120000"/>
              </a:lnSpc>
            </a:pPr>
            <a:endParaRPr lang="en-GB" sz="5600" dirty="0">
              <a:cs typeface="Arial" panose="020B0604020202020204" pitchFamily="34" charset="0"/>
            </a:endParaRPr>
          </a:p>
          <a:p>
            <a:pPr>
              <a:lnSpc>
                <a:spcPct val="120000"/>
              </a:lnSpc>
            </a:pPr>
            <a:r>
              <a:rPr lang="en-GB" sz="5600" dirty="0">
                <a:cs typeface="Arial" panose="020B0604020202020204" pitchFamily="34" charset="0"/>
              </a:rPr>
              <a:t>Gall </a:t>
            </a:r>
            <a:r>
              <a:rPr lang="en-GB" sz="5600" dirty="0" err="1">
                <a:cs typeface="Arial" panose="020B0604020202020204" pitchFamily="34" charset="0"/>
              </a:rPr>
              <a:t>cynnig</a:t>
            </a:r>
            <a:r>
              <a:rPr lang="en-GB" sz="5600" dirty="0">
                <a:cs typeface="Arial" panose="020B0604020202020204" pitchFamily="34" charset="0"/>
              </a:rPr>
              <a:t> ymarfer </a:t>
            </a:r>
            <a:r>
              <a:rPr lang="en-GB" sz="5600" dirty="0" err="1">
                <a:cs typeface="Arial" panose="020B0604020202020204" pitchFamily="34" charset="0"/>
              </a:rPr>
              <a:t>cynhwysol</a:t>
            </a:r>
            <a:r>
              <a:rPr lang="en-GB" sz="5600" dirty="0">
                <a:cs typeface="Arial" panose="020B0604020202020204" pitchFamily="34" charset="0"/>
              </a:rPr>
              <a:t> yn ein dull </a:t>
            </a:r>
            <a:r>
              <a:rPr lang="en-GB" sz="5600" dirty="0" err="1">
                <a:cs typeface="Arial" panose="020B0604020202020204" pitchFamily="34" charset="0"/>
              </a:rPr>
              <a:t>addysgegol</a:t>
            </a:r>
            <a:r>
              <a:rPr lang="en-GB" sz="5600" dirty="0">
                <a:cs typeface="Arial" panose="020B0604020202020204" pitchFamily="34" charset="0"/>
              </a:rPr>
              <a:t> sicrhau bod gan bob plentyn </a:t>
            </a:r>
            <a:r>
              <a:rPr lang="en-GB" sz="5600" dirty="0" err="1">
                <a:cs typeface="Arial" panose="020B0604020202020204" pitchFamily="34" charset="0"/>
              </a:rPr>
              <a:t>ymdeimlad</a:t>
            </a:r>
            <a:r>
              <a:rPr lang="en-GB" sz="5600" dirty="0">
                <a:cs typeface="Arial" panose="020B0604020202020204" pitchFamily="34" charset="0"/>
              </a:rPr>
              <a:t> </a:t>
            </a:r>
            <a:r>
              <a:rPr lang="en-GB" sz="5600" dirty="0" err="1">
                <a:cs typeface="Arial" panose="020B0604020202020204" pitchFamily="34" charset="0"/>
              </a:rPr>
              <a:t>cryf</a:t>
            </a:r>
            <a:r>
              <a:rPr lang="en-GB" sz="5600" dirty="0">
                <a:cs typeface="Arial" panose="020B0604020202020204" pitchFamily="34" charset="0"/>
              </a:rPr>
              <a:t> o </a:t>
            </a:r>
            <a:r>
              <a:rPr lang="en-GB" sz="5600" dirty="0" err="1">
                <a:cs typeface="Arial" panose="020B0604020202020204" pitchFamily="34" charset="0"/>
              </a:rPr>
              <a:t>berthyn</a:t>
            </a:r>
            <a:r>
              <a:rPr lang="en-GB" sz="5600" dirty="0">
                <a:cs typeface="Arial" panose="020B0604020202020204" pitchFamily="34" charset="0"/>
              </a:rPr>
              <a:t>, ei fod yn teimlo ei fod yn cael ei </a:t>
            </a:r>
            <a:r>
              <a:rPr lang="en-GB" sz="5600" dirty="0" err="1">
                <a:cs typeface="Arial" panose="020B0604020202020204" pitchFamily="34" charset="0"/>
              </a:rPr>
              <a:t>werthfawrogi</a:t>
            </a:r>
            <a:r>
              <a:rPr lang="en-GB" sz="5600" dirty="0">
                <a:cs typeface="Arial" panose="020B0604020202020204" pitchFamily="34" charset="0"/>
              </a:rPr>
              <a:t> a’i </a:t>
            </a:r>
            <a:r>
              <a:rPr lang="en-GB" sz="5600" dirty="0" err="1">
                <a:cs typeface="Arial" panose="020B0604020202020204" pitchFamily="34" charset="0"/>
              </a:rPr>
              <a:t>gynrychioli</a:t>
            </a:r>
            <a:r>
              <a:rPr lang="en-GB" sz="5600" dirty="0">
                <a:cs typeface="Arial" panose="020B0604020202020204" pitchFamily="34" charset="0"/>
              </a:rPr>
              <a:t> yn ein lleoliad, a’i fod yn cael </a:t>
            </a:r>
            <a:r>
              <a:rPr lang="en-GB" sz="5600" dirty="0" err="1">
                <a:cs typeface="Arial" panose="020B0604020202020204" pitchFamily="34" charset="0"/>
              </a:rPr>
              <a:t>cyfle</a:t>
            </a:r>
            <a:r>
              <a:rPr lang="en-GB" sz="5600" dirty="0">
                <a:cs typeface="Arial" panose="020B0604020202020204" pitchFamily="34" charset="0"/>
              </a:rPr>
              <a:t> cyfartal i </a:t>
            </a:r>
            <a:r>
              <a:rPr lang="en-GB" sz="5600" dirty="0" err="1">
                <a:cs typeface="Arial" panose="020B0604020202020204" pitchFamily="34" charset="0"/>
              </a:rPr>
              <a:t>ffynnu</a:t>
            </a:r>
            <a:r>
              <a:rPr lang="en-GB" sz="5600" dirty="0">
                <a:cs typeface="Arial" panose="020B0604020202020204" pitchFamily="34" charset="0"/>
              </a:rPr>
              <a:t> (t.45)</a:t>
            </a:r>
          </a:p>
          <a:p>
            <a:pPr>
              <a:lnSpc>
                <a:spcPct val="120000"/>
              </a:lnSpc>
            </a:pPr>
            <a:endParaRPr lang="en-GB" sz="5600" dirty="0">
              <a:cs typeface="Arial" panose="020B0604020202020204" pitchFamily="34" charset="0"/>
            </a:endParaRPr>
          </a:p>
          <a:p>
            <a:pPr>
              <a:lnSpc>
                <a:spcPct val="120000"/>
              </a:lnSpc>
            </a:pPr>
            <a:r>
              <a:rPr lang="en-GB" sz="5600" dirty="0">
                <a:cs typeface="Arial" panose="020B0604020202020204" pitchFamily="34" charset="0"/>
              </a:rPr>
              <a:t>Mae </a:t>
            </a:r>
            <a:r>
              <a:rPr lang="en-GB" sz="5600" dirty="0" err="1">
                <a:cs typeface="Arial" panose="020B0604020202020204" pitchFamily="34" charset="0"/>
              </a:rPr>
              <a:t>meithrin</a:t>
            </a:r>
            <a:r>
              <a:rPr lang="en-GB" sz="5600" dirty="0">
                <a:cs typeface="Arial" panose="020B0604020202020204" pitchFamily="34" charset="0"/>
              </a:rPr>
              <a:t> </a:t>
            </a:r>
            <a:r>
              <a:rPr lang="en-GB" sz="5600" dirty="0" err="1">
                <a:cs typeface="Arial" panose="020B0604020202020204" pitchFamily="34" charset="0"/>
              </a:rPr>
              <a:t>cydberthnasau</a:t>
            </a:r>
            <a:r>
              <a:rPr lang="en-GB" sz="5600" dirty="0">
                <a:cs typeface="Arial" panose="020B0604020202020204" pitchFamily="34" charset="0"/>
              </a:rPr>
              <a:t> </a:t>
            </a:r>
            <a:r>
              <a:rPr lang="en-GB" sz="5600" dirty="0" err="1">
                <a:cs typeface="Arial" panose="020B0604020202020204" pitchFamily="34" charset="0"/>
              </a:rPr>
              <a:t>llawn</a:t>
            </a:r>
            <a:r>
              <a:rPr lang="en-GB" sz="5600" dirty="0">
                <a:cs typeface="Arial" panose="020B0604020202020204" pitchFamily="34" charset="0"/>
              </a:rPr>
              <a:t> ymddiriedaeth rhwng y </a:t>
            </a:r>
            <a:r>
              <a:rPr lang="en-GB" sz="5600" dirty="0" err="1">
                <a:cs typeface="Arial" panose="020B0604020202020204" pitchFamily="34" charset="0"/>
              </a:rPr>
              <a:t>cartref</a:t>
            </a:r>
            <a:r>
              <a:rPr lang="en-GB" sz="5600" dirty="0">
                <a:cs typeface="Arial" panose="020B0604020202020204" pitchFamily="34" charset="0"/>
              </a:rPr>
              <a:t> </a:t>
            </a:r>
            <a:r>
              <a:rPr lang="en-GB" sz="5600" dirty="0" err="1">
                <a:cs typeface="Arial" panose="020B0604020202020204" pitchFamily="34" charset="0"/>
              </a:rPr>
              <a:t>a’n</a:t>
            </a:r>
            <a:r>
              <a:rPr lang="en-GB" sz="5600" dirty="0">
                <a:cs typeface="Arial" panose="020B0604020202020204" pitchFamily="34" charset="0"/>
              </a:rPr>
              <a:t> lleoliad, lle </a:t>
            </a:r>
            <a:r>
              <a:rPr lang="en-GB" sz="5600" dirty="0" err="1">
                <a:cs typeface="Arial" panose="020B0604020202020204" pitchFamily="34" charset="0"/>
              </a:rPr>
              <a:t>rydyn</a:t>
            </a:r>
            <a:r>
              <a:rPr lang="en-GB" sz="5600" dirty="0">
                <a:cs typeface="Arial" panose="020B0604020202020204" pitchFamily="34" charset="0"/>
              </a:rPr>
              <a:t> </a:t>
            </a:r>
            <a:r>
              <a:rPr lang="en-GB" sz="5600" dirty="0" err="1">
                <a:cs typeface="Arial" panose="020B0604020202020204" pitchFamily="34" charset="0"/>
              </a:rPr>
              <a:t>ni’n</a:t>
            </a:r>
            <a:r>
              <a:rPr lang="en-GB" sz="5600" dirty="0">
                <a:cs typeface="Arial" panose="020B0604020202020204" pitchFamily="34" charset="0"/>
              </a:rPr>
              <a:t> </a:t>
            </a:r>
            <a:r>
              <a:rPr lang="en-GB" sz="5600" dirty="0" err="1">
                <a:cs typeface="Arial" panose="020B0604020202020204" pitchFamily="34" charset="0"/>
              </a:rPr>
              <a:t>rhannu’r</a:t>
            </a:r>
            <a:r>
              <a:rPr lang="en-GB" sz="5600" dirty="0">
                <a:cs typeface="Arial" panose="020B0604020202020204" pitchFamily="34" charset="0"/>
              </a:rPr>
              <a:t> un </a:t>
            </a:r>
            <a:r>
              <a:rPr lang="en-GB" sz="5600" dirty="0" err="1">
                <a:cs typeface="Arial" panose="020B0604020202020204" pitchFamily="34" charset="0"/>
              </a:rPr>
              <a:t>amcanion</a:t>
            </a:r>
            <a:r>
              <a:rPr lang="en-GB" sz="5600" dirty="0">
                <a:cs typeface="Arial" panose="020B0604020202020204" pitchFamily="34" charset="0"/>
              </a:rPr>
              <a:t> ar gyfer dysgu a </a:t>
            </a:r>
            <a:r>
              <a:rPr lang="en-GB" sz="5600" dirty="0" err="1">
                <a:cs typeface="Arial" panose="020B0604020202020204" pitchFamily="34" charset="0"/>
              </a:rPr>
              <a:t>datblygu</a:t>
            </a:r>
            <a:r>
              <a:rPr lang="en-GB" sz="5600" dirty="0">
                <a:cs typeface="Arial" panose="020B0604020202020204" pitchFamily="34" charset="0"/>
              </a:rPr>
              <a:t>, yn </a:t>
            </a:r>
            <a:r>
              <a:rPr lang="en-GB" sz="5600" dirty="0" err="1">
                <a:cs typeface="Arial" panose="020B0604020202020204" pitchFamily="34" charset="0"/>
              </a:rPr>
              <a:t>meithrin</a:t>
            </a:r>
            <a:r>
              <a:rPr lang="en-GB" sz="5600" dirty="0">
                <a:cs typeface="Arial" panose="020B0604020202020204" pitchFamily="34" charset="0"/>
              </a:rPr>
              <a:t> </a:t>
            </a:r>
            <a:r>
              <a:rPr lang="en-GB" sz="5600" dirty="0" err="1">
                <a:cs typeface="Arial" panose="020B0604020202020204" pitchFamily="34" charset="0"/>
              </a:rPr>
              <a:t>lles</a:t>
            </a:r>
            <a:r>
              <a:rPr lang="en-GB" sz="5600" dirty="0">
                <a:cs typeface="Arial" panose="020B0604020202020204" pitchFamily="34" charset="0"/>
              </a:rPr>
              <a:t> plant a’u hymdeimlad o </a:t>
            </a:r>
            <a:r>
              <a:rPr lang="en-GB" sz="5600" dirty="0" err="1">
                <a:cs typeface="Arial" panose="020B0604020202020204" pitchFamily="34" charset="0"/>
              </a:rPr>
              <a:t>berthyn</a:t>
            </a:r>
            <a:r>
              <a:rPr lang="en-GB" sz="5600" dirty="0">
                <a:cs typeface="Arial" panose="020B0604020202020204" pitchFamily="34" charset="0"/>
              </a:rPr>
              <a:t> (t.49)</a:t>
            </a:r>
          </a:p>
          <a:p>
            <a:pPr>
              <a:lnSpc>
                <a:spcPct val="170000"/>
              </a:lnSpc>
            </a:pPr>
            <a:endParaRPr lang="en-GB" dirty="0"/>
          </a:p>
        </p:txBody>
      </p:sp>
    </p:spTree>
    <p:extLst>
      <p:ext uri="{BB962C8B-B14F-4D97-AF65-F5344CB8AC3E}">
        <p14:creationId xmlns:p14="http://schemas.microsoft.com/office/powerpoint/2010/main" val="20303021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7D84-E099-B184-757D-6AA7CB137461}"/>
              </a:ext>
            </a:extLst>
          </p:cNvPr>
          <p:cNvSpPr>
            <a:spLocks noGrp="1"/>
          </p:cNvSpPr>
          <p:nvPr>
            <p:ph type="title"/>
          </p:nvPr>
        </p:nvSpPr>
        <p:spPr>
          <a:xfrm>
            <a:off x="310497" y="3838234"/>
            <a:ext cx="10972800" cy="1143000"/>
          </a:xfrm>
        </p:spPr>
        <p:txBody>
          <a:bodyPr>
            <a:normAutofit/>
          </a:bodyPr>
          <a:lstStyle/>
          <a:p>
            <a:pPr algn="l"/>
            <a:r>
              <a:rPr lang="en-GB" sz="2000" dirty="0"/>
              <a:t>Welsh Government (2022)</a:t>
            </a:r>
          </a:p>
        </p:txBody>
      </p:sp>
      <p:pic>
        <p:nvPicPr>
          <p:cNvPr id="6" name="Content Placeholder 5">
            <a:extLst>
              <a:ext uri="{FF2B5EF4-FFF2-40B4-BE49-F238E27FC236}">
                <a16:creationId xmlns:a16="http://schemas.microsoft.com/office/drawing/2014/main" id="{570B18C9-0E56-BA4E-5ADF-4E0E28E2BF40}"/>
              </a:ext>
            </a:extLst>
          </p:cNvPr>
          <p:cNvPicPr>
            <a:picLocks noGrp="1" noChangeAspect="1"/>
          </p:cNvPicPr>
          <p:nvPr>
            <p:ph sz="half" idx="1"/>
          </p:nvPr>
        </p:nvPicPr>
        <p:blipFill>
          <a:blip r:embed="rId3"/>
          <a:stretch>
            <a:fillRect/>
          </a:stretch>
        </p:blipFill>
        <p:spPr>
          <a:xfrm>
            <a:off x="609600" y="350283"/>
            <a:ext cx="5384800" cy="3244438"/>
          </a:xfrm>
        </p:spPr>
      </p:pic>
      <p:sp>
        <p:nvSpPr>
          <p:cNvPr id="4" name="Content Placeholder 3">
            <a:extLst>
              <a:ext uri="{FF2B5EF4-FFF2-40B4-BE49-F238E27FC236}">
                <a16:creationId xmlns:a16="http://schemas.microsoft.com/office/drawing/2014/main" id="{AB30F27C-DF42-0225-0446-8279354D7DC1}"/>
              </a:ext>
            </a:extLst>
          </p:cNvPr>
          <p:cNvSpPr>
            <a:spLocks noGrp="1"/>
          </p:cNvSpPr>
          <p:nvPr>
            <p:ph sz="half" idx="2"/>
          </p:nvPr>
        </p:nvSpPr>
        <p:spPr>
          <a:xfrm>
            <a:off x="6096000" y="207629"/>
            <a:ext cx="5384800" cy="5387828"/>
          </a:xfrm>
        </p:spPr>
        <p:txBody>
          <a:bodyPr>
            <a:normAutofit/>
          </a:bodyPr>
          <a:lstStyle/>
          <a:p>
            <a:r>
              <a:rPr lang="en-GB" sz="1400" dirty="0"/>
              <a:t>It seeks to engender in practitioners and children a sense of belonging and pride, celebrating the diverse culture of modern Wales and helping children develop a sense of </a:t>
            </a:r>
            <a:r>
              <a:rPr lang="en-GB" sz="1400" b="1" dirty="0" err="1">
                <a:solidFill>
                  <a:srgbClr val="0070C0"/>
                </a:solidFill>
              </a:rPr>
              <a:t>cynefin</a:t>
            </a:r>
            <a:r>
              <a:rPr lang="en-GB" sz="1400" b="1" dirty="0">
                <a:solidFill>
                  <a:srgbClr val="0070C0"/>
                </a:solidFill>
              </a:rPr>
              <a:t> </a:t>
            </a:r>
            <a:r>
              <a:rPr lang="en-GB" sz="1400" dirty="0"/>
              <a:t>(p.3)</a:t>
            </a:r>
          </a:p>
          <a:p>
            <a:pPr marL="0" indent="0">
              <a:buNone/>
            </a:pPr>
            <a:endParaRPr lang="en-GB" sz="1400" b="1" dirty="0">
              <a:solidFill>
                <a:srgbClr val="0070C0"/>
              </a:solidFill>
            </a:endParaRPr>
          </a:p>
          <a:p>
            <a:r>
              <a:rPr lang="en-GB" sz="1400" dirty="0"/>
              <a:t>We have a responsibility to make strong connections with the child’s home and community, to strengthen their sense of belonging through embracing past and present experiences</a:t>
            </a:r>
            <a:r>
              <a:rPr lang="en-GB" sz="1400" b="1" dirty="0">
                <a:solidFill>
                  <a:srgbClr val="0070C0"/>
                </a:solidFill>
              </a:rPr>
              <a:t> </a:t>
            </a:r>
            <a:r>
              <a:rPr lang="en-GB" sz="1400" dirty="0"/>
              <a:t>(p.8).</a:t>
            </a:r>
          </a:p>
          <a:p>
            <a:endParaRPr lang="en-GB" sz="1400" b="1" dirty="0">
              <a:solidFill>
                <a:srgbClr val="0070C0"/>
              </a:solidFill>
            </a:endParaRPr>
          </a:p>
          <a:p>
            <a:r>
              <a:rPr lang="en-GB" sz="1400" dirty="0"/>
              <a:t>Through exploration of their environment, children begin to develop a sense of belonging and an appreciation of the world around them (p.13)</a:t>
            </a:r>
          </a:p>
          <a:p>
            <a:endParaRPr lang="en-GB" sz="1400" dirty="0"/>
          </a:p>
          <a:p>
            <a:r>
              <a:rPr lang="en-GB" sz="1400" dirty="0"/>
              <a:t>Implementing inclusive practice within our pedagogical approach can ensure that all children have a strong sense of belonging, feeling that they are valued and represented in our setting, and have an equal opportunity to thrive (p.42)</a:t>
            </a:r>
          </a:p>
          <a:p>
            <a:endParaRPr lang="en-GB" sz="1400" dirty="0"/>
          </a:p>
          <a:p>
            <a:r>
              <a:rPr lang="en-GB" sz="1400" dirty="0"/>
              <a:t>Building trusting relationships between the home and our setting, where we share the same aspirations for learning and development, nurtures children’s well-being and sense of belonging (p.48)</a:t>
            </a:r>
          </a:p>
          <a:p>
            <a:endParaRPr lang="en-GB" sz="1200" dirty="0"/>
          </a:p>
          <a:p>
            <a:endParaRPr lang="en-GB" sz="1200" dirty="0"/>
          </a:p>
          <a:p>
            <a:endParaRPr lang="en-GB" sz="1200" b="1" dirty="0">
              <a:solidFill>
                <a:srgbClr val="0070C0"/>
              </a:solidFill>
            </a:endParaRPr>
          </a:p>
          <a:p>
            <a:endParaRPr lang="en-GB" sz="1800" b="1" dirty="0">
              <a:solidFill>
                <a:srgbClr val="0070C0"/>
              </a:solidFill>
            </a:endParaRPr>
          </a:p>
          <a:p>
            <a:endParaRPr lang="en-GB" sz="1800" b="1" dirty="0">
              <a:solidFill>
                <a:srgbClr val="0070C0"/>
              </a:solidFill>
            </a:endParaRPr>
          </a:p>
          <a:p>
            <a:endParaRPr lang="en-GB" sz="1800" b="1" dirty="0">
              <a:solidFill>
                <a:srgbClr val="0070C0"/>
              </a:solidFill>
            </a:endParaRPr>
          </a:p>
        </p:txBody>
      </p:sp>
    </p:spTree>
    <p:extLst>
      <p:ext uri="{BB962C8B-B14F-4D97-AF65-F5344CB8AC3E}">
        <p14:creationId xmlns:p14="http://schemas.microsoft.com/office/powerpoint/2010/main" val="2481497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D54BFF2-B014-C52E-3436-AA5DB537406A}"/>
              </a:ext>
            </a:extLst>
          </p:cNvPr>
          <p:cNvPicPr>
            <a:picLocks noGrp="1" noChangeAspect="1"/>
          </p:cNvPicPr>
          <p:nvPr>
            <p:ph sz="half" idx="1"/>
          </p:nvPr>
        </p:nvPicPr>
        <p:blipFill>
          <a:blip r:embed="rId2"/>
          <a:stretch>
            <a:fillRect/>
          </a:stretch>
        </p:blipFill>
        <p:spPr>
          <a:xfrm>
            <a:off x="754773" y="371229"/>
            <a:ext cx="4901747" cy="4825456"/>
          </a:xfrm>
        </p:spPr>
      </p:pic>
      <p:sp>
        <p:nvSpPr>
          <p:cNvPr id="4" name="Content Placeholder 3">
            <a:extLst>
              <a:ext uri="{FF2B5EF4-FFF2-40B4-BE49-F238E27FC236}">
                <a16:creationId xmlns:a16="http://schemas.microsoft.com/office/drawing/2014/main" id="{6661259A-4146-6621-CA14-2D1AFD3C3908}"/>
              </a:ext>
            </a:extLst>
          </p:cNvPr>
          <p:cNvSpPr>
            <a:spLocks noGrp="1"/>
          </p:cNvSpPr>
          <p:nvPr>
            <p:ph sz="half" idx="2"/>
          </p:nvPr>
        </p:nvSpPr>
        <p:spPr>
          <a:xfrm>
            <a:off x="5967366" y="846138"/>
            <a:ext cx="5384800" cy="3989040"/>
          </a:xfrm>
        </p:spPr>
        <p:txBody>
          <a:bodyPr/>
          <a:lstStyle/>
          <a:p>
            <a:pPr marL="0" indent="0">
              <a:buNone/>
            </a:pPr>
            <a:r>
              <a:rPr lang="en-GB" dirty="0"/>
              <a:t>Y </a:t>
            </a:r>
            <a:r>
              <a:rPr lang="en-GB" dirty="0" err="1"/>
              <a:t>pum</a:t>
            </a:r>
            <a:r>
              <a:rPr lang="en-GB" dirty="0"/>
              <a:t> </a:t>
            </a:r>
            <a:r>
              <a:rPr lang="en-GB" dirty="0" err="1"/>
              <a:t>llwybr</a:t>
            </a:r>
            <a:r>
              <a:rPr lang="en-GB" dirty="0"/>
              <a:t> </a:t>
            </a:r>
            <a:r>
              <a:rPr lang="en-GB" dirty="0" err="1"/>
              <a:t>datblygu</a:t>
            </a:r>
            <a:r>
              <a:rPr lang="en-GB" dirty="0"/>
              <a:t> </a:t>
            </a:r>
            <a:r>
              <a:rPr lang="en-GB" dirty="0" err="1"/>
              <a:t>yw</a:t>
            </a:r>
            <a:r>
              <a:rPr lang="en-GB" dirty="0"/>
              <a:t>:</a:t>
            </a:r>
          </a:p>
          <a:p>
            <a:pPr marL="0" indent="0">
              <a:buNone/>
            </a:pPr>
            <a:endParaRPr lang="en-GB" dirty="0"/>
          </a:p>
          <a:p>
            <a:r>
              <a:rPr lang="en-GB" dirty="0">
                <a:solidFill>
                  <a:srgbClr val="FF0000"/>
                </a:solidFill>
              </a:rPr>
              <a:t>perthyn </a:t>
            </a:r>
          </a:p>
          <a:p>
            <a:pPr marL="0" indent="0">
              <a:buNone/>
            </a:pPr>
            <a:r>
              <a:rPr lang="en-GB" dirty="0"/>
              <a:t>• cyfathrebu </a:t>
            </a:r>
          </a:p>
          <a:p>
            <a:pPr marL="0" indent="0">
              <a:buNone/>
            </a:pPr>
            <a:r>
              <a:rPr lang="en-GB" dirty="0"/>
              <a:t>• </a:t>
            </a:r>
            <a:r>
              <a:rPr lang="en-GB" dirty="0" err="1"/>
              <a:t>archwilio</a:t>
            </a:r>
            <a:r>
              <a:rPr lang="en-GB" dirty="0"/>
              <a:t> </a:t>
            </a:r>
          </a:p>
          <a:p>
            <a:pPr marL="0" indent="0">
              <a:buNone/>
            </a:pPr>
            <a:r>
              <a:rPr lang="en-GB" dirty="0"/>
              <a:t>• </a:t>
            </a:r>
            <a:r>
              <a:rPr lang="en-GB" dirty="0" err="1"/>
              <a:t>datblygiad</a:t>
            </a:r>
            <a:r>
              <a:rPr lang="en-GB" dirty="0"/>
              <a:t> corfforol </a:t>
            </a:r>
          </a:p>
          <a:p>
            <a:pPr marL="0" indent="0">
              <a:buNone/>
            </a:pPr>
            <a:r>
              <a:rPr lang="en-GB" dirty="0"/>
              <a:t>• </a:t>
            </a:r>
            <a:r>
              <a:rPr lang="en-GB" dirty="0" err="1"/>
              <a:t>lles</a:t>
            </a:r>
            <a:endParaRPr lang="en-GB" dirty="0"/>
          </a:p>
        </p:txBody>
      </p:sp>
    </p:spTree>
    <p:extLst>
      <p:ext uri="{BB962C8B-B14F-4D97-AF65-F5344CB8AC3E}">
        <p14:creationId xmlns:p14="http://schemas.microsoft.com/office/powerpoint/2010/main" val="308297708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C03A9F8-54C7-CB2B-9445-78FC83013092}"/>
              </a:ext>
            </a:extLst>
          </p:cNvPr>
          <p:cNvPicPr>
            <a:picLocks noGrp="1" noChangeAspect="1"/>
          </p:cNvPicPr>
          <p:nvPr>
            <p:ph sz="half" idx="1"/>
          </p:nvPr>
        </p:nvPicPr>
        <p:blipFill>
          <a:blip r:embed="rId2"/>
          <a:stretch>
            <a:fillRect/>
          </a:stretch>
        </p:blipFill>
        <p:spPr>
          <a:xfrm>
            <a:off x="780804" y="580245"/>
            <a:ext cx="4731234" cy="4562930"/>
          </a:xfrm>
        </p:spPr>
      </p:pic>
      <p:sp>
        <p:nvSpPr>
          <p:cNvPr id="4" name="Content Placeholder 3">
            <a:extLst>
              <a:ext uri="{FF2B5EF4-FFF2-40B4-BE49-F238E27FC236}">
                <a16:creationId xmlns:a16="http://schemas.microsoft.com/office/drawing/2014/main" id="{AE0369B5-8381-FD69-85F7-C0A36AE37BC6}"/>
              </a:ext>
            </a:extLst>
          </p:cNvPr>
          <p:cNvSpPr>
            <a:spLocks noGrp="1"/>
          </p:cNvSpPr>
          <p:nvPr>
            <p:ph sz="half" idx="2"/>
          </p:nvPr>
        </p:nvSpPr>
        <p:spPr>
          <a:xfrm>
            <a:off x="6679964" y="867190"/>
            <a:ext cx="5384800" cy="3989040"/>
          </a:xfrm>
        </p:spPr>
        <p:txBody>
          <a:bodyPr/>
          <a:lstStyle/>
          <a:p>
            <a:pPr marL="0" indent="0">
              <a:buNone/>
            </a:pPr>
            <a:r>
              <a:rPr lang="en-GB" dirty="0">
                <a:solidFill>
                  <a:srgbClr val="0070C0"/>
                </a:solidFill>
              </a:rPr>
              <a:t>The five developmental pathways are: </a:t>
            </a:r>
          </a:p>
          <a:p>
            <a:pPr marL="0" indent="0">
              <a:buNone/>
            </a:pPr>
            <a:r>
              <a:rPr lang="en-GB" dirty="0">
                <a:solidFill>
                  <a:srgbClr val="0070C0"/>
                </a:solidFill>
              </a:rPr>
              <a:t>• </a:t>
            </a:r>
            <a:r>
              <a:rPr lang="en-GB" dirty="0">
                <a:solidFill>
                  <a:srgbClr val="FF0000"/>
                </a:solidFill>
              </a:rPr>
              <a:t>belonging </a:t>
            </a:r>
          </a:p>
          <a:p>
            <a:pPr marL="0" indent="0">
              <a:buNone/>
            </a:pPr>
            <a:r>
              <a:rPr lang="en-GB" dirty="0">
                <a:solidFill>
                  <a:srgbClr val="0070C0"/>
                </a:solidFill>
              </a:rPr>
              <a:t>• communication </a:t>
            </a:r>
          </a:p>
          <a:p>
            <a:pPr marL="0" indent="0">
              <a:buNone/>
            </a:pPr>
            <a:r>
              <a:rPr lang="en-GB" dirty="0">
                <a:solidFill>
                  <a:srgbClr val="0070C0"/>
                </a:solidFill>
              </a:rPr>
              <a:t>• exploration </a:t>
            </a:r>
          </a:p>
          <a:p>
            <a:pPr marL="0" indent="0">
              <a:buNone/>
            </a:pPr>
            <a:r>
              <a:rPr lang="en-GB" dirty="0">
                <a:solidFill>
                  <a:srgbClr val="0070C0"/>
                </a:solidFill>
              </a:rPr>
              <a:t>• physical development </a:t>
            </a:r>
          </a:p>
          <a:p>
            <a:pPr marL="0" indent="0">
              <a:buNone/>
            </a:pPr>
            <a:r>
              <a:rPr lang="en-GB" dirty="0">
                <a:solidFill>
                  <a:srgbClr val="0070C0"/>
                </a:solidFill>
              </a:rPr>
              <a:t>• well-being</a:t>
            </a:r>
          </a:p>
        </p:txBody>
      </p:sp>
    </p:spTree>
    <p:extLst>
      <p:ext uri="{BB962C8B-B14F-4D97-AF65-F5344CB8AC3E}">
        <p14:creationId xmlns:p14="http://schemas.microsoft.com/office/powerpoint/2010/main" val="2676010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1EF3-0916-93CE-2B54-AEFC18996B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1AFBA8-01DD-7109-DF3A-690AF000C2B4}"/>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BF1E4DEA-16A8-5CC7-D990-E6C29E15F960}"/>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0BFA723C-5EEF-3742-FD6F-927622ABE99A}"/>
              </a:ext>
            </a:extLst>
          </p:cNvPr>
          <p:cNvPicPr>
            <a:picLocks noChangeAspect="1"/>
          </p:cNvPicPr>
          <p:nvPr/>
        </p:nvPicPr>
        <p:blipFill>
          <a:blip r:embed="rId2"/>
          <a:stretch>
            <a:fillRect/>
          </a:stretch>
        </p:blipFill>
        <p:spPr>
          <a:xfrm>
            <a:off x="-318976" y="-115284"/>
            <a:ext cx="12822864" cy="5314603"/>
          </a:xfrm>
          <a:prstGeom prst="rect">
            <a:avLst/>
          </a:prstGeom>
        </p:spPr>
      </p:pic>
      <p:pic>
        <p:nvPicPr>
          <p:cNvPr id="11" name="Picture 10">
            <a:extLst>
              <a:ext uri="{FF2B5EF4-FFF2-40B4-BE49-F238E27FC236}">
                <a16:creationId xmlns:a16="http://schemas.microsoft.com/office/drawing/2014/main" id="{82D7E3DA-AAD9-E897-945A-2A933BC58462}"/>
              </a:ext>
            </a:extLst>
          </p:cNvPr>
          <p:cNvPicPr>
            <a:picLocks noChangeAspect="1"/>
          </p:cNvPicPr>
          <p:nvPr/>
        </p:nvPicPr>
        <p:blipFill>
          <a:blip r:embed="rId3"/>
          <a:stretch>
            <a:fillRect/>
          </a:stretch>
        </p:blipFill>
        <p:spPr>
          <a:xfrm>
            <a:off x="74428" y="5157624"/>
            <a:ext cx="12117572" cy="1638300"/>
          </a:xfrm>
          <a:prstGeom prst="rect">
            <a:avLst/>
          </a:prstGeom>
        </p:spPr>
      </p:pic>
    </p:spTree>
    <p:extLst>
      <p:ext uri="{BB962C8B-B14F-4D97-AF65-F5344CB8AC3E}">
        <p14:creationId xmlns:p14="http://schemas.microsoft.com/office/powerpoint/2010/main" val="24553860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5C0123-BA27-1947-E349-00AFD5B40557}"/>
              </a:ext>
            </a:extLst>
          </p:cNvPr>
          <p:cNvPicPr>
            <a:picLocks noChangeAspect="1"/>
          </p:cNvPicPr>
          <p:nvPr/>
        </p:nvPicPr>
        <p:blipFill>
          <a:blip r:embed="rId2"/>
          <a:stretch>
            <a:fillRect/>
          </a:stretch>
        </p:blipFill>
        <p:spPr>
          <a:xfrm>
            <a:off x="1" y="0"/>
            <a:ext cx="12192000" cy="5725682"/>
          </a:xfrm>
          <a:prstGeom prst="rect">
            <a:avLst/>
          </a:prstGeom>
        </p:spPr>
      </p:pic>
    </p:spTree>
    <p:extLst>
      <p:ext uri="{BB962C8B-B14F-4D97-AF65-F5344CB8AC3E}">
        <p14:creationId xmlns:p14="http://schemas.microsoft.com/office/powerpoint/2010/main" val="10947566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D2C4-1DAB-4755-889D-85036B09C1A5}"/>
              </a:ext>
            </a:extLst>
          </p:cNvPr>
          <p:cNvSpPr>
            <a:spLocks noGrp="1"/>
          </p:cNvSpPr>
          <p:nvPr>
            <p:ph type="title"/>
          </p:nvPr>
        </p:nvSpPr>
        <p:spPr>
          <a:xfrm>
            <a:off x="1057198" y="2932910"/>
            <a:ext cx="10363200" cy="1362075"/>
          </a:xfrm>
        </p:spPr>
        <p:txBody>
          <a:bodyPr/>
          <a:lstStyle/>
          <a:p>
            <a:r>
              <a:rPr lang="en-GB" dirty="0"/>
              <a:t>POLIS</a:t>
            </a:r>
            <a:r>
              <a:rPr lang="en-GB" dirty="0">
                <a:cs typeface="Calibri" panose="020F0502020204030204" pitchFamily="34" charset="0"/>
              </a:rPr>
              <a:t>ÏAU LEFEL MICRO</a:t>
            </a:r>
            <a:r>
              <a:rPr lang="en-GB" dirty="0"/>
              <a:t>/ </a:t>
            </a:r>
            <a:r>
              <a:rPr lang="en-GB" dirty="0">
                <a:solidFill>
                  <a:schemeClr val="accent1">
                    <a:lumMod val="75000"/>
                  </a:schemeClr>
                </a:solidFill>
              </a:rPr>
              <a:t>Micro level policies</a:t>
            </a:r>
          </a:p>
        </p:txBody>
      </p:sp>
    </p:spTree>
    <p:extLst>
      <p:ext uri="{BB962C8B-B14F-4D97-AF65-F5344CB8AC3E}">
        <p14:creationId xmlns:p14="http://schemas.microsoft.com/office/powerpoint/2010/main" val="9378639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5688-0DB2-4CAD-A80F-D0F070B9C1E7}"/>
              </a:ext>
            </a:extLst>
          </p:cNvPr>
          <p:cNvSpPr>
            <a:spLocks noGrp="1"/>
          </p:cNvSpPr>
          <p:nvPr>
            <p:ph type="title"/>
          </p:nvPr>
        </p:nvSpPr>
        <p:spPr/>
        <p:txBody>
          <a:bodyPr>
            <a:normAutofit/>
          </a:bodyPr>
          <a:lstStyle/>
          <a:p>
            <a:r>
              <a:rPr lang="en-GB" sz="2000" dirty="0"/>
              <a:t>Llywodraeth Cymru (2017) </a:t>
            </a:r>
            <a:r>
              <a:rPr lang="en-GB" sz="2000" dirty="0" err="1"/>
              <a:t>Dechrau’n</a:t>
            </a:r>
            <a:r>
              <a:rPr lang="en-GB" sz="2000" dirty="0"/>
              <a:t> </a:t>
            </a:r>
            <a:r>
              <a:rPr lang="en-GB" sz="2000" dirty="0" err="1"/>
              <a:t>Deg</a:t>
            </a:r>
            <a:r>
              <a:rPr lang="en-GB" sz="2000" dirty="0"/>
              <a:t> – </a:t>
            </a:r>
            <a:r>
              <a:rPr lang="en-GB" sz="2000" dirty="0" err="1"/>
              <a:t>Atodiad</a:t>
            </a:r>
            <a:r>
              <a:rPr lang="en-GB" sz="2000" dirty="0"/>
              <a:t> </a:t>
            </a:r>
            <a:r>
              <a:rPr lang="en-GB" sz="2000" dirty="0" err="1"/>
              <a:t>Canllawiau</a:t>
            </a:r>
            <a:r>
              <a:rPr lang="en-GB" sz="2000" dirty="0"/>
              <a:t> </a:t>
            </a:r>
            <a:r>
              <a:rPr lang="en-GB" sz="2000" dirty="0" err="1"/>
              <a:t>Pontio</a:t>
            </a:r>
            <a:r>
              <a:rPr lang="en-GB" sz="2000" dirty="0"/>
              <a:t> </a:t>
            </a:r>
            <a:br>
              <a:rPr lang="en-GB" sz="2000" dirty="0"/>
            </a:br>
            <a:r>
              <a:rPr lang="en-GB" sz="2000" dirty="0">
                <a:solidFill>
                  <a:schemeClr val="tx2">
                    <a:lumMod val="60000"/>
                    <a:lumOff val="40000"/>
                  </a:schemeClr>
                </a:solidFill>
              </a:rPr>
              <a:t>Welsh Government (2017) Flying Start – Annex Transition Guidance</a:t>
            </a:r>
          </a:p>
        </p:txBody>
      </p:sp>
      <p:sp>
        <p:nvSpPr>
          <p:cNvPr id="3" name="Content Placeholder 2">
            <a:extLst>
              <a:ext uri="{FF2B5EF4-FFF2-40B4-BE49-F238E27FC236}">
                <a16:creationId xmlns:a16="http://schemas.microsoft.com/office/drawing/2014/main" id="{D2676C12-68E9-4EFC-9CE9-4BB15BB60AAD}"/>
              </a:ext>
            </a:extLst>
          </p:cNvPr>
          <p:cNvSpPr>
            <a:spLocks noGrp="1"/>
          </p:cNvSpPr>
          <p:nvPr>
            <p:ph sz="half" idx="1"/>
          </p:nvPr>
        </p:nvSpPr>
        <p:spPr>
          <a:xfrm>
            <a:off x="6096000" y="1434480"/>
            <a:ext cx="5384800" cy="3989040"/>
          </a:xfrm>
        </p:spPr>
        <p:txBody>
          <a:bodyPr>
            <a:normAutofit fontScale="77500" lnSpcReduction="20000"/>
          </a:bodyPr>
          <a:lstStyle/>
          <a:p>
            <a:r>
              <a:rPr lang="en-GB" dirty="0">
                <a:solidFill>
                  <a:schemeClr val="tx2">
                    <a:lumMod val="60000"/>
                    <a:lumOff val="40000"/>
                  </a:schemeClr>
                </a:solidFill>
              </a:rPr>
              <a:t>All childcare settings should have an equality policy in place which considers the impact of activities in the childcare setting on children and their families and whether they might disadvantage families with protected characteristics. Everyone in the setting should be valued and treated with equal respect and the needs of each individual should be addressed. All parents and children, whatever their background and additional needs, should feel welcomed  </a:t>
            </a:r>
          </a:p>
        </p:txBody>
      </p:sp>
      <p:sp>
        <p:nvSpPr>
          <p:cNvPr id="4" name="Content Placeholder 3">
            <a:extLst>
              <a:ext uri="{FF2B5EF4-FFF2-40B4-BE49-F238E27FC236}">
                <a16:creationId xmlns:a16="http://schemas.microsoft.com/office/drawing/2014/main" id="{1B7615D2-92B8-423A-BD4F-38CF0408EE9F}"/>
              </a:ext>
            </a:extLst>
          </p:cNvPr>
          <p:cNvSpPr>
            <a:spLocks noGrp="1"/>
          </p:cNvSpPr>
          <p:nvPr>
            <p:ph sz="half" idx="2"/>
          </p:nvPr>
        </p:nvSpPr>
        <p:spPr>
          <a:xfrm>
            <a:off x="609600" y="1434480"/>
            <a:ext cx="5384800" cy="3989040"/>
          </a:xfrm>
        </p:spPr>
        <p:txBody>
          <a:bodyPr>
            <a:normAutofit fontScale="77500" lnSpcReduction="20000"/>
          </a:bodyPr>
          <a:lstStyle/>
          <a:p>
            <a:r>
              <a:rPr lang="cy-GB" dirty="0">
                <a:effectLst/>
                <a:latin typeface="+mj-lt"/>
                <a:ea typeface="DengXian" panose="02010600030101010101" pitchFamily="2" charset="-122"/>
                <a:cs typeface="Times New Roman" panose="02020603050405020304" pitchFamily="18" charset="0"/>
              </a:rPr>
              <a:t>Dylai bod gan bob lleoliad gofal plant bolisi cydraddoldeb sy’n ystyried effaith gweithgareddau yn y lleoliad gofal plant ar blant a’u teuluoedd a p’un a allent roi teuluoedd gyda nodweddion gwarchodedig dan anfantais. Dylai pawb yn y lleoliad gael eu gwerthfawrogi a’u trin â’r un parch a dylid ymdrin ag anghenion pob unigolyn. Dylai bod pob rhiant a phlentyn, waeth beth fo’u cefndir ac anghenion ychwanegol, deimlo’u bod yn cael croeso  </a:t>
            </a:r>
            <a:endParaRPr lang="en-GB" dirty="0">
              <a:effectLst/>
              <a:latin typeface="+mj-lt"/>
              <a:ea typeface="DengXian" panose="02010600030101010101" pitchFamily="2" charset="-122"/>
              <a:cs typeface="Times New Roman" panose="02020603050405020304" pitchFamily="18" charset="0"/>
            </a:endParaRPr>
          </a:p>
          <a:p>
            <a:pPr marL="0" indent="0">
              <a:buNone/>
            </a:pPr>
            <a:r>
              <a:rPr lang="en-GB" dirty="0"/>
              <a:t> </a:t>
            </a:r>
          </a:p>
        </p:txBody>
      </p:sp>
    </p:spTree>
    <p:extLst>
      <p:ext uri="{BB962C8B-B14F-4D97-AF65-F5344CB8AC3E}">
        <p14:creationId xmlns:p14="http://schemas.microsoft.com/office/powerpoint/2010/main" val="38242438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AE096-9D70-40DB-A056-FA32AE881A70}"/>
              </a:ext>
            </a:extLst>
          </p:cNvPr>
          <p:cNvSpPr>
            <a:spLocks noGrp="1"/>
          </p:cNvSpPr>
          <p:nvPr>
            <p:ph type="title"/>
          </p:nvPr>
        </p:nvSpPr>
        <p:spPr/>
        <p:txBody>
          <a:bodyPr/>
          <a:lstStyle/>
          <a:p>
            <a:r>
              <a:rPr lang="en-GB" dirty="0" err="1"/>
              <a:t>Ystyriwch</a:t>
            </a:r>
            <a:r>
              <a:rPr lang="en-GB" dirty="0"/>
              <a:t> / </a:t>
            </a:r>
            <a:r>
              <a:rPr lang="en-GB" dirty="0">
                <a:solidFill>
                  <a:schemeClr val="tx2">
                    <a:lumMod val="60000"/>
                    <a:lumOff val="40000"/>
                  </a:schemeClr>
                </a:solidFill>
              </a:rPr>
              <a:t>Consider</a:t>
            </a:r>
          </a:p>
        </p:txBody>
      </p:sp>
      <p:sp>
        <p:nvSpPr>
          <p:cNvPr id="3" name="Content Placeholder 2">
            <a:extLst>
              <a:ext uri="{FF2B5EF4-FFF2-40B4-BE49-F238E27FC236}">
                <a16:creationId xmlns:a16="http://schemas.microsoft.com/office/drawing/2014/main" id="{94521167-549C-4F74-AAC9-4BCD8268838B}"/>
              </a:ext>
            </a:extLst>
          </p:cNvPr>
          <p:cNvSpPr>
            <a:spLocks noGrp="1"/>
          </p:cNvSpPr>
          <p:nvPr>
            <p:ph sz="half" idx="1"/>
          </p:nvPr>
        </p:nvSpPr>
        <p:spPr>
          <a:xfrm>
            <a:off x="5831305" y="1434480"/>
            <a:ext cx="5384800" cy="3989040"/>
          </a:xfrm>
        </p:spPr>
        <p:txBody>
          <a:bodyPr>
            <a:normAutofit lnSpcReduction="10000"/>
          </a:bodyPr>
          <a:lstStyle/>
          <a:p>
            <a:r>
              <a:rPr lang="en-GB" dirty="0"/>
              <a:t>How much do you know about the cultural practices in the early years setting?</a:t>
            </a:r>
          </a:p>
          <a:p>
            <a:endParaRPr lang="en-GB" dirty="0"/>
          </a:p>
          <a:p>
            <a:r>
              <a:rPr lang="en-GB" dirty="0"/>
              <a:t>Who writes the policy on equality and inclusion?</a:t>
            </a:r>
          </a:p>
          <a:p>
            <a:endParaRPr lang="en-GB" dirty="0"/>
          </a:p>
          <a:p>
            <a:r>
              <a:rPr lang="en-GB" dirty="0"/>
              <a:t>How do you know it is working in practice?</a:t>
            </a:r>
          </a:p>
        </p:txBody>
      </p:sp>
      <p:sp>
        <p:nvSpPr>
          <p:cNvPr id="4" name="Content Placeholder 3">
            <a:extLst>
              <a:ext uri="{FF2B5EF4-FFF2-40B4-BE49-F238E27FC236}">
                <a16:creationId xmlns:a16="http://schemas.microsoft.com/office/drawing/2014/main" id="{3299E36F-FA6A-44EA-A75A-544FE6D73BE6}"/>
              </a:ext>
            </a:extLst>
          </p:cNvPr>
          <p:cNvSpPr>
            <a:spLocks noGrp="1"/>
          </p:cNvSpPr>
          <p:nvPr>
            <p:ph sz="half" idx="2"/>
          </p:nvPr>
        </p:nvSpPr>
        <p:spPr>
          <a:xfrm>
            <a:off x="446505" y="1299412"/>
            <a:ext cx="5384800" cy="3989040"/>
          </a:xfrm>
        </p:spPr>
        <p:txBody>
          <a:bodyPr>
            <a:normAutofit lnSpcReduction="10000"/>
          </a:bodyPr>
          <a:lstStyle/>
          <a:p>
            <a:r>
              <a:rPr lang="en-GB" dirty="0"/>
              <a:t>Faint </a:t>
            </a:r>
            <a:r>
              <a:rPr lang="en-GB" dirty="0" err="1"/>
              <a:t>ydych</a:t>
            </a:r>
            <a:r>
              <a:rPr lang="en-GB" dirty="0"/>
              <a:t> </a:t>
            </a:r>
            <a:r>
              <a:rPr lang="en-GB" dirty="0" err="1"/>
              <a:t>chi’n</a:t>
            </a:r>
            <a:r>
              <a:rPr lang="en-GB" dirty="0"/>
              <a:t> </a:t>
            </a:r>
            <a:r>
              <a:rPr lang="en-GB" dirty="0" err="1"/>
              <a:t>ei</a:t>
            </a:r>
            <a:r>
              <a:rPr lang="en-GB" dirty="0"/>
              <a:t> </a:t>
            </a:r>
            <a:r>
              <a:rPr lang="en-GB" dirty="0" err="1"/>
              <a:t>wybod</a:t>
            </a:r>
            <a:r>
              <a:rPr lang="en-GB" dirty="0"/>
              <a:t> am yr </a:t>
            </a:r>
            <a:r>
              <a:rPr lang="en-GB" dirty="0" err="1"/>
              <a:t>arferion</a:t>
            </a:r>
            <a:r>
              <a:rPr lang="en-GB" dirty="0"/>
              <a:t> </a:t>
            </a:r>
            <a:r>
              <a:rPr lang="en-GB" dirty="0" err="1"/>
              <a:t>diwylliannol</a:t>
            </a:r>
            <a:r>
              <a:rPr lang="en-GB" dirty="0"/>
              <a:t> yn y </a:t>
            </a:r>
            <a:r>
              <a:rPr lang="en-GB" dirty="0" err="1"/>
              <a:t>lleoliad</a:t>
            </a:r>
            <a:r>
              <a:rPr lang="en-GB" dirty="0"/>
              <a:t> </a:t>
            </a:r>
            <a:r>
              <a:rPr lang="en-GB" dirty="0" err="1"/>
              <a:t>blynyddoedd</a:t>
            </a:r>
            <a:r>
              <a:rPr lang="en-GB" dirty="0"/>
              <a:t> </a:t>
            </a:r>
            <a:r>
              <a:rPr lang="en-GB" dirty="0" err="1"/>
              <a:t>cynnar</a:t>
            </a:r>
            <a:r>
              <a:rPr lang="en-GB" dirty="0"/>
              <a:t>?</a:t>
            </a:r>
          </a:p>
          <a:p>
            <a:endParaRPr lang="en-GB" dirty="0"/>
          </a:p>
          <a:p>
            <a:r>
              <a:rPr lang="en-GB" dirty="0" err="1"/>
              <a:t>Pwy</a:t>
            </a:r>
            <a:r>
              <a:rPr lang="en-GB" dirty="0"/>
              <a:t> sy’n </a:t>
            </a:r>
            <a:r>
              <a:rPr lang="en-GB" dirty="0" err="1"/>
              <a:t>ysgrifennu’r</a:t>
            </a:r>
            <a:r>
              <a:rPr lang="en-GB" dirty="0"/>
              <a:t> </a:t>
            </a:r>
            <a:r>
              <a:rPr lang="en-GB" dirty="0" err="1"/>
              <a:t>polisi</a:t>
            </a:r>
            <a:r>
              <a:rPr lang="en-GB" dirty="0"/>
              <a:t> ar </a:t>
            </a:r>
            <a:r>
              <a:rPr lang="en-GB" dirty="0" err="1"/>
              <a:t>gydraddoldeb</a:t>
            </a:r>
            <a:r>
              <a:rPr lang="en-GB" dirty="0"/>
              <a:t> a </a:t>
            </a:r>
            <a:r>
              <a:rPr lang="en-GB" dirty="0" err="1"/>
              <a:t>chynhwysiant</a:t>
            </a:r>
            <a:r>
              <a:rPr lang="en-GB" dirty="0"/>
              <a:t>?</a:t>
            </a:r>
          </a:p>
          <a:p>
            <a:endParaRPr lang="en-GB" dirty="0"/>
          </a:p>
          <a:p>
            <a:r>
              <a:rPr lang="en-GB" dirty="0"/>
              <a:t>Sut </a:t>
            </a:r>
            <a:r>
              <a:rPr lang="en-GB" dirty="0" err="1"/>
              <a:t>ydych</a:t>
            </a:r>
            <a:r>
              <a:rPr lang="en-GB" dirty="0"/>
              <a:t> </a:t>
            </a:r>
            <a:r>
              <a:rPr lang="en-GB" dirty="0" err="1"/>
              <a:t>chi’n</a:t>
            </a:r>
            <a:r>
              <a:rPr lang="en-GB" dirty="0"/>
              <a:t> </a:t>
            </a:r>
            <a:r>
              <a:rPr lang="en-GB" dirty="0" err="1"/>
              <a:t>gwybod</a:t>
            </a:r>
            <a:r>
              <a:rPr lang="en-GB" dirty="0"/>
              <a:t> </a:t>
            </a:r>
            <a:r>
              <a:rPr lang="en-GB" dirty="0" err="1"/>
              <a:t>ei</a:t>
            </a:r>
            <a:r>
              <a:rPr lang="en-GB" dirty="0"/>
              <a:t> </a:t>
            </a:r>
            <a:r>
              <a:rPr lang="en-GB" dirty="0" err="1"/>
              <a:t>fod</a:t>
            </a:r>
            <a:r>
              <a:rPr lang="en-GB" dirty="0"/>
              <a:t> yn </a:t>
            </a:r>
            <a:r>
              <a:rPr lang="en-GB" dirty="0" err="1"/>
              <a:t>gweithio’n</a:t>
            </a:r>
            <a:r>
              <a:rPr lang="en-GB" dirty="0"/>
              <a:t> </a:t>
            </a:r>
            <a:r>
              <a:rPr lang="en-GB" dirty="0" err="1"/>
              <a:t>ymarferol</a:t>
            </a:r>
            <a:r>
              <a:rPr lang="en-GB" dirty="0"/>
              <a:t>?</a:t>
            </a:r>
          </a:p>
        </p:txBody>
      </p:sp>
    </p:spTree>
    <p:extLst>
      <p:ext uri="{BB962C8B-B14F-4D97-AF65-F5344CB8AC3E}">
        <p14:creationId xmlns:p14="http://schemas.microsoft.com/office/powerpoint/2010/main" val="244662681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BFB4-B49B-4B01-8545-78DB8B655D32}"/>
              </a:ext>
            </a:extLst>
          </p:cNvPr>
          <p:cNvSpPr>
            <a:spLocks noGrp="1"/>
          </p:cNvSpPr>
          <p:nvPr>
            <p:ph type="title"/>
          </p:nvPr>
        </p:nvSpPr>
        <p:spPr>
          <a:xfrm>
            <a:off x="609600" y="170585"/>
            <a:ext cx="10972800" cy="1146300"/>
          </a:xfrm>
        </p:spPr>
        <p:txBody>
          <a:bodyPr>
            <a:normAutofit fontScale="90000"/>
          </a:bodyPr>
          <a:lstStyle/>
          <a:p>
            <a:r>
              <a:rPr lang="cy-GB" dirty="0"/>
              <a:t>Polisïau lefel micro – mewn lleoliadau</a:t>
            </a:r>
            <a:br>
              <a:rPr lang="cy-GB" dirty="0"/>
            </a:br>
            <a:r>
              <a:rPr lang="cy-GB" dirty="0"/>
              <a:t> </a:t>
            </a:r>
            <a:r>
              <a:rPr lang="en-GB" dirty="0"/>
              <a:t>/ Micro level policies – in settings</a:t>
            </a:r>
          </a:p>
        </p:txBody>
      </p:sp>
      <p:sp>
        <p:nvSpPr>
          <p:cNvPr id="3" name="Content Placeholder 2">
            <a:extLst>
              <a:ext uri="{FF2B5EF4-FFF2-40B4-BE49-F238E27FC236}">
                <a16:creationId xmlns:a16="http://schemas.microsoft.com/office/drawing/2014/main" id="{F2807EBC-B0B0-4A2F-90F2-2D2F77F16910}"/>
              </a:ext>
            </a:extLst>
          </p:cNvPr>
          <p:cNvSpPr>
            <a:spLocks noGrp="1"/>
          </p:cNvSpPr>
          <p:nvPr>
            <p:ph sz="half" idx="1"/>
          </p:nvPr>
        </p:nvSpPr>
        <p:spPr>
          <a:xfrm>
            <a:off x="5994400" y="1552075"/>
            <a:ext cx="5384800" cy="3989040"/>
          </a:xfrm>
        </p:spPr>
        <p:txBody>
          <a:bodyPr>
            <a:normAutofit fontScale="92500" lnSpcReduction="20000"/>
          </a:bodyPr>
          <a:lstStyle/>
          <a:p>
            <a:r>
              <a:rPr lang="en-GB" dirty="0"/>
              <a:t>Can be done in conjunction with others (parents, children) but do they ‘freeze them out’ once written? </a:t>
            </a:r>
          </a:p>
          <a:p>
            <a:endParaRPr lang="en-GB" dirty="0"/>
          </a:p>
          <a:p>
            <a:r>
              <a:rPr lang="en-GB" dirty="0"/>
              <a:t>The absence of policies to highlight inclusiveness can make the setting exclusive and discriminatory</a:t>
            </a:r>
          </a:p>
          <a:p>
            <a:endParaRPr lang="en-GB" dirty="0"/>
          </a:p>
          <a:p>
            <a:pPr marL="0" indent="0">
              <a:buNone/>
            </a:pPr>
            <a:r>
              <a:rPr lang="en-GB" dirty="0"/>
              <a:t>(Baldock, Fitzgerald and Kay, 2013)</a:t>
            </a:r>
          </a:p>
          <a:p>
            <a:endParaRPr lang="en-GB" dirty="0"/>
          </a:p>
          <a:p>
            <a:endParaRPr lang="en-GB" dirty="0"/>
          </a:p>
        </p:txBody>
      </p:sp>
      <p:sp>
        <p:nvSpPr>
          <p:cNvPr id="4" name="Content Placeholder 3">
            <a:extLst>
              <a:ext uri="{FF2B5EF4-FFF2-40B4-BE49-F238E27FC236}">
                <a16:creationId xmlns:a16="http://schemas.microsoft.com/office/drawing/2014/main" id="{1B209178-0483-4C3A-B103-C8677B4FD835}"/>
              </a:ext>
            </a:extLst>
          </p:cNvPr>
          <p:cNvSpPr>
            <a:spLocks noGrp="1"/>
          </p:cNvSpPr>
          <p:nvPr>
            <p:ph sz="half" idx="2"/>
          </p:nvPr>
        </p:nvSpPr>
        <p:spPr>
          <a:xfrm>
            <a:off x="477253" y="1480144"/>
            <a:ext cx="5384800" cy="3796276"/>
          </a:xfrm>
        </p:spPr>
        <p:txBody>
          <a:bodyPr>
            <a:normAutofit fontScale="92500" lnSpcReduction="20000"/>
          </a:bodyPr>
          <a:lstStyle/>
          <a:p>
            <a:r>
              <a:rPr lang="cy-GB" dirty="0"/>
              <a:t>Gellir eu gwneud ar y cyd ag eraill (rhieni, plant) ond a ydyn nhw’n eu ‘cau allan’ ar </a:t>
            </a:r>
            <a:r>
              <a:rPr lang="cy-GB" dirty="0">
                <a:latin typeface="+mj-lt"/>
                <a:cs typeface="Calibri" panose="020F0502020204030204" pitchFamily="34" charset="0"/>
              </a:rPr>
              <a:t>ôl eu hysgrifennu</a:t>
            </a:r>
            <a:r>
              <a:rPr lang="cy-GB" dirty="0">
                <a:latin typeface="Calibri" panose="020F0502020204030204" pitchFamily="34" charset="0"/>
                <a:cs typeface="Calibri" panose="020F0502020204030204" pitchFamily="34" charset="0"/>
              </a:rPr>
              <a:t>?</a:t>
            </a:r>
            <a:endParaRPr lang="cy-GB" dirty="0"/>
          </a:p>
          <a:p>
            <a:endParaRPr lang="en-GB" dirty="0"/>
          </a:p>
          <a:p>
            <a:r>
              <a:rPr lang="cy-GB" dirty="0"/>
              <a:t>Gall absenoldeb polisïau i amlygu cynwysoldeb wneud y lleoliad yn anghynhwysol a gwahaniaethol</a:t>
            </a:r>
          </a:p>
        </p:txBody>
      </p:sp>
    </p:spTree>
    <p:extLst>
      <p:ext uri="{BB962C8B-B14F-4D97-AF65-F5344CB8AC3E}">
        <p14:creationId xmlns:p14="http://schemas.microsoft.com/office/powerpoint/2010/main" val="38558814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1A416E-6278-4CF4-80CB-9C7B95A32016}"/>
              </a:ext>
            </a:extLst>
          </p:cNvPr>
          <p:cNvSpPr txBox="1"/>
          <p:nvPr/>
        </p:nvSpPr>
        <p:spPr>
          <a:xfrm>
            <a:off x="9749443" y="4675648"/>
            <a:ext cx="2252540" cy="369332"/>
          </a:xfrm>
          <a:prstGeom prst="rect">
            <a:avLst/>
          </a:prstGeom>
          <a:noFill/>
        </p:spPr>
        <p:txBody>
          <a:bodyPr wrap="none" rtlCol="0">
            <a:spAutoFit/>
          </a:bodyPr>
          <a:lstStyle/>
          <a:p>
            <a:r>
              <a:rPr lang="en-GB" dirty="0"/>
              <a:t>(Lane, 2008 t./p.285)</a:t>
            </a:r>
          </a:p>
        </p:txBody>
      </p:sp>
      <p:pic>
        <p:nvPicPr>
          <p:cNvPr id="9" name="Picture 8">
            <a:extLst>
              <a:ext uri="{FF2B5EF4-FFF2-40B4-BE49-F238E27FC236}">
                <a16:creationId xmlns:a16="http://schemas.microsoft.com/office/drawing/2014/main" id="{B309D286-2491-4136-8645-38114E54337E}"/>
              </a:ext>
            </a:extLst>
          </p:cNvPr>
          <p:cNvPicPr>
            <a:picLocks noChangeAspect="1"/>
          </p:cNvPicPr>
          <p:nvPr/>
        </p:nvPicPr>
        <p:blipFill>
          <a:blip r:embed="rId2"/>
          <a:stretch>
            <a:fillRect/>
          </a:stretch>
        </p:blipFill>
        <p:spPr>
          <a:xfrm>
            <a:off x="436472" y="31946"/>
            <a:ext cx="9191232" cy="5667375"/>
          </a:xfrm>
          <a:prstGeom prst="rect">
            <a:avLst/>
          </a:prstGeom>
        </p:spPr>
      </p:pic>
    </p:spTree>
    <p:extLst>
      <p:ext uri="{BB962C8B-B14F-4D97-AF65-F5344CB8AC3E}">
        <p14:creationId xmlns:p14="http://schemas.microsoft.com/office/powerpoint/2010/main" val="27012014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12BC-1E5D-4FC0-8E75-9FEB9C542557}"/>
              </a:ext>
            </a:extLst>
          </p:cNvPr>
          <p:cNvSpPr>
            <a:spLocks noGrp="1"/>
          </p:cNvSpPr>
          <p:nvPr>
            <p:ph type="title"/>
          </p:nvPr>
        </p:nvSpPr>
        <p:spPr/>
        <p:txBody>
          <a:bodyPr/>
          <a:lstStyle/>
          <a:p>
            <a:r>
              <a:rPr lang="en-GB" dirty="0"/>
              <a:t>Hiliaeth </a:t>
            </a:r>
            <a:r>
              <a:rPr lang="en-GB" dirty="0" err="1"/>
              <a:t>Sefydliadol</a:t>
            </a:r>
            <a:endParaRPr lang="en-GB" dirty="0"/>
          </a:p>
        </p:txBody>
      </p:sp>
      <p:sp>
        <p:nvSpPr>
          <p:cNvPr id="3" name="Content Placeholder 2">
            <a:extLst>
              <a:ext uri="{FF2B5EF4-FFF2-40B4-BE49-F238E27FC236}">
                <a16:creationId xmlns:a16="http://schemas.microsoft.com/office/drawing/2014/main" id="{F26A6374-A552-4962-B5BC-7A448609D2D6}"/>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t.33)</a:t>
            </a:r>
          </a:p>
          <a:p>
            <a:endParaRPr lang="en-GB" dirty="0"/>
          </a:p>
        </p:txBody>
      </p:sp>
      <p:sp>
        <p:nvSpPr>
          <p:cNvPr id="4" name="Content Placeholder 3">
            <a:extLst>
              <a:ext uri="{FF2B5EF4-FFF2-40B4-BE49-F238E27FC236}">
                <a16:creationId xmlns:a16="http://schemas.microsoft.com/office/drawing/2014/main" id="{92599E23-8146-458D-BB27-E6502002F298}"/>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a:p>
            <a:endParaRPr lang="en-GB" dirty="0"/>
          </a:p>
        </p:txBody>
      </p:sp>
    </p:spTree>
    <p:extLst>
      <p:ext uri="{BB962C8B-B14F-4D97-AF65-F5344CB8AC3E}">
        <p14:creationId xmlns:p14="http://schemas.microsoft.com/office/powerpoint/2010/main" val="7119185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07C9-7202-489B-BBB9-704D8F0BC7E2}"/>
              </a:ext>
            </a:extLst>
          </p:cNvPr>
          <p:cNvSpPr>
            <a:spLocks noGrp="1"/>
          </p:cNvSpPr>
          <p:nvPr>
            <p:ph type="title"/>
          </p:nvPr>
        </p:nvSpPr>
        <p:spPr/>
        <p:txBody>
          <a:bodyPr/>
          <a:lstStyle/>
          <a:p>
            <a:pPr algn="l"/>
            <a:r>
              <a:rPr lang="en-GB" dirty="0"/>
              <a:t>Institutional racism</a:t>
            </a:r>
          </a:p>
        </p:txBody>
      </p:sp>
      <p:sp>
        <p:nvSpPr>
          <p:cNvPr id="3" name="Content Placeholder 2">
            <a:extLst>
              <a:ext uri="{FF2B5EF4-FFF2-40B4-BE49-F238E27FC236}">
                <a16:creationId xmlns:a16="http://schemas.microsoft.com/office/drawing/2014/main" id="{B0AFDFED-8E87-4FC8-8382-D0ED67468F6A}"/>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p.33)</a:t>
            </a:r>
          </a:p>
        </p:txBody>
      </p:sp>
      <p:sp>
        <p:nvSpPr>
          <p:cNvPr id="4" name="Content Placeholder 3">
            <a:extLst>
              <a:ext uri="{FF2B5EF4-FFF2-40B4-BE49-F238E27FC236}">
                <a16:creationId xmlns:a16="http://schemas.microsoft.com/office/drawing/2014/main" id="{0CE1265B-3016-466C-A9E9-0A4977C15336}"/>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p:txBody>
      </p:sp>
    </p:spTree>
    <p:extLst>
      <p:ext uri="{BB962C8B-B14F-4D97-AF65-F5344CB8AC3E}">
        <p14:creationId xmlns:p14="http://schemas.microsoft.com/office/powerpoint/2010/main" val="22884661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FFD8-5537-4A8E-85AA-80C0D962F3C2}"/>
              </a:ext>
            </a:extLst>
          </p:cNvPr>
          <p:cNvSpPr>
            <a:spLocks noGrp="1"/>
          </p:cNvSpPr>
          <p:nvPr>
            <p:ph type="title"/>
          </p:nvPr>
        </p:nvSpPr>
        <p:spPr>
          <a:xfrm>
            <a:off x="105255" y="274638"/>
            <a:ext cx="11979298" cy="1143000"/>
          </a:xfrm>
        </p:spPr>
        <p:txBody>
          <a:bodyPr>
            <a:normAutofit/>
          </a:bodyPr>
          <a:lstStyle/>
          <a:p>
            <a:r>
              <a:rPr lang="cy-GB" sz="3200" dirty="0"/>
              <a:t>Cwestiynau i’w hystyried ar gyfer polisi yn y blynyddoedd cynnar?</a:t>
            </a:r>
            <a:br>
              <a:rPr lang="cy-GB" sz="3200" dirty="0"/>
            </a:br>
            <a:r>
              <a:rPr lang="en-GB" sz="3200" dirty="0"/>
              <a:t>Questions to consider for policy in the early years?</a:t>
            </a:r>
          </a:p>
        </p:txBody>
      </p:sp>
      <p:sp>
        <p:nvSpPr>
          <p:cNvPr id="3" name="Content Placeholder 2">
            <a:extLst>
              <a:ext uri="{FF2B5EF4-FFF2-40B4-BE49-F238E27FC236}">
                <a16:creationId xmlns:a16="http://schemas.microsoft.com/office/drawing/2014/main" id="{3A2F2587-5E26-4D5A-B88B-528BC7D9781A}"/>
              </a:ext>
            </a:extLst>
          </p:cNvPr>
          <p:cNvSpPr>
            <a:spLocks noGrp="1"/>
          </p:cNvSpPr>
          <p:nvPr>
            <p:ph sz="half" idx="1"/>
          </p:nvPr>
        </p:nvSpPr>
        <p:spPr/>
        <p:txBody>
          <a:bodyPr>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staff yn adlewyrchu cefndiroedd ethnig y plant yn y lleoliad?</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arferion gofal plant diwylliannol yn cael eu hannog yn y lleoliad? Ydyn nhw’n cael eu henwi mewn polisïau? (e.e. sgarffiau sidan ar gyfer gwallt </a:t>
            </a:r>
            <a:r>
              <a:rPr lang="cy-GB" sz="2900" dirty="0" err="1">
                <a:effectLst/>
                <a:latin typeface="Arial" panose="020B0604020202020204" pitchFamily="34" charset="0"/>
                <a:ea typeface="DengXian" panose="02010600030101010101" pitchFamily="2" charset="-122"/>
                <a:cs typeface="Arial" panose="020B0604020202020204" pitchFamily="34" charset="0"/>
              </a:rPr>
              <a:t>affro</a:t>
            </a:r>
            <a:r>
              <a:rPr lang="cy-GB" sz="2900" dirty="0">
                <a:effectLst/>
                <a:latin typeface="Arial" panose="020B0604020202020204" pitchFamily="34" charset="0"/>
                <a:ea typeface="DengXian" panose="02010600030101010101" pitchFamily="2" charset="-122"/>
                <a:cs typeface="Arial" panose="020B0604020202020204" pitchFamily="34" charset="0"/>
              </a:rPr>
              <a:t> wrth chwarae mewn tywod? Rhoi eli ar wynebau plant sy’n gwneud hyn yn ddiwylliannol?)</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polisïau’n cefnogi’r amrywiaeth o deuluoedd/rolau rhywedd?</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safbwyntiau’n amlwg o amrywiaeth o gefndiroedd, yn enwedig y rheiny sy’n cael eu tan-gynrychioli?</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Sut mae ymarferwyr yn cael eu herio ar eu credoau a gwerthoedd eu hunain?</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AC7053FC-C4CF-485C-A5C1-92A1A59850FB}"/>
              </a:ext>
            </a:extLst>
          </p:cNvPr>
          <p:cNvSpPr>
            <a:spLocks noGrp="1"/>
          </p:cNvSpPr>
          <p:nvPr>
            <p:ph sz="half" idx="2"/>
          </p:nvPr>
        </p:nvSpPr>
        <p:spPr/>
        <p:txBody>
          <a:bodyPr>
            <a:normAutofit fontScale="55000" lnSpcReduction="20000"/>
          </a:bodyPr>
          <a:lstStyle/>
          <a:p>
            <a:r>
              <a:rPr lang="en-GB" sz="3600" dirty="0">
                <a:solidFill>
                  <a:schemeClr val="tx2">
                    <a:lumMod val="60000"/>
                    <a:lumOff val="40000"/>
                  </a:schemeClr>
                </a:solidFill>
                <a:latin typeface="Arial" panose="020B0604020202020204" pitchFamily="34" charset="0"/>
                <a:cs typeface="Arial" panose="020B0604020202020204" pitchFamily="34" charset="0"/>
              </a:rPr>
              <a:t>Do staff reflect the ethnic backgrounds of the children in the setting?</a:t>
            </a:r>
          </a:p>
          <a:p>
            <a:r>
              <a:rPr lang="en-GB" sz="3600" dirty="0">
                <a:solidFill>
                  <a:schemeClr val="tx2">
                    <a:lumMod val="60000"/>
                    <a:lumOff val="40000"/>
                  </a:schemeClr>
                </a:solidFill>
                <a:latin typeface="Arial" panose="020B0604020202020204" pitchFamily="34" charset="0"/>
                <a:cs typeface="Arial" panose="020B0604020202020204" pitchFamily="34" charset="0"/>
              </a:rPr>
              <a:t>Are cultural childcare practices encouraged in the setting? Are they named in policies? (e.g. silk scarves for afro hair when playing in sand? Creaming faces of children who culturally do this?)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Do policies support the</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 variety of families/gender roles?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Are </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perspectives evident from a variety of backgrounds, especially those who are under-represented?</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How are practitioners challenged on their own beliefs and values?</a:t>
            </a:r>
            <a:endParaRPr lang="en-GB" sz="3600" b="0" i="0" dirty="0">
              <a:solidFill>
                <a:schemeClr val="tx2">
                  <a:lumMod val="60000"/>
                  <a:lumOff val="4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b="0" i="0" dirty="0">
              <a:solidFill>
                <a:srgbClr val="585858"/>
              </a:solidFill>
              <a:effectLst/>
              <a:latin typeface="Helvetica" panose="020B0604020202020204"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41856670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9B83-0BFC-4830-A757-D9C75C9174A1}"/>
              </a:ext>
            </a:extLst>
          </p:cNvPr>
          <p:cNvSpPr>
            <a:spLocks noGrp="1"/>
          </p:cNvSpPr>
          <p:nvPr>
            <p:ph type="title"/>
          </p:nvPr>
        </p:nvSpPr>
        <p:spPr/>
        <p:txBody>
          <a:bodyPr/>
          <a:lstStyle/>
          <a:p>
            <a:r>
              <a:rPr lang="en-GB" dirty="0" err="1"/>
              <a:t>Cyfeirnodau</a:t>
            </a:r>
            <a:r>
              <a:rPr lang="en-GB" dirty="0"/>
              <a:t>/References</a:t>
            </a:r>
          </a:p>
        </p:txBody>
      </p:sp>
      <p:sp>
        <p:nvSpPr>
          <p:cNvPr id="3" name="Content Placeholder 2">
            <a:extLst>
              <a:ext uri="{FF2B5EF4-FFF2-40B4-BE49-F238E27FC236}">
                <a16:creationId xmlns:a16="http://schemas.microsoft.com/office/drawing/2014/main" id="{C193C022-22BE-4F60-B3F2-E09A1EAEDEE2}"/>
              </a:ext>
            </a:extLst>
          </p:cNvPr>
          <p:cNvSpPr>
            <a:spLocks noGrp="1"/>
          </p:cNvSpPr>
          <p:nvPr>
            <p:ph sz="half" idx="1"/>
          </p:nvPr>
        </p:nvSpPr>
        <p:spPr>
          <a:xfrm>
            <a:off x="380999" y="1239254"/>
            <a:ext cx="10833717" cy="3989040"/>
          </a:xfrm>
        </p:spPr>
        <p:txBody>
          <a:bodyPr>
            <a:normAutofit fontScale="40000" lnSpcReduction="20000"/>
          </a:bodyPr>
          <a:lstStyle/>
          <a:p>
            <a:pPr marL="0" indent="0">
              <a:buNone/>
            </a:pPr>
            <a:r>
              <a:rPr lang="en-GB" sz="2300" dirty="0">
                <a:latin typeface="Arial" panose="020B0604020202020204" pitchFamily="34" charset="0"/>
                <a:cs typeface="Arial" panose="020B0604020202020204" pitchFamily="34" charset="0"/>
              </a:rPr>
              <a:t>Baldock, P., Fitzgerald, D.,  and Kay, J. (2013) </a:t>
            </a:r>
            <a:r>
              <a:rPr lang="en-GB" sz="2300" i="1" dirty="0">
                <a:effectLst/>
                <a:latin typeface="Arial" panose="020B0604020202020204" pitchFamily="34" charset="0"/>
                <a:ea typeface="DengXian" panose="02010600030101010101" pitchFamily="2" charset="-122"/>
                <a:cs typeface="Arial" panose="020B0604020202020204" pitchFamily="34" charset="0"/>
              </a:rPr>
              <a:t>Understanding early years policy</a:t>
            </a:r>
            <a:r>
              <a:rPr lang="en-GB" sz="2300" dirty="0">
                <a:effectLst/>
                <a:latin typeface="Arial" panose="020B0604020202020204" pitchFamily="34" charset="0"/>
                <a:ea typeface="DengXian" panose="02010600030101010101" pitchFamily="2" charset="-122"/>
                <a:cs typeface="Arial" panose="020B0604020202020204" pitchFamily="34" charset="0"/>
              </a:rPr>
              <a:t>. 3</a:t>
            </a:r>
            <a:r>
              <a:rPr lang="en-GB" sz="2300" baseline="30000" dirty="0">
                <a:effectLst/>
                <a:latin typeface="Arial" panose="020B0604020202020204" pitchFamily="34" charset="0"/>
                <a:ea typeface="DengXian" panose="02010600030101010101" pitchFamily="2" charset="-122"/>
                <a:cs typeface="Arial" panose="020B0604020202020204" pitchFamily="34" charset="0"/>
              </a:rPr>
              <a:t>rd</a:t>
            </a:r>
            <a:r>
              <a:rPr lang="en-GB" sz="2300" dirty="0">
                <a:effectLst/>
                <a:latin typeface="Arial" panose="020B0604020202020204" pitchFamily="34" charset="0"/>
                <a:ea typeface="DengXian" panose="02010600030101010101" pitchFamily="2" charset="-122"/>
                <a:cs typeface="Arial" panose="020B0604020202020204" pitchFamily="34" charset="0"/>
              </a:rPr>
              <a:t> </a:t>
            </a:r>
            <a:r>
              <a:rPr lang="en-GB" sz="2300" dirty="0" err="1">
                <a:effectLst/>
                <a:latin typeface="Arial" panose="020B0604020202020204" pitchFamily="34" charset="0"/>
                <a:ea typeface="DengXian" panose="02010600030101010101" pitchFamily="2" charset="-122"/>
                <a:cs typeface="Arial" panose="020B0604020202020204" pitchFamily="34" charset="0"/>
              </a:rPr>
              <a:t>edn</a:t>
            </a:r>
            <a:r>
              <a:rPr lang="en-GB" sz="2300" dirty="0">
                <a:effectLst/>
                <a:latin typeface="Arial" panose="020B0604020202020204" pitchFamily="34" charset="0"/>
                <a:ea typeface="DengXian" panose="02010600030101010101" pitchFamily="2" charset="-122"/>
                <a:cs typeface="Arial" panose="020B0604020202020204" pitchFamily="34" charset="0"/>
              </a:rPr>
              <a:t>. London: Sage.</a:t>
            </a:r>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2300" dirty="0" err="1">
                <a:latin typeface="Arial" panose="020B0604020202020204" pitchFamily="34" charset="0"/>
                <a:cs typeface="Arial" panose="020B0604020202020204" pitchFamily="34" charset="0"/>
              </a:rPr>
              <a:t>Bešić</a:t>
            </a:r>
            <a:r>
              <a:rPr lang="en-GB" sz="2300" dirty="0">
                <a:latin typeface="Arial" panose="020B0604020202020204" pitchFamily="34" charset="0"/>
                <a:cs typeface="Arial" panose="020B0604020202020204" pitchFamily="34" charset="0"/>
              </a:rPr>
              <a:t>, E. (2020) Intersectionality: a pathway towards inclusive education? </a:t>
            </a:r>
            <a:r>
              <a:rPr lang="en-GB" sz="2300" i="1" dirty="0">
                <a:latin typeface="Arial" panose="020B0604020202020204" pitchFamily="34" charset="0"/>
                <a:cs typeface="Arial" panose="020B0604020202020204" pitchFamily="34" charset="0"/>
              </a:rPr>
              <a:t>Prospects</a:t>
            </a:r>
            <a:r>
              <a:rPr lang="en-GB" sz="2300" dirty="0">
                <a:latin typeface="Arial" panose="020B0604020202020204" pitchFamily="34" charset="0"/>
                <a:cs typeface="Arial" panose="020B0604020202020204" pitchFamily="34" charset="0"/>
              </a:rPr>
              <a:t> 49 pp111-122</a:t>
            </a:r>
          </a:p>
          <a:p>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3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i</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23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err="1">
                <a:latin typeface="Arial" panose="020B0604020202020204" pitchFamily="34" charset="0"/>
                <a:ea typeface="DengXian" panose="02010600030101010101" pitchFamily="2" charset="-122"/>
                <a:cs typeface="Arial" panose="020B0604020202020204" pitchFamily="34" charset="0"/>
              </a:rPr>
              <a:t>Bortini</a:t>
            </a:r>
            <a:r>
              <a:rPr lang="en-GB" altLang="en-US" sz="2300" dirty="0">
                <a:latin typeface="Arial" panose="020B0604020202020204" pitchFamily="34" charset="0"/>
                <a:ea typeface="DengXian" panose="02010600030101010101" pitchFamily="2" charset="-122"/>
                <a:cs typeface="Arial" panose="020B0604020202020204" pitchFamily="34" charset="0"/>
              </a:rPr>
              <a:t>, P. </a:t>
            </a:r>
            <a:r>
              <a:rPr lang="en-GB" altLang="en-US" sz="2300" i="1" dirty="0">
                <a:latin typeface="Arial" panose="020B0604020202020204" pitchFamily="34" charset="0"/>
                <a:ea typeface="DengXian" panose="02010600030101010101" pitchFamily="2" charset="-122"/>
                <a:cs typeface="Arial" panose="020B0604020202020204" pitchFamily="34" charset="0"/>
              </a:rPr>
              <a:t>et al. </a:t>
            </a:r>
            <a:r>
              <a:rPr lang="en-GB" altLang="en-US" sz="2300" dirty="0">
                <a:latin typeface="Arial" panose="020B0604020202020204" pitchFamily="34" charset="0"/>
                <a:ea typeface="DengXian" panose="02010600030101010101" pitchFamily="2" charset="-122"/>
                <a:cs typeface="Arial" panose="020B0604020202020204" pitchFamily="34" charset="0"/>
              </a:rPr>
              <a:t>(2016) </a:t>
            </a:r>
            <a:r>
              <a:rPr lang="en-GB" altLang="en-US" sz="2300" i="1" dirty="0">
                <a:latin typeface="Arial" panose="020B0604020202020204" pitchFamily="34" charset="0"/>
                <a:ea typeface="DengXian" panose="02010600030101010101" pitchFamily="2" charset="-122"/>
                <a:cs typeface="Arial" panose="020B0604020202020204" pitchFamily="34" charset="0"/>
              </a:rPr>
              <a:t>Inclusive Leadership: A theoretical framework. Available at: </a:t>
            </a:r>
            <a:r>
              <a:rPr lang="en-GB" altLang="en-US" sz="2300" i="1" dirty="0">
                <a:latin typeface="Arial" panose="020B0604020202020204" pitchFamily="34" charset="0"/>
                <a:ea typeface="DengXian" panose="02010600030101010101" pitchFamily="2" charset="-122"/>
                <a:cs typeface="Arial" panose="020B0604020202020204" pitchFamily="34" charset="0"/>
                <a:hlinkClick r:id="rId2"/>
              </a:rPr>
              <a:t>https://inclusiveleadership.eu/the-inclusive-leadership-handbook-theoretical-framework/</a:t>
            </a:r>
            <a:r>
              <a:rPr lang="en-GB" altLang="en-US" sz="2300" i="1" dirty="0">
                <a:latin typeface="Arial" panose="020B0604020202020204" pitchFamily="34" charset="0"/>
                <a:ea typeface="DengXian" panose="02010600030101010101" pitchFamily="2" charset="-122"/>
                <a:cs typeface="Arial" panose="020B0604020202020204" pitchFamily="34" charset="0"/>
              </a:rPr>
              <a:t> </a:t>
            </a:r>
            <a:r>
              <a:rPr lang="en-GB" altLang="en-US" sz="2300" dirty="0">
                <a:latin typeface="Arial" panose="020B0604020202020204" pitchFamily="34" charset="0"/>
                <a:ea typeface="DengXian" panose="02010600030101010101" pitchFamily="2" charset="-122"/>
                <a:cs typeface="Arial" panose="020B0604020202020204" pitchFamily="34" charset="0"/>
              </a:rPr>
              <a:t>(Accessed: 15</a:t>
            </a:r>
            <a:r>
              <a:rPr lang="en-GB" altLang="en-US" sz="2300" baseline="30000" dirty="0">
                <a:latin typeface="Arial" panose="020B0604020202020204" pitchFamily="34" charset="0"/>
                <a:ea typeface="DengXian" panose="02010600030101010101" pitchFamily="2" charset="-122"/>
                <a:cs typeface="Arial" panose="020B0604020202020204" pitchFamily="34" charset="0"/>
              </a:rPr>
              <a:t>th</a:t>
            </a:r>
            <a:r>
              <a:rPr lang="en-GB" altLang="en-US" sz="2300" dirty="0">
                <a:latin typeface="Arial" panose="020B0604020202020204" pitchFamily="34" charset="0"/>
                <a:ea typeface="DengXian" panose="02010600030101010101" pitchFamily="2" charset="-122"/>
                <a:cs typeface="Arial" panose="020B0604020202020204" pitchFamily="34" charset="0"/>
              </a:rPr>
              <a:t> Oct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Bradbury, A. (2013) Education policy and the ‘ideal learner’: producing recognisable learner-subjects through early years assessment. </a:t>
            </a:r>
            <a:r>
              <a:rPr lang="en-GB" altLang="en-US" sz="2300" i="1" dirty="0">
                <a:latin typeface="Arial" panose="020B0604020202020204" pitchFamily="34" charset="0"/>
                <a:ea typeface="DengXian" panose="02010600030101010101" pitchFamily="2" charset="-122"/>
                <a:cs typeface="Arial" panose="020B0604020202020204" pitchFamily="34" charset="0"/>
              </a:rPr>
              <a:t>British Journal of Sociology</a:t>
            </a:r>
            <a:r>
              <a:rPr lang="en-GB" altLang="en-US" sz="2300" dirty="0">
                <a:latin typeface="Arial" panose="020B0604020202020204" pitchFamily="34" charset="0"/>
                <a:ea typeface="DengXian" panose="02010600030101010101" pitchFamily="2" charset="-122"/>
                <a:cs typeface="Arial" panose="020B0604020202020204" pitchFamily="34" charset="0"/>
              </a:rPr>
              <a:t>. 43 (11) pp- 1-19</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Jane, L (2008) Young children and racial justice: taking action for racial equality in the early years- understanding the past, thinking about the present, planning for the future. London. National Children’s  Bureau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500" dirty="0">
                <a:latin typeface="Arial" panose="020B0604020202020204" pitchFamily="34" charset="0"/>
                <a:ea typeface="DengXian" panose="02010600030101010101" pitchFamily="2" charset="-122"/>
                <a:cs typeface="Arial" panose="020B0604020202020204" pitchFamily="34" charset="0"/>
              </a:rPr>
              <a:t>Llywodraeth Cymru (2017) </a:t>
            </a:r>
            <a:r>
              <a:rPr lang="en-GB" sz="2500" dirty="0" err="1">
                <a:latin typeface="Arial" panose="020B0604020202020204" pitchFamily="34" charset="0"/>
                <a:cs typeface="Arial" panose="020B0604020202020204" pitchFamily="34" charset="0"/>
              </a:rPr>
              <a:t>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Ar gael </a:t>
            </a:r>
            <a:r>
              <a:rPr lang="en-GB" sz="2500" dirty="0" err="1">
                <a:latin typeface="Arial" panose="020B0604020202020204" pitchFamily="34" charset="0"/>
                <a:cs typeface="Arial" panose="020B0604020202020204" pitchFamily="34" charset="0"/>
              </a:rPr>
              <a:t>ynDechrau’n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Cyrchwyd</a:t>
            </a:r>
            <a:r>
              <a:rPr lang="en-GB" sz="2500" dirty="0">
                <a:latin typeface="Arial" panose="020B0604020202020204" pitchFamily="34" charset="0"/>
                <a:cs typeface="Arial" panose="020B0604020202020204" pitchFamily="34" charset="0"/>
              </a:rPr>
              <a:t>: 1`5ed Hydref 2021)</a:t>
            </a: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dirty="0" err="1">
                <a:latin typeface="Arial" panose="020B0604020202020204" pitchFamily="34" charset="0"/>
                <a:cs typeface="Arial" panose="020B0604020202020204" pitchFamily="34" charset="0"/>
              </a:rPr>
              <a:t>Cwricwlwm</a:t>
            </a:r>
            <a:r>
              <a:rPr lang="en-GB" sz="2300" dirty="0">
                <a:latin typeface="Arial" panose="020B0604020202020204" pitchFamily="34" charset="0"/>
                <a:cs typeface="Arial" panose="020B0604020202020204" pitchFamily="34" charset="0"/>
              </a:rPr>
              <a:t> ar </a:t>
            </a:r>
            <a:r>
              <a:rPr lang="en-GB" sz="2300" dirty="0" err="1">
                <a:latin typeface="Arial" panose="020B0604020202020204" pitchFamily="34" charset="0"/>
                <a:cs typeface="Arial" panose="020B0604020202020204" pitchFamily="34" charset="0"/>
              </a:rPr>
              <a:t>gyfer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lleoliadau</a:t>
            </a:r>
            <a:r>
              <a:rPr lang="en-GB" sz="2300" dirty="0">
                <a:latin typeface="Arial" panose="020B0604020202020204" pitchFamily="34" charset="0"/>
                <a:cs typeface="Arial" panose="020B0604020202020204" pitchFamily="34" charset="0"/>
              </a:rPr>
              <a:t> meithrin a </a:t>
            </a:r>
            <a:r>
              <a:rPr lang="en-GB" sz="2300" dirty="0" err="1">
                <a:latin typeface="Arial" panose="020B0604020202020204" pitchFamily="34" charset="0"/>
                <a:cs typeface="Arial" panose="020B0604020202020204" pitchFamily="34" charset="0"/>
              </a:rPr>
              <a:t>ariennir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nas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cynhelir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Dogfen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Ymgynghori</a:t>
            </a:r>
            <a:r>
              <a:rPr lang="en-GB" sz="2300" dirty="0">
                <a:latin typeface="Arial" panose="020B0604020202020204" pitchFamily="34" charset="0"/>
                <a:cs typeface="Arial" panose="020B0604020202020204" pitchFamily="34" charset="0"/>
              </a:rPr>
              <a:t>. Ar gael yn: </a:t>
            </a:r>
            <a:r>
              <a:rPr lang="en-GB" sz="2300" dirty="0">
                <a:latin typeface="Arial" panose="020B0604020202020204" pitchFamily="34" charset="0"/>
                <a:cs typeface="Arial" panose="020B0604020202020204" pitchFamily="34" charset="0"/>
                <a:hlinkClick r:id="rId3"/>
              </a:rPr>
              <a:t>https://llyw.cymru/sites/default/files/consultations/2021-05/cwricwlwm-gyfer-lleoliadau-meithrin-a-ariennir-cynhelir-dogfen-ymgynghori.pdf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Hydref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i="1" dirty="0">
                <a:latin typeface="Arial" panose="020B0604020202020204" pitchFamily="34" charset="0"/>
                <a:cs typeface="Arial" panose="020B0604020202020204" pitchFamily="34" charset="0"/>
              </a:rPr>
              <a:t>Maes </a:t>
            </a:r>
            <a:r>
              <a:rPr lang="en-GB" sz="2300" i="1" dirty="0" err="1">
                <a:latin typeface="Arial" panose="020B0604020202020204" pitchFamily="34" charset="0"/>
                <a:cs typeface="Arial" panose="020B0604020202020204" pitchFamily="34" charset="0"/>
              </a:rPr>
              <a:t>dysgu</a:t>
            </a:r>
            <a:r>
              <a:rPr lang="en-GB" sz="2300" i="1" dirty="0">
                <a:latin typeface="Arial" panose="020B0604020202020204" pitchFamily="34" charset="0"/>
                <a:cs typeface="Arial" panose="020B0604020202020204" pitchFamily="34" charset="0"/>
              </a:rPr>
              <a:t> a </a:t>
            </a:r>
            <a:r>
              <a:rPr lang="en-GB" sz="2300" i="1" dirty="0" err="1">
                <a:latin typeface="Arial" panose="020B0604020202020204" pitchFamily="34" charset="0"/>
                <a:cs typeface="Arial" panose="020B0604020202020204" pitchFamily="34" charset="0"/>
              </a:rPr>
              <a:t>profial</a:t>
            </a:r>
            <a:r>
              <a:rPr lang="en-GB" sz="2300" i="1" dirty="0">
                <a:latin typeface="Arial" panose="020B0604020202020204" pitchFamily="34" charset="0"/>
                <a:cs typeface="Arial" panose="020B0604020202020204" pitchFamily="34" charset="0"/>
              </a:rPr>
              <a:t> Y </a:t>
            </a:r>
            <a:r>
              <a:rPr lang="en-GB" sz="2300" i="1" dirty="0" err="1">
                <a:latin typeface="Arial" panose="020B0604020202020204" pitchFamily="34" charset="0"/>
                <a:cs typeface="Arial" panose="020B0604020202020204" pitchFamily="34" charset="0"/>
              </a:rPr>
              <a:t>Dyniaethau</a:t>
            </a:r>
            <a:r>
              <a:rPr lang="en-GB" sz="2300" dirty="0">
                <a:latin typeface="Arial" panose="020B0604020202020204" pitchFamily="34" charset="0"/>
                <a:cs typeface="Arial" panose="020B0604020202020204" pitchFamily="34" charset="0"/>
              </a:rPr>
              <a:t>. Ar gael yn: </a:t>
            </a:r>
            <a:r>
              <a:rPr lang="en-GB" sz="2300" dirty="0">
                <a:latin typeface="Arial" panose="020B0604020202020204" pitchFamily="34" charset="0"/>
                <a:cs typeface="Arial" panose="020B0604020202020204" pitchFamily="34" charset="0"/>
                <a:hlinkClick r:id="rId4"/>
              </a:rPr>
              <a:t>https://hwb.gov.wales/cwricwlwm-i-gymru/y-dyniaethau/datganiadau-o-r-hyn-sy-n-bwysig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a:t>
            </a:r>
            <a:r>
              <a:rPr lang="en-GB" sz="2300" dirty="0" err="1">
                <a:latin typeface="Arial" panose="020B0604020202020204" pitchFamily="34" charset="0"/>
                <a:cs typeface="Arial" panose="020B0604020202020204" pitchFamily="34" charset="0"/>
              </a:rPr>
              <a:t>Hyderf</a:t>
            </a:r>
            <a:r>
              <a:rPr lang="en-GB" sz="2300" dirty="0">
                <a:latin typeface="Arial" panose="020B0604020202020204" pitchFamily="34" charset="0"/>
                <a:cs typeface="Arial" panose="020B0604020202020204" pitchFamily="34" charset="0"/>
              </a:rPr>
              <a: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Nauman, I.K. (2018) ‘Early childhood education </a:t>
            </a:r>
            <a:r>
              <a:rPr lang="en-GB" sz="2500" dirty="0">
                <a:latin typeface="Arial" panose="020B0604020202020204" pitchFamily="34" charset="0"/>
                <a:cs typeface="Arial" panose="020B0604020202020204" pitchFamily="34" charset="0"/>
              </a:rPr>
              <a:t>and care policy: Beyond quantity and quality, for human development’ In: </a:t>
            </a:r>
            <a:r>
              <a:rPr lang="en-GB" sz="2500" dirty="0" err="1">
                <a:latin typeface="Arial" panose="020B0604020202020204" pitchFamily="34" charset="0"/>
                <a:cs typeface="Arial" panose="020B0604020202020204" pitchFamily="34" charset="0"/>
              </a:rPr>
              <a:t>Trevarthen</a:t>
            </a:r>
            <a:r>
              <a:rPr lang="en-GB" sz="2500" dirty="0">
                <a:latin typeface="Arial" panose="020B0604020202020204" pitchFamily="34" charset="0"/>
                <a:cs typeface="Arial" panose="020B0604020202020204" pitchFamily="34" charset="0"/>
              </a:rPr>
              <a:t>, C.,  Delafield-Butt, J., and Dunlop, A-W. </a:t>
            </a:r>
            <a:r>
              <a:rPr lang="en-GB" sz="2500" i="1" dirty="0">
                <a:effectLst/>
                <a:latin typeface="Arial" panose="020B0604020202020204" pitchFamily="34" charset="0"/>
                <a:cs typeface="Arial" panose="020B0604020202020204" pitchFamily="34" charset="0"/>
              </a:rPr>
              <a:t>The Child's Curriculum: Working with the Natural Voices of Young Children. </a:t>
            </a:r>
            <a:r>
              <a:rPr lang="en-GB" sz="2500" dirty="0">
                <a:effectLst/>
                <a:latin typeface="Arial" panose="020B0604020202020204" pitchFamily="34" charset="0"/>
                <a:cs typeface="Arial" panose="020B0604020202020204" pitchFamily="34" charset="0"/>
              </a:rPr>
              <a:t>Oxford Scholarship Online</a:t>
            </a:r>
          </a:p>
          <a:p>
            <a:pPr marL="0" indent="0">
              <a:buNone/>
            </a:pP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075668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5A90B6D-7DAC-47F2-8BD6-086D17DF8D11}"/>
              </a:ext>
            </a:extLst>
          </p:cNvPr>
          <p:cNvSpPr>
            <a:spLocks noGrp="1"/>
          </p:cNvSpPr>
          <p:nvPr>
            <p:ph idx="1"/>
          </p:nvPr>
        </p:nvSpPr>
        <p:spPr>
          <a:xfrm>
            <a:off x="332874" y="312822"/>
            <a:ext cx="10972800" cy="3917032"/>
          </a:xfrm>
        </p:spPr>
        <p:txBody>
          <a:bodyPr>
            <a:normAutofit/>
          </a:bodyPr>
          <a:lstStyle/>
          <a:p>
            <a:pPr marL="0" indent="0" algn="l">
              <a:buNone/>
            </a:pPr>
            <a:r>
              <a:rPr lang="en-GB" sz="1200" dirty="0">
                <a:latin typeface="Arial" panose="020B0604020202020204" pitchFamily="34" charset="0"/>
                <a:cs typeface="Arial" panose="020B0604020202020204" pitchFamily="34" charset="0"/>
              </a:rPr>
              <a:t>Macpherson, W. (1999) The Stephen Lawrence Inquiry: Report from an inquiry by Sir William Macpherson of Cluny. London. Stationary Office </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(2020a) </a:t>
            </a:r>
            <a:r>
              <a:rPr lang="en-GB" sz="1200" b="0" i="0" dirty="0">
                <a:solidFill>
                  <a:srgbClr val="04629A"/>
                </a:solidFill>
                <a:effectLst/>
                <a:latin typeface="Arial" panose="020B0604020202020204" pitchFamily="34" charset="0"/>
                <a:cs typeface="Arial" panose="020B0604020202020204" pitchFamily="34" charset="0"/>
              </a:rPr>
              <a:t>Implementing Education Policies: Achieving the New Curriculum for Wales Available at: </a:t>
            </a:r>
            <a:r>
              <a:rPr lang="en-GB" sz="1200" dirty="0">
                <a:latin typeface="Arial" panose="020B0604020202020204" pitchFamily="34" charset="0"/>
                <a:cs typeface="Arial" panose="020B0604020202020204" pitchFamily="34" charset="0"/>
                <a:hlinkClick r:id="rId2"/>
              </a:rPr>
              <a:t>https://read.oecd-ilibrary.org/education/achieving-the-new-curriculum-for-wales_4b483953-en#page49ing-the-new-curriculum-for-wales_4b483953-en#page1</a:t>
            </a:r>
            <a:r>
              <a:rPr lang="en-GB" sz="1200" dirty="0">
                <a:latin typeface="Arial" panose="020B0604020202020204" pitchFamily="34" charset="0"/>
                <a:cs typeface="Arial" panose="020B0604020202020204" pitchFamily="34" charset="0"/>
              </a:rPr>
              <a:t> (Accessed: 15/10/2021)</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(2020b) </a:t>
            </a:r>
            <a:r>
              <a:rPr lang="en-GB" sz="1200" i="1" dirty="0">
                <a:latin typeface="Arial" panose="020B0604020202020204" pitchFamily="34" charset="0"/>
                <a:cs typeface="Arial" panose="020B0604020202020204" pitchFamily="34" charset="0"/>
              </a:rPr>
              <a:t>Achieving the New Curriculum for Wales</a:t>
            </a:r>
            <a:r>
              <a:rPr lang="en-GB" sz="1200" dirty="0">
                <a:latin typeface="Arial" panose="020B0604020202020204" pitchFamily="34" charset="0"/>
                <a:cs typeface="Arial" panose="020B0604020202020204" pitchFamily="34" charset="0"/>
              </a:rPr>
              <a:t> OECD Education Publication Series No.7 Available at: https://atrico.org/wp-content/uploads/2019/11/Achieving-the-curriculum-for-Wales-PP.pdf (Accessed: 15/10/2021)</a:t>
            </a:r>
            <a:endParaRPr lang="en-GB" sz="1200" i="1"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Viennet</a:t>
            </a:r>
            <a:r>
              <a:rPr lang="en-GB" sz="1200" dirty="0">
                <a:latin typeface="Arial" panose="020B0604020202020204" pitchFamily="34" charset="0"/>
                <a:cs typeface="Arial" panose="020B0604020202020204" pitchFamily="34" charset="0"/>
              </a:rPr>
              <a:t>, R. Pont, B. (2017</a:t>
            </a:r>
            <a:r>
              <a:rPr lang="en-GB" sz="1200" i="1" dirty="0">
                <a:latin typeface="Arial" panose="020B0604020202020204" pitchFamily="34" charset="0"/>
                <a:cs typeface="Arial" panose="020B0604020202020204" pitchFamily="34" charset="0"/>
              </a:rPr>
              <a:t>) Education policy implementation: A literature review and proposed framework.</a:t>
            </a:r>
            <a:r>
              <a:rPr lang="en-GB" sz="1200" dirty="0">
                <a:latin typeface="Arial" panose="020B0604020202020204" pitchFamily="34" charset="0"/>
                <a:cs typeface="Arial" panose="020B0604020202020204" pitchFamily="34" charset="0"/>
              </a:rPr>
              <a:t> OECD Education Working Paper No. 162 Available at: </a:t>
            </a:r>
            <a:r>
              <a:rPr lang="en-GB" sz="1200" dirty="0">
                <a:latin typeface="Arial" panose="020B0604020202020204" pitchFamily="34" charset="0"/>
                <a:cs typeface="Arial" panose="020B0604020202020204" pitchFamily="34" charset="0"/>
                <a:hlinkClick r:id="rId3"/>
              </a:rPr>
              <a:t>https://www.oecd-ilibrary.org/docserver/fc467a64-en.pdf?expires=1634295296&amp;id=id&amp;accname=guest&amp;checksum=E808968935BCE96E344EE4D617DEC244</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(2017) Flying Start – Annex Transition Guidance. Available at: </a:t>
            </a:r>
            <a:r>
              <a:rPr lang="en-GB" sz="1200" dirty="0">
                <a:latin typeface="Arial" panose="020B0604020202020204" pitchFamily="34" charset="0"/>
                <a:cs typeface="Arial" panose="020B0604020202020204" pitchFamily="34" charset="0"/>
                <a:hlinkClick r:id="rId4"/>
              </a:rPr>
              <a:t>https://gov.wales/sites/default/files/publications/2019-07/flying-start-transition-guidance-for-professionals.pdf</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(2021) </a:t>
            </a:r>
            <a:r>
              <a:rPr lang="en-GB" sz="1200" dirty="0">
                <a:effectLst/>
                <a:latin typeface="Arial" panose="020B0604020202020204" pitchFamily="34" charset="0"/>
                <a:cs typeface="Arial" panose="020B0604020202020204" pitchFamily="34" charset="0"/>
              </a:rPr>
              <a:t>Welsh Government (2021) A curriculum for funded non-maintained nursery settings. Available at: </a:t>
            </a:r>
          </a:p>
          <a:p>
            <a:pPr marL="0" indent="0">
              <a:buNone/>
            </a:pPr>
            <a:endParaRPr lang="en-GB" dirty="0"/>
          </a:p>
        </p:txBody>
      </p:sp>
    </p:spTree>
    <p:extLst>
      <p:ext uri="{BB962C8B-B14F-4D97-AF65-F5344CB8AC3E}">
        <p14:creationId xmlns:p14="http://schemas.microsoft.com/office/powerpoint/2010/main" val="187479711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61447-3D07-4B81-AD37-22B84552C0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699A7-D1B9-408F-A00B-50F3211B573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3178075-D920-4DB4-85BC-149DBF775B0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503061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B92B295-6464-4D35-92A4-0E332F2636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832FF2C-68B0-4E00-A2C8-A0C04167FED0}">
  <ds:schemaRefs>
    <ds:schemaRef ds:uri="http://schemas.microsoft.com/sharepoint/v3/contenttype/forms"/>
  </ds:schemaRefs>
</ds:datastoreItem>
</file>

<file path=customXml/itemProps3.xml><?xml version="1.0" encoding="utf-8"?>
<ds:datastoreItem xmlns:ds="http://schemas.openxmlformats.org/officeDocument/2006/customXml" ds:itemID="{017E4CE4-E2F6-4D5B-B0FB-8791E42937EB}">
  <ds:schemaRefs>
    <ds:schemaRef ds:uri="http://purl.org/dc/dcmitype/"/>
    <ds:schemaRef ds:uri="http://schemas.microsoft.com/office/2006/documentManagement/types"/>
    <ds:schemaRef ds:uri="http://schemas.microsoft.com/office/infopath/2007/PartnerControls"/>
    <ds:schemaRef ds:uri="http://purl.org/dc/terms/"/>
    <ds:schemaRef ds:uri="http://www.w3.org/XML/1998/namespace"/>
    <ds:schemaRef ds:uri="http://purl.org/dc/elements/1.1/"/>
    <ds:schemaRef ds:uri="4f627824-a7cf-4e54-9661-934e5f85792b"/>
    <ds:schemaRef ds:uri="http://schemas.openxmlformats.org/package/2006/metadata/core-properties"/>
    <ds:schemaRef ds:uri="19514574-b5d9-49eb-9678-28308461b4b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3700</TotalTime>
  <Words>10929</Words>
  <Application>Microsoft Office PowerPoint</Application>
  <PresentationFormat>Widescreen</PresentationFormat>
  <Paragraphs>448</Paragraphs>
  <Slides>72</Slides>
  <Notes>47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72</vt:i4>
      </vt:variant>
    </vt:vector>
  </HeadingPairs>
  <TitlesOfParts>
    <vt:vector size="84" baseType="lpstr">
      <vt:lpstr>Arial Unicode MS</vt:lpstr>
      <vt:lpstr>inherit</vt:lpstr>
      <vt:lpstr>Myriad Pro</vt:lpstr>
      <vt:lpstr>Oswald-Bold</vt:lpstr>
      <vt:lpstr>Oswald-RegularItalic</vt:lpstr>
      <vt:lpstr>Arial</vt:lpstr>
      <vt:lpstr>Arial</vt:lpstr>
      <vt:lpstr>Calibri</vt:lpstr>
      <vt:lpstr>Helvetica</vt:lpstr>
      <vt:lpstr>Open Sans</vt:lpstr>
      <vt:lpstr>Times New Roman</vt:lpstr>
      <vt:lpstr>20140311PresentationUWTSDTemplate</vt:lpstr>
      <vt:lpstr> Arweinyddiaeth Gynhwysol: Gweithio gyda’n gilydd i gefnogi teuluoedd.   Inclusive Leadership: Working together to support families.    </vt:lpstr>
      <vt:lpstr>Cynnwys / Content</vt:lpstr>
      <vt:lpstr>Ailadrodd / Recap</vt:lpstr>
      <vt:lpstr>PowerPoint Presentation</vt:lpstr>
      <vt:lpstr>Beth yw polisi/What is a policy?</vt:lpstr>
      <vt:lpstr>Elfennau cyffredin polisi/ Common elements of policy</vt:lpstr>
      <vt:lpstr>Polisïau ac arferion: O Facro i Ficro / Policies and practices: From Macro to Micro</vt:lpstr>
      <vt:lpstr>Sut mae polisïau'n cael eu penderfynu?</vt:lpstr>
      <vt:lpstr>How are policies determined?</vt:lpstr>
      <vt:lpstr>Geiriau i chwilio amdanynt mewn (unrhyw) dogfennau polisi sy’n ymwneud ag arweinyddiaeth gynhwysol/ Words to look for in (any) policy documents that relate to inclusive leadership </vt:lpstr>
      <vt:lpstr>Rhai polisïau – ydyn nhw’n galluogi arweinyddiaeth gynhwysol yn y BC? Beth yw’r problemau?</vt:lpstr>
      <vt:lpstr>Some policies – do they enable inclusive leadership in EY? What are the problems?</vt:lpstr>
      <vt:lpstr>Materion cyffredinol mewn polisi a blynyddoedd cynnar</vt:lpstr>
      <vt:lpstr>General issues in policy and early years</vt:lpstr>
      <vt:lpstr>PowerPoint Presentation</vt:lpstr>
      <vt:lpstr>PowerPoint Presentation</vt:lpstr>
      <vt:lpstr>CPC –  Ymgorffori Hawliau Plant yn y Blynyddoedd Cynnar   </vt:lpstr>
      <vt:lpstr>CCfW  Embedding Children’s Rights in the Early Years</vt:lpstr>
      <vt:lpstr>Mesur Plant a Theuluoedd (Cymru) 2010   The Children and Families (Wales) Measure 2010)</vt:lpstr>
      <vt:lpstr>PowerPoint Presentation</vt:lpstr>
      <vt:lpstr>PowerPoint Presentation</vt:lpstr>
      <vt:lpstr>PowerPoint Presentation</vt:lpstr>
      <vt:lpstr>Deddf Llesiant Cenedlaethau’r Dyfodol (Cymru) 2015 - Pum Ffordd O Weithio  Wellbeing of Future Generations (Wales) Act (2015) – The Five Ways of Working</vt:lpstr>
      <vt:lpstr>Deddf Llesiant Cenedlaethau’r Dyfodol (Cymru) 2015 - Pum Ffordd o Weithio</vt:lpstr>
      <vt:lpstr>Wellbeing of Future Generations (Wales) Act (2015) – The Five Ways of Working</vt:lpstr>
      <vt:lpstr>Cydweithio</vt:lpstr>
      <vt:lpstr>Collaboration:</vt:lpstr>
      <vt:lpstr>Cynnwys (WCVA, 2018 t.21)</vt:lpstr>
      <vt:lpstr>Involvement   (WCVA, 2018 p.21)</vt:lpstr>
      <vt:lpstr>Llywodraeth cymru (2020) Cwricwlwm i Gymru  Welsh Government (2020) Curriculum for Wales </vt:lpstr>
      <vt:lpstr>(OECD, 2020a t./p.71)</vt:lpstr>
      <vt:lpstr>PowerPoint Presentation</vt:lpstr>
      <vt:lpstr>Gweithredu’r cwricwlwm newydd/Implementing the new curriculum</vt:lpstr>
      <vt:lpstr>LlC (2022) Cynllun Gwrth-hiliaeth Cymru:</vt:lpstr>
      <vt:lpstr>Anti-Racist Wales Plan ( WG, 2022)</vt:lpstr>
      <vt:lpstr>Mae’r cynllun yn cydnabod bod:</vt:lpstr>
      <vt:lpstr>The plan recognises that:</vt:lpstr>
      <vt:lpstr>LlC (2022) Cynllun Gwrth-hiliaeth Cymru:</vt:lpstr>
      <vt:lpstr>WG (2022) Anti Racist Wales Plan:</vt:lpstr>
      <vt:lpstr>LlC (2022) Cynllun Gwrth-hiliaeth Cymru:</vt:lpstr>
      <vt:lpstr>LlC (2022) Anti-Racist Wales Plan:</vt:lpstr>
      <vt:lpstr>LlC (2022) Cynllun Gwrth-hiliaeth Cymru:</vt:lpstr>
      <vt:lpstr>WG (2022) Anti Racist Wales Plan:</vt:lpstr>
      <vt:lpstr>PowerPoint Presentation</vt:lpstr>
      <vt:lpstr>PowerPoint Presentation</vt:lpstr>
      <vt:lpstr>PowerPoint Presentation</vt:lpstr>
      <vt:lpstr>PowerPoint Presentation</vt:lpstr>
      <vt:lpstr>PowerPoint Presentation</vt:lpstr>
      <vt:lpstr>PowerPoint Presentation</vt:lpstr>
      <vt:lpstr>Newidiadau i’r Cwricwlwm yng Nghymru / Changes to the Curriculum in Wales</vt:lpstr>
      <vt:lpstr>PowerPoint Presentation</vt:lpstr>
      <vt:lpstr>PowerPoint Presentation</vt:lpstr>
      <vt:lpstr>PowerPoint Presentation</vt:lpstr>
      <vt:lpstr>PowerPoint Presentation</vt:lpstr>
      <vt:lpstr> </vt:lpstr>
      <vt:lpstr>Llywodraeth Cymru (2022)</vt:lpstr>
      <vt:lpstr>Welsh Government (2022)</vt:lpstr>
      <vt:lpstr>PowerPoint Presentation</vt:lpstr>
      <vt:lpstr>PowerPoint Presentation</vt:lpstr>
      <vt:lpstr>PowerPoint Presentation</vt:lpstr>
      <vt:lpstr>PowerPoint Presentation</vt:lpstr>
      <vt:lpstr>POLISÏAU LEFEL MICRO/ Micro level policies</vt:lpstr>
      <vt:lpstr>Llywodraeth Cymru (2017) Dechrau’n Deg – Atodiad Canllawiau Pontio  Welsh Government (2017) Flying Start – Annex Transition Guidance</vt:lpstr>
      <vt:lpstr>Ystyriwch / Consider</vt:lpstr>
      <vt:lpstr>Polisïau lefel micro – mewn lleoliadau  / Micro level policies – in settings</vt:lpstr>
      <vt:lpstr>PowerPoint Presentation</vt:lpstr>
      <vt:lpstr>Hiliaeth Sefydliadol</vt:lpstr>
      <vt:lpstr>Institutional racism</vt:lpstr>
      <vt:lpstr>Cwestiynau i’w hystyried ar gyfer polisi yn y blynyddoedd cynnar? Questions to consider for policy in the early years?</vt:lpstr>
      <vt:lpstr>Cyfeirnodau/References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EAEC6010-C Greening Childhood Lecture</dc:title>
  <dc:creator>Glenda Tinney</dc:creator>
  <cp:lastModifiedBy>Jessica Pitman</cp:lastModifiedBy>
  <cp:revision>84</cp:revision>
  <dcterms:created xsi:type="dcterms:W3CDTF">2017-11-08T21:18:33Z</dcterms:created>
  <dcterms:modified xsi:type="dcterms:W3CDTF">2024-05-31T09:06:46Z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