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3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  <p:sldMasterId id="2147483681" r:id="rId5"/>
    <p:sldMasterId id="2147483688" r:id="rId6"/>
    <p:sldMasterId id="2147483691" r:id="rId7"/>
  </p:sldMasterIdLst>
  <p:notesMasterIdLst>
    <p:notesMasterId r:id="rId31"/>
  </p:notesMasterIdLst>
  <p:sldIdLst>
    <p:sldId id="432" r:id="rId8"/>
    <p:sldId id="439" r:id="rId9"/>
    <p:sldId id="442" r:id="rId10"/>
    <p:sldId id="443" r:id="rId11"/>
    <p:sldId id="453" r:id="rId12"/>
    <p:sldId id="444" r:id="rId13"/>
    <p:sldId id="445" r:id="rId14"/>
    <p:sldId id="446" r:id="rId15"/>
    <p:sldId id="447" r:id="rId16"/>
    <p:sldId id="448" r:id="rId17"/>
    <p:sldId id="449" r:id="rId18"/>
    <p:sldId id="450" r:id="rId19"/>
    <p:sldId id="451" r:id="rId20"/>
    <p:sldId id="452" r:id="rId21"/>
    <p:sldId id="458" r:id="rId22"/>
    <p:sldId id="454" r:id="rId23"/>
    <p:sldId id="455" r:id="rId24"/>
    <p:sldId id="456" r:id="rId25"/>
    <p:sldId id="457" r:id="rId26"/>
    <p:sldId id="459" r:id="rId27"/>
    <p:sldId id="460" r:id="rId28"/>
    <p:sldId id="440" r:id="rId29"/>
    <p:sldId id="441" r:id="rId30"/>
  </p:sldIdLst>
  <p:sldSz cx="9144000" cy="6858000" type="screen4x3"/>
  <p:notesSz cx="6858000" cy="9144000"/>
  <p:defaultTextStyle>
    <a:defPPr>
      <a:defRPr lang="cy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notesView">
  <p:normalViewPr>
    <p:restoredLeft sz="21860"/>
    <p:restoredTop sz="66776" autoAdjust="0"/>
  </p:normalViewPr>
  <p:slideViewPr>
    <p:cSldViewPr snapToGrid="0" snapToObjects="1">
      <p:cViewPr varScale="1">
        <p:scale>
          <a:sx n="74" d="100"/>
          <a:sy n="74" d="100"/>
        </p:scale>
        <p:origin x="231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4" d="100"/>
          <a:sy n="84" d="100"/>
        </p:scale>
        <p:origin x="391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" Type="http://schemas.openxmlformats.org/officeDocument/2006/relationships/customXml" Target="../customXml/item3.xml"/><Relationship Id="rId21" Type="http://schemas.openxmlformats.org/officeDocument/2006/relationships/slide" Target="slides/slide14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tableStyles" Target="tableStyles.xml"/><Relationship Id="rId8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256E285A-1626-4BB0-A458-3E5589E2C09B}" type="datetimeFigureOut">
              <a:rPr lang="en-US" smtClean="0"/>
              <a:pPr/>
              <a:t>6/9/2026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B68C8073-CAD2-48BF-B8DB-FCAF7D6ED01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0817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spcBef>
        <a:spcPts val="600"/>
      </a:spcBef>
      <a:spcAft>
        <a:spcPts val="600"/>
      </a:spcAft>
      <a:buFont typeface="Arial" panose="020B0604020202020204" pitchFamily="34" charset="0"/>
      <a:buChar char="•"/>
      <a:defRPr sz="1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defTabSz="914400" rtl="0" eaLnBrk="1" latinLnBrk="0" hangingPunct="1">
      <a:spcBef>
        <a:spcPts val="600"/>
      </a:spcBef>
      <a:spcAft>
        <a:spcPts val="600"/>
      </a:spcAft>
      <a:buFont typeface="Arial" panose="020B0604020202020204" pitchFamily="34" charset="0"/>
      <a:buChar char="•"/>
      <a:defRPr sz="1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defTabSz="914400" rtl="0" eaLnBrk="1" latinLnBrk="0" hangingPunct="1">
      <a:spcBef>
        <a:spcPts val="600"/>
      </a:spcBef>
      <a:spcAft>
        <a:spcPts val="600"/>
      </a:spcAft>
      <a:buFont typeface="Arial" panose="020B0604020202020204" pitchFamily="34" charset="0"/>
      <a:buChar char="•"/>
      <a:defRPr sz="1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defTabSz="914400" rtl="0" eaLnBrk="1" latinLnBrk="0" hangingPunct="1">
      <a:spcBef>
        <a:spcPts val="600"/>
      </a:spcBef>
      <a:spcAft>
        <a:spcPts val="600"/>
      </a:spcAft>
      <a:buFont typeface="Arial" panose="020B0604020202020204" pitchFamily="34" charset="0"/>
      <a:buChar char="•"/>
      <a:defRPr sz="1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defTabSz="914400" rtl="0" eaLnBrk="1" latinLnBrk="0" hangingPunct="1">
      <a:spcBef>
        <a:spcPts val="600"/>
      </a:spcBef>
      <a:spcAft>
        <a:spcPts val="600"/>
      </a:spcAft>
      <a:buFont typeface="Arial" panose="020B0604020202020204" pitchFamily="34" charset="0"/>
      <a:buChar char="•"/>
      <a:defRPr sz="1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6576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ECF677-0700-C258-D925-E1C6BFC1EE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BC8B429A-4129-502C-451D-34BBA81686D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C9E5708C-88E9-A15D-F568-A975D31B23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03A56ADD-8657-026C-0493-16D8C4629C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2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06906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CCA0DE-AB27-9A4D-1922-951EB2BFA9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7B13FFB4-BEE4-9112-B373-61AA7778A49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59FEC345-6E60-55ED-BC78-F5D9BAC8FB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cy-GB" altLang="en-US" b="1" dirty="0" err="1">
                <a:solidFill>
                  <a:srgbClr val="FF0000"/>
                </a:solidFill>
                <a:latin typeface="Arial" panose="020B0604020202020204" pitchFamily="34" charset="0"/>
              </a:rPr>
              <a:t>Need</a:t>
            </a:r>
            <a:r>
              <a:rPr lang="cy-GB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 to </a:t>
            </a:r>
            <a:r>
              <a:rPr lang="cy-GB" altLang="en-US" b="1" dirty="0" err="1">
                <a:solidFill>
                  <a:srgbClr val="FF0000"/>
                </a:solidFill>
                <a:latin typeface="Arial" panose="020B0604020202020204" pitchFamily="34" charset="0"/>
              </a:rPr>
              <a:t>add</a:t>
            </a:r>
            <a:r>
              <a:rPr lang="cy-GB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 a </a:t>
            </a:r>
            <a:r>
              <a:rPr lang="cy-GB" altLang="en-US" b="1" dirty="0" err="1">
                <a:solidFill>
                  <a:srgbClr val="FF0000"/>
                </a:solidFill>
                <a:latin typeface="Arial" panose="020B0604020202020204" pitchFamily="34" charset="0"/>
              </a:rPr>
              <a:t>link</a:t>
            </a:r>
            <a:r>
              <a:rPr lang="cy-GB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 to the e-</a:t>
            </a:r>
            <a:r>
              <a:rPr lang="cy-GB" altLang="en-US" b="1" dirty="0" err="1">
                <a:solidFill>
                  <a:srgbClr val="FF0000"/>
                </a:solidFill>
                <a:latin typeface="Arial" panose="020B0604020202020204" pitchFamily="34" charset="0"/>
              </a:rPr>
              <a:t>reading</a:t>
            </a:r>
            <a:r>
              <a:rPr lang="cy-GB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  <a:latin typeface="Arial" panose="020B0604020202020204" pitchFamily="34" charset="0"/>
              </a:rPr>
              <a:t>list</a:t>
            </a:r>
            <a:r>
              <a:rPr lang="cy-GB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  <a:latin typeface="Arial" panose="020B0604020202020204" pitchFamily="34" charset="0"/>
              </a:rPr>
              <a:t>when</a:t>
            </a:r>
            <a:r>
              <a:rPr lang="cy-GB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  <a:latin typeface="Arial" panose="020B0604020202020204" pitchFamily="34" charset="0"/>
              </a:rPr>
              <a:t>Moodle</a:t>
            </a:r>
            <a:r>
              <a:rPr lang="cy-GB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  <a:latin typeface="Arial" panose="020B0604020202020204" pitchFamily="34" charset="0"/>
              </a:rPr>
              <a:t>page</a:t>
            </a:r>
            <a:r>
              <a:rPr lang="cy-GB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 set-</a:t>
            </a:r>
            <a:r>
              <a:rPr lang="cy-GB" altLang="en-US" b="1" dirty="0" err="1">
                <a:solidFill>
                  <a:srgbClr val="FF0000"/>
                </a:solidFill>
                <a:latin typeface="Arial" panose="020B0604020202020204" pitchFamily="34" charset="0"/>
              </a:rPr>
              <a:t>up</a:t>
            </a:r>
            <a:endParaRPr lang="cy-GB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7F1FCF6E-7979-2168-212E-EC7F2EEA48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3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42766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8881D9-AFA9-27D2-118F-1BB59714F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F0702786-1F77-5309-C346-D7B4496067E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C92ED06C-F3B4-A44F-1F24-E9281B125C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493962E0-1115-029C-0FE0-011F4FD2907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4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4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02AD83-5766-7C03-912D-65CD85777E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F2A5EFDA-228A-42CF-3F96-C940F2B00EF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D1139FBD-2AA0-F319-7D74-89C29CEF04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10154E29-4162-BB9B-B214-59F992CA01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5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10806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A1AEB0-FA44-0AF9-EE22-2B593A8757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E4B8BB9B-DB5F-F1A4-43D7-41549CDAFDE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0D091D56-C680-E5DC-1FFF-E397C74A11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C33E3AB0-D013-47BB-873A-086806500F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6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3116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E346EF-DCEE-63B2-0C81-512747C408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7C2F4977-7CDD-3F1E-3C54-DAF5485032E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FA3DCE85-8E66-4FCA-8C5A-CDBB69C73B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444C50AB-6FC5-F0C7-A1F6-8DE43816A1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7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9233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55E3A3-545C-3365-C583-E6225A4E74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A0BD7570-7D61-12E2-1F1A-0F2D068DF2D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39E8F6A2-75E3-4490-EAE4-9096A29A1B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E9AB4EF8-EFC8-EE41-F215-A279344A67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8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8303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157788-6C69-FF39-24DC-1AEEBB5F07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42265773-B868-319F-1C5E-532B28DE85F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46ACDF0B-B1DA-9975-F35D-E51C056475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26FD5009-C57F-1401-C787-53D20FD170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9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64787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3CE5A8-550E-934F-B6CE-2FA0CAFD18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7AA37C5A-4350-5638-EEF4-C7B8441FE83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D40346AE-4A13-D844-3FC4-495AA7A598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DED8D9E3-91AB-3F0D-52B1-5A3CBB8B52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10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8301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10D895-BF73-3B85-F455-51425EFCE8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44E23F45-0D2B-6348-F22C-3158312CE52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08E00A69-BA5D-3A03-559E-D4912D5424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1EC5F7BE-7340-44A8-3AA0-5D891369CFA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11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77852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132715-D5F3-4A82-DBC2-4203577625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3EB4E146-4601-F1DF-D8EE-40DD9138966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F4BD7D73-EE02-07A4-C536-434A1540FA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EBF117CC-F132-BB6C-100D-4FECBDFE2B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12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14628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C3A835-2736-5B9D-0224-C8D94D66C9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C8333AC8-93E3-8844-982E-815A82834AF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A9613669-1ABB-DA5F-61DA-7556F29C9C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cy-GB" altLang="en-US" dirty="0">
                <a:latin typeface="Arial" panose="020B0604020202020204" pitchFamily="34" charset="0"/>
              </a:rPr>
              <a:t>We </a:t>
            </a:r>
            <a:r>
              <a:rPr lang="cy-GB" altLang="en-US" dirty="0" err="1">
                <a:latin typeface="Arial" panose="020B0604020202020204" pitchFamily="34" charset="0"/>
              </a:rPr>
              <a:t>will</a:t>
            </a:r>
            <a:r>
              <a:rPr lang="cy-GB" altLang="en-US" dirty="0">
                <a:latin typeface="Arial" panose="020B0604020202020204" pitchFamily="34" charset="0"/>
              </a:rPr>
              <a:t> be </a:t>
            </a:r>
            <a:r>
              <a:rPr lang="cy-GB" altLang="en-US" dirty="0" err="1">
                <a:latin typeface="Arial" panose="020B0604020202020204" pitchFamily="34" charset="0"/>
              </a:rPr>
              <a:t>covering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these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aspects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in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Themes</a:t>
            </a:r>
            <a:r>
              <a:rPr lang="cy-GB" altLang="en-US" dirty="0">
                <a:latin typeface="Arial" panose="020B0604020202020204" pitchFamily="34" charset="0"/>
              </a:rPr>
              <a:t> 3, 8 &amp; 9 </a:t>
            </a:r>
            <a:r>
              <a:rPr lang="cy-GB" altLang="en-US" dirty="0" err="1">
                <a:latin typeface="Arial" panose="020B0604020202020204" pitchFamily="34" charset="0"/>
              </a:rPr>
              <a:t>on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this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Module</a:t>
            </a:r>
            <a:r>
              <a:rPr lang="cy-GB" altLang="en-US" dirty="0"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5EBD4AF0-8D0F-9ABD-BD7D-34CD6BE2C5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13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1191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5B3500-D5E3-F46F-D5E0-0BBECD622F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D982C7F2-3962-2317-0E27-0EA94037CCF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A12C8DC0-34A3-D7B6-2E57-D75057F40A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C86543EC-27F6-079E-0F52-51BBAFCEA6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14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78235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14D882-9793-EF75-EE33-1D81ECA2C7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C0DEDB33-DB23-7921-F3F3-26C12B842AF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6347F590-3373-0EF2-3B25-D032741EAB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cy-GB" altLang="en-US" dirty="0" err="1">
                <a:latin typeface="Arial" panose="020B0604020202020204" pitchFamily="34" charset="0"/>
              </a:rPr>
              <a:t>Academic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Skills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Activity</a:t>
            </a:r>
            <a:r>
              <a:rPr lang="cy-GB" altLang="en-US" dirty="0">
                <a:latin typeface="Arial" panose="020B0604020202020204" pitchFamily="34" charset="0"/>
              </a:rPr>
              <a:t>: Jargon </a:t>
            </a:r>
            <a:r>
              <a:rPr lang="cy-GB" altLang="en-US" dirty="0" err="1">
                <a:latin typeface="Arial" panose="020B0604020202020204" pitchFamily="34" charset="0"/>
              </a:rPr>
              <a:t>Busting</a:t>
            </a:r>
            <a:r>
              <a:rPr lang="cy-GB" altLang="en-US" dirty="0">
                <a:latin typeface="Arial" panose="020B0604020202020204" pitchFamily="34" charset="0"/>
              </a:rPr>
              <a:t>.</a:t>
            </a:r>
          </a:p>
          <a:p>
            <a:r>
              <a:rPr lang="cy-GB" altLang="en-US" dirty="0" err="1">
                <a:latin typeface="Arial" panose="020B0604020202020204" pitchFamily="34" charset="0"/>
              </a:rPr>
              <a:t>Give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out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Handout</a:t>
            </a:r>
            <a:r>
              <a:rPr lang="cy-GB" altLang="en-US" dirty="0">
                <a:latin typeface="Arial" panose="020B0604020202020204" pitchFamily="34" charset="0"/>
              </a:rPr>
              <a:t> ‘Professional </a:t>
            </a:r>
            <a:r>
              <a:rPr lang="cy-GB" altLang="en-US" dirty="0" err="1">
                <a:latin typeface="Arial" panose="020B0604020202020204" pitchFamily="34" charset="0"/>
              </a:rPr>
              <a:t>Principles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when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working</a:t>
            </a:r>
            <a:r>
              <a:rPr lang="cy-GB" altLang="en-US" dirty="0">
                <a:latin typeface="Arial" panose="020B0604020202020204" pitchFamily="34" charset="0"/>
              </a:rPr>
              <a:t> with </a:t>
            </a:r>
            <a:r>
              <a:rPr lang="cy-GB" altLang="en-US" dirty="0" err="1">
                <a:latin typeface="Arial" panose="020B0604020202020204" pitchFamily="34" charset="0"/>
              </a:rPr>
              <a:t>people</a:t>
            </a:r>
            <a:r>
              <a:rPr lang="cy-GB" altLang="en-US" dirty="0">
                <a:latin typeface="Arial" panose="020B0604020202020204" pitchFamily="34" charset="0"/>
              </a:rPr>
              <a:t>’ </a:t>
            </a:r>
            <a:r>
              <a:rPr lang="cy-GB" altLang="en-US" dirty="0" err="1">
                <a:latin typeface="Arial" panose="020B0604020202020204" pitchFamily="34" charset="0"/>
              </a:rPr>
              <a:t>and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Guided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Study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Sheet</a:t>
            </a:r>
            <a:r>
              <a:rPr lang="cy-GB" altLang="en-US" dirty="0">
                <a:latin typeface="Arial" panose="020B0604020202020204" pitchFamily="34" charset="0"/>
              </a:rPr>
              <a:t> 3</a:t>
            </a:r>
          </a:p>
          <a:p>
            <a:r>
              <a:rPr lang="cy-GB" altLang="en-US" dirty="0" err="1">
                <a:latin typeface="Arial" panose="020B0604020202020204" pitchFamily="34" charset="0"/>
              </a:rPr>
              <a:t>Ask</a:t>
            </a:r>
            <a:r>
              <a:rPr lang="cy-GB" altLang="en-US" dirty="0">
                <a:latin typeface="Arial" panose="020B0604020202020204" pitchFamily="34" charset="0"/>
              </a:rPr>
              <a:t> the students </a:t>
            </a:r>
            <a:r>
              <a:rPr lang="cy-GB" altLang="en-US" dirty="0" err="1">
                <a:latin typeface="Arial" panose="020B0604020202020204" pitchFamily="34" charset="0"/>
              </a:rPr>
              <a:t>list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any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words</a:t>
            </a:r>
            <a:r>
              <a:rPr lang="cy-GB" altLang="en-US" dirty="0">
                <a:latin typeface="Arial" panose="020B0604020202020204" pitchFamily="34" charset="0"/>
              </a:rPr>
              <a:t> or </a:t>
            </a:r>
            <a:r>
              <a:rPr lang="cy-GB" altLang="en-US" dirty="0" err="1">
                <a:latin typeface="Arial" panose="020B0604020202020204" pitchFamily="34" charset="0"/>
              </a:rPr>
              <a:t>phrases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they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are</a:t>
            </a:r>
            <a:r>
              <a:rPr lang="cy-GB" altLang="en-US" dirty="0">
                <a:latin typeface="Arial" panose="020B0604020202020204" pitchFamily="34" charset="0"/>
              </a:rPr>
              <a:t> not </a:t>
            </a:r>
            <a:r>
              <a:rPr lang="cy-GB" altLang="en-US" dirty="0" err="1">
                <a:latin typeface="Arial" panose="020B0604020202020204" pitchFamily="34" charset="0"/>
              </a:rPr>
              <a:t>sure</a:t>
            </a:r>
            <a:r>
              <a:rPr lang="cy-GB" altLang="en-US" dirty="0">
                <a:latin typeface="Arial" panose="020B0604020202020204" pitchFamily="34" charset="0"/>
              </a:rPr>
              <a:t> of </a:t>
            </a:r>
            <a:r>
              <a:rPr lang="cy-GB" altLang="en-US" dirty="0" err="1">
                <a:latin typeface="Arial" panose="020B0604020202020204" pitchFamily="34" charset="0"/>
              </a:rPr>
              <a:t>on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Guided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Study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Sheet</a:t>
            </a:r>
            <a:endParaRPr lang="cy-GB" altLang="en-US" dirty="0">
              <a:latin typeface="Arial" panose="020B0604020202020204" pitchFamily="34" charset="0"/>
            </a:endParaRPr>
          </a:p>
          <a:p>
            <a:r>
              <a:rPr lang="cy-GB" altLang="en-US" dirty="0" err="1">
                <a:latin typeface="Arial" panose="020B0604020202020204" pitchFamily="34" charset="0"/>
              </a:rPr>
              <a:t>They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then</a:t>
            </a:r>
            <a:r>
              <a:rPr lang="cy-GB" altLang="en-US" dirty="0">
                <a:latin typeface="Arial" panose="020B0604020202020204" pitchFamily="34" charset="0"/>
              </a:rPr>
              <a:t> Research the </a:t>
            </a:r>
            <a:r>
              <a:rPr lang="cy-GB" altLang="en-US" dirty="0" err="1">
                <a:latin typeface="Arial" panose="020B0604020202020204" pitchFamily="34" charset="0"/>
              </a:rPr>
              <a:t>meaning</a:t>
            </a:r>
            <a:r>
              <a:rPr lang="cy-GB" altLang="en-US" dirty="0">
                <a:latin typeface="Arial" panose="020B0604020202020204" pitchFamily="34" charset="0"/>
              </a:rPr>
              <a:t> of the </a:t>
            </a:r>
            <a:r>
              <a:rPr lang="cy-GB" altLang="en-US" dirty="0" err="1">
                <a:latin typeface="Arial" panose="020B0604020202020204" pitchFamily="34" charset="0"/>
              </a:rPr>
              <a:t>words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and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complete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Guided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Study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form</a:t>
            </a:r>
            <a:r>
              <a:rPr lang="cy-GB" altLang="en-US">
                <a:latin typeface="Arial" panose="020B0604020202020204" pitchFamily="34" charset="0"/>
              </a:rPr>
              <a:t>.</a:t>
            </a:r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ABFBCEDD-E61A-B80A-B00E-555F8DF0A4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15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7808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0CB9EB-D159-A195-EF88-B69125F83F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7717B692-3C76-7039-CF84-0069FEDBADB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3C67EBD3-FFA5-3F00-0FA6-65E6A2BF37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FD980DCB-C8D6-9607-6C34-ED436CC72D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16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93462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5E989B-E0B6-4F1F-8356-49B060A91D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2060AFBC-06CD-DD13-1EE7-1037B4FE63F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B67C89AE-913A-67FC-D48D-29BABDADB6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cy-GB" altLang="en-US" dirty="0" err="1">
                <a:latin typeface="Arial" panose="020B0604020202020204" pitchFamily="34" charset="0"/>
              </a:rPr>
              <a:t>Discussion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Point</a:t>
            </a:r>
            <a:endParaRPr lang="cy-GB" altLang="en-US" dirty="0">
              <a:latin typeface="Arial" panose="020B0604020202020204" pitchFamily="34" charset="0"/>
            </a:endParaRPr>
          </a:p>
          <a:p>
            <a:r>
              <a:rPr lang="cy-GB" altLang="en-US" dirty="0" err="1">
                <a:latin typeface="Arial" panose="020B0604020202020204" pitchFamily="34" charset="0"/>
              </a:rPr>
              <a:t>Encourage</a:t>
            </a:r>
            <a:r>
              <a:rPr lang="cy-GB" altLang="en-US" dirty="0">
                <a:latin typeface="Arial" panose="020B0604020202020204" pitchFamily="34" charset="0"/>
              </a:rPr>
              <a:t> the Group to </a:t>
            </a:r>
            <a:r>
              <a:rPr lang="cy-GB" altLang="en-US" dirty="0" err="1">
                <a:latin typeface="Arial" panose="020B0604020202020204" pitchFamily="34" charset="0"/>
              </a:rPr>
              <a:t>identify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suitable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sources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for</a:t>
            </a:r>
            <a:r>
              <a:rPr lang="cy-GB" altLang="en-US" dirty="0">
                <a:latin typeface="Arial" panose="020B0604020202020204" pitchFamily="34" charset="0"/>
              </a:rPr>
              <a:t> Professional </a:t>
            </a:r>
            <a:r>
              <a:rPr lang="cy-GB" altLang="en-US" dirty="0" err="1">
                <a:latin typeface="Arial" panose="020B0604020202020204" pitchFamily="34" charset="0"/>
              </a:rPr>
              <a:t>standards</a:t>
            </a:r>
            <a:r>
              <a:rPr lang="cy-GB" altLang="en-US" dirty="0">
                <a:latin typeface="Arial" panose="020B0604020202020204" pitchFamily="34" charset="0"/>
              </a:rPr>
              <a:t> etc.</a:t>
            </a: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FB81354E-3433-041B-A9FE-B4AB4210A2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17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55303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C0174F-8A73-2BA7-44F3-A80A09D1A7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4AAA2CB5-C36D-7591-F739-BF35F5A20E2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96873FA7-2249-436F-12C9-E432C86C7C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cy-GB" altLang="en-US" dirty="0" err="1">
                <a:latin typeface="Arial" panose="020B0604020202020204" pitchFamily="34" charset="0"/>
              </a:rPr>
              <a:t>Check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understanding</a:t>
            </a:r>
            <a:r>
              <a:rPr lang="cy-GB" altLang="en-US" dirty="0">
                <a:latin typeface="Arial" panose="020B0604020202020204" pitchFamily="34" charset="0"/>
              </a:rPr>
              <a:t> of the </a:t>
            </a:r>
            <a:r>
              <a:rPr lang="cy-GB" altLang="en-US" dirty="0" err="1">
                <a:latin typeface="Arial" panose="020B0604020202020204" pitchFamily="34" charset="0"/>
              </a:rPr>
              <a:t>phrase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Statutory</a:t>
            </a:r>
            <a:r>
              <a:rPr lang="cy-GB" altLang="en-US" dirty="0"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CABEAF3D-DF5E-A0AA-7844-B41A3FAC1D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18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3843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D729D4-EB3E-653C-52DD-7BB2C8D80E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74853E9E-0126-7AE7-C496-305A0A79635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0563C8C8-1B5C-3E12-EB58-8C8142D4A0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CA82AB20-BC43-1225-FEEF-D018CF3885F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19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3972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9F2636-D78A-A6B5-FE2C-B67DBA919D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5DD12802-AD62-EAC9-40A1-E8AF2EE7EF1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00921F0A-1B16-AF39-5435-DA96335AE2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cy-GB" altLang="en-US" dirty="0">
                <a:latin typeface="Arial" panose="020B0604020202020204" pitchFamily="34" charset="0"/>
              </a:rPr>
              <a:t>Research </a:t>
            </a:r>
            <a:r>
              <a:rPr lang="cy-GB" altLang="en-US" dirty="0" err="1">
                <a:latin typeface="Arial" panose="020B0604020202020204" pitchFamily="34" charset="0"/>
              </a:rPr>
              <a:t>Skills</a:t>
            </a:r>
            <a:r>
              <a:rPr lang="cy-GB" altLang="en-US" dirty="0">
                <a:latin typeface="Arial" panose="020B0604020202020204" pitchFamily="34" charset="0"/>
              </a:rPr>
              <a:t> / </a:t>
            </a:r>
            <a:r>
              <a:rPr lang="cy-GB" altLang="en-US" dirty="0" err="1">
                <a:latin typeface="Arial" panose="020B0604020202020204" pitchFamily="34" charset="0"/>
              </a:rPr>
              <a:t>Employability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Skills</a:t>
            </a:r>
            <a:endParaRPr lang="cy-GB" altLang="en-US" dirty="0">
              <a:latin typeface="Arial" panose="020B0604020202020204" pitchFamily="34" charset="0"/>
            </a:endParaRPr>
          </a:p>
          <a:p>
            <a:r>
              <a:rPr lang="cy-GB" altLang="en-US" dirty="0" err="1">
                <a:latin typeface="Arial" panose="020B0604020202020204" pitchFamily="34" charset="0"/>
              </a:rPr>
              <a:t>Either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give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out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Guided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Study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Sheet</a:t>
            </a:r>
            <a:r>
              <a:rPr lang="cy-GB" altLang="en-US" dirty="0">
                <a:latin typeface="Arial" panose="020B0604020202020204" pitchFamily="34" charset="0"/>
              </a:rPr>
              <a:t> 2 OR </a:t>
            </a:r>
            <a:r>
              <a:rPr lang="cy-GB" altLang="en-US" dirty="0" err="1">
                <a:latin typeface="Arial" panose="020B0604020202020204" pitchFamily="34" charset="0"/>
              </a:rPr>
              <a:t>get</a:t>
            </a:r>
            <a:r>
              <a:rPr lang="cy-GB" altLang="en-US" dirty="0">
                <a:latin typeface="Arial" panose="020B0604020202020204" pitchFamily="34" charset="0"/>
              </a:rPr>
              <a:t> the students to </a:t>
            </a:r>
            <a:r>
              <a:rPr lang="cy-GB" altLang="en-US" dirty="0" err="1">
                <a:latin typeface="Arial" panose="020B0604020202020204" pitchFamily="34" charset="0"/>
              </a:rPr>
              <a:t>scan</a:t>
            </a:r>
            <a:r>
              <a:rPr lang="cy-GB" altLang="en-US" dirty="0">
                <a:latin typeface="Arial" panose="020B0604020202020204" pitchFamily="34" charset="0"/>
              </a:rPr>
              <a:t> the QR codes </a:t>
            </a:r>
            <a:r>
              <a:rPr lang="cy-GB" altLang="en-US" dirty="0" err="1">
                <a:latin typeface="Arial" panose="020B0604020202020204" pitchFamily="34" charset="0"/>
              </a:rPr>
              <a:t>from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screen</a:t>
            </a:r>
            <a:r>
              <a:rPr lang="cy-GB" altLang="en-US" dirty="0">
                <a:latin typeface="Arial" panose="020B0604020202020204" pitchFamily="34" charset="0"/>
              </a:rPr>
              <a:t>.</a:t>
            </a:r>
          </a:p>
          <a:p>
            <a:r>
              <a:rPr lang="cy-GB" altLang="en-US" dirty="0">
                <a:latin typeface="Arial" panose="020B0604020202020204" pitchFamily="34" charset="0"/>
              </a:rPr>
              <a:t>Students </a:t>
            </a:r>
            <a:r>
              <a:rPr lang="cy-GB" altLang="en-US" dirty="0" err="1">
                <a:latin typeface="Arial" panose="020B0604020202020204" pitchFamily="34" charset="0"/>
              </a:rPr>
              <a:t>should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seek</a:t>
            </a:r>
            <a:r>
              <a:rPr lang="cy-GB" altLang="en-US" dirty="0">
                <a:latin typeface="Arial" panose="020B0604020202020204" pitchFamily="34" charset="0"/>
              </a:rPr>
              <a:t> to </a:t>
            </a:r>
            <a:r>
              <a:rPr lang="cy-GB" altLang="en-US" dirty="0" err="1">
                <a:latin typeface="Arial" panose="020B0604020202020204" pitchFamily="34" charset="0"/>
              </a:rPr>
              <a:t>find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Principles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outlined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in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these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standards</a:t>
            </a:r>
            <a:r>
              <a:rPr lang="cy-GB" altLang="en-US" dirty="0">
                <a:latin typeface="Arial" panose="020B0604020202020204" pitchFamily="34" charset="0"/>
              </a:rPr>
              <a:t>.</a:t>
            </a:r>
          </a:p>
          <a:p>
            <a:r>
              <a:rPr lang="cy-GB" altLang="en-US" dirty="0">
                <a:latin typeface="Arial" panose="020B0604020202020204" pitchFamily="34" charset="0"/>
              </a:rPr>
              <a:t>N.B. </a:t>
            </a:r>
            <a:r>
              <a:rPr lang="cy-GB" altLang="en-US" dirty="0" err="1">
                <a:latin typeface="Arial" panose="020B0604020202020204" pitchFamily="34" charset="0"/>
              </a:rPr>
              <a:t>In</a:t>
            </a:r>
            <a:r>
              <a:rPr lang="cy-GB" altLang="en-US" dirty="0">
                <a:latin typeface="Arial" panose="020B0604020202020204" pitchFamily="34" charset="0"/>
              </a:rPr>
              <a:t> the EYFS </a:t>
            </a:r>
            <a:r>
              <a:rPr lang="cy-GB" altLang="en-US" dirty="0" err="1">
                <a:latin typeface="Arial" panose="020B0604020202020204" pitchFamily="34" charset="0"/>
              </a:rPr>
              <a:t>Standards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Principles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are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clear</a:t>
            </a:r>
            <a:r>
              <a:rPr lang="cy-GB" altLang="en-US" dirty="0">
                <a:latin typeface="Arial" panose="020B0604020202020204" pitchFamily="34" charset="0"/>
              </a:rPr>
              <a:t> (</a:t>
            </a:r>
            <a:r>
              <a:rPr lang="cy-GB" altLang="en-US" dirty="0" err="1">
                <a:latin typeface="Arial" panose="020B0604020202020204" pitchFamily="34" charset="0"/>
              </a:rPr>
              <a:t>on</a:t>
            </a:r>
            <a:r>
              <a:rPr lang="cy-GB" altLang="en-US" dirty="0">
                <a:latin typeface="Arial" panose="020B0604020202020204" pitchFamily="34" charset="0"/>
              </a:rPr>
              <a:t> p.7 </a:t>
            </a:r>
            <a:r>
              <a:rPr lang="cy-GB" altLang="en-US" dirty="0" err="1">
                <a:latin typeface="Arial" panose="020B0604020202020204" pitchFamily="34" charset="0"/>
              </a:rPr>
              <a:t>in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both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documents</a:t>
            </a:r>
            <a:r>
              <a:rPr lang="cy-GB" altLang="en-US" dirty="0">
                <a:latin typeface="Arial" panose="020B0604020202020204" pitchFamily="34" charset="0"/>
              </a:rPr>
              <a:t>). </a:t>
            </a:r>
            <a:r>
              <a:rPr lang="cy-GB" altLang="en-US" dirty="0" err="1">
                <a:latin typeface="Arial" panose="020B0604020202020204" pitchFamily="34" charset="0"/>
              </a:rPr>
              <a:t>In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Teaching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Standards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they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are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on</a:t>
            </a:r>
            <a:r>
              <a:rPr lang="cy-GB" altLang="en-US" dirty="0">
                <a:latin typeface="Arial" panose="020B0604020202020204" pitchFamily="34" charset="0"/>
              </a:rPr>
              <a:t> p. 14 </a:t>
            </a:r>
            <a:r>
              <a:rPr lang="cy-GB" altLang="en-US" dirty="0" err="1">
                <a:latin typeface="Arial" panose="020B0604020202020204" pitchFamily="34" charset="0"/>
              </a:rPr>
              <a:t>and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are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called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Personal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and</a:t>
            </a:r>
            <a:r>
              <a:rPr lang="cy-GB" altLang="en-US" dirty="0">
                <a:latin typeface="Arial" panose="020B0604020202020204" pitchFamily="34" charset="0"/>
              </a:rPr>
              <a:t> Professional </a:t>
            </a:r>
            <a:r>
              <a:rPr lang="cy-GB" altLang="en-US" dirty="0" err="1">
                <a:latin typeface="Arial" panose="020B0604020202020204" pitchFamily="34" charset="0"/>
              </a:rPr>
              <a:t>Conduct</a:t>
            </a:r>
            <a:r>
              <a:rPr lang="cy-GB" altLang="en-US" dirty="0">
                <a:latin typeface="Arial" panose="020B0604020202020204" pitchFamily="34" charset="0"/>
              </a:rPr>
              <a:t>.</a:t>
            </a:r>
          </a:p>
          <a:p>
            <a:r>
              <a:rPr lang="cy-GB" altLang="en-US" dirty="0">
                <a:latin typeface="Arial" panose="020B0604020202020204" pitchFamily="34" charset="0"/>
              </a:rPr>
              <a:t>Students </a:t>
            </a:r>
            <a:r>
              <a:rPr lang="cy-GB" altLang="en-US" dirty="0" err="1">
                <a:latin typeface="Arial" panose="020B0604020202020204" pitchFamily="34" charset="0"/>
              </a:rPr>
              <a:t>should</a:t>
            </a:r>
            <a:r>
              <a:rPr lang="cy-GB" altLang="en-US" dirty="0">
                <a:latin typeface="Arial" panose="020B0604020202020204" pitchFamily="34" charset="0"/>
              </a:rPr>
              <a:t> be </a:t>
            </a:r>
            <a:r>
              <a:rPr lang="cy-GB" altLang="en-US" dirty="0" err="1">
                <a:latin typeface="Arial" panose="020B0604020202020204" pitchFamily="34" charset="0"/>
              </a:rPr>
              <a:t>encouraged</a:t>
            </a:r>
            <a:r>
              <a:rPr lang="cy-GB" altLang="en-US" dirty="0">
                <a:latin typeface="Arial" panose="020B0604020202020204" pitchFamily="34" charset="0"/>
              </a:rPr>
              <a:t> to </a:t>
            </a:r>
            <a:r>
              <a:rPr lang="cy-GB" altLang="en-US" dirty="0" err="1">
                <a:latin typeface="Arial" panose="020B0604020202020204" pitchFamily="34" charset="0"/>
              </a:rPr>
              <a:t>identify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these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for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themselves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but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hints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are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allowed</a:t>
            </a:r>
            <a:r>
              <a:rPr lang="cy-GB" altLang="en-US" dirty="0">
                <a:latin typeface="Arial" panose="020B0604020202020204" pitchFamily="34" charset="0"/>
              </a:rPr>
              <a:t>!!!!!</a:t>
            </a:r>
          </a:p>
          <a:p>
            <a:r>
              <a:rPr lang="cy-GB" altLang="en-US" dirty="0">
                <a:latin typeface="Arial" panose="020B0604020202020204" pitchFamily="34" charset="0"/>
              </a:rPr>
              <a:t>N.B. </a:t>
            </a:r>
            <a:r>
              <a:rPr lang="cy-GB" altLang="en-US" dirty="0" err="1">
                <a:latin typeface="Arial" panose="020B0604020202020204" pitchFamily="34" charset="0"/>
              </a:rPr>
              <a:t>Acadmic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Skills</a:t>
            </a:r>
            <a:r>
              <a:rPr lang="cy-GB" altLang="en-US" dirty="0">
                <a:latin typeface="Arial" panose="020B0604020202020204" pitchFamily="34" charset="0"/>
              </a:rPr>
              <a:t> – </a:t>
            </a:r>
            <a:r>
              <a:rPr lang="cy-GB" altLang="en-US" dirty="0" err="1">
                <a:latin typeface="Arial" panose="020B0604020202020204" pitchFamily="34" charset="0"/>
              </a:rPr>
              <a:t>point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out</a:t>
            </a:r>
            <a:r>
              <a:rPr lang="cy-GB" altLang="en-US" dirty="0">
                <a:latin typeface="Arial" panose="020B0604020202020204" pitchFamily="34" charset="0"/>
              </a:rPr>
              <a:t> the Gov.UK logo with </a:t>
            </a:r>
            <a:r>
              <a:rPr lang="cy-GB" altLang="en-US" dirty="0" err="1">
                <a:latin typeface="Arial" panose="020B0604020202020204" pitchFamily="34" charset="0"/>
              </a:rPr>
              <a:t>regards</a:t>
            </a:r>
            <a:r>
              <a:rPr lang="cy-GB" altLang="en-US" dirty="0">
                <a:latin typeface="Arial" panose="020B0604020202020204" pitchFamily="34" charset="0"/>
              </a:rPr>
              <a:t> to </a:t>
            </a:r>
            <a:r>
              <a:rPr lang="cy-GB" altLang="en-US" dirty="0" err="1">
                <a:latin typeface="Arial" panose="020B0604020202020204" pitchFamily="34" charset="0"/>
              </a:rPr>
              <a:t>suitable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sources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for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statutory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sources</a:t>
            </a:r>
            <a:r>
              <a:rPr lang="cy-GB" altLang="en-US" dirty="0">
                <a:latin typeface="Arial" panose="020B0604020202020204" pitchFamily="34" charset="0"/>
              </a:rPr>
              <a:t> AND the </a:t>
            </a:r>
            <a:r>
              <a:rPr lang="cy-GB" altLang="en-US" dirty="0" err="1">
                <a:latin typeface="Arial" panose="020B0604020202020204" pitchFamily="34" charset="0"/>
              </a:rPr>
              <a:t>citations</a:t>
            </a:r>
            <a:r>
              <a:rPr lang="cy-GB" altLang="en-US" dirty="0">
                <a:latin typeface="Arial" panose="020B0604020202020204" pitchFamily="34" charset="0"/>
              </a:rPr>
              <a:t> of </a:t>
            </a:r>
            <a:r>
              <a:rPr lang="cy-GB" altLang="en-US" dirty="0" err="1">
                <a:latin typeface="Arial" panose="020B0604020202020204" pitchFamily="34" charset="0"/>
              </a:rPr>
              <a:t>two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sources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from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same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authoring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organisation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and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published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in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same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year</a:t>
            </a:r>
            <a:r>
              <a:rPr lang="cy-GB" altLang="en-US" dirty="0"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85D4047E-7B88-D878-A97E-EFD1AD19303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20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567831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407CF8-E420-EAD7-5527-9618708AD8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2EB137D4-3050-0AE3-4900-89C9B961C36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198BF100-AEC7-9A84-2C67-1F37E3C1B3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cy-GB" altLang="en-US" dirty="0" err="1">
                <a:latin typeface="Arial" panose="020B0604020202020204" pitchFamily="34" charset="0"/>
              </a:rPr>
              <a:t>Guided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Study</a:t>
            </a:r>
            <a:r>
              <a:rPr lang="cy-GB" altLang="en-US" dirty="0">
                <a:latin typeface="Arial" panose="020B0604020202020204" pitchFamily="34" charset="0"/>
              </a:rPr>
              <a:t> / </a:t>
            </a:r>
            <a:r>
              <a:rPr lang="cy-GB" altLang="en-US" dirty="0" err="1">
                <a:latin typeface="Arial" panose="020B0604020202020204" pitchFamily="34" charset="0"/>
              </a:rPr>
              <a:t>Flipped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Learning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Activity</a:t>
            </a:r>
            <a:r>
              <a:rPr lang="cy-GB" altLang="en-US" dirty="0">
                <a:latin typeface="Arial" panose="020B0604020202020204" pitchFamily="34" charset="0"/>
              </a:rPr>
              <a:t> (</a:t>
            </a:r>
            <a:r>
              <a:rPr lang="cy-GB" altLang="en-US" dirty="0" err="1">
                <a:latin typeface="Arial" panose="020B0604020202020204" pitchFamily="34" charset="0"/>
              </a:rPr>
              <a:t>either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complete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in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session</a:t>
            </a:r>
            <a:r>
              <a:rPr lang="cy-GB" altLang="en-US" dirty="0">
                <a:latin typeface="Arial" panose="020B0604020202020204" pitchFamily="34" charset="0"/>
              </a:rPr>
              <a:t> or students can post </a:t>
            </a:r>
            <a:r>
              <a:rPr lang="cy-GB" altLang="en-US" dirty="0" err="1">
                <a:latin typeface="Arial" panose="020B0604020202020204" pitchFamily="34" charset="0"/>
              </a:rPr>
              <a:t>onto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Forum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after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session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depending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on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time</a:t>
            </a:r>
            <a:r>
              <a:rPr lang="cy-GB" altLang="en-US" dirty="0">
                <a:latin typeface="Arial" panose="020B0604020202020204" pitchFamily="34" charset="0"/>
              </a:rPr>
              <a:t>.</a:t>
            </a:r>
          </a:p>
          <a:p>
            <a:r>
              <a:rPr lang="cy-GB" altLang="en-US" dirty="0" err="1">
                <a:latin typeface="Arial" panose="020B0604020202020204" pitchFamily="34" charset="0"/>
              </a:rPr>
              <a:t>Guided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Study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Sheet</a:t>
            </a:r>
            <a:r>
              <a:rPr lang="cy-GB" altLang="en-US" dirty="0">
                <a:latin typeface="Arial" panose="020B0604020202020204" pitchFamily="34" charset="0"/>
              </a:rPr>
              <a:t> 3</a:t>
            </a:r>
          </a:p>
          <a:p>
            <a:r>
              <a:rPr lang="cy-GB" altLang="en-US" dirty="0" err="1"/>
              <a:t>Case</a:t>
            </a:r>
            <a:r>
              <a:rPr lang="cy-GB" altLang="en-US" dirty="0"/>
              <a:t> </a:t>
            </a:r>
            <a:r>
              <a:rPr lang="cy-GB" altLang="en-US" dirty="0" err="1"/>
              <a:t>Study</a:t>
            </a:r>
            <a:r>
              <a:rPr lang="cy-GB" altLang="en-US" dirty="0"/>
              <a:t> + </a:t>
            </a:r>
            <a:r>
              <a:rPr lang="cy-GB" altLang="en-US" dirty="0" err="1"/>
              <a:t>Tutor</a:t>
            </a:r>
            <a:r>
              <a:rPr lang="cy-GB" altLang="en-US" dirty="0"/>
              <a:t> </a:t>
            </a:r>
            <a:r>
              <a:rPr lang="cy-GB" altLang="en-US" dirty="0" err="1"/>
              <a:t>copy</a:t>
            </a:r>
            <a:endParaRPr lang="cy-GB" altLang="en-US" dirty="0">
              <a:latin typeface="Arial" panose="020B0604020202020204" pitchFamily="34" charset="0"/>
            </a:endParaRPr>
          </a:p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51127C2E-034E-7B41-CD0C-644869BCE4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21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287649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37278D-EE04-54B2-9204-7FE35A038F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354EEF87-8EB6-14B5-D8FF-C4FFA54B77D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3687C59B-F4AC-E9E8-039E-8F6B6892AA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9AE42062-CBE7-9B13-7DE5-EDF4414CAA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22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259774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A563DE-CEB9-38C4-5F08-98BCD230A3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A806E80D-06D2-6A97-444F-2953365D6CF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7C0DA00B-4915-AB55-75CB-0DED5663B1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cy-GB" altLang="en-US" b="1" dirty="0">
                <a:solidFill>
                  <a:srgbClr val="FF0000"/>
                </a:solidFill>
              </a:rPr>
              <a:t>N.B. </a:t>
            </a:r>
            <a:r>
              <a:rPr lang="cy-GB" altLang="en-US" b="1" dirty="0" err="1">
                <a:solidFill>
                  <a:srgbClr val="FF0000"/>
                </a:solidFill>
              </a:rPr>
              <a:t>In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line</a:t>
            </a:r>
            <a:r>
              <a:rPr lang="cy-GB" altLang="en-US" b="1" dirty="0">
                <a:solidFill>
                  <a:srgbClr val="FF0000"/>
                </a:solidFill>
              </a:rPr>
              <a:t> with </a:t>
            </a:r>
            <a:r>
              <a:rPr lang="cy-GB" altLang="en-US" b="1" dirty="0" err="1">
                <a:solidFill>
                  <a:srgbClr val="FF0000"/>
                </a:solidFill>
              </a:rPr>
              <a:t>Team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discussions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these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references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are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formatted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in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line</a:t>
            </a:r>
            <a:r>
              <a:rPr lang="cy-GB" altLang="en-US" b="1" dirty="0">
                <a:solidFill>
                  <a:srgbClr val="FF0000"/>
                </a:solidFill>
              </a:rPr>
              <a:t> with </a:t>
            </a:r>
            <a:r>
              <a:rPr lang="cy-GB" altLang="en-US" b="1" dirty="0" err="1">
                <a:solidFill>
                  <a:srgbClr val="FF0000"/>
                </a:solidFill>
              </a:rPr>
              <a:t>Harvard</a:t>
            </a:r>
            <a:r>
              <a:rPr lang="cy-GB" altLang="en-US" b="1" dirty="0">
                <a:solidFill>
                  <a:srgbClr val="FF0000"/>
                </a:solidFill>
              </a:rPr>
              <a:t> 1.5 (</a:t>
            </a:r>
            <a:r>
              <a:rPr lang="cy-GB" altLang="en-US" b="1" dirty="0" err="1">
                <a:solidFill>
                  <a:srgbClr val="FF0000"/>
                </a:solidFill>
              </a:rPr>
              <a:t>i.e</a:t>
            </a:r>
            <a:r>
              <a:rPr lang="cy-GB" altLang="en-US" b="1" dirty="0">
                <a:solidFill>
                  <a:srgbClr val="FF0000"/>
                </a:solidFill>
              </a:rPr>
              <a:t>. </a:t>
            </a:r>
            <a:r>
              <a:rPr lang="cy-GB" altLang="en-US" b="1" dirty="0" err="1">
                <a:solidFill>
                  <a:srgbClr val="FF0000"/>
                </a:solidFill>
              </a:rPr>
              <a:t>Titles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in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sentence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case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and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place</a:t>
            </a:r>
            <a:r>
              <a:rPr lang="cy-GB" altLang="en-US" b="1" dirty="0">
                <a:solidFill>
                  <a:srgbClr val="FF0000"/>
                </a:solidFill>
              </a:rPr>
              <a:t> of </a:t>
            </a:r>
            <a:r>
              <a:rPr lang="cy-GB" altLang="en-US" b="1" dirty="0" err="1">
                <a:solidFill>
                  <a:srgbClr val="FF0000"/>
                </a:solidFill>
              </a:rPr>
              <a:t>publication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removed</a:t>
            </a:r>
            <a:r>
              <a:rPr lang="cy-GB" altLang="en-US" b="1" dirty="0">
                <a:solidFill>
                  <a:srgbClr val="FF0000"/>
                </a:solidFill>
              </a:rPr>
              <a:t>)</a:t>
            </a:r>
          </a:p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9866C89F-5FDE-F08B-C39A-48BBF9FC96B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23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85371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805814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2530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29163" y="1516008"/>
            <a:ext cx="3870325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1216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5C958B5D-2B71-F94E-8A2A-2F1F5E391DA3}" type="datetimeFigureOut">
              <a:rPr lang="en-US" smtClean="0"/>
              <a:t>6/9/2026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8898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58730-AE93-FF0E-710A-F58BDEA4B5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C8CAC4-FE14-692D-39DD-E8D37A7D6F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30220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592FF-730A-3ACC-F2C1-FD23CD86F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8554D-302E-6091-A417-1F656929E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36408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92537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DA8D8-3E08-E825-EEC7-DA6D9D83E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8770BF-58AF-3C36-FB4C-29139C11C4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8098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631763-20BB-AD5E-505E-1B10D5D9BD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8098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23150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BAB3A-AB48-2E71-E045-5905840D9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3FA62-806F-8FBE-B4E4-05253FC077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42DAB3-9F42-9E68-2677-7F1BCD9DBC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0807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676026-1C42-780C-0DA1-36F0677FB4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FD8196-3603-CBCC-3637-B437E1B8CB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0807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63028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2A9CC-E3FD-E6D5-35FF-D4EBDDABB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F3A581-13D0-8570-8E69-9821B85D70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457201"/>
            <a:ext cx="4629150" cy="5403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F2BCBE-6ED5-3286-7E74-9AE28B2A2E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744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3CEE0-7BAA-340E-518E-5EC828F3B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AE6492-A546-CC16-D9B7-B3125889A4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457199"/>
            <a:ext cx="4629150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A98CA9-D03F-6D93-BD5E-2BAE75F099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7330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805814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3549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29163" y="1516008"/>
            <a:ext cx="3870325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468865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58730-AE93-FF0E-710A-F58BDEA4B5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C8CAC4-FE14-692D-39DD-E8D37A7D6F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6337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592FF-730A-3ACC-F2C1-FD23CD86F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8554D-302E-6091-A417-1F656929E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364089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7025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DA8D8-3E08-E825-EEC7-DA6D9D83E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8770BF-58AF-3C36-FB4C-29139C11C4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80986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631763-20BB-AD5E-505E-1B10D5D9BD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80986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5346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BAB3A-AB48-2E71-E045-5905840D9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3FA62-806F-8FBE-B4E4-05253FC077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42DAB3-9F42-9E68-2677-7F1BCD9DBC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08071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676026-1C42-780C-0DA1-36F0677FB4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FD8196-3603-CBCC-3637-B437E1B8CB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08071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217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2A9CC-E3FD-E6D5-35FF-D4EBDDABB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F3A581-13D0-8570-8E69-9821B85D70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457201"/>
            <a:ext cx="4629150" cy="5403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F2BCBE-6ED5-3286-7E74-9AE28B2A2E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651433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3CEE0-7BAA-340E-518E-5EC828F3B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AE6492-A546-CC16-D9B7-B3125889A4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457199"/>
            <a:ext cx="4629150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A98CA9-D03F-6D93-BD5E-2BAE75F099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52362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6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4.xml"/><Relationship Id="rId7" Type="http://schemas.openxmlformats.org/officeDocument/2006/relationships/theme" Target="../theme/theme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white text&#10;&#10;Description automatically generated with medium confidence">
            <a:extLst>
              <a:ext uri="{FF2B5EF4-FFF2-40B4-BE49-F238E27FC236}">
                <a16:creationId xmlns:a16="http://schemas.microsoft.com/office/drawing/2014/main" id="{94D6A193-B301-6B6C-B400-4D5D66BB34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996A00E-2349-7FBE-C3BF-7A83C87AA83D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8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63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D12B95-E5E9-0A88-2236-8231CA4F8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E218A4-832E-EF8D-0DFA-D359DCE4D9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58DF01-6422-7867-AD66-61635F4058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5CD24-C473-2E4F-9AE6-964E15D7F65F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7AB7A4-DB46-D777-91C4-92DB57F61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D2823-7223-BDB7-2635-F1184CC9FD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02E44-E074-904B-9870-14DEF89A79B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picture containing text, screenshot, businesscard, design&#10;&#10;Description automatically generated">
            <a:extLst>
              <a:ext uri="{FF2B5EF4-FFF2-40B4-BE49-F238E27FC236}">
                <a16:creationId xmlns:a16="http://schemas.microsoft.com/office/drawing/2014/main" id="{22DAAF22-B42F-17F3-6C35-7E6E3C1B711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548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white text&#10;&#10;Description automatically generated with medium confidence">
            <a:extLst>
              <a:ext uri="{FF2B5EF4-FFF2-40B4-BE49-F238E27FC236}">
                <a16:creationId xmlns:a16="http://schemas.microsoft.com/office/drawing/2014/main" id="{94D6A193-B301-6B6C-B400-4D5D66BB341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498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D12B95-E5E9-0A88-2236-8231CA4F8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E218A4-832E-EF8D-0DFA-D359DCE4D9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58DF01-6422-7867-AD66-61635F4058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5CD24-C473-2E4F-9AE6-964E15D7F65F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7AB7A4-DB46-D777-91C4-92DB57F61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D2823-7223-BDB7-2635-F1184CC9FD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02E44-E074-904B-9870-14DEF89A79B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picture containing text, screenshot, businesscard, design&#10;&#10;Description automatically generated">
            <a:extLst>
              <a:ext uri="{FF2B5EF4-FFF2-40B4-BE49-F238E27FC236}">
                <a16:creationId xmlns:a16="http://schemas.microsoft.com/office/drawing/2014/main" id="{22DAAF22-B42F-17F3-6C35-7E6E3C1B711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575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teachers-standards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5" Type="http://schemas.openxmlformats.org/officeDocument/2006/relationships/hyperlink" Target="https://www.taylorfrancis.com/chapters/edit/10.4324/9781003079873-8/professional-practice-work-based-learning-dolores-ellidge-jessica-arnold-monique-duncan-dani-shepherd?context=ubx&amp;refId=4b056ef2-aa3b-4ada-9469-bbf606038c9e" TargetMode="External"/><Relationship Id="rId4" Type="http://schemas.openxmlformats.org/officeDocument/2006/relationships/hyperlink" Target="https://www.gov.uk/government/publications/early-years-foundation-stage-framework--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918EC05-41A4-24C6-B4D5-4E43E7977B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2800" dirty="0">
                <a:ea typeface="Times New Roman" panose="02020603050405020304" pitchFamily="18" charset="0"/>
              </a:rPr>
              <a:t>ECCE4001</a:t>
            </a:r>
            <a:br>
              <a:rPr lang="en-GB" sz="2800" dirty="0">
                <a:ea typeface="Times New Roman" panose="02020603050405020304" pitchFamily="18" charset="0"/>
              </a:rPr>
            </a:br>
            <a:r>
              <a:rPr lang="en-GB" dirty="0" err="1"/>
              <a:t>Pwy</a:t>
            </a:r>
            <a:r>
              <a:rPr lang="en-GB" dirty="0"/>
              <a:t> </a:t>
            </a:r>
            <a:r>
              <a:rPr lang="en-GB" dirty="0" err="1"/>
              <a:t>ydw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?: </a:t>
            </a:r>
            <a:r>
              <a:rPr lang="en-GB" dirty="0" err="1"/>
              <a:t>Archwilio</a:t>
            </a:r>
            <a:r>
              <a:rPr lang="en-GB" dirty="0"/>
              <a:t> </a:t>
            </a:r>
            <a:r>
              <a:rPr lang="en-GB" dirty="0" err="1"/>
              <a:t>Hunaniaeth</a:t>
            </a:r>
            <a:r>
              <a:rPr lang="en-GB" dirty="0"/>
              <a:t> </a:t>
            </a:r>
            <a:r>
              <a:rPr lang="en-GB" dirty="0" err="1"/>
              <a:t>Broffesiynol</a:t>
            </a:r>
            <a:br>
              <a:rPr lang="cy-GB" sz="2800" dirty="0">
                <a:ea typeface="Times New Roman" panose="02020603050405020304" pitchFamily="18" charset="0"/>
              </a:rPr>
            </a:br>
            <a:br>
              <a:rPr lang="en-GB" sz="2800" dirty="0">
                <a:ea typeface="Times New Roman" panose="02020603050405020304" pitchFamily="18" charset="0"/>
              </a:rPr>
            </a:br>
            <a:r>
              <a:rPr lang="en-GB" sz="2800" dirty="0">
                <a:solidFill>
                  <a:schemeClr val="accent4">
                    <a:lumMod val="20000"/>
                    <a:lumOff val="80000"/>
                  </a:schemeClr>
                </a:solidFill>
                <a:ea typeface="Times New Roman" panose="02020603050405020304" pitchFamily="18" charset="0"/>
              </a:rPr>
              <a:t>ECCE4001</a:t>
            </a:r>
            <a:br>
              <a:rPr lang="en-GB" sz="2800" dirty="0">
                <a:solidFill>
                  <a:schemeClr val="accent4">
                    <a:lumMod val="20000"/>
                    <a:lumOff val="80000"/>
                  </a:schemeClr>
                </a:solidFill>
                <a:ea typeface="Times New Roman" panose="02020603050405020304" pitchFamily="18" charset="0"/>
              </a:rPr>
            </a:br>
            <a:r>
              <a:rPr lang="en-GB" sz="2800" dirty="0">
                <a:solidFill>
                  <a:schemeClr val="accent4">
                    <a:lumMod val="20000"/>
                    <a:lumOff val="80000"/>
                  </a:schemeClr>
                </a:solidFill>
                <a:ea typeface="Times New Roman" panose="02020603050405020304" pitchFamily="18" charset="0"/>
              </a:rPr>
              <a:t>Who Am I?: Exploring Professional Identity</a:t>
            </a:r>
            <a:br>
              <a:rPr lang="en-GB" sz="2800" dirty="0">
                <a:solidFill>
                  <a:schemeClr val="accent4">
                    <a:lumMod val="20000"/>
                    <a:lumOff val="80000"/>
                  </a:schemeClr>
                </a:solidFill>
                <a:ea typeface="Times New Roman" panose="02020603050405020304" pitchFamily="18" charset="0"/>
              </a:rPr>
            </a:br>
            <a:br>
              <a:rPr lang="en-GB" sz="2800" dirty="0">
                <a:solidFill>
                  <a:schemeClr val="accent4">
                    <a:lumMod val="20000"/>
                    <a:lumOff val="80000"/>
                  </a:schemeClr>
                </a:solidFill>
                <a:ea typeface="Times New Roman" panose="02020603050405020304" pitchFamily="18" charset="0"/>
              </a:rPr>
            </a:br>
            <a:r>
              <a:rPr lang="cy-GB" sz="2800" dirty="0">
                <a:ea typeface="Times New Roman" panose="02020603050405020304" pitchFamily="18" charset="0"/>
              </a:rPr>
              <a:t>Thema</a:t>
            </a:r>
            <a:r>
              <a:rPr lang="en-GB" sz="2800" dirty="0"/>
              <a:t> 2:</a:t>
            </a:r>
            <a:br>
              <a:rPr lang="en-GB" sz="2800" dirty="0"/>
            </a:br>
            <a:r>
              <a:rPr lang="en-GB" sz="2800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Theme 2: Principles of </a:t>
            </a:r>
            <a:r>
              <a:rPr lang="en-GB" sz="2800">
                <a:solidFill>
                  <a:schemeClr val="accent4">
                    <a:lumMod val="20000"/>
                    <a:lumOff val="80000"/>
                  </a:schemeClr>
                </a:solidFill>
              </a:rPr>
              <a:t>Professional Practice</a:t>
            </a:r>
            <a:br>
              <a:rPr lang="en-GB" sz="2800" dirty="0"/>
            </a:br>
            <a:br>
              <a:rPr lang="en-GB" sz="2800" dirty="0">
                <a:ea typeface="Times New Roman" panose="02020603050405020304" pitchFamily="18" charset="0"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55092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B0A493-051E-A7AE-21E7-EFB6BE094E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2A80D5-5BE9-53BD-A327-344433D6CFC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Key Principles when working with people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Jargon Busting – Subject specific terminology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Working to Standards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03608D8-FA49-FF45-DDA3-A5961E9FD1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Click to Add Title 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Theme Content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690FC30-0D01-DF6C-0001-DDAA8E1BDF6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1117978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AB4BDD-03D2-5229-67B2-810D19C442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AFA797-923D-1B12-DD19-F49F8DC2547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The information on the following slides is taken from Ellidge </a:t>
            </a:r>
            <a:r>
              <a:rPr lang="en-GB" sz="2400" i="1" dirty="0">
                <a:solidFill>
                  <a:srgbClr val="0070C0"/>
                </a:solidFill>
              </a:rPr>
              <a:t>et al</a:t>
            </a:r>
            <a:r>
              <a:rPr lang="en-GB" sz="2400" dirty="0">
                <a:solidFill>
                  <a:srgbClr val="0070C0"/>
                </a:solidFill>
              </a:rPr>
              <a:t> (2023) ‘Professional Practice and  Work-Based Learning’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This is a Chapter in one of the texts in your Reading List (Barnard </a:t>
            </a:r>
            <a:r>
              <a:rPr lang="en-GB" sz="2400" i="1" dirty="0">
                <a:solidFill>
                  <a:srgbClr val="0070C0"/>
                </a:solidFill>
              </a:rPr>
              <a:t>et al, 2023)</a:t>
            </a:r>
            <a:r>
              <a:rPr lang="en-GB" sz="2400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ED1B4DEC-D9C8-BBEC-DD41-46E31616DF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b="1" dirty="0"/>
              <a:t>Click to Add Title 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Key Principles – Working with people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ED76CA8-629B-CED7-695A-676C640518B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2693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448B6B-8980-4A71-C5BE-2FF4D53AD1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350A37-762F-3F71-CC92-3C94D26B13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38368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Professionals must protect service users from harm, abuse, neglect, and risk. (p. 81)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Acting promptly and escalating concerns is part of professional responsibility. (p. 81)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8A1A215-90A8-DAD8-AEE7-D9FAFE572D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/>
              <a:t>Click to Add Title 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Duty of Care &amp; Safeguarding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D0B6192-032B-C2A2-1FD2-D37AEB013A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38368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3E506A-51AB-C7C1-29E9-BCED2D368289}"/>
              </a:ext>
            </a:extLst>
          </p:cNvPr>
          <p:cNvSpPr txBox="1"/>
          <p:nvPr/>
        </p:nvSpPr>
        <p:spPr>
          <a:xfrm>
            <a:off x="5874327" y="5583382"/>
            <a:ext cx="2641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(Ellidge </a:t>
            </a:r>
            <a:r>
              <a:rPr lang="en-GB" i="1" dirty="0"/>
              <a:t>et al </a:t>
            </a:r>
            <a:r>
              <a:rPr lang="en-GB" dirty="0"/>
              <a:t>2023)</a:t>
            </a:r>
          </a:p>
        </p:txBody>
      </p:sp>
    </p:spTree>
    <p:extLst>
      <p:ext uri="{BB962C8B-B14F-4D97-AF65-F5344CB8AC3E}">
        <p14:creationId xmlns:p14="http://schemas.microsoft.com/office/powerpoint/2010/main" val="14821611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E7F167-600A-C9E9-53A5-E04E401148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D330B9-6DDB-B2C6-8477-A44EF986B3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383684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Risk assessment is essential for safety in practice. (pp. 79–80)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Vulnerability is susceptibility to harm and may be short- or long-term. (p. 80) 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Resilience supports coping and reduces the impact of adversity. (p. 80)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5E3F35FB-76CD-EC15-D8DC-E5090B5DF3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304" y="365125"/>
            <a:ext cx="8783392" cy="1325563"/>
          </a:xfrm>
        </p:spPr>
        <p:txBody>
          <a:bodyPr>
            <a:noAutofit/>
          </a:bodyPr>
          <a:lstStyle/>
          <a:p>
            <a:pPr algn="ctr"/>
            <a:r>
              <a:rPr lang="en-GB" sz="3400" b="1" dirty="0"/>
              <a:t>Click to Add Title (Cym)</a:t>
            </a:r>
            <a:br>
              <a:rPr lang="en-GB" sz="3400" b="1" dirty="0"/>
            </a:br>
            <a:r>
              <a:rPr lang="en-GB" sz="3400" b="1" dirty="0">
                <a:solidFill>
                  <a:srgbClr val="0070C0"/>
                </a:solidFill>
              </a:rPr>
              <a:t>Understanding risk, vulnerability, and resilience</a:t>
            </a:r>
            <a:endParaRPr lang="en-GB" sz="3400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6DD4202-32C0-E891-9C1C-5F6D07B719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383684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7D639E7-A8D3-B3E7-BB46-23FC8D645B23}"/>
              </a:ext>
            </a:extLst>
          </p:cNvPr>
          <p:cNvSpPr txBox="1"/>
          <p:nvPr/>
        </p:nvSpPr>
        <p:spPr>
          <a:xfrm>
            <a:off x="5874327" y="5583382"/>
            <a:ext cx="2641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(Ellidge </a:t>
            </a:r>
            <a:r>
              <a:rPr lang="en-GB" i="1" dirty="0"/>
              <a:t>et al </a:t>
            </a:r>
            <a:r>
              <a:rPr lang="en-GB" dirty="0"/>
              <a:t>2023)</a:t>
            </a:r>
          </a:p>
        </p:txBody>
      </p:sp>
    </p:spTree>
    <p:extLst>
      <p:ext uri="{BB962C8B-B14F-4D97-AF65-F5344CB8AC3E}">
        <p14:creationId xmlns:p14="http://schemas.microsoft.com/office/powerpoint/2010/main" val="29224391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A051F7-318F-6AC7-9B94-A79AB1A33A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CBDCE7-5DF3-0256-30D7-6F2A79A97F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38368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Professionals are responsible for their decisions, actions, and behaviours. (p. 88) 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Professionals </a:t>
            </a:r>
            <a:r>
              <a:rPr lang="en-GB" sz="2400" u="sng" dirty="0">
                <a:solidFill>
                  <a:schemeClr val="accent5">
                    <a:lumMod val="75000"/>
                  </a:schemeClr>
                </a:solidFill>
              </a:rPr>
              <a:t>must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 follow codes of conduct and regulatory standards. (p. 88)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0445CA28-33E3-ED3D-5897-A5B82D1781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/>
              <a:t>Click to Add Title 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Professional accountability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3A389FE-892E-FBC8-9FD2-4EE649B5D0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38368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ED4C0BD-59E4-8847-53B9-122ADEFEC68F}"/>
              </a:ext>
            </a:extLst>
          </p:cNvPr>
          <p:cNvSpPr txBox="1"/>
          <p:nvPr/>
        </p:nvSpPr>
        <p:spPr>
          <a:xfrm>
            <a:off x="5874327" y="5583382"/>
            <a:ext cx="2641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(Ellidge </a:t>
            </a:r>
            <a:r>
              <a:rPr lang="en-GB" i="1" dirty="0"/>
              <a:t>et al </a:t>
            </a:r>
            <a:r>
              <a:rPr lang="en-GB" dirty="0"/>
              <a:t>2023)</a:t>
            </a:r>
          </a:p>
        </p:txBody>
      </p:sp>
    </p:spTree>
    <p:extLst>
      <p:ext uri="{BB962C8B-B14F-4D97-AF65-F5344CB8AC3E}">
        <p14:creationId xmlns:p14="http://schemas.microsoft.com/office/powerpoint/2010/main" val="26908726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34885E-0EA5-23F0-3306-966DB9B575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78D139-E6FF-EB07-EDA7-397A8C3E08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38368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Practitioners should make independent, informed decisions based on acquired knowledge. (pp. 88–89)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Autonomy is closely linked with accountability in professional roles. (p. 88)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E1EE418D-6CC5-EC21-72D3-2770377CA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/>
              <a:t>Click to Add Title 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Autonomy in practice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AF5201E-D335-7344-6D25-D0FCE15ED4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38368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F3F53A-BA50-3986-AC14-CDB24620A734}"/>
              </a:ext>
            </a:extLst>
          </p:cNvPr>
          <p:cNvSpPr txBox="1"/>
          <p:nvPr/>
        </p:nvSpPr>
        <p:spPr>
          <a:xfrm>
            <a:off x="5874327" y="5583382"/>
            <a:ext cx="2641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(Ellidge </a:t>
            </a:r>
            <a:r>
              <a:rPr lang="en-GB" i="1" dirty="0"/>
              <a:t>et al </a:t>
            </a:r>
            <a:r>
              <a:rPr lang="en-GB" dirty="0"/>
              <a:t>2023)</a:t>
            </a:r>
          </a:p>
        </p:txBody>
      </p:sp>
    </p:spTree>
    <p:extLst>
      <p:ext uri="{BB962C8B-B14F-4D97-AF65-F5344CB8AC3E}">
        <p14:creationId xmlns:p14="http://schemas.microsoft.com/office/powerpoint/2010/main" val="11714877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FF7E16-4E3D-3DA1-05CA-9608B3620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7DF3FB-B8E0-6BB4-9600-FA6642234F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383684"/>
          </a:xfrm>
        </p:spPr>
        <p:txBody>
          <a:bodyPr>
            <a:normAutofit fontScale="92500"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Communication (verbal and non-verbal) is essential for assessment and safety. (pp. 81–82) 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The practitioner builds trust, supports safeguarding, through accurate information gathering and dissemination (p.81) 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F935453F-65EA-2D0C-FC63-EB1A20721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/>
              <a:t>Click to Add Title 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Effective communication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C46A028-F483-8C8B-DECC-771394A621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383684"/>
          </a:xfrm>
        </p:spPr>
        <p:txBody>
          <a:bodyPr>
            <a:normAutofit fontScale="92500"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5325083-BA85-4AB9-C341-176CACF21A99}"/>
              </a:ext>
            </a:extLst>
          </p:cNvPr>
          <p:cNvSpPr txBox="1"/>
          <p:nvPr/>
        </p:nvSpPr>
        <p:spPr>
          <a:xfrm>
            <a:off x="5874327" y="5583382"/>
            <a:ext cx="2641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(Ellidge </a:t>
            </a:r>
            <a:r>
              <a:rPr lang="en-GB" i="1" dirty="0"/>
              <a:t>et al </a:t>
            </a:r>
            <a:r>
              <a:rPr lang="en-GB" dirty="0"/>
              <a:t>2023)</a:t>
            </a:r>
          </a:p>
        </p:txBody>
      </p:sp>
    </p:spTree>
    <p:extLst>
      <p:ext uri="{BB962C8B-B14F-4D97-AF65-F5344CB8AC3E}">
        <p14:creationId xmlns:p14="http://schemas.microsoft.com/office/powerpoint/2010/main" val="4698671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45B449-3121-6729-1719-15085AC8F8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F50148-0A58-7F32-DAED-FE69FF1CDA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38368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Service users should be involved in their own care and decision-making. (p. 82) 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The practitioner promotes independence, choice, and better outcomes on an individual basis. (p. 82)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8DCE20E-D167-7131-D626-3EC8A58B2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/>
              <a:t>Click to Add Title 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Person-centred Practice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ECB270B-6EAE-8488-E3E8-0D7B24D3C7D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38368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414A0FF-0399-07A4-F20B-D82878A950D9}"/>
              </a:ext>
            </a:extLst>
          </p:cNvPr>
          <p:cNvSpPr txBox="1"/>
          <p:nvPr/>
        </p:nvSpPr>
        <p:spPr>
          <a:xfrm>
            <a:off x="5874327" y="5583382"/>
            <a:ext cx="2641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(Ellidge </a:t>
            </a:r>
            <a:r>
              <a:rPr lang="en-GB" i="1" dirty="0"/>
              <a:t>et al </a:t>
            </a:r>
            <a:r>
              <a:rPr lang="en-GB" dirty="0"/>
              <a:t>2023)</a:t>
            </a:r>
          </a:p>
        </p:txBody>
      </p:sp>
    </p:spTree>
    <p:extLst>
      <p:ext uri="{BB962C8B-B14F-4D97-AF65-F5344CB8AC3E}">
        <p14:creationId xmlns:p14="http://schemas.microsoft.com/office/powerpoint/2010/main" val="11939975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223AC0-FF96-D85B-3D46-23643257E5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756835-44A1-CC0B-3436-5337D06620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38368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The practitioner combines research evidence, practitioner expertise, and service user values in their practice. (p. 84)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They ensure safe, effective, and high-quality care delivery. (p. 84)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AD07333-B6C8-44AD-C564-8FFCECC46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/>
              <a:t>Click to Add Title 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Evidence-based practice (EBP)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6B53C21-AA73-D1ED-4DFF-6A9697B582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38368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CC44AA0-9613-BDAD-8EC9-269C18DF786F}"/>
              </a:ext>
            </a:extLst>
          </p:cNvPr>
          <p:cNvSpPr txBox="1"/>
          <p:nvPr/>
        </p:nvSpPr>
        <p:spPr>
          <a:xfrm>
            <a:off x="5874327" y="5583382"/>
            <a:ext cx="2641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(Ellidge </a:t>
            </a:r>
            <a:r>
              <a:rPr lang="en-GB" i="1" dirty="0"/>
              <a:t>et al </a:t>
            </a:r>
            <a:r>
              <a:rPr lang="en-GB" dirty="0"/>
              <a:t>2023)</a:t>
            </a:r>
          </a:p>
        </p:txBody>
      </p:sp>
    </p:spTree>
    <p:extLst>
      <p:ext uri="{BB962C8B-B14F-4D97-AF65-F5344CB8AC3E}">
        <p14:creationId xmlns:p14="http://schemas.microsoft.com/office/powerpoint/2010/main" val="7296433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76D683-314E-4736-3812-F31D1C0F20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6C359B-EA66-6264-FD9E-CCA2822024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38368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Includes observation, communication, and critical thinking skills. (p. 81) 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These are developed through education, training, and experience. (p. 84)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9AF1513B-9E64-DF38-65E9-5097F3429C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b="1" dirty="0"/>
              <a:t>Click to Add Title 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Professional skills and competencies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B0439638-8DA8-A6B0-58FA-C32769215E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38368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E019F9B-246F-07B5-7939-1CB979395167}"/>
              </a:ext>
            </a:extLst>
          </p:cNvPr>
          <p:cNvSpPr txBox="1"/>
          <p:nvPr/>
        </p:nvSpPr>
        <p:spPr>
          <a:xfrm>
            <a:off x="5874327" y="5583382"/>
            <a:ext cx="2641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(Ellidge </a:t>
            </a:r>
            <a:r>
              <a:rPr lang="en-GB" i="1" dirty="0"/>
              <a:t>et al </a:t>
            </a:r>
            <a:r>
              <a:rPr lang="en-GB" dirty="0"/>
              <a:t>2023)</a:t>
            </a:r>
          </a:p>
        </p:txBody>
      </p:sp>
    </p:spTree>
    <p:extLst>
      <p:ext uri="{BB962C8B-B14F-4D97-AF65-F5344CB8AC3E}">
        <p14:creationId xmlns:p14="http://schemas.microsoft.com/office/powerpoint/2010/main" val="7513623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0369C3-954D-E351-89E7-6CC0FFBDD5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82BCEA-60C2-440B-9308-524086F918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38368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Professionals should promote safe, high-quality care and lead by example. (p. 81) 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Leadership includes acting on concerns and supporting good practice. (p. 81) 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30975CA6-EC1C-5667-BDDE-C8F66B32F5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/>
              <a:t>Click to Add Title 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Leadership and role modelling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E5785CA-F07C-39BC-2FD4-2FAE7956A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38368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EF7DC85-85C9-C6A2-7FE4-09DA55118560}"/>
              </a:ext>
            </a:extLst>
          </p:cNvPr>
          <p:cNvSpPr txBox="1"/>
          <p:nvPr/>
        </p:nvSpPr>
        <p:spPr>
          <a:xfrm>
            <a:off x="5874327" y="5583382"/>
            <a:ext cx="2641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(Ellidge </a:t>
            </a:r>
            <a:r>
              <a:rPr lang="en-GB" i="1" dirty="0"/>
              <a:t>et al </a:t>
            </a:r>
            <a:r>
              <a:rPr lang="en-GB" dirty="0"/>
              <a:t>2023)</a:t>
            </a:r>
          </a:p>
        </p:txBody>
      </p:sp>
    </p:spTree>
    <p:extLst>
      <p:ext uri="{BB962C8B-B14F-4D97-AF65-F5344CB8AC3E}">
        <p14:creationId xmlns:p14="http://schemas.microsoft.com/office/powerpoint/2010/main" val="21417327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1001A5-4DAD-41B2-D28A-8981624320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7401AA-B5A3-9A20-8B1D-858894F8B9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383684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Reflection and supervision help improve skills and confidence. (p. 81)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They also help to prevent mistakes and errors (p.81)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Ongoing development is essential for professional competence. (p. 81) 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8C8E47F-4AF3-76CE-0E6A-187D4BBD56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b="1" dirty="0"/>
              <a:t>Click to Add Title 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Reflective practice and continuous development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DF6DC80-45CF-84E8-30A9-C2A802D552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383684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B7F6593-C50B-CF95-7EC3-EFD8C8FECAB8}"/>
              </a:ext>
            </a:extLst>
          </p:cNvPr>
          <p:cNvSpPr txBox="1"/>
          <p:nvPr/>
        </p:nvSpPr>
        <p:spPr>
          <a:xfrm>
            <a:off x="5874327" y="5583382"/>
            <a:ext cx="2641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(Ellidge </a:t>
            </a:r>
            <a:r>
              <a:rPr lang="en-GB" i="1" dirty="0"/>
              <a:t>et al </a:t>
            </a:r>
            <a:r>
              <a:rPr lang="en-GB" dirty="0"/>
              <a:t>2023)</a:t>
            </a:r>
          </a:p>
        </p:txBody>
      </p:sp>
    </p:spTree>
    <p:extLst>
      <p:ext uri="{BB962C8B-B14F-4D97-AF65-F5344CB8AC3E}">
        <p14:creationId xmlns:p14="http://schemas.microsoft.com/office/powerpoint/2010/main" val="30686752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B2063D-A83E-204E-BDE6-E568661D18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791F6D-02B1-32C3-2D54-5554FA8AFB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38368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Practice is guided by legislation (e.g., Equality Act 2010) and professional regulation. (p. 79) 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Professionals must act ethically and within legal frameworks. (p. 79) 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5208C783-91A4-7947-6F40-4B89B2D10D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/>
              <a:t>Click to Add Title 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Ethical and legal practice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448A4D5-013C-0819-273A-99F0598967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38368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18319C7-C73A-797C-07B8-08E6C758B2AB}"/>
              </a:ext>
            </a:extLst>
          </p:cNvPr>
          <p:cNvSpPr txBox="1"/>
          <p:nvPr/>
        </p:nvSpPr>
        <p:spPr>
          <a:xfrm>
            <a:off x="5874327" y="5583382"/>
            <a:ext cx="2641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(Ellidge </a:t>
            </a:r>
            <a:r>
              <a:rPr lang="en-GB" i="1" dirty="0"/>
              <a:t>et al </a:t>
            </a:r>
            <a:r>
              <a:rPr lang="en-GB" dirty="0"/>
              <a:t>2023)</a:t>
            </a:r>
          </a:p>
        </p:txBody>
      </p:sp>
    </p:spTree>
    <p:extLst>
      <p:ext uri="{BB962C8B-B14F-4D97-AF65-F5344CB8AC3E}">
        <p14:creationId xmlns:p14="http://schemas.microsoft.com/office/powerpoint/2010/main" val="27319861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E5EEA1-0ECE-08AD-483D-8F14C44DAC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20E4DC-88D6-B45B-A3BC-F088BDC539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2495324"/>
            <a:ext cx="3867150" cy="2591829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In our field of study there is a lot of sector specific language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It is important that you become familiar with these phrases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204E9823-B634-6013-44D4-77F1157570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/>
              <a:t>Click to Add Title 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Jargon Busting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7B68E4D-F321-6D6B-7345-E0D3101ED1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2585477"/>
            <a:ext cx="3867150" cy="2501676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 err="1"/>
              <a:t>xxxxx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9376886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1ACF06-E6D3-A3A1-0F4D-47F5E4C166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BCD960-05B8-3C5A-9AF5-FD903A60CE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383684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000" dirty="0">
                <a:solidFill>
                  <a:schemeClr val="accent5">
                    <a:lumMod val="75000"/>
                  </a:schemeClr>
                </a:solidFill>
              </a:rPr>
              <a:t>We have seen that professional principles include the following:</a:t>
            </a:r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000" dirty="0">
                <a:solidFill>
                  <a:schemeClr val="accent5">
                    <a:lumMod val="75000"/>
                  </a:schemeClr>
                </a:solidFill>
              </a:rPr>
              <a:t>Following Codes of Conduct</a:t>
            </a:r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000" dirty="0">
                <a:solidFill>
                  <a:schemeClr val="accent5">
                    <a:lumMod val="75000"/>
                  </a:schemeClr>
                </a:solidFill>
              </a:rPr>
              <a:t>Following regulatory frameworks</a:t>
            </a:r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000" dirty="0">
                <a:solidFill>
                  <a:schemeClr val="accent5">
                    <a:lumMod val="75000"/>
                  </a:schemeClr>
                </a:solidFill>
              </a:rPr>
              <a:t>Developing professional skills and knowledge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000" dirty="0">
                <a:solidFill>
                  <a:schemeClr val="accent5">
                    <a:lumMod val="75000"/>
                  </a:schemeClr>
                </a:solidFill>
              </a:rPr>
              <a:t>These define the </a:t>
            </a: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</a:rPr>
              <a:t>standards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</a:rPr>
              <a:t> that we need to meet in our work</a:t>
            </a:r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0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9E06B48-D784-25E4-28CC-608F2EFDB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/>
              <a:t>Click to Add Title 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Working to Standards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25DEA53-1AB5-10F9-20F5-36248AA57A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38368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3512330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F20579-3A83-04DA-6914-8F761090AC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A0791B-5A0D-2BDB-BED7-182C19E057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4" y="2408875"/>
            <a:ext cx="3867150" cy="1728944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dirty="0">
                <a:solidFill>
                  <a:schemeClr val="accent5">
                    <a:lumMod val="75000"/>
                  </a:schemeClr>
                </a:solidFill>
              </a:rPr>
              <a:t>What sources could you use to find </a:t>
            </a:r>
            <a:r>
              <a:rPr lang="en-GB" b="1" dirty="0">
                <a:solidFill>
                  <a:schemeClr val="accent5">
                    <a:lumMod val="75000"/>
                  </a:schemeClr>
                </a:solidFill>
              </a:rPr>
              <a:t>standards </a:t>
            </a:r>
            <a:r>
              <a:rPr lang="en-GB" dirty="0">
                <a:solidFill>
                  <a:schemeClr val="accent5">
                    <a:lumMod val="75000"/>
                  </a:schemeClr>
                </a:solidFill>
              </a:rPr>
              <a:t>for working with children and young people?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678A4B39-034C-E8DD-3123-63850EA02D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/>
              <a:t>Click to Add Title 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Working to Standards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E0C32B9-CE33-1018-A89A-7DB49DEF4A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48" y="2490810"/>
            <a:ext cx="3867150" cy="1325563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dirty="0"/>
              <a:t>xx</a:t>
            </a:r>
          </a:p>
        </p:txBody>
      </p:sp>
    </p:spTree>
    <p:extLst>
      <p:ext uri="{BB962C8B-B14F-4D97-AF65-F5344CB8AC3E}">
        <p14:creationId xmlns:p14="http://schemas.microsoft.com/office/powerpoint/2010/main" val="16509007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8C94A7-F961-0E8E-D11C-9DE8F39AF9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F16AFB-DD11-D92F-D5DA-06EE0F828A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2108960"/>
            <a:ext cx="3867150" cy="338368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Both the Early Years and Education sectors have </a:t>
            </a:r>
            <a:r>
              <a:rPr lang="en-GB" sz="2400" b="1" dirty="0">
                <a:solidFill>
                  <a:schemeClr val="accent5">
                    <a:lumMod val="75000"/>
                  </a:schemeClr>
                </a:solidFill>
              </a:rPr>
              <a:t>Statutory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 frameworks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Practitioners need to follow these in order to ensure that they are providing an effective service that meets legal requirements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9685CB84-F290-2B39-1BC6-A5895F1664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/>
              <a:t>Click to Add Title 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Working to Standards (2)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307DB50-0621-9C8A-D7C1-B1C7FDE2F5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2108960"/>
            <a:ext cx="3867150" cy="338368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1926484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3DF859-DDCC-94C9-91A0-2A033CD88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F81EB1B-849A-8784-BB62-9BDE7650D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v-SE" b="1" dirty="0" err="1"/>
              <a:t>Safonau</a:t>
            </a:r>
            <a:r>
              <a:rPr lang="sv-SE" b="1" dirty="0"/>
              <a:t> </a:t>
            </a:r>
            <a:r>
              <a:rPr lang="sv-SE" b="1" dirty="0" err="1"/>
              <a:t>yn</a:t>
            </a:r>
            <a:r>
              <a:rPr lang="sv-SE" b="1" dirty="0"/>
              <a:t> y </a:t>
            </a:r>
            <a:r>
              <a:rPr lang="sv-SE" b="1" dirty="0" err="1"/>
              <a:t>Blynyddoedd</a:t>
            </a:r>
            <a:r>
              <a:rPr lang="sv-SE" b="1" dirty="0"/>
              <a:t> </a:t>
            </a:r>
            <a:r>
              <a:rPr lang="sv-SE" b="1" dirty="0" err="1"/>
              <a:t>Cynnar</a:t>
            </a:r>
            <a:r>
              <a:rPr lang="sv-SE" b="1" dirty="0"/>
              <a:t> / </a:t>
            </a:r>
            <a:r>
              <a:rPr lang="sv-SE" b="1" dirty="0" err="1"/>
              <a:t>Addysg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E235B63-BE78-A57B-AEC5-27324E5207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49" y="1825625"/>
            <a:ext cx="6918371" cy="3383684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 err="1"/>
              <a:t>Xxxx</a:t>
            </a:r>
            <a:endParaRPr lang="en-GB" sz="2200" dirty="0"/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200" dirty="0"/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200" dirty="0"/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 err="1"/>
              <a:t>Xxxx</a:t>
            </a:r>
            <a:endParaRPr lang="en-GB" sz="2200" dirty="0"/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200" dirty="0"/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200" dirty="0"/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 err="1"/>
              <a:t>xxxx</a:t>
            </a:r>
            <a:endParaRPr lang="en-GB" sz="2200" dirty="0"/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200" dirty="0"/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2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239B194-4904-8DAD-6DE9-EE7F2482B1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9708" y="1517515"/>
            <a:ext cx="1144857" cy="114485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F1D74D2-C842-8B6D-3656-2779303277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9707" y="3062633"/>
            <a:ext cx="1144857" cy="114485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4AC118C-FE9A-7C05-CB2B-BCE1402CDD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99706" y="4710783"/>
            <a:ext cx="1144857" cy="114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3822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7F5985-BFBB-415C-F59C-D4DA0F22DE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5F6235-5C66-DAE7-861B-F717B372D5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96214" y="1443463"/>
            <a:ext cx="7406715" cy="4214566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dirty="0">
                <a:solidFill>
                  <a:schemeClr val="accent5">
                    <a:lumMod val="75000"/>
                  </a:schemeClr>
                </a:solidFill>
              </a:rPr>
              <a:t>Early years foundation stage statutory framework: For childminders (Department for Education, 2025a)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dirty="0">
                <a:solidFill>
                  <a:schemeClr val="accent5">
                    <a:lumMod val="75000"/>
                  </a:schemeClr>
                </a:solidFill>
              </a:rPr>
              <a:t>Early years foundation stage statutory framework: For group and school-based providers (Department for Education, 2025b)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dirty="0">
                <a:solidFill>
                  <a:schemeClr val="accent5">
                    <a:lumMod val="75000"/>
                  </a:schemeClr>
                </a:solidFill>
              </a:rPr>
              <a:t>Teachers’ Standards: Guidance for school leaders, school staff and governing bodies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81DDFCE-FA84-6414-4BF0-E6FA31B0B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214" y="43153"/>
            <a:ext cx="8551572" cy="1325563"/>
          </a:xfrm>
        </p:spPr>
        <p:txBody>
          <a:bodyPr>
            <a:normAutofit/>
          </a:bodyPr>
          <a:lstStyle/>
          <a:p>
            <a:pPr algn="ctr"/>
            <a:r>
              <a:rPr lang="en-GB" b="1" dirty="0">
                <a:solidFill>
                  <a:srgbClr val="0070C0"/>
                </a:solidFill>
              </a:rPr>
              <a:t>Standards in Early Years / Education</a:t>
            </a:r>
            <a:endParaRPr lang="en-GB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59306D-B996-7BCC-9154-96BAC75B43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2929" y="1224521"/>
            <a:ext cx="1144857" cy="114485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FA0CCD9-4194-6645-7EFC-145BF49295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2928" y="2769639"/>
            <a:ext cx="1144857" cy="114485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3EE5526-533B-1083-3254-7499C17634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02927" y="4417789"/>
            <a:ext cx="1144857" cy="114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984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AAD460-ADC1-B144-A9E8-ADDD0C9D5A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221285-E657-DBE1-1C10-4791EFE14B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38368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But what do professional principles look like in practice?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We </a:t>
            </a:r>
            <a:r>
              <a:rPr lang="en-GB" sz="2400">
                <a:solidFill>
                  <a:schemeClr val="accent5">
                    <a:lumMod val="75000"/>
                  </a:schemeClr>
                </a:solidFill>
              </a:rPr>
              <a:t>will now </a:t>
            </a:r>
            <a:r>
              <a:rPr lang="en-GB" sz="2400" dirty="0">
                <a:solidFill>
                  <a:schemeClr val="accent5">
                    <a:lumMod val="75000"/>
                  </a:schemeClr>
                </a:solidFill>
              </a:rPr>
              <a:t>identify professional principles in a Case Study.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E2E171B7-03B3-552F-6CFC-F84C24929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/>
              <a:t>Click to Add Title 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Principles in Practice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FDC4454-B6AC-1857-573A-399AD55681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38368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4030981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8771A5-4775-F0B1-C5EC-6BAD8F129E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F5A9015-4960-714F-866F-5D1FD7E658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/>
              <a:t>Cyfeiriadau</a:t>
            </a:r>
            <a:br>
              <a:rPr lang="en-GB" b="1" dirty="0"/>
            </a:b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4B53B6A-1B77-2D51-4481-5DC1929839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49" y="1825625"/>
            <a:ext cx="7680463" cy="380986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40052492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E2BCAE-B9D1-953B-70F1-9157D1FDD5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4133BC-6116-9D80-C057-EA15F930C9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8650" y="1825625"/>
            <a:ext cx="7886700" cy="380986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1600" dirty="0">
                <a:solidFill>
                  <a:srgbClr val="0070C0"/>
                </a:solidFill>
              </a:rPr>
              <a:t>Department for Education (2021) </a:t>
            </a:r>
            <a:r>
              <a:rPr lang="en-GB" sz="1600" i="1" dirty="0">
                <a:solidFill>
                  <a:srgbClr val="0070C0"/>
                </a:solidFill>
              </a:rPr>
              <a:t>Teacher’s standards</a:t>
            </a:r>
            <a:r>
              <a:rPr lang="en-GB" sz="1600" dirty="0">
                <a:solidFill>
                  <a:srgbClr val="0070C0"/>
                </a:solidFill>
              </a:rPr>
              <a:t> Available at: </a:t>
            </a:r>
            <a:r>
              <a:rPr lang="en-GB" sz="1600" dirty="0">
                <a:hlinkClick r:id="rId3"/>
              </a:rPr>
              <a:t>Teachers' standards - GOV.UK</a:t>
            </a:r>
            <a:r>
              <a:rPr lang="en-GB" sz="1600" dirty="0"/>
              <a:t> [Last Accessed 22/05/2026]</a:t>
            </a:r>
            <a:endParaRPr lang="en-GB" sz="1600" dirty="0">
              <a:solidFill>
                <a:srgbClr val="0070C0"/>
              </a:solidFill>
            </a:endParaRP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1600" dirty="0">
                <a:solidFill>
                  <a:srgbClr val="0070C0"/>
                </a:solidFill>
              </a:rPr>
              <a:t>Department for Education  (2025a) </a:t>
            </a:r>
            <a:r>
              <a:rPr lang="en-GB" sz="1600" i="1" dirty="0">
                <a:solidFill>
                  <a:srgbClr val="0070C0"/>
                </a:solidFill>
              </a:rPr>
              <a:t>Early years foundation stage (EYFS) statutory framework : For childminders</a:t>
            </a:r>
            <a:r>
              <a:rPr lang="en-GB" sz="1600" dirty="0">
                <a:solidFill>
                  <a:srgbClr val="0070C0"/>
                </a:solidFill>
              </a:rPr>
              <a:t> Available at: </a:t>
            </a:r>
            <a:r>
              <a:rPr lang="en-GB" sz="1600" dirty="0">
                <a:hlinkClick r:id="rId4"/>
              </a:rPr>
              <a:t>Early years foundation stage (EYFS) statutory framework - GOV.UK</a:t>
            </a:r>
            <a:r>
              <a:rPr lang="en-GB" sz="1600" dirty="0"/>
              <a:t> [Last Accessed 22/05/2026]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1600" dirty="0">
                <a:solidFill>
                  <a:srgbClr val="0070C0"/>
                </a:solidFill>
              </a:rPr>
              <a:t>Department for Education (2025b) </a:t>
            </a:r>
            <a:r>
              <a:rPr lang="en-GB" sz="1600" i="1" dirty="0">
                <a:solidFill>
                  <a:srgbClr val="0070C0"/>
                </a:solidFill>
              </a:rPr>
              <a:t>Early years foundation stage (EYFS) statutory framework :  For groups and schools</a:t>
            </a:r>
            <a:r>
              <a:rPr lang="en-GB" sz="1600" dirty="0">
                <a:solidFill>
                  <a:srgbClr val="0070C0"/>
                </a:solidFill>
              </a:rPr>
              <a:t> Available at: </a:t>
            </a:r>
            <a:r>
              <a:rPr lang="en-GB" sz="1600" dirty="0">
                <a:hlinkClick r:id="rId4"/>
              </a:rPr>
              <a:t>Early years foundation stage (EYFS) statutory framework - GOV.UK</a:t>
            </a:r>
            <a:r>
              <a:rPr lang="en-GB" sz="1600" dirty="0"/>
              <a:t> [Last Accessed 22/05/2026]</a:t>
            </a:r>
            <a:endParaRPr lang="en-GB" sz="1600" dirty="0">
              <a:solidFill>
                <a:srgbClr val="0070C0"/>
              </a:solidFill>
            </a:endParaRP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1600" dirty="0">
                <a:solidFill>
                  <a:srgbClr val="0070C0"/>
                </a:solidFill>
              </a:rPr>
              <a:t>Ellidge, D., Arnold, J., Duncan, M. and Shepherd, D. (2023) ‘Professional Practice and  Work-Based Learning’ in Barnard, A., Calabria, V. and Griffiths, L. (eds) (2023) </a:t>
            </a:r>
            <a:r>
              <a:rPr lang="en-GB" sz="1600" i="1" dirty="0">
                <a:solidFill>
                  <a:srgbClr val="0070C0"/>
                </a:solidFill>
              </a:rPr>
              <a:t>Key themes in health and social care: a companion to learning</a:t>
            </a:r>
            <a:r>
              <a:rPr lang="en-GB" sz="1600" dirty="0">
                <a:solidFill>
                  <a:srgbClr val="0070C0"/>
                </a:solidFill>
              </a:rPr>
              <a:t>. Second edition. London; Routledge. Available at: </a:t>
            </a:r>
            <a:r>
              <a:rPr lang="en-GB" sz="1600" dirty="0">
                <a:hlinkClick r:id="rId5"/>
              </a:rPr>
              <a:t>Professional Practice and Work-Based Learning | 8 | v2 | Key Themes in</a:t>
            </a:r>
            <a:r>
              <a:rPr lang="en-GB" sz="1600" dirty="0"/>
              <a:t> [Last Accessed 21/05/2026] *Further Reading List</a:t>
            </a:r>
            <a:endParaRPr lang="en-GB" sz="1600" dirty="0">
              <a:solidFill>
                <a:srgbClr val="0070C0"/>
              </a:solidFill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5C63FF79-0DF8-330B-707E-E9AB7D9E03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Click to Add Title (Cym)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References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57769965"/>
      </p:ext>
    </p:extLst>
  </p:cSld>
  <p:clrMapOvr>
    <a:masterClrMapping/>
  </p:clrMapOvr>
</p:sld>
</file>

<file path=ppt/theme/theme1.xml><?xml version="1.0" encoding="utf-8"?>
<a:theme xmlns:a="http://schemas.openxmlformats.org/drawingml/2006/main" name="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Accessib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Accessib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144F219396AFE458016C97602F34B7A" ma:contentTypeVersion="15" ma:contentTypeDescription="Create a new document." ma:contentTypeScope="" ma:versionID="cd6363ea4f4541baaf4aadf57a86f719">
  <xsd:schema xmlns:xsd="http://www.w3.org/2001/XMLSchema" xmlns:xs="http://www.w3.org/2001/XMLSchema" xmlns:p="http://schemas.microsoft.com/office/2006/metadata/properties" xmlns:ns2="e4a72011-89be-41d7-bd49-565121a9e247" xmlns:ns3="16bfc89a-06a0-41d6-ae50-6ff65b36cb8b" targetNamespace="http://schemas.microsoft.com/office/2006/metadata/properties" ma:root="true" ma:fieldsID="24f73608559c122f1aad4c20a927a94a" ns2:_="" ns3:_="">
    <xsd:import namespace="e4a72011-89be-41d7-bd49-565121a9e247"/>
    <xsd:import namespace="16bfc89a-06a0-41d6-ae50-6ff65b36cb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a72011-89be-41d7-bd49-565121a9e24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bfc89a-06a0-41d6-ae50-6ff65b36cb8b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7" nillable="true" ma:displayName="Taxonomy Catch All Column" ma:hidden="true" ma:list="{953f2175-e71b-4bc5-bf24-4d540adc5750}" ma:internalName="TaxCatchAll" ma:showField="CatchAllData" ma:web="16bfc89a-06a0-41d6-ae50-6ff65b36cb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6bfc89a-06a0-41d6-ae50-6ff65b36cb8b" xsi:nil="true"/>
    <lcf76f155ced4ddcb4097134ff3c332f xmlns="e4a72011-89be-41d7-bd49-565121a9e24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20A647C-70E8-4659-9076-F0AF24D2395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0D339CC-99A4-447B-AA14-72B5CE1FDB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4a72011-89be-41d7-bd49-565121a9e247"/>
    <ds:schemaRef ds:uri="16bfc89a-06a0-41d6-ae50-6ff65b36cb8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CC11202-4772-4863-908B-7D5F533EFAA1}">
  <ds:schemaRefs>
    <ds:schemaRef ds:uri="http://schemas.microsoft.com/office/2006/metadata/properties"/>
    <ds:schemaRef ds:uri="http://schemas.microsoft.com/office/infopath/2007/PartnerControls"/>
    <ds:schemaRef ds:uri="16bfc89a-06a0-41d6-ae50-6ff65b36cb8b"/>
    <ds:schemaRef ds:uri="e4a72011-89be-41d7-bd49-565121a9e247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1_CYFLWYNIAD_INTRODUCTION_STAFF</Template>
  <TotalTime>0</TotalTime>
  <Words>1495</Words>
  <Application>Microsoft Office PowerPoint</Application>
  <PresentationFormat>On-screen Show (4:3)</PresentationFormat>
  <Paragraphs>137</Paragraphs>
  <Slides>23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23</vt:i4>
      </vt:variant>
    </vt:vector>
  </HeadingPairs>
  <TitlesOfParts>
    <vt:vector size="31" baseType="lpstr">
      <vt:lpstr>Arial</vt:lpstr>
      <vt:lpstr>Calibri</vt:lpstr>
      <vt:lpstr>Calibri Light</vt:lpstr>
      <vt:lpstr>Times New Roman</vt:lpstr>
      <vt:lpstr>Sub Title 1</vt:lpstr>
      <vt:lpstr>Accessible 2</vt:lpstr>
      <vt:lpstr>1_Sub Title 1</vt:lpstr>
      <vt:lpstr>1_Accessible 2</vt:lpstr>
      <vt:lpstr>ECCE4001 Pwy ydw i?: Archwilio Hunaniaeth Broffesiynol  ECCE4001 Who Am I?: Exploring Professional Identity  Thema 2: Theme 2: Principles of Professional Practice  </vt:lpstr>
      <vt:lpstr>Click to Add Title (Cym) Theme Content</vt:lpstr>
      <vt:lpstr>Click to Add Title (Cym) Key Principles – Working with people</vt:lpstr>
      <vt:lpstr>Click to Add Title (Cym) Duty of Care &amp; Safeguarding</vt:lpstr>
      <vt:lpstr>Click to Add Title (Cym) Understanding risk, vulnerability, and resilience</vt:lpstr>
      <vt:lpstr>Click to Add Title (Cym) Professional accountability</vt:lpstr>
      <vt:lpstr>Click to Add Title (Cym) Autonomy in practice</vt:lpstr>
      <vt:lpstr>Click to Add Title (Cym) Effective communication</vt:lpstr>
      <vt:lpstr>Click to Add Title (Cym) Person-centred Practice</vt:lpstr>
      <vt:lpstr>Click to Add Title (Cym) Evidence-based practice (EBP)</vt:lpstr>
      <vt:lpstr>Click to Add Title (Cym) Professional skills and competencies</vt:lpstr>
      <vt:lpstr>Click to Add Title (Cym) Leadership and role modelling</vt:lpstr>
      <vt:lpstr>Click to Add Title (Cym) Reflective practice and continuous development</vt:lpstr>
      <vt:lpstr>Click to Add Title (Cym) Ethical and legal practice</vt:lpstr>
      <vt:lpstr>Click to Add Title (Cym) Jargon Busting</vt:lpstr>
      <vt:lpstr>Click to Add Title (Cym) Working to Standards</vt:lpstr>
      <vt:lpstr>Click to Add Title (Cym) Working to Standards</vt:lpstr>
      <vt:lpstr>Click to Add Title (Cym) Working to Standards (2)</vt:lpstr>
      <vt:lpstr>Safonau yn y Blynyddoedd Cynnar / Addysg</vt:lpstr>
      <vt:lpstr>Standards in Early Years / Education</vt:lpstr>
      <vt:lpstr>Click to Add Title (Cym) Principles in Practice</vt:lpstr>
      <vt:lpstr>Cyfeiriadau </vt:lpstr>
      <vt:lpstr>Click to Add Title (Cym) 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Ken Dicks</cp:lastModifiedBy>
  <cp:revision>156</cp:revision>
  <dcterms:created xsi:type="dcterms:W3CDTF">2017-02-08T11:33:06Z</dcterms:created>
  <dcterms:modified xsi:type="dcterms:W3CDTF">2026-06-09T12:36:32Z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0x010100B144F219396AFE458016C97602F34B7A</vt:lpwstr>
  </property>
  <property fmtid="{D5CDD505-2E9C-101B-9397-08002B2CF9AE}" pid="3" name="MediaServiceImageTags">
    <vt:lpwstr/>
  </property>
</Properties>
</file>