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gif" ContentType="image/gif"/>
  <Default Extension="tif" ContentType="image/tif"/>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83" r:id="rId2"/>
    <p:sldId id="358" r:id="rId3"/>
    <p:sldId id="340" r:id="rId4"/>
    <p:sldId id="339" r:id="rId5"/>
    <p:sldId id="334" r:id="rId6"/>
    <p:sldId id="337" r:id="rId7"/>
    <p:sldId id="357" r:id="rId8"/>
    <p:sldId id="341" r:id="rId9"/>
    <p:sldId id="307" r:id="rId10"/>
    <p:sldId id="361" r:id="rId11"/>
    <p:sldId id="317" r:id="rId12"/>
    <p:sldId id="319" r:id="rId13"/>
    <p:sldId id="318" r:id="rId14"/>
    <p:sldId id="333" r:id="rId15"/>
    <p:sldId id="308" r:id="rId16"/>
    <p:sldId id="309" r:id="rId17"/>
    <p:sldId id="310" r:id="rId18"/>
    <p:sldId id="311" r:id="rId19"/>
    <p:sldId id="312" r:id="rId20"/>
    <p:sldId id="362" r:id="rId21"/>
    <p:sldId id="364" r:id="rId22"/>
    <p:sldId id="342" r:id="rId23"/>
    <p:sldId id="363" r:id="rId24"/>
    <p:sldId id="359" r:id="rId25"/>
    <p:sldId id="360" r:id="rId26"/>
    <p:sldId id="356"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Davies, Kevin" initials="DK" lastIdx="8"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308D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471" autoAdjust="0"/>
    <p:restoredTop sz="91442"/>
  </p:normalViewPr>
  <p:slideViewPr>
    <p:cSldViewPr snapToGrid="0" snapToObjects="1">
      <p:cViewPr>
        <p:scale>
          <a:sx n="70" d="100"/>
          <a:sy n="70" d="100"/>
        </p:scale>
        <p:origin x="1848" y="40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notesMaster" Target="notesMasters/notesMaster1.xml"/><Relationship Id="rId29" Type="http://schemas.openxmlformats.org/officeDocument/2006/relationships/commentAuthors" Target="commentAuthor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31CC0F-FF31-954C-8456-BDF417F32F10}" type="datetimeFigureOut">
              <a:rPr lang="en-US" smtClean="0"/>
              <a:t>10/31/19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26963C-321A-B040-BA7E-52B7EE37A1BD}" type="slidenum">
              <a:rPr lang="en-US" smtClean="0"/>
              <a:t>‹#›</a:t>
            </a:fld>
            <a:endParaRPr lang="en-US"/>
          </a:p>
        </p:txBody>
      </p:sp>
    </p:spTree>
    <p:extLst>
      <p:ext uri="{BB962C8B-B14F-4D97-AF65-F5344CB8AC3E}">
        <p14:creationId xmlns:p14="http://schemas.microsoft.com/office/powerpoint/2010/main" val="917385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Puts girls in a demeaning position</a:t>
            </a:r>
          </a:p>
        </p:txBody>
      </p:sp>
      <p:sp>
        <p:nvSpPr>
          <p:cNvPr id="204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Arial" charset="0"/>
                <a:ea typeface="ＭＳ Ｐゴシック" charset="-128"/>
              </a:defRPr>
            </a:lvl1pPr>
            <a:lvl2pPr marL="742950" indent="-285750" defTabSz="965200">
              <a:defRPr>
                <a:solidFill>
                  <a:schemeClr val="tx1"/>
                </a:solidFill>
                <a:latin typeface="Arial" charset="0"/>
                <a:ea typeface="ＭＳ Ｐゴシック" charset="-128"/>
              </a:defRPr>
            </a:lvl2pPr>
            <a:lvl3pPr marL="1143000" indent="-228600" defTabSz="965200">
              <a:defRPr>
                <a:solidFill>
                  <a:schemeClr val="tx1"/>
                </a:solidFill>
                <a:latin typeface="Arial" charset="0"/>
                <a:ea typeface="ＭＳ Ｐゴシック" charset="-128"/>
              </a:defRPr>
            </a:lvl3pPr>
            <a:lvl4pPr marL="1600200" indent="-228600" defTabSz="965200">
              <a:defRPr>
                <a:solidFill>
                  <a:schemeClr val="tx1"/>
                </a:solidFill>
                <a:latin typeface="Arial" charset="0"/>
                <a:ea typeface="ＭＳ Ｐゴシック" charset="-128"/>
              </a:defRPr>
            </a:lvl4pPr>
            <a:lvl5pPr marL="2057400" indent="-228600" defTabSz="965200">
              <a:defRPr>
                <a:solidFill>
                  <a:schemeClr val="tx1"/>
                </a:solidFill>
                <a:latin typeface="Arial" charset="0"/>
                <a:ea typeface="ＭＳ Ｐゴシック" charset="-128"/>
              </a:defRPr>
            </a:lvl5pPr>
            <a:lvl6pPr marL="2514600" indent="-228600" defTabSz="965200" eaLnBrk="0" fontAlgn="base" hangingPunct="0">
              <a:spcBef>
                <a:spcPct val="0"/>
              </a:spcBef>
              <a:spcAft>
                <a:spcPct val="0"/>
              </a:spcAft>
              <a:defRPr>
                <a:solidFill>
                  <a:schemeClr val="tx1"/>
                </a:solidFill>
                <a:latin typeface="Arial" charset="0"/>
                <a:ea typeface="ＭＳ Ｐゴシック" charset="-128"/>
              </a:defRPr>
            </a:lvl6pPr>
            <a:lvl7pPr marL="2971800" indent="-228600" defTabSz="965200" eaLnBrk="0" fontAlgn="base" hangingPunct="0">
              <a:spcBef>
                <a:spcPct val="0"/>
              </a:spcBef>
              <a:spcAft>
                <a:spcPct val="0"/>
              </a:spcAft>
              <a:defRPr>
                <a:solidFill>
                  <a:schemeClr val="tx1"/>
                </a:solidFill>
                <a:latin typeface="Arial" charset="0"/>
                <a:ea typeface="ＭＳ Ｐゴシック" charset="-128"/>
              </a:defRPr>
            </a:lvl7pPr>
            <a:lvl8pPr marL="3429000" indent="-228600" defTabSz="965200" eaLnBrk="0" fontAlgn="base" hangingPunct="0">
              <a:spcBef>
                <a:spcPct val="0"/>
              </a:spcBef>
              <a:spcAft>
                <a:spcPct val="0"/>
              </a:spcAft>
              <a:defRPr>
                <a:solidFill>
                  <a:schemeClr val="tx1"/>
                </a:solidFill>
                <a:latin typeface="Arial" charset="0"/>
                <a:ea typeface="ＭＳ Ｐゴシック" charset="-128"/>
              </a:defRPr>
            </a:lvl8pPr>
            <a:lvl9pPr marL="3886200" indent="-228600" defTabSz="965200" eaLnBrk="0" fontAlgn="base" hangingPunct="0">
              <a:spcBef>
                <a:spcPct val="0"/>
              </a:spcBef>
              <a:spcAft>
                <a:spcPct val="0"/>
              </a:spcAft>
              <a:defRPr>
                <a:solidFill>
                  <a:schemeClr val="tx1"/>
                </a:solidFill>
                <a:latin typeface="Arial" charset="0"/>
                <a:ea typeface="ＭＳ Ｐゴシック" charset="-128"/>
              </a:defRPr>
            </a:lvl9pPr>
          </a:lstStyle>
          <a:p>
            <a:fld id="{06241477-BD94-2D48-B162-CF95A4072E1E}" type="slidenum">
              <a:rPr lang="en-US" altLang="en-US">
                <a:latin typeface="Calibri" charset="0"/>
              </a:rPr>
              <a:pPr/>
              <a:t>11</a:t>
            </a:fld>
            <a:endParaRPr lang="en-US" altLang="en-US">
              <a:latin typeface="Calibri" charset="0"/>
            </a:endParaRPr>
          </a:p>
        </p:txBody>
      </p:sp>
    </p:spTree>
    <p:extLst>
      <p:ext uri="{BB962C8B-B14F-4D97-AF65-F5344CB8AC3E}">
        <p14:creationId xmlns:p14="http://schemas.microsoft.com/office/powerpoint/2010/main" val="684266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10/31/19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10/31/19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4E7BA375-FE56-BB4D-A7D8-82B79FEBD45A}" type="datetimeFigureOut">
              <a:rPr lang="en-US" smtClean="0"/>
              <a:pPr/>
              <a:t>10/31/19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4E7BA375-FE56-BB4D-A7D8-82B79FEBD45A}" type="datetimeFigureOut">
              <a:rPr lang="en-US" smtClean="0"/>
              <a:pPr/>
              <a:t>10/31/19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4E7BA375-FE56-BB4D-A7D8-82B79FEBD45A}" type="datetimeFigureOut">
              <a:rPr lang="en-US" smtClean="0"/>
              <a:pPr/>
              <a:t>10/31/19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4E7BA375-FE56-BB4D-A7D8-82B79FEBD45A}" type="datetimeFigureOut">
              <a:rPr lang="en-US" smtClean="0"/>
              <a:pPr/>
              <a:t>10/31/19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7BA375-FE56-BB4D-A7D8-82B79FEBD45A}" type="datetimeFigureOut">
              <a:rPr lang="en-US" smtClean="0"/>
              <a:pPr/>
              <a:t>10/31/19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4E7BA375-FE56-BB4D-A7D8-82B79FEBD45A}" type="datetimeFigureOut">
              <a:rPr lang="en-US" smtClean="0"/>
              <a:pPr/>
              <a:t>10/31/19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4E7BA375-FE56-BB4D-A7D8-82B79FEBD45A}" type="datetimeFigureOut">
              <a:rPr lang="en-US" smtClean="0"/>
              <a:pPr/>
              <a:t>10/31/19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10/31/19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4E7BA375-FE56-BB4D-A7D8-82B79FEBD45A}" type="datetimeFigureOut">
              <a:rPr lang="en-US" smtClean="0"/>
              <a:pPr/>
              <a:t>10/31/19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01DE83-7FE2-2B4A-9571-8FB528B28253}" type="slidenum">
              <a:rPr lang="en-US" smtClean="0"/>
              <a:pPr/>
              <a:t>‹#›</a:t>
            </a:fld>
            <a:endParaRPr lang="en-US"/>
          </a:p>
        </p:txBody>
      </p:sp>
    </p:spTree>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62" name="Title Text"/>
          <p:cNvSpPr txBox="1">
            <a:spLocks noGrp="1"/>
          </p:cNvSpPr>
          <p:nvPr>
            <p:ph type="title"/>
          </p:nvPr>
        </p:nvSpPr>
        <p:spPr>
          <a:prstGeom prst="rect">
            <a:avLst/>
          </a:prstGeom>
        </p:spPr>
        <p:txBody>
          <a:bodyPr/>
          <a:lstStyle/>
          <a:p>
            <a:r>
              <a:t>Title Text</a:t>
            </a:r>
          </a:p>
        </p:txBody>
      </p:sp>
      <p:sp>
        <p:nvSpPr>
          <p:cNvPr id="6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85501206"/>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Bullets">
    <p:spTree>
      <p:nvGrpSpPr>
        <p:cNvPr id="1" name=""/>
        <p:cNvGrpSpPr/>
        <p:nvPr/>
      </p:nvGrpSpPr>
      <p:grpSpPr>
        <a:xfrm>
          <a:off x="0" y="0"/>
          <a:ext cx="0" cy="0"/>
          <a:chOff x="0" y="0"/>
          <a:chExt cx="0" cy="0"/>
        </a:xfrm>
      </p:grpSpPr>
      <p:sp>
        <p:nvSpPr>
          <p:cNvPr id="89" name="Body Level One…"/>
          <p:cNvSpPr txBox="1">
            <a:spLocks noGrp="1"/>
          </p:cNvSpPr>
          <p:nvPr>
            <p:ph type="body" idx="1"/>
          </p:nvPr>
        </p:nvSpPr>
        <p:spPr>
          <a:xfrm>
            <a:off x="357188" y="892969"/>
            <a:ext cx="8429625" cy="507206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850378253"/>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Photo - 3 Up">
    <p:spTree>
      <p:nvGrpSpPr>
        <p:cNvPr id="1" name=""/>
        <p:cNvGrpSpPr/>
        <p:nvPr/>
      </p:nvGrpSpPr>
      <p:grpSpPr>
        <a:xfrm>
          <a:off x="0" y="0"/>
          <a:ext cx="0" cy="0"/>
          <a:chOff x="0" y="0"/>
          <a:chExt cx="0" cy="0"/>
        </a:xfrm>
      </p:grpSpPr>
      <p:sp>
        <p:nvSpPr>
          <p:cNvPr id="97" name="Image"/>
          <p:cNvSpPr>
            <a:spLocks noGrp="1"/>
          </p:cNvSpPr>
          <p:nvPr>
            <p:ph type="pic" sz="half" idx="13"/>
          </p:nvPr>
        </p:nvSpPr>
        <p:spPr>
          <a:xfrm>
            <a:off x="391725" y="428625"/>
            <a:ext cx="3929063" cy="5902524"/>
          </a:xfrm>
          <a:prstGeom prst="rect">
            <a:avLst/>
          </a:prstGeom>
          <a:ln w="9525">
            <a:round/>
          </a:ln>
        </p:spPr>
        <p:txBody>
          <a:bodyPr lIns="91439" tIns="45719" rIns="91439" bIns="45719" anchor="t">
            <a:noAutofit/>
          </a:bodyPr>
          <a:lstStyle/>
          <a:p>
            <a:endParaRPr/>
          </a:p>
        </p:txBody>
      </p:sp>
      <p:sp>
        <p:nvSpPr>
          <p:cNvPr id="98" name="Image"/>
          <p:cNvSpPr>
            <a:spLocks noGrp="1"/>
          </p:cNvSpPr>
          <p:nvPr>
            <p:ph type="pic" sz="quarter" idx="14"/>
          </p:nvPr>
        </p:nvSpPr>
        <p:spPr>
          <a:xfrm>
            <a:off x="4820850" y="3355874"/>
            <a:ext cx="3866555" cy="2973587"/>
          </a:xfrm>
          <a:prstGeom prst="rect">
            <a:avLst/>
          </a:prstGeom>
          <a:ln w="9525">
            <a:round/>
          </a:ln>
        </p:spPr>
        <p:txBody>
          <a:bodyPr lIns="91439" tIns="45719" rIns="91439" bIns="45719" anchor="t">
            <a:noAutofit/>
          </a:bodyPr>
          <a:lstStyle/>
          <a:p>
            <a:endParaRPr/>
          </a:p>
        </p:txBody>
      </p:sp>
      <p:sp>
        <p:nvSpPr>
          <p:cNvPr id="99" name="Image"/>
          <p:cNvSpPr>
            <a:spLocks noGrp="1"/>
          </p:cNvSpPr>
          <p:nvPr>
            <p:ph type="pic" sz="quarter" idx="15"/>
          </p:nvPr>
        </p:nvSpPr>
        <p:spPr>
          <a:xfrm>
            <a:off x="4823833" y="428625"/>
            <a:ext cx="3866555" cy="2482453"/>
          </a:xfrm>
          <a:prstGeom prst="rect">
            <a:avLst/>
          </a:prstGeom>
          <a:ln w="9525">
            <a:round/>
          </a:ln>
        </p:spPr>
        <p:txBody>
          <a:bodyPr lIns="91439" tIns="45719" rIns="91439" bIns="45719" anchor="t">
            <a:noAutofit/>
          </a:bodyPr>
          <a:lstStyle/>
          <a:p>
            <a:endParaRPr/>
          </a:p>
        </p:txBody>
      </p:sp>
      <p:sp>
        <p:nvSpPr>
          <p:cNvPr id="1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440520"/>
      </p:ext>
    </p:extLst>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7BA375-FE56-BB4D-A7D8-82B79FEBD45A}" type="datetimeFigureOut">
              <a:rPr lang="en-US" smtClean="0"/>
              <a:pPr/>
              <a:t>10/31/19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1DE83-7FE2-2B4A-9571-8FB528B2825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5" r:id="rId13"/>
    <p:sldLayoutId id="2147483666" r:id="rId14"/>
  </p:sldLayoutIdLst>
  <p:transition>
    <p:fade/>
  </p:transition>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1" Type="http://schemas.openxmlformats.org/officeDocument/2006/relationships/hyperlink" Target="http://athrofa.cymru/" TargetMode="External"/><Relationship Id="rId12" Type="http://schemas.openxmlformats.org/officeDocument/2006/relationships/hyperlink" Target="mailto:mathew.jones@uwtsd.ac.uk" TargetMode="External"/><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hyperlink" Target="https://twitter.com/AstudioYDDS" TargetMode="External"/><Relationship Id="rId6" Type="http://schemas.openxmlformats.org/officeDocument/2006/relationships/hyperlink" Target="https://twitter.com/StudyUWTSD" TargetMode="External"/><Relationship Id="rId7" Type="http://schemas.openxmlformats.org/officeDocument/2006/relationships/hyperlink" Target="https://twitter.com/TsdTeachers" TargetMode="External"/><Relationship Id="rId8" Type="http://schemas.openxmlformats.org/officeDocument/2006/relationships/image" Target="../media/image4.jpeg"/><Relationship Id="rId9" Type="http://schemas.openxmlformats.org/officeDocument/2006/relationships/image" Target="../media/image5.png"/><Relationship Id="rId10"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gif"/><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10.gif"/><Relationship Id="rId7" Type="http://schemas.openxmlformats.org/officeDocument/2006/relationships/hyperlink" Target="NULL" TargetMode="External"/><Relationship Id="rId8" Type="http://schemas.openxmlformats.org/officeDocument/2006/relationships/hyperlink" Target="NULL" TargetMode="External"/><Relationship Id="rId1" Type="http://schemas.openxmlformats.org/officeDocument/2006/relationships/slideLayout" Target="../slideLayouts/slideLayout2.xml"/><Relationship Id="rId2" Type="http://schemas.openxmlformats.org/officeDocument/2006/relationships/hyperlink" Target="https://padlet.com/mathewreesjones/CD2018"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hyperlink" Target="https://dysgu.hwb.gov.wales/playlists/view/d26dc4d0-2048-4d10-9eb2-36441801a3eb/cy#page1" TargetMode="External"/><Relationship Id="rId5" Type="http://schemas.openxmlformats.org/officeDocument/2006/relationships/image" Target="../media/image13.png"/><Relationship Id="rId6" Type="http://schemas.openxmlformats.org/officeDocument/2006/relationships/image" Target="../media/image14.jpeg"/><Relationship Id="rId1" Type="http://schemas.openxmlformats.org/officeDocument/2006/relationships/slideLayout" Target="../slideLayouts/slideLayout12.xml"/><Relationship Id="rId2" Type="http://schemas.openxmlformats.org/officeDocument/2006/relationships/image" Target="../media/image11.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5.tiff"/><Relationship Id="rId3"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tiff"/><Relationship Id="rId3"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hyperlink" Target="https://www.jisc.ac.uk/full-guide/developing-digital-literacies" TargetMode="External"/><Relationship Id="rId4" Type="http://schemas.openxmlformats.org/officeDocument/2006/relationships/image" Target="../media/image13.png"/><Relationship Id="rId1" Type="http://schemas.openxmlformats.org/officeDocument/2006/relationships/slideLayout" Target="../slideLayouts/slideLayout7.xml"/><Relationship Id="rId2"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 Id="rId3"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14.xml"/><Relationship Id="rId2" Type="http://schemas.openxmlformats.org/officeDocument/2006/relationships/image" Target="../media/image2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9.tif"/><Relationship Id="rId3" Type="http://schemas.openxmlformats.org/officeDocument/2006/relationships/image" Target="../media/image1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facebook.com/help/459934584025324/" TargetMode="External"/><Relationship Id="rId4" Type="http://schemas.openxmlformats.org/officeDocument/2006/relationships/hyperlink" Target="https://www.facebook.com/help/168229546579373" TargetMode="External"/><Relationship Id="rId5" Type="http://schemas.openxmlformats.org/officeDocument/2006/relationships/hyperlink" Target="https://www.facebook.com/help/288066747875915/" TargetMode="External"/><Relationship Id="rId6" Type="http://schemas.openxmlformats.org/officeDocument/2006/relationships/hyperlink" Target="http://www.reclaimprivacy.org/" TargetMode="External"/><Relationship Id="rId7" Type="http://schemas.openxmlformats.org/officeDocument/2006/relationships/image" Target="../media/image13.png"/><Relationship Id="rId1" Type="http://schemas.openxmlformats.org/officeDocument/2006/relationships/slideLayout" Target="../slideLayouts/slideLayout13.xml"/><Relationship Id="rId2" Type="http://schemas.openxmlformats.org/officeDocument/2006/relationships/hyperlink" Target="http://www.pctools.com/guides/passwor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hyperlink" Target="https://pipl.com/" TargetMode="External"/><Relationship Id="rId4" Type="http://schemas.openxmlformats.org/officeDocument/2006/relationships/image" Target="../media/image30.tif"/><Relationship Id="rId5" Type="http://schemas.openxmlformats.org/officeDocument/2006/relationships/image" Target="../media/image31.tif"/><Relationship Id="rId6" Type="http://schemas.openxmlformats.org/officeDocument/2006/relationships/image" Target="../media/image13.png"/><Relationship Id="rId7" Type="http://schemas.openxmlformats.org/officeDocument/2006/relationships/hyperlink" Target="https://salt.agency/tools/social-profile-checker/" TargetMode="External"/><Relationship Id="rId1" Type="http://schemas.openxmlformats.org/officeDocument/2006/relationships/slideLayout" Target="../slideLayouts/slideLayout7.xml"/><Relationship Id="rId2" Type="http://schemas.openxmlformats.org/officeDocument/2006/relationships/hyperlink" Target="http://www.192.com/"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apple.com/" TargetMode="External"/><Relationship Id="rId4" Type="http://schemas.openxmlformats.org/officeDocument/2006/relationships/image" Target="../media/image32.png"/><Relationship Id="rId1" Type="http://schemas.openxmlformats.org/officeDocument/2006/relationships/slideLayout" Target="../slideLayouts/slideLayout2.xml"/><Relationship Id="rId2" Type="http://schemas.openxmlformats.org/officeDocument/2006/relationships/hyperlink" Target="NUL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gse.harvard.edu/news/uk/18/06/digital-native-digital-expert" TargetMode="External"/><Relationship Id="rId4" Type="http://schemas.openxmlformats.org/officeDocument/2006/relationships/hyperlink" Target="https://www.gse.harvard.edu/news/uk/16/11/how-thrive-21st-century" TargetMode="External"/><Relationship Id="rId5" Type="http://schemas.openxmlformats.org/officeDocument/2006/relationships/image" Target="../media/image33.tiff"/><Relationship Id="rId6" Type="http://schemas.openxmlformats.org/officeDocument/2006/relationships/image" Target="../media/image34.png"/><Relationship Id="rId7" Type="http://schemas.openxmlformats.org/officeDocument/2006/relationships/image" Target="../media/image35.tiff"/><Relationship Id="rId8" Type="http://schemas.openxmlformats.org/officeDocument/2006/relationships/image" Target="../media/image13.png"/><Relationship Id="rId1" Type="http://schemas.openxmlformats.org/officeDocument/2006/relationships/slideLayout" Target="../slideLayouts/slideLayout7.xml"/><Relationship Id="rId2" Type="http://schemas.openxmlformats.org/officeDocument/2006/relationships/hyperlink" Target="https://www.gse.harvard.edu/news/uk/18/01/digital-literacy-digital-native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7.gif"/><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10.gif"/><Relationship Id="rId7" Type="http://schemas.openxmlformats.org/officeDocument/2006/relationships/hyperlink" Target="NULL" TargetMode="External"/><Relationship Id="rId8" Type="http://schemas.openxmlformats.org/officeDocument/2006/relationships/hyperlink" Target="NULL" TargetMode="External"/><Relationship Id="rId1" Type="http://schemas.openxmlformats.org/officeDocument/2006/relationships/slideLayout" Target="../slideLayouts/slideLayout2.xml"/><Relationship Id="rId2" Type="http://schemas.openxmlformats.org/officeDocument/2006/relationships/hyperlink" Target="https://padlet.com/mathewreesjones/CD2019"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6.png"/><Relationship Id="rId3" Type="http://schemas.openxmlformats.org/officeDocument/2006/relationships/hyperlink" Target="https://blockly-games.appspot.com/"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7.tiff"/><Relationship Id="rId4" Type="http://schemas.openxmlformats.org/officeDocument/2006/relationships/hyperlink" Target="https://scratch.mit.edu/" TargetMode="External"/><Relationship Id="rId5" Type="http://schemas.openxmlformats.org/officeDocument/2006/relationships/image" Target="../media/image38.tiff"/><Relationship Id="rId6" Type="http://schemas.openxmlformats.org/officeDocument/2006/relationships/image" Target="../media/image39.tiff"/><Relationship Id="rId7" Type="http://schemas.openxmlformats.org/officeDocument/2006/relationships/image" Target="../media/image40.tiff"/><Relationship Id="rId8" Type="http://schemas.openxmlformats.org/officeDocument/2006/relationships/hyperlink" Target="https://codeclubprojects.org/" TargetMode="External"/><Relationship Id="rId1" Type="http://schemas.openxmlformats.org/officeDocument/2006/relationships/slideLayout" Target="../slideLayouts/slideLayout7.xml"/><Relationship Id="rId2" Type="http://schemas.openxmlformats.org/officeDocument/2006/relationships/hyperlink" Target="https://code.org/"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a:alphaModFix amt="20000"/>
            <a:extLst>
              <a:ext uri="{28A0092B-C50C-407E-A947-70E740481C1C}">
                <a14:useLocalDpi xmlns:a14="http://schemas.microsoft.com/office/drawing/2010/main" val="0"/>
              </a:ext>
            </a:extLst>
          </a:blip>
          <a:srcRect b="13737"/>
          <a:stretch/>
        </p:blipFill>
        <p:spPr>
          <a:xfrm>
            <a:off x="0" y="1028699"/>
            <a:ext cx="9144000" cy="5041771"/>
          </a:xfrm>
          <a:prstGeom prst="rect">
            <a:avLst/>
          </a:prstGeom>
        </p:spPr>
      </p:pic>
      <p:sp>
        <p:nvSpPr>
          <p:cNvPr id="5" name="TextBox 4"/>
          <p:cNvSpPr txBox="1"/>
          <p:nvPr/>
        </p:nvSpPr>
        <p:spPr>
          <a:xfrm>
            <a:off x="560621" y="1000057"/>
            <a:ext cx="8867352" cy="1938992"/>
          </a:xfrm>
          <a:prstGeom prst="rect">
            <a:avLst/>
          </a:prstGeom>
          <a:noFill/>
        </p:spPr>
        <p:txBody>
          <a:bodyPr wrap="square" rtlCol="0">
            <a:spAutoFit/>
          </a:bodyPr>
          <a:lstStyle/>
          <a:p>
            <a:r>
              <a:rPr lang="en-US" sz="6000" b="1" u="sng" dirty="0">
                <a:solidFill>
                  <a:srgbClr val="0070C0"/>
                </a:solidFill>
              </a:rPr>
              <a:t>ECAD6012 </a:t>
            </a:r>
            <a:r>
              <a:rPr lang="mr-IN" sz="6000" b="1" u="sng" dirty="0">
                <a:solidFill>
                  <a:srgbClr val="0070C0"/>
                </a:solidFill>
              </a:rPr>
              <a:t>–</a:t>
            </a:r>
            <a:r>
              <a:rPr lang="en-US" sz="6000" b="1" u="sng" dirty="0">
                <a:solidFill>
                  <a:srgbClr val="0070C0"/>
                </a:solidFill>
              </a:rPr>
              <a:t> </a:t>
            </a:r>
            <a:r>
              <a:rPr lang="en-US" sz="6000" b="1" u="sng" dirty="0" err="1">
                <a:solidFill>
                  <a:srgbClr val="0070C0"/>
                </a:solidFill>
              </a:rPr>
              <a:t>Hunaniaeth</a:t>
            </a:r>
            <a:r>
              <a:rPr lang="en-US" sz="6000" b="1" u="sng" dirty="0">
                <a:solidFill>
                  <a:srgbClr val="0070C0"/>
                </a:solidFill>
              </a:rPr>
              <a:t> </a:t>
            </a:r>
            <a:r>
              <a:rPr lang="en-US" sz="6000" b="1" u="sng" dirty="0" err="1">
                <a:solidFill>
                  <a:srgbClr val="0070C0"/>
                </a:solidFill>
              </a:rPr>
              <a:t>Ddigidol</a:t>
            </a:r>
            <a:r>
              <a:rPr lang="en-US" sz="6000" b="1" u="sng" dirty="0">
                <a:solidFill>
                  <a:srgbClr val="0070C0"/>
                </a:solidFill>
              </a:rPr>
              <a:t> </a:t>
            </a:r>
            <a:r>
              <a:rPr lang="mr-IN" sz="6000" b="1" u="sng" dirty="0">
                <a:solidFill>
                  <a:srgbClr val="0070C0"/>
                </a:solidFill>
              </a:rPr>
              <a:t>–</a:t>
            </a:r>
            <a:r>
              <a:rPr lang="en-US" sz="6000" b="1" u="sng" dirty="0">
                <a:solidFill>
                  <a:srgbClr val="0070C0"/>
                </a:solidFill>
              </a:rPr>
              <a:t> Digital Identity</a:t>
            </a:r>
          </a:p>
        </p:txBody>
      </p:sp>
      <p:pic>
        <p:nvPicPr>
          <p:cNvPr id="7" name="Picture 6" descr="uwtsd-logo.png"/>
          <p:cNvPicPr>
            <a:picLocks noChangeAspect="1"/>
          </p:cNvPicPr>
          <p:nvPr/>
        </p:nvPicPr>
        <p:blipFill>
          <a:blip r:embed="rId3"/>
          <a:stretch>
            <a:fillRect/>
          </a:stretch>
        </p:blipFill>
        <p:spPr>
          <a:xfrm>
            <a:off x="283973" y="254000"/>
            <a:ext cx="2413000" cy="965200"/>
          </a:xfrm>
          <a:prstGeom prst="rect">
            <a:avLst/>
          </a:prstGeom>
        </p:spPr>
      </p:pic>
      <p:sp>
        <p:nvSpPr>
          <p:cNvPr id="6" name="TextBox 5"/>
          <p:cNvSpPr txBox="1"/>
          <p:nvPr/>
        </p:nvSpPr>
        <p:spPr>
          <a:xfrm>
            <a:off x="560621" y="2929483"/>
            <a:ext cx="7804444" cy="507831"/>
          </a:xfrm>
          <a:prstGeom prst="rect">
            <a:avLst/>
          </a:prstGeom>
          <a:noFill/>
        </p:spPr>
        <p:txBody>
          <a:bodyPr wrap="none" rtlCol="0">
            <a:spAutoFit/>
          </a:bodyPr>
          <a:lstStyle/>
          <a:p>
            <a:r>
              <a:rPr lang="en-US" sz="2700" dirty="0" smtClean="0">
                <a:solidFill>
                  <a:schemeClr val="accent1">
                    <a:lumMod val="75000"/>
                  </a:schemeClr>
                </a:solidFill>
              </a:rPr>
              <a:t>Assistant Director of ITE– </a:t>
            </a:r>
            <a:r>
              <a:rPr lang="en-US" sz="2700" dirty="0" err="1" smtClean="0">
                <a:solidFill>
                  <a:schemeClr val="accent1">
                    <a:lumMod val="75000"/>
                  </a:schemeClr>
                </a:solidFill>
              </a:rPr>
              <a:t>Dirprwy</a:t>
            </a:r>
            <a:r>
              <a:rPr lang="en-US" sz="2700" dirty="0" smtClean="0">
                <a:solidFill>
                  <a:schemeClr val="accent1">
                    <a:lumMod val="75000"/>
                  </a:schemeClr>
                </a:solidFill>
              </a:rPr>
              <a:t> </a:t>
            </a:r>
            <a:r>
              <a:rPr lang="en-US" sz="2700" dirty="0" err="1" smtClean="0">
                <a:solidFill>
                  <a:schemeClr val="accent1">
                    <a:lumMod val="75000"/>
                  </a:schemeClr>
                </a:solidFill>
              </a:rPr>
              <a:t>Cyfarwyddwyr</a:t>
            </a:r>
            <a:r>
              <a:rPr lang="en-US" sz="2700" dirty="0" smtClean="0">
                <a:solidFill>
                  <a:schemeClr val="accent1">
                    <a:lumMod val="75000"/>
                  </a:schemeClr>
                </a:solidFill>
              </a:rPr>
              <a:t> HCA</a:t>
            </a:r>
          </a:p>
        </p:txBody>
      </p:sp>
      <p:sp>
        <p:nvSpPr>
          <p:cNvPr id="10" name="Rectangle 9"/>
          <p:cNvSpPr/>
          <p:nvPr/>
        </p:nvSpPr>
        <p:spPr>
          <a:xfrm>
            <a:off x="2120743" y="3480845"/>
            <a:ext cx="4778744" cy="846386"/>
          </a:xfrm>
          <a:prstGeom prst="rect">
            <a:avLst/>
          </a:prstGeom>
        </p:spPr>
        <p:txBody>
          <a:bodyPr wrap="none">
            <a:spAutoFit/>
          </a:bodyPr>
          <a:lstStyle/>
          <a:p>
            <a:pPr algn="ctr"/>
            <a:r>
              <a:rPr lang="en-US" sz="4900" dirty="0" err="1" smtClean="0">
                <a:solidFill>
                  <a:schemeClr val="accent1">
                    <a:lumMod val="75000"/>
                  </a:schemeClr>
                </a:solidFill>
              </a:rPr>
              <a:t>Mr</a:t>
            </a:r>
            <a:r>
              <a:rPr lang="en-US" sz="4900" dirty="0" smtClean="0">
                <a:solidFill>
                  <a:schemeClr val="accent1">
                    <a:lumMod val="75000"/>
                  </a:schemeClr>
                </a:solidFill>
              </a:rPr>
              <a:t> Mathew Jones</a:t>
            </a:r>
            <a:endParaRPr lang="en-US" sz="4900" dirty="0">
              <a:solidFill>
                <a:schemeClr val="accent1">
                  <a:lumMod val="75000"/>
                </a:schemeClr>
              </a:solidFill>
            </a:endParaRPr>
          </a:p>
        </p:txBody>
      </p:sp>
      <p:pic>
        <p:nvPicPr>
          <p:cNvPr id="11" name="Picture 10" descr="Athrofa.png"/>
          <p:cNvPicPr>
            <a:picLocks noChangeAspect="1"/>
          </p:cNvPicPr>
          <p:nvPr/>
        </p:nvPicPr>
        <p:blipFill>
          <a:blip r:embed="rId4"/>
          <a:stretch>
            <a:fillRect/>
          </a:stretch>
        </p:blipFill>
        <p:spPr>
          <a:xfrm>
            <a:off x="6508850" y="82943"/>
            <a:ext cx="2635150" cy="1136257"/>
          </a:xfrm>
          <a:prstGeom prst="rect">
            <a:avLst/>
          </a:prstGeom>
        </p:spPr>
      </p:pic>
      <p:sp>
        <p:nvSpPr>
          <p:cNvPr id="12" name="TextBox 11"/>
          <p:cNvSpPr txBox="1"/>
          <p:nvPr/>
        </p:nvSpPr>
        <p:spPr>
          <a:xfrm>
            <a:off x="5372100" y="6337300"/>
            <a:ext cx="3771900" cy="369332"/>
          </a:xfrm>
          <a:prstGeom prst="rect">
            <a:avLst/>
          </a:prstGeom>
          <a:noFill/>
        </p:spPr>
        <p:txBody>
          <a:bodyPr wrap="square" rtlCol="0">
            <a:spAutoFit/>
          </a:bodyPr>
          <a:lstStyle/>
          <a:p>
            <a:r>
              <a:rPr lang="en-US" dirty="0" smtClean="0">
                <a:hlinkClick r:id="rId5"/>
              </a:rPr>
              <a:t>@AstudioYDDS</a:t>
            </a:r>
            <a:r>
              <a:rPr lang="en-GB" dirty="0" smtClean="0"/>
              <a:t>  </a:t>
            </a:r>
            <a:r>
              <a:rPr lang="en-US" dirty="0" smtClean="0">
                <a:hlinkClick r:id="rId6"/>
              </a:rPr>
              <a:t>@StudyUWTSD </a:t>
            </a:r>
            <a:endParaRPr lang="en-GB" dirty="0"/>
          </a:p>
        </p:txBody>
      </p:sp>
      <p:sp>
        <p:nvSpPr>
          <p:cNvPr id="13" name="Rectangle 12"/>
          <p:cNvSpPr/>
          <p:nvPr/>
        </p:nvSpPr>
        <p:spPr>
          <a:xfrm>
            <a:off x="1204365" y="6338669"/>
            <a:ext cx="2985215" cy="646331"/>
          </a:xfrm>
          <a:prstGeom prst="rect">
            <a:avLst/>
          </a:prstGeom>
        </p:spPr>
        <p:txBody>
          <a:bodyPr wrap="square">
            <a:spAutoFit/>
          </a:bodyPr>
          <a:lstStyle/>
          <a:p>
            <a:r>
              <a:rPr lang="en-US" b="1" dirty="0" smtClean="0"/>
              <a:t>@</a:t>
            </a:r>
            <a:r>
              <a:rPr lang="en-US" b="1" dirty="0" err="1" smtClean="0"/>
              <a:t>dilynwr</a:t>
            </a:r>
            <a:r>
              <a:rPr lang="en-US" dirty="0" err="1" smtClean="0">
                <a:hlinkClick r:id="rId7"/>
              </a:rPr>
              <a:t>@TsdTeachers</a:t>
            </a:r>
            <a:r>
              <a:rPr lang="en-US" dirty="0" smtClean="0">
                <a:hlinkClick r:id="rId7"/>
              </a:rPr>
              <a:t> </a:t>
            </a:r>
            <a:endParaRPr lang="en-US" b="1" dirty="0" smtClean="0"/>
          </a:p>
          <a:p>
            <a:endParaRPr lang="en-US" b="1" dirty="0" smtClean="0"/>
          </a:p>
        </p:txBody>
      </p:sp>
      <p:pic>
        <p:nvPicPr>
          <p:cNvPr id="15" name="Picture 14" descr="DILYNWR_400x400.jpg"/>
          <p:cNvPicPr>
            <a:picLocks noChangeAspect="1"/>
          </p:cNvPicPr>
          <p:nvPr/>
        </p:nvPicPr>
        <p:blipFill>
          <a:blip r:embed="rId8"/>
          <a:stretch>
            <a:fillRect/>
          </a:stretch>
        </p:blipFill>
        <p:spPr>
          <a:xfrm>
            <a:off x="335201" y="6286500"/>
            <a:ext cx="485775" cy="485775"/>
          </a:xfrm>
          <a:prstGeom prst="rect">
            <a:avLst/>
          </a:prstGeom>
        </p:spPr>
      </p:pic>
      <p:pic>
        <p:nvPicPr>
          <p:cNvPr id="16" name="Picture 15"/>
          <p:cNvPicPr>
            <a:picLocks noChangeAspect="1"/>
          </p:cNvPicPr>
          <p:nvPr/>
        </p:nvPicPr>
        <p:blipFill>
          <a:blip r:embed="rId9"/>
          <a:stretch>
            <a:fillRect/>
          </a:stretch>
        </p:blipFill>
        <p:spPr>
          <a:xfrm>
            <a:off x="800143" y="6269651"/>
            <a:ext cx="516169" cy="516169"/>
          </a:xfrm>
          <a:prstGeom prst="rect">
            <a:avLst/>
          </a:prstGeom>
        </p:spPr>
      </p:pic>
      <p:pic>
        <p:nvPicPr>
          <p:cNvPr id="17" name="Picture 16" descr="uwtsd-logo.png"/>
          <p:cNvPicPr>
            <a:picLocks noChangeAspect="1"/>
          </p:cNvPicPr>
          <p:nvPr/>
        </p:nvPicPr>
        <p:blipFill>
          <a:blip r:embed="rId3"/>
          <a:stretch>
            <a:fillRect/>
          </a:stretch>
        </p:blipFill>
        <p:spPr>
          <a:xfrm>
            <a:off x="4551173" y="6413861"/>
            <a:ext cx="833627" cy="333451"/>
          </a:xfrm>
          <a:prstGeom prst="rect">
            <a:avLst/>
          </a:prstGeom>
        </p:spPr>
      </p:pic>
      <p:pic>
        <p:nvPicPr>
          <p:cNvPr id="19" name="Picture 18" descr="fb_icon_325x325.png"/>
          <p:cNvPicPr>
            <a:picLocks noChangeAspect="1"/>
          </p:cNvPicPr>
          <p:nvPr/>
        </p:nvPicPr>
        <p:blipFill>
          <a:blip r:embed="rId10"/>
          <a:stretch>
            <a:fillRect/>
          </a:stretch>
        </p:blipFill>
        <p:spPr>
          <a:xfrm>
            <a:off x="3828519" y="6240782"/>
            <a:ext cx="545038" cy="545038"/>
          </a:xfrm>
          <a:prstGeom prst="rect">
            <a:avLst/>
          </a:prstGeom>
        </p:spPr>
      </p:pic>
      <p:sp>
        <p:nvSpPr>
          <p:cNvPr id="2" name="Rectangle 1"/>
          <p:cNvSpPr/>
          <p:nvPr/>
        </p:nvSpPr>
        <p:spPr>
          <a:xfrm>
            <a:off x="2831549" y="409415"/>
            <a:ext cx="3369833" cy="800219"/>
          </a:xfrm>
          <a:prstGeom prst="rect">
            <a:avLst/>
          </a:prstGeom>
        </p:spPr>
        <p:txBody>
          <a:bodyPr wrap="none">
            <a:spAutoFit/>
          </a:bodyPr>
          <a:lstStyle/>
          <a:p>
            <a:r>
              <a:rPr lang="en-US" sz="2800" dirty="0">
                <a:hlinkClick r:id="rId11"/>
              </a:rPr>
              <a:t>http://athrofa.cymru</a:t>
            </a:r>
            <a:r>
              <a:rPr lang="en-US" sz="2800" dirty="0" smtClean="0">
                <a:hlinkClick r:id="rId11"/>
              </a:rPr>
              <a:t>/</a:t>
            </a:r>
            <a:endParaRPr lang="en-US" sz="2800" dirty="0" smtClean="0"/>
          </a:p>
          <a:p>
            <a:endParaRPr lang="en-US" dirty="0"/>
          </a:p>
        </p:txBody>
      </p:sp>
      <p:sp>
        <p:nvSpPr>
          <p:cNvPr id="18" name="TextBox 17"/>
          <p:cNvSpPr txBox="1"/>
          <p:nvPr/>
        </p:nvSpPr>
        <p:spPr>
          <a:xfrm>
            <a:off x="1809589" y="5066679"/>
            <a:ext cx="5483168" cy="923330"/>
          </a:xfrm>
          <a:prstGeom prst="rect">
            <a:avLst/>
          </a:prstGeom>
          <a:noFill/>
        </p:spPr>
        <p:txBody>
          <a:bodyPr wrap="none" rtlCol="0">
            <a:spAutoFit/>
          </a:bodyPr>
          <a:lstStyle/>
          <a:p>
            <a:r>
              <a:rPr lang="en-US" sz="3600" dirty="0" smtClean="0">
                <a:hlinkClick r:id="rId12"/>
              </a:rPr>
              <a:t>mathew.jones@uwtsd.ac.uk</a:t>
            </a:r>
            <a:endParaRPr lang="en-US" sz="3600" dirty="0" smtClean="0"/>
          </a:p>
          <a:p>
            <a:endParaRPr lang="en-US" dirty="0"/>
          </a:p>
        </p:txBody>
      </p:sp>
      <p:sp>
        <p:nvSpPr>
          <p:cNvPr id="3" name="TextBox 2"/>
          <p:cNvSpPr txBox="1"/>
          <p:nvPr/>
        </p:nvSpPr>
        <p:spPr>
          <a:xfrm>
            <a:off x="283973" y="4702641"/>
            <a:ext cx="1916807" cy="369332"/>
          </a:xfrm>
          <a:prstGeom prst="rect">
            <a:avLst/>
          </a:prstGeom>
          <a:noFill/>
        </p:spPr>
        <p:txBody>
          <a:bodyPr wrap="none" rtlCol="0">
            <a:spAutoFit/>
          </a:bodyPr>
          <a:lstStyle/>
          <a:p>
            <a:r>
              <a:rPr lang="en-US" smtClean="0"/>
              <a:t>SWWCE - CAADOC</a:t>
            </a:r>
            <a:endParaRPr lang="en-US"/>
          </a:p>
        </p:txBody>
      </p:sp>
      <p:sp>
        <p:nvSpPr>
          <p:cNvPr id="4" name="TextBox 3"/>
          <p:cNvSpPr txBox="1"/>
          <p:nvPr/>
        </p:nvSpPr>
        <p:spPr>
          <a:xfrm>
            <a:off x="7002870" y="4650262"/>
            <a:ext cx="1322606" cy="369332"/>
          </a:xfrm>
          <a:prstGeom prst="rect">
            <a:avLst/>
          </a:prstGeom>
          <a:noFill/>
        </p:spPr>
        <p:txBody>
          <a:bodyPr wrap="none" rtlCol="0">
            <a:spAutoFit/>
          </a:bodyPr>
          <a:lstStyle/>
          <a:p>
            <a:r>
              <a:rPr lang="en-US" smtClean="0"/>
              <a:t>INSTAGRAM</a:t>
            </a:r>
            <a:endParaRPr lang="en-US"/>
          </a:p>
        </p:txBody>
      </p:sp>
      <p:sp>
        <p:nvSpPr>
          <p:cNvPr id="9" name="TextBox 8"/>
          <p:cNvSpPr txBox="1"/>
          <p:nvPr/>
        </p:nvSpPr>
        <p:spPr>
          <a:xfrm>
            <a:off x="2099476" y="4242155"/>
            <a:ext cx="4989764" cy="369332"/>
          </a:xfrm>
          <a:prstGeom prst="rect">
            <a:avLst/>
          </a:prstGeom>
          <a:noFill/>
        </p:spPr>
        <p:txBody>
          <a:bodyPr wrap="none" rtlCol="0">
            <a:spAutoFit/>
          </a:bodyPr>
          <a:lstStyle/>
          <a:p>
            <a:r>
              <a:rPr lang="en-US" b="1" u="sng" dirty="0" smtClean="0">
                <a:solidFill>
                  <a:srgbClr val="0070C0"/>
                </a:solidFill>
              </a:rPr>
              <a:t>ECAD6012 </a:t>
            </a:r>
            <a:r>
              <a:rPr lang="mr-IN" b="1" u="sng" dirty="0" smtClean="0">
                <a:solidFill>
                  <a:srgbClr val="0070C0"/>
                </a:solidFill>
              </a:rPr>
              <a:t>–</a:t>
            </a:r>
            <a:r>
              <a:rPr lang="en-US" b="1" u="sng" dirty="0" smtClean="0">
                <a:solidFill>
                  <a:srgbClr val="0070C0"/>
                </a:solidFill>
              </a:rPr>
              <a:t> </a:t>
            </a:r>
            <a:r>
              <a:rPr lang="en-US" b="1" u="sng" dirty="0" err="1">
                <a:solidFill>
                  <a:srgbClr val="0070C0"/>
                </a:solidFill>
              </a:rPr>
              <a:t>Hunaniaeth</a:t>
            </a:r>
            <a:r>
              <a:rPr lang="en-US" b="1" u="sng" dirty="0">
                <a:solidFill>
                  <a:srgbClr val="0070C0"/>
                </a:solidFill>
              </a:rPr>
              <a:t> </a:t>
            </a:r>
            <a:r>
              <a:rPr lang="en-US" b="1" u="sng" dirty="0" err="1">
                <a:solidFill>
                  <a:srgbClr val="0070C0"/>
                </a:solidFill>
              </a:rPr>
              <a:t>Ddigidol</a:t>
            </a:r>
            <a:r>
              <a:rPr lang="en-US" b="1" u="sng" dirty="0">
                <a:solidFill>
                  <a:srgbClr val="0070C0"/>
                </a:solidFill>
              </a:rPr>
              <a:t> </a:t>
            </a:r>
            <a:r>
              <a:rPr lang="mr-IN" b="1" u="sng" dirty="0" smtClean="0">
                <a:solidFill>
                  <a:srgbClr val="0070C0"/>
                </a:solidFill>
              </a:rPr>
              <a:t>–</a:t>
            </a:r>
            <a:r>
              <a:rPr lang="en-US" b="1" u="sng" dirty="0" smtClean="0">
                <a:solidFill>
                  <a:srgbClr val="0070C0"/>
                </a:solidFill>
              </a:rPr>
              <a:t> Digital Identity</a:t>
            </a:r>
            <a:endParaRPr lang="en-US" b="1" u="sng" dirty="0">
              <a:solidFill>
                <a:srgbClr val="0070C0"/>
              </a:solidFill>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74955" y="2291456"/>
            <a:ext cx="8144618" cy="1018607"/>
          </a:xfrm>
        </p:spPr>
        <p:txBody>
          <a:bodyPr>
            <a:normAutofit/>
          </a:bodyPr>
          <a:lstStyle/>
          <a:p>
            <a:pPr>
              <a:buNone/>
            </a:pPr>
            <a:r>
              <a:rPr lang="en-US" dirty="0">
                <a:hlinkClick r:id="rId2"/>
              </a:rPr>
              <a:t>https://padlet.com/mathewreesjones/CD2018</a:t>
            </a:r>
            <a:endParaRPr lang="en-US" dirty="0"/>
          </a:p>
          <a:p>
            <a:endParaRPr lang="en-US" dirty="0"/>
          </a:p>
        </p:txBody>
      </p:sp>
      <p:pic>
        <p:nvPicPr>
          <p:cNvPr id="5" name="Picture 4" descr="cooltext216451570603868.gif"/>
          <p:cNvPicPr>
            <a:picLocks noChangeAspect="1"/>
          </p:cNvPicPr>
          <p:nvPr/>
        </p:nvPicPr>
        <p:blipFill>
          <a:blip r:embed="rId3"/>
          <a:stretch>
            <a:fillRect/>
          </a:stretch>
        </p:blipFill>
        <p:spPr>
          <a:xfrm>
            <a:off x="2457947" y="2951041"/>
            <a:ext cx="5740401" cy="1917700"/>
          </a:xfrm>
          <a:prstGeom prst="rect">
            <a:avLst/>
          </a:prstGeom>
        </p:spPr>
      </p:pic>
      <p:pic>
        <p:nvPicPr>
          <p:cNvPr id="6" name="Picture 5"/>
          <p:cNvPicPr>
            <a:picLocks noChangeAspect="1"/>
          </p:cNvPicPr>
          <p:nvPr/>
        </p:nvPicPr>
        <p:blipFill>
          <a:blip r:embed="rId4"/>
          <a:stretch>
            <a:fillRect/>
          </a:stretch>
        </p:blipFill>
        <p:spPr>
          <a:xfrm>
            <a:off x="5328148" y="3909891"/>
            <a:ext cx="3380116" cy="2624872"/>
          </a:xfrm>
          <a:prstGeom prst="rect">
            <a:avLst/>
          </a:prstGeom>
        </p:spPr>
      </p:pic>
      <p:pic>
        <p:nvPicPr>
          <p:cNvPr id="7" name="Picture 6" descr="padlet-slider.png"/>
          <p:cNvPicPr>
            <a:picLocks noChangeAspect="1"/>
          </p:cNvPicPr>
          <p:nvPr/>
        </p:nvPicPr>
        <p:blipFill>
          <a:blip r:embed="rId5"/>
          <a:stretch>
            <a:fillRect/>
          </a:stretch>
        </p:blipFill>
        <p:spPr>
          <a:xfrm>
            <a:off x="1192698" y="245589"/>
            <a:ext cx="2231054" cy="1672111"/>
          </a:xfrm>
          <a:prstGeom prst="rect">
            <a:avLst/>
          </a:prstGeom>
        </p:spPr>
      </p:pic>
      <p:pic>
        <p:nvPicPr>
          <p:cNvPr id="8" name="Picture 7" descr="cooltext217795696894170.gif"/>
          <p:cNvPicPr>
            <a:picLocks noChangeAspect="1"/>
          </p:cNvPicPr>
          <p:nvPr/>
        </p:nvPicPr>
        <p:blipFill>
          <a:blip r:embed="rId6"/>
          <a:stretch>
            <a:fillRect/>
          </a:stretch>
        </p:blipFill>
        <p:spPr>
          <a:xfrm>
            <a:off x="3380791" y="245589"/>
            <a:ext cx="5763209" cy="689542"/>
          </a:xfrm>
          <a:prstGeom prst="rect">
            <a:avLst/>
          </a:prstGeom>
        </p:spPr>
      </p:pic>
      <p:sp>
        <p:nvSpPr>
          <p:cNvPr id="2" name="Rectangle 1"/>
          <p:cNvSpPr/>
          <p:nvPr/>
        </p:nvSpPr>
        <p:spPr>
          <a:xfrm>
            <a:off x="365760" y="5571575"/>
            <a:ext cx="4572000" cy="1200329"/>
          </a:xfrm>
          <a:prstGeom prst="rect">
            <a:avLst/>
          </a:prstGeom>
        </p:spPr>
        <p:txBody>
          <a:bodyPr>
            <a:spAutoFit/>
          </a:bodyPr>
          <a:lstStyle/>
          <a:p>
            <a:r>
              <a:rPr lang="en-US" dirty="0">
                <a:hlinkClick r:id="rId7" invalidUrl="https://www.estyn.gov.wales/sites/default/files/documents/ESTYN_Annual Report_Accessible_English__2018.pdf"/>
              </a:rPr>
              <a:t>https://www.estyn.gov.wales/sites/default/files/documents/ESTYN_Annual%20Report_Accessible_English__</a:t>
            </a:r>
            <a:r>
              <a:rPr lang="en-US" dirty="0" smtClean="0">
                <a:hlinkClick r:id="rId8" invalidUrl="https://www.estyn.gov.wales/sites/default/files/documents/ESTYN_Annual Report_Accessible_English__2018.pdf"/>
              </a:rPr>
              <a:t>2018.pdf</a:t>
            </a:r>
            <a:endParaRPr lang="en-US" dirty="0" smtClean="0"/>
          </a:p>
          <a:p>
            <a:endParaRPr lang="en-US" dirty="0"/>
          </a:p>
        </p:txBody>
      </p:sp>
      <p:sp>
        <p:nvSpPr>
          <p:cNvPr id="4" name="TextBox 3"/>
          <p:cNvSpPr txBox="1"/>
          <p:nvPr/>
        </p:nvSpPr>
        <p:spPr>
          <a:xfrm>
            <a:off x="1024128" y="5102352"/>
            <a:ext cx="2307683" cy="369332"/>
          </a:xfrm>
          <a:prstGeom prst="rect">
            <a:avLst/>
          </a:prstGeom>
          <a:noFill/>
        </p:spPr>
        <p:txBody>
          <a:bodyPr wrap="none" rtlCol="0">
            <a:spAutoFit/>
          </a:bodyPr>
          <a:lstStyle/>
          <a:p>
            <a:r>
              <a:rPr lang="en-US" dirty="0" smtClean="0"/>
              <a:t>ESTYN Report 2017/18</a:t>
            </a:r>
            <a:endParaRPr lang="en-US" dirty="0"/>
          </a:p>
        </p:txBody>
      </p:sp>
    </p:spTree>
    <p:extLst>
      <p:ext uri="{BB962C8B-B14F-4D97-AF65-F5344CB8AC3E}">
        <p14:creationId xmlns:p14="http://schemas.microsoft.com/office/powerpoint/2010/main" val="2045768144"/>
      </p:ext>
    </p:extLst>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077"/>
            <a:ext cx="8229600" cy="1143000"/>
          </a:xfrm>
        </p:spPr>
        <p:txBody>
          <a:bodyPr>
            <a:normAutofit fontScale="90000"/>
          </a:bodyPr>
          <a:lstStyle/>
          <a:p>
            <a:r>
              <a:rPr lang="en-US" dirty="0" err="1"/>
              <a:t>Hunaniaeth</a:t>
            </a:r>
            <a:r>
              <a:rPr lang="en-US" dirty="0"/>
              <a:t> </a:t>
            </a:r>
            <a:r>
              <a:rPr lang="en-US" dirty="0" err="1" smtClean="0"/>
              <a:t>Ddigidol</a:t>
            </a:r>
            <a:r>
              <a:rPr lang="en-US" dirty="0" smtClean="0"/>
              <a:t> -Digital Identity</a:t>
            </a:r>
            <a:endParaRPr lang="en-US" dirty="0"/>
          </a:p>
        </p:txBody>
      </p:sp>
      <p:sp>
        <p:nvSpPr>
          <p:cNvPr id="3" name="TextBox 2"/>
          <p:cNvSpPr txBox="1"/>
          <p:nvPr/>
        </p:nvSpPr>
        <p:spPr>
          <a:xfrm>
            <a:off x="2798064" y="1031762"/>
            <a:ext cx="6071616" cy="2862322"/>
          </a:xfrm>
          <a:prstGeom prst="rect">
            <a:avLst/>
          </a:prstGeom>
          <a:noFill/>
        </p:spPr>
        <p:txBody>
          <a:bodyPr wrap="square" rtlCol="0">
            <a:spAutoFit/>
          </a:bodyPr>
          <a:lstStyle/>
          <a:p>
            <a:r>
              <a:rPr lang="en-US" dirty="0"/>
              <a:t>Mae </a:t>
            </a:r>
            <a:r>
              <a:rPr lang="en-US" dirty="0" err="1"/>
              <a:t>ymchwil</a:t>
            </a:r>
            <a:r>
              <a:rPr lang="en-US" dirty="0"/>
              <a:t> </a:t>
            </a:r>
            <a:r>
              <a:rPr lang="en-US" dirty="0" err="1"/>
              <a:t>yn</a:t>
            </a:r>
            <a:r>
              <a:rPr lang="en-US" dirty="0"/>
              <a:t> </a:t>
            </a:r>
            <a:r>
              <a:rPr lang="en-US" dirty="0" err="1"/>
              <a:t>dweud</a:t>
            </a:r>
            <a:r>
              <a:rPr lang="en-US" dirty="0"/>
              <a:t> </a:t>
            </a:r>
            <a:r>
              <a:rPr lang="en-US" dirty="0" err="1"/>
              <a:t>wrthym</a:t>
            </a:r>
            <a:r>
              <a:rPr lang="en-US" dirty="0"/>
              <a:t> </a:t>
            </a:r>
            <a:r>
              <a:rPr lang="en-US" dirty="0" err="1"/>
              <a:t>fod</a:t>
            </a:r>
            <a:r>
              <a:rPr lang="en-US" dirty="0"/>
              <a:t> </a:t>
            </a:r>
            <a:r>
              <a:rPr lang="en-US" dirty="0" err="1"/>
              <a:t>rhieni</a:t>
            </a:r>
            <a:r>
              <a:rPr lang="en-US" dirty="0"/>
              <a:t> </a:t>
            </a:r>
            <a:r>
              <a:rPr lang="en-US" dirty="0" err="1"/>
              <a:t>yn</a:t>
            </a:r>
            <a:r>
              <a:rPr lang="en-US" dirty="0"/>
              <a:t> </a:t>
            </a:r>
            <a:r>
              <a:rPr lang="en-US" dirty="0" err="1"/>
              <a:t>cyhoeddi</a:t>
            </a:r>
            <a:r>
              <a:rPr lang="en-US" dirty="0"/>
              <a:t> </a:t>
            </a:r>
            <a:r>
              <a:rPr lang="en-US" dirty="0" err="1"/>
              <a:t>bron</a:t>
            </a:r>
            <a:r>
              <a:rPr lang="en-US" dirty="0"/>
              <a:t> </a:t>
            </a:r>
            <a:r>
              <a:rPr lang="en-US" dirty="0" err="1"/>
              <a:t>i</a:t>
            </a:r>
            <a:r>
              <a:rPr lang="en-US" dirty="0"/>
              <a:t> 200 o </a:t>
            </a:r>
            <a:r>
              <a:rPr lang="en-US" dirty="0" err="1"/>
              <a:t>ffotograffau</a:t>
            </a:r>
            <a:r>
              <a:rPr lang="en-US" dirty="0"/>
              <a:t> o </a:t>
            </a:r>
            <a:r>
              <a:rPr lang="en-US" dirty="0" err="1"/>
              <a:t>blant</a:t>
            </a:r>
            <a:r>
              <a:rPr lang="en-US" dirty="0"/>
              <a:t> </a:t>
            </a:r>
            <a:r>
              <a:rPr lang="en-US" dirty="0" err="1"/>
              <a:t>dan</a:t>
            </a:r>
            <a:r>
              <a:rPr lang="en-US" dirty="0"/>
              <a:t> bump </a:t>
            </a:r>
            <a:r>
              <a:rPr lang="en-US" dirty="0" err="1"/>
              <a:t>oed</a:t>
            </a:r>
            <a:r>
              <a:rPr lang="en-US" dirty="0"/>
              <a:t> </a:t>
            </a:r>
            <a:r>
              <a:rPr lang="en-US" dirty="0" err="1"/>
              <a:t>ar-lein</a:t>
            </a:r>
            <a:r>
              <a:rPr lang="en-US" dirty="0"/>
              <a:t> bob </a:t>
            </a:r>
            <a:r>
              <a:rPr lang="en-US" dirty="0" err="1"/>
              <a:t>blwyddyn</a:t>
            </a:r>
            <a:r>
              <a:rPr lang="en-US" dirty="0" smtClean="0"/>
              <a:t>.</a:t>
            </a:r>
          </a:p>
          <a:p>
            <a:r>
              <a:rPr lang="en-US" dirty="0" smtClean="0"/>
              <a:t>Mae </a:t>
            </a:r>
            <a:r>
              <a:rPr lang="en-US" dirty="0" err="1"/>
              <a:t>hynny'n</a:t>
            </a:r>
            <a:r>
              <a:rPr lang="en-US" dirty="0"/>
              <a:t> </a:t>
            </a:r>
            <a:r>
              <a:rPr lang="en-US" dirty="0" err="1"/>
              <a:t>golygu</a:t>
            </a:r>
            <a:r>
              <a:rPr lang="en-US" dirty="0"/>
              <a:t> bod </a:t>
            </a:r>
            <a:r>
              <a:rPr lang="en-US" dirty="0" err="1"/>
              <a:t>rhai</a:t>
            </a:r>
            <a:r>
              <a:rPr lang="en-US" dirty="0"/>
              <a:t> plant </a:t>
            </a:r>
            <a:r>
              <a:rPr lang="en-US" dirty="0" err="1"/>
              <a:t>yn</a:t>
            </a:r>
            <a:r>
              <a:rPr lang="en-US" dirty="0"/>
              <a:t> </a:t>
            </a:r>
            <a:r>
              <a:rPr lang="en-US" dirty="0" err="1"/>
              <a:t>nodweddu</a:t>
            </a:r>
            <a:r>
              <a:rPr lang="en-US" dirty="0"/>
              <a:t> o </a:t>
            </a:r>
            <a:r>
              <a:rPr lang="en-US" dirty="0" err="1"/>
              <a:t>gwmpas</a:t>
            </a:r>
            <a:r>
              <a:rPr lang="en-US" dirty="0"/>
              <a:t> 1000 o </a:t>
            </a:r>
            <a:r>
              <a:rPr lang="en-US" dirty="0" err="1"/>
              <a:t>luniau</a:t>
            </a:r>
            <a:r>
              <a:rPr lang="en-US" dirty="0"/>
              <a:t> </a:t>
            </a:r>
            <a:r>
              <a:rPr lang="en-US" dirty="0" err="1"/>
              <a:t>ar-lein</a:t>
            </a:r>
            <a:r>
              <a:rPr lang="en-US" dirty="0"/>
              <a:t> </a:t>
            </a:r>
            <a:r>
              <a:rPr lang="en-US" dirty="0" err="1"/>
              <a:t>cyn</a:t>
            </a:r>
            <a:r>
              <a:rPr lang="en-US" dirty="0"/>
              <a:t> </a:t>
            </a:r>
            <a:r>
              <a:rPr lang="en-US" dirty="0" err="1"/>
              <a:t>eu</a:t>
            </a:r>
            <a:r>
              <a:rPr lang="en-US" dirty="0"/>
              <a:t> pen-</a:t>
            </a:r>
            <a:r>
              <a:rPr lang="en-US" dirty="0" err="1"/>
              <a:t>blwydd</a:t>
            </a:r>
            <a:r>
              <a:rPr lang="en-US" dirty="0"/>
              <a:t> </a:t>
            </a:r>
            <a:r>
              <a:rPr lang="en-US" dirty="0" err="1"/>
              <a:t>yn</a:t>
            </a:r>
            <a:r>
              <a:rPr lang="en-US" dirty="0"/>
              <a:t> 5 </a:t>
            </a:r>
            <a:r>
              <a:rPr lang="en-US" dirty="0" err="1"/>
              <a:t>oed</a:t>
            </a:r>
            <a:r>
              <a:rPr lang="en-US" dirty="0" smtClean="0"/>
              <a:t>.</a:t>
            </a:r>
          </a:p>
          <a:p>
            <a:endParaRPr lang="en-US" dirty="0"/>
          </a:p>
          <a:p>
            <a:r>
              <a:rPr lang="en-US" dirty="0" smtClean="0"/>
              <a:t>Research </a:t>
            </a:r>
            <a:r>
              <a:rPr lang="en-US" dirty="0"/>
              <a:t>tells us parents post almost 200 photographs of children under five online every year.</a:t>
            </a:r>
          </a:p>
          <a:p>
            <a:r>
              <a:rPr lang="en-US" dirty="0"/>
              <a:t>That means some kids feature in around a whopping 1000 online pictures before their 5th birthday.</a:t>
            </a:r>
          </a:p>
          <a:p>
            <a:endParaRPr lang="en-US" dirty="0"/>
          </a:p>
        </p:txBody>
      </p:sp>
      <p:pic>
        <p:nvPicPr>
          <p:cNvPr id="4" name="Picture 3"/>
          <p:cNvPicPr>
            <a:picLocks noChangeAspect="1"/>
          </p:cNvPicPr>
          <p:nvPr/>
        </p:nvPicPr>
        <p:blipFill>
          <a:blip r:embed="rId2"/>
          <a:stretch>
            <a:fillRect/>
          </a:stretch>
        </p:blipFill>
        <p:spPr>
          <a:xfrm>
            <a:off x="457200" y="1178077"/>
            <a:ext cx="2084832" cy="2384074"/>
          </a:xfrm>
          <a:prstGeom prst="rect">
            <a:avLst/>
          </a:prstGeom>
        </p:spPr>
      </p:pic>
      <p:sp>
        <p:nvSpPr>
          <p:cNvPr id="5" name="TextBox 4"/>
          <p:cNvSpPr txBox="1"/>
          <p:nvPr/>
        </p:nvSpPr>
        <p:spPr>
          <a:xfrm>
            <a:off x="457199" y="4311606"/>
            <a:ext cx="3955891" cy="646331"/>
          </a:xfrm>
          <a:prstGeom prst="rect">
            <a:avLst/>
          </a:prstGeom>
          <a:noFill/>
        </p:spPr>
        <p:txBody>
          <a:bodyPr wrap="none" rtlCol="0">
            <a:spAutoFit/>
          </a:bodyPr>
          <a:lstStyle/>
          <a:p>
            <a:r>
              <a:rPr lang="en-US" sz="3600" dirty="0" err="1" smtClean="0"/>
              <a:t>Trafodwch</a:t>
            </a:r>
            <a:r>
              <a:rPr lang="en-US" sz="3600" dirty="0" smtClean="0"/>
              <a:t>  - Discuss</a:t>
            </a:r>
            <a:endParaRPr lang="en-US" sz="36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7450" y="4133926"/>
            <a:ext cx="2138806" cy="1497164"/>
          </a:xfrm>
          <a:prstGeom prst="rect">
            <a:avLst/>
          </a:prstGeom>
        </p:spPr>
      </p:pic>
      <p:sp>
        <p:nvSpPr>
          <p:cNvPr id="7" name="Rectangle 6"/>
          <p:cNvSpPr/>
          <p:nvPr/>
        </p:nvSpPr>
        <p:spPr>
          <a:xfrm>
            <a:off x="256032" y="6380545"/>
            <a:ext cx="10259568" cy="646331"/>
          </a:xfrm>
          <a:prstGeom prst="rect">
            <a:avLst/>
          </a:prstGeom>
        </p:spPr>
        <p:txBody>
          <a:bodyPr wrap="square">
            <a:spAutoFit/>
          </a:bodyPr>
          <a:lstStyle/>
          <a:p>
            <a:r>
              <a:rPr lang="en-US" dirty="0">
                <a:hlinkClick r:id="rId4"/>
              </a:rPr>
              <a:t>https://</a:t>
            </a:r>
            <a:r>
              <a:rPr lang="en-US" dirty="0" smtClean="0">
                <a:hlinkClick r:id="rId4"/>
              </a:rPr>
              <a:t>dysgu.hwb.gov.wales/playlists/view/d26dc4d0-2048-4d10-9eb2-36441801a3eb/cy#page1</a:t>
            </a:r>
            <a:endParaRPr lang="en-US" dirty="0" smtClean="0"/>
          </a:p>
          <a:p>
            <a:endParaRPr lang="en-US" dirty="0"/>
          </a:p>
        </p:txBody>
      </p:sp>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6993" y="5310754"/>
            <a:ext cx="1978152" cy="824230"/>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72000" y="4132546"/>
            <a:ext cx="2000633" cy="1498544"/>
          </a:xfrm>
          <a:prstGeom prst="rect">
            <a:avLst/>
          </a:prstGeom>
        </p:spPr>
      </p:pic>
    </p:spTree>
    <p:extLst>
      <p:ext uri="{BB962C8B-B14F-4D97-AF65-F5344CB8AC3E}">
        <p14:creationId xmlns:p14="http://schemas.microsoft.com/office/powerpoint/2010/main" val="1908172311"/>
      </p:ext>
    </p:extLst>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1248" y="1682496"/>
            <a:ext cx="7521546" cy="1446550"/>
          </a:xfrm>
          <a:prstGeom prst="rect">
            <a:avLst/>
          </a:prstGeom>
          <a:noFill/>
        </p:spPr>
        <p:txBody>
          <a:bodyPr wrap="none" rtlCol="0">
            <a:spAutoFit/>
          </a:bodyPr>
          <a:lstStyle/>
          <a:p>
            <a:r>
              <a:rPr lang="en-US" sz="4400" dirty="0" err="1" smtClean="0"/>
              <a:t>Sawl</a:t>
            </a:r>
            <a:r>
              <a:rPr lang="en-US" sz="4400" dirty="0" smtClean="0"/>
              <a:t> </a:t>
            </a:r>
            <a:r>
              <a:rPr lang="en-US" sz="4400" dirty="0" err="1" smtClean="0"/>
              <a:t>ffrind</a:t>
            </a:r>
            <a:r>
              <a:rPr lang="en-US" sz="4400" dirty="0" smtClean="0"/>
              <a:t> </a:t>
            </a:r>
            <a:r>
              <a:rPr lang="en-US" sz="4400" dirty="0" err="1" smtClean="0"/>
              <a:t>sydd</a:t>
            </a:r>
            <a:r>
              <a:rPr lang="en-US" sz="4400" dirty="0" smtClean="0"/>
              <a:t> </a:t>
            </a:r>
            <a:r>
              <a:rPr lang="en-US" sz="4400" dirty="0" err="1" smtClean="0"/>
              <a:t>gyda</a:t>
            </a:r>
            <a:r>
              <a:rPr lang="en-US" sz="4400" dirty="0" smtClean="0"/>
              <a:t> chi?</a:t>
            </a:r>
          </a:p>
          <a:p>
            <a:r>
              <a:rPr lang="en-US" sz="4400" dirty="0" smtClean="0"/>
              <a:t>How many friends do you have?</a:t>
            </a:r>
            <a:endParaRPr lang="en-US" sz="4400" dirty="0"/>
          </a:p>
        </p:txBody>
      </p:sp>
      <p:pic>
        <p:nvPicPr>
          <p:cNvPr id="3" name="Picture 2"/>
          <p:cNvPicPr>
            <a:picLocks noChangeAspect="1"/>
          </p:cNvPicPr>
          <p:nvPr/>
        </p:nvPicPr>
        <p:blipFill>
          <a:blip r:embed="rId2"/>
          <a:stretch>
            <a:fillRect/>
          </a:stretch>
        </p:blipFill>
        <p:spPr>
          <a:xfrm>
            <a:off x="1940526" y="3658400"/>
            <a:ext cx="5760720" cy="319960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2170" y="5879338"/>
            <a:ext cx="1978152" cy="824230"/>
          </a:xfrm>
          <a:prstGeom prst="rect">
            <a:avLst/>
          </a:prstGeom>
        </p:spPr>
      </p:pic>
    </p:spTree>
    <p:extLst>
      <p:ext uri="{BB962C8B-B14F-4D97-AF65-F5344CB8AC3E}">
        <p14:creationId xmlns:p14="http://schemas.microsoft.com/office/powerpoint/2010/main" val="1397689271"/>
      </p:ext>
    </p:extLst>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riangle 1"/>
          <p:cNvSpPr/>
          <p:nvPr/>
        </p:nvSpPr>
        <p:spPr>
          <a:xfrm>
            <a:off x="3691489" y="585216"/>
            <a:ext cx="1994222" cy="1243617"/>
          </a:xfrm>
          <a:prstGeom prst="triangle">
            <a:avLst/>
          </a:prstGeom>
          <a:solidFill>
            <a:schemeClr val="accent3">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0070C0"/>
              </a:solidFill>
            </a:endParaRPr>
          </a:p>
        </p:txBody>
      </p:sp>
      <p:sp>
        <p:nvSpPr>
          <p:cNvPr id="3" name="Trapezoid 2"/>
          <p:cNvSpPr/>
          <p:nvPr/>
        </p:nvSpPr>
        <p:spPr>
          <a:xfrm>
            <a:off x="2786250" y="1960803"/>
            <a:ext cx="3830627" cy="1153717"/>
          </a:xfrm>
          <a:prstGeom prst="trapezoid">
            <a:avLst>
              <a:gd name="adj" fmla="val 76948"/>
            </a:avLst>
          </a:prstGeom>
          <a:solidFill>
            <a:schemeClr val="accent1">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0070C0"/>
              </a:solidFill>
            </a:endParaRPr>
          </a:p>
        </p:txBody>
      </p:sp>
      <p:sp>
        <p:nvSpPr>
          <p:cNvPr id="4" name="Trapezoid 3"/>
          <p:cNvSpPr/>
          <p:nvPr/>
        </p:nvSpPr>
        <p:spPr>
          <a:xfrm>
            <a:off x="896112" y="4588715"/>
            <a:ext cx="7589520" cy="1153717"/>
          </a:xfrm>
          <a:prstGeom prst="trapezoid">
            <a:avLst>
              <a:gd name="adj" fmla="val 76948"/>
            </a:avLst>
          </a:prstGeom>
          <a:solidFill>
            <a:schemeClr val="accent6">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rapezoid 4"/>
          <p:cNvSpPr/>
          <p:nvPr/>
        </p:nvSpPr>
        <p:spPr>
          <a:xfrm>
            <a:off x="1852044" y="3218059"/>
            <a:ext cx="5681380" cy="1153717"/>
          </a:xfrm>
          <a:prstGeom prst="trapezoid">
            <a:avLst>
              <a:gd name="adj" fmla="val 76948"/>
            </a:avLst>
          </a:prstGeom>
          <a:solidFill>
            <a:schemeClr val="accent4">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0070C0"/>
              </a:solidFill>
            </a:endParaRPr>
          </a:p>
        </p:txBody>
      </p:sp>
      <p:sp>
        <p:nvSpPr>
          <p:cNvPr id="8" name="TextBox 7"/>
          <p:cNvSpPr txBox="1"/>
          <p:nvPr/>
        </p:nvSpPr>
        <p:spPr>
          <a:xfrm>
            <a:off x="1852044" y="745359"/>
            <a:ext cx="2085827" cy="830997"/>
          </a:xfrm>
          <a:prstGeom prst="rect">
            <a:avLst/>
          </a:prstGeom>
          <a:noFill/>
        </p:spPr>
        <p:txBody>
          <a:bodyPr wrap="none" rtlCol="0">
            <a:spAutoFit/>
          </a:bodyPr>
          <a:lstStyle/>
          <a:p>
            <a:r>
              <a:rPr lang="en-US" sz="2400" dirty="0" err="1" smtClean="0">
                <a:solidFill>
                  <a:srgbClr val="0070C0"/>
                </a:solidFill>
              </a:rPr>
              <a:t>Ffrindiau</a:t>
            </a:r>
            <a:r>
              <a:rPr lang="en-US" sz="2400" dirty="0" smtClean="0">
                <a:solidFill>
                  <a:srgbClr val="0070C0"/>
                </a:solidFill>
              </a:rPr>
              <a:t> </a:t>
            </a:r>
            <a:r>
              <a:rPr lang="en-US" sz="2400" dirty="0" err="1" smtClean="0">
                <a:solidFill>
                  <a:srgbClr val="0070C0"/>
                </a:solidFill>
              </a:rPr>
              <a:t>gorau</a:t>
            </a:r>
            <a:endParaRPr lang="en-US" sz="2400" dirty="0" smtClean="0">
              <a:solidFill>
                <a:srgbClr val="0070C0"/>
              </a:solidFill>
            </a:endParaRPr>
          </a:p>
          <a:p>
            <a:endParaRPr lang="en-US" sz="2400" dirty="0">
              <a:solidFill>
                <a:srgbClr val="0070C0"/>
              </a:solidFill>
            </a:endParaRPr>
          </a:p>
        </p:txBody>
      </p:sp>
      <p:sp>
        <p:nvSpPr>
          <p:cNvPr id="9" name="TextBox 8"/>
          <p:cNvSpPr txBox="1"/>
          <p:nvPr/>
        </p:nvSpPr>
        <p:spPr>
          <a:xfrm>
            <a:off x="5692963" y="745359"/>
            <a:ext cx="2059988" cy="461665"/>
          </a:xfrm>
          <a:prstGeom prst="rect">
            <a:avLst/>
          </a:prstGeom>
          <a:noFill/>
        </p:spPr>
        <p:txBody>
          <a:bodyPr wrap="none" rtlCol="0">
            <a:spAutoFit/>
          </a:bodyPr>
          <a:lstStyle/>
          <a:p>
            <a:r>
              <a:rPr lang="en-US" sz="2400" dirty="0" smtClean="0">
                <a:solidFill>
                  <a:srgbClr val="0070C0"/>
                </a:solidFill>
              </a:rPr>
              <a:t>Closest Friends</a:t>
            </a:r>
            <a:endParaRPr lang="en-US" sz="2400" dirty="0">
              <a:solidFill>
                <a:srgbClr val="0070C0"/>
              </a:solidFill>
            </a:endParaRPr>
          </a:p>
        </p:txBody>
      </p:sp>
      <p:sp>
        <p:nvSpPr>
          <p:cNvPr id="10" name="TextBox 9"/>
          <p:cNvSpPr txBox="1"/>
          <p:nvPr/>
        </p:nvSpPr>
        <p:spPr>
          <a:xfrm>
            <a:off x="3506204" y="2438160"/>
            <a:ext cx="2179507" cy="523220"/>
          </a:xfrm>
          <a:prstGeom prst="rect">
            <a:avLst/>
          </a:prstGeom>
          <a:noFill/>
        </p:spPr>
        <p:txBody>
          <a:bodyPr wrap="none" rtlCol="0">
            <a:spAutoFit/>
          </a:bodyPr>
          <a:lstStyle/>
          <a:p>
            <a:r>
              <a:rPr lang="en-US" sz="2800" dirty="0" err="1" smtClean="0">
                <a:solidFill>
                  <a:srgbClr val="0070C0"/>
                </a:solidFill>
              </a:rPr>
              <a:t>Teulu</a:t>
            </a:r>
            <a:r>
              <a:rPr lang="en-US" sz="2800" dirty="0" smtClean="0">
                <a:solidFill>
                  <a:srgbClr val="0070C0"/>
                </a:solidFill>
              </a:rPr>
              <a:t> - Family</a:t>
            </a:r>
            <a:endParaRPr lang="en-US" sz="2800" dirty="0">
              <a:solidFill>
                <a:srgbClr val="0070C0"/>
              </a:solidFill>
            </a:endParaRPr>
          </a:p>
        </p:txBody>
      </p:sp>
      <p:sp>
        <p:nvSpPr>
          <p:cNvPr id="11" name="TextBox 10"/>
          <p:cNvSpPr txBox="1"/>
          <p:nvPr/>
        </p:nvSpPr>
        <p:spPr>
          <a:xfrm>
            <a:off x="2545638" y="3616240"/>
            <a:ext cx="4536050" cy="523220"/>
          </a:xfrm>
          <a:prstGeom prst="rect">
            <a:avLst/>
          </a:prstGeom>
          <a:noFill/>
        </p:spPr>
        <p:txBody>
          <a:bodyPr wrap="none" rtlCol="0">
            <a:spAutoFit/>
          </a:bodyPr>
          <a:lstStyle/>
          <a:p>
            <a:r>
              <a:rPr lang="en-US" sz="2800" dirty="0" err="1" smtClean="0">
                <a:solidFill>
                  <a:srgbClr val="0070C0"/>
                </a:solidFill>
              </a:rPr>
              <a:t>Ffrindiau</a:t>
            </a:r>
            <a:r>
              <a:rPr lang="en-US" sz="2800" dirty="0" smtClean="0">
                <a:solidFill>
                  <a:srgbClr val="0070C0"/>
                </a:solidFill>
              </a:rPr>
              <a:t> </a:t>
            </a:r>
            <a:r>
              <a:rPr lang="en-US" sz="2800" dirty="0" err="1" smtClean="0">
                <a:solidFill>
                  <a:srgbClr val="0070C0"/>
                </a:solidFill>
              </a:rPr>
              <a:t>arall</a:t>
            </a:r>
            <a:r>
              <a:rPr lang="en-US" sz="2800" dirty="0" smtClean="0">
                <a:solidFill>
                  <a:srgbClr val="0070C0"/>
                </a:solidFill>
              </a:rPr>
              <a:t> </a:t>
            </a:r>
            <a:r>
              <a:rPr lang="mr-IN" sz="2800" dirty="0" smtClean="0">
                <a:solidFill>
                  <a:srgbClr val="0070C0"/>
                </a:solidFill>
              </a:rPr>
              <a:t>–</a:t>
            </a:r>
            <a:r>
              <a:rPr lang="en-US" sz="2800" dirty="0" smtClean="0">
                <a:solidFill>
                  <a:srgbClr val="0070C0"/>
                </a:solidFill>
              </a:rPr>
              <a:t> Other Friends</a:t>
            </a:r>
            <a:endParaRPr lang="en-US" sz="2800" dirty="0">
              <a:solidFill>
                <a:srgbClr val="0070C0"/>
              </a:solidFill>
            </a:endParaRPr>
          </a:p>
        </p:txBody>
      </p:sp>
      <p:sp>
        <p:nvSpPr>
          <p:cNvPr id="12" name="TextBox 11"/>
          <p:cNvSpPr txBox="1"/>
          <p:nvPr/>
        </p:nvSpPr>
        <p:spPr>
          <a:xfrm>
            <a:off x="2545638" y="4986896"/>
            <a:ext cx="4660443" cy="523220"/>
          </a:xfrm>
          <a:prstGeom prst="rect">
            <a:avLst/>
          </a:prstGeom>
          <a:noFill/>
        </p:spPr>
        <p:txBody>
          <a:bodyPr wrap="none" rtlCol="0">
            <a:spAutoFit/>
          </a:bodyPr>
          <a:lstStyle/>
          <a:p>
            <a:r>
              <a:rPr lang="en-US" sz="2800" dirty="0" err="1" smtClean="0">
                <a:solidFill>
                  <a:srgbClr val="0070C0"/>
                </a:solidFill>
              </a:rPr>
              <a:t>Cydnabyddwyr</a:t>
            </a:r>
            <a:r>
              <a:rPr lang="en-US" sz="2800" dirty="0" smtClean="0">
                <a:solidFill>
                  <a:srgbClr val="0070C0"/>
                </a:solidFill>
              </a:rPr>
              <a:t>- Acquaintances</a:t>
            </a:r>
            <a:endParaRPr lang="en-US" sz="2800" dirty="0">
              <a:solidFill>
                <a:srgbClr val="0070C0"/>
              </a:solidFill>
            </a:endParaRPr>
          </a:p>
        </p:txBody>
      </p:sp>
      <p:cxnSp>
        <p:nvCxnSpPr>
          <p:cNvPr id="14" name="Straight Connector 13"/>
          <p:cNvCxnSpPr>
            <a:stCxn id="9" idx="1"/>
          </p:cNvCxnSpPr>
          <p:nvPr/>
        </p:nvCxnSpPr>
        <p:spPr>
          <a:xfrm flipH="1">
            <a:off x="5138928" y="976192"/>
            <a:ext cx="554035" cy="450272"/>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flipH="1" flipV="1">
            <a:off x="3867196" y="974886"/>
            <a:ext cx="566530" cy="451578"/>
          </a:xfrm>
          <a:prstGeom prst="line">
            <a:avLst/>
          </a:prstGeom>
        </p:spPr>
        <p:style>
          <a:lnRef idx="2">
            <a:schemeClr val="accent1"/>
          </a:lnRef>
          <a:fillRef idx="0">
            <a:schemeClr val="accent1"/>
          </a:fillRef>
          <a:effectRef idx="1">
            <a:schemeClr val="accent1"/>
          </a:effectRef>
          <a:fontRef idx="minor">
            <a:schemeClr val="tx1"/>
          </a:fontRef>
        </p:style>
      </p:cxnSp>
      <p:sp>
        <p:nvSpPr>
          <p:cNvPr id="18" name="TextBox 17"/>
          <p:cNvSpPr txBox="1"/>
          <p:nvPr/>
        </p:nvSpPr>
        <p:spPr>
          <a:xfrm>
            <a:off x="6192513" y="6400011"/>
            <a:ext cx="1991251" cy="461665"/>
          </a:xfrm>
          <a:prstGeom prst="rect">
            <a:avLst/>
          </a:prstGeom>
          <a:noFill/>
        </p:spPr>
        <p:txBody>
          <a:bodyPr wrap="none" rtlCol="0">
            <a:spAutoFit/>
          </a:bodyPr>
          <a:lstStyle/>
          <a:p>
            <a:r>
              <a:rPr lang="en-US" sz="2400" dirty="0" smtClean="0"/>
              <a:t>Dunbar (1992)</a:t>
            </a:r>
            <a:endParaRPr lang="en-US" sz="2400" dirty="0"/>
          </a:p>
        </p:txBody>
      </p:sp>
      <p:sp>
        <p:nvSpPr>
          <p:cNvPr id="19" name="Rectangle 18"/>
          <p:cNvSpPr/>
          <p:nvPr/>
        </p:nvSpPr>
        <p:spPr>
          <a:xfrm>
            <a:off x="5685711" y="6030679"/>
            <a:ext cx="2614818" cy="369332"/>
          </a:xfrm>
          <a:prstGeom prst="rect">
            <a:avLst/>
          </a:prstGeom>
        </p:spPr>
        <p:txBody>
          <a:bodyPr wrap="none">
            <a:spAutoFit/>
          </a:bodyPr>
          <a:lstStyle/>
          <a:p>
            <a:r>
              <a:rPr lang="en-US">
                <a:latin typeface="PT Serif" charset="0"/>
              </a:rPr>
              <a:t>Social Brain Hypothesis</a:t>
            </a:r>
            <a:endParaRPr lang="en-US"/>
          </a:p>
        </p:txBody>
      </p:sp>
      <p:sp>
        <p:nvSpPr>
          <p:cNvPr id="20" name="TextBox 19"/>
          <p:cNvSpPr txBox="1"/>
          <p:nvPr/>
        </p:nvSpPr>
        <p:spPr>
          <a:xfrm>
            <a:off x="384284" y="5942213"/>
            <a:ext cx="4049442" cy="369332"/>
          </a:xfrm>
          <a:prstGeom prst="rect">
            <a:avLst/>
          </a:prstGeom>
          <a:noFill/>
        </p:spPr>
        <p:txBody>
          <a:bodyPr wrap="none" rtlCol="0">
            <a:spAutoFit/>
          </a:bodyPr>
          <a:lstStyle/>
          <a:p>
            <a:r>
              <a:rPr lang="en-US" dirty="0" err="1" smtClean="0"/>
              <a:t>Damcaniaeth</a:t>
            </a:r>
            <a:r>
              <a:rPr lang="en-US" dirty="0" smtClean="0"/>
              <a:t> </a:t>
            </a:r>
            <a:r>
              <a:rPr lang="en-US" dirty="0" err="1" smtClean="0"/>
              <a:t>Yr</a:t>
            </a:r>
            <a:r>
              <a:rPr lang="en-US" dirty="0" smtClean="0"/>
              <a:t> </a:t>
            </a:r>
            <a:r>
              <a:rPr lang="en-US" dirty="0" err="1" smtClean="0"/>
              <a:t>Ymennydd</a:t>
            </a:r>
            <a:r>
              <a:rPr lang="en-US" dirty="0" smtClean="0"/>
              <a:t> </a:t>
            </a:r>
            <a:r>
              <a:rPr lang="en-US" dirty="0" err="1" smtClean="0"/>
              <a:t>Gymdeithasol</a:t>
            </a:r>
            <a:endParaRPr lang="en-US" dirty="0"/>
          </a:p>
        </p:txBody>
      </p:sp>
      <p:sp>
        <p:nvSpPr>
          <p:cNvPr id="21" name="TextBox 20"/>
          <p:cNvSpPr txBox="1"/>
          <p:nvPr/>
        </p:nvSpPr>
        <p:spPr>
          <a:xfrm>
            <a:off x="6722957" y="1724595"/>
            <a:ext cx="1237839" cy="923330"/>
          </a:xfrm>
          <a:prstGeom prst="rect">
            <a:avLst/>
          </a:prstGeom>
          <a:noFill/>
        </p:spPr>
        <p:txBody>
          <a:bodyPr wrap="none" rtlCol="0">
            <a:spAutoFit/>
          </a:bodyPr>
          <a:lstStyle/>
          <a:p>
            <a:r>
              <a:rPr lang="en-US" sz="5400" dirty="0" smtClean="0">
                <a:solidFill>
                  <a:srgbClr val="0070C0"/>
                </a:solidFill>
              </a:rPr>
              <a:t>150</a:t>
            </a:r>
            <a:endParaRPr lang="en-US" sz="5400" dirty="0">
              <a:solidFill>
                <a:srgbClr val="0070C0"/>
              </a:solidFill>
            </a:endParaRPr>
          </a:p>
        </p:txBody>
      </p:sp>
      <p:sp>
        <p:nvSpPr>
          <p:cNvPr id="22" name="TextBox 21"/>
          <p:cNvSpPr txBox="1"/>
          <p:nvPr/>
        </p:nvSpPr>
        <p:spPr>
          <a:xfrm>
            <a:off x="1522093" y="1767744"/>
            <a:ext cx="1237839" cy="923330"/>
          </a:xfrm>
          <a:prstGeom prst="rect">
            <a:avLst/>
          </a:prstGeom>
          <a:noFill/>
        </p:spPr>
        <p:txBody>
          <a:bodyPr wrap="none" rtlCol="0">
            <a:spAutoFit/>
          </a:bodyPr>
          <a:lstStyle/>
          <a:p>
            <a:r>
              <a:rPr lang="en-US" sz="5400" dirty="0" smtClean="0">
                <a:solidFill>
                  <a:srgbClr val="0070C0"/>
                </a:solidFill>
              </a:rPr>
              <a:t>150</a:t>
            </a:r>
            <a:endParaRPr lang="en-US" sz="5400" dirty="0">
              <a:solidFill>
                <a:srgbClr val="0070C0"/>
              </a:solidFill>
            </a:endParaRPr>
          </a:p>
        </p:txBody>
      </p:sp>
      <p:pic>
        <p:nvPicPr>
          <p:cNvPr id="23" name="Picture 2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288497"/>
            <a:ext cx="1450260" cy="604275"/>
          </a:xfrm>
          <a:prstGeom prst="rect">
            <a:avLst/>
          </a:prstGeom>
        </p:spPr>
      </p:pic>
    </p:spTree>
    <p:extLst>
      <p:ext uri="{BB962C8B-B14F-4D97-AF65-F5344CB8AC3E}">
        <p14:creationId xmlns:p14="http://schemas.microsoft.com/office/powerpoint/2010/main" val="788489957"/>
      </p:ext>
    </p:extLst>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37360" y="513414"/>
            <a:ext cx="5102352" cy="2733863"/>
          </a:xfrm>
          <a:prstGeom prst="rect">
            <a:avLst/>
          </a:prstGeom>
        </p:spPr>
      </p:pic>
      <p:sp>
        <p:nvSpPr>
          <p:cNvPr id="5" name="Rectangle 4"/>
          <p:cNvSpPr/>
          <p:nvPr/>
        </p:nvSpPr>
        <p:spPr>
          <a:xfrm>
            <a:off x="4617720" y="3803268"/>
            <a:ext cx="4078224" cy="1477328"/>
          </a:xfrm>
          <a:prstGeom prst="rect">
            <a:avLst/>
          </a:prstGeom>
        </p:spPr>
        <p:txBody>
          <a:bodyPr wrap="square">
            <a:spAutoFit/>
          </a:bodyPr>
          <a:lstStyle/>
          <a:p>
            <a:r>
              <a:rPr lang="en-US" b="1" dirty="0">
                <a:solidFill>
                  <a:srgbClr val="333333"/>
                </a:solidFill>
                <a:latin typeface="PT Serif" charset="0"/>
              </a:rPr>
              <a:t>The researchers </a:t>
            </a:r>
            <a:r>
              <a:rPr lang="en-US" b="1" dirty="0" err="1">
                <a:solidFill>
                  <a:srgbClr val="333333"/>
                </a:solidFill>
                <a:latin typeface="PT Serif" charset="0"/>
              </a:rPr>
              <a:t>analysed</a:t>
            </a:r>
            <a:r>
              <a:rPr lang="en-US" b="1" dirty="0">
                <a:solidFill>
                  <a:srgbClr val="333333"/>
                </a:solidFill>
                <a:latin typeface="PT Serif" charset="0"/>
              </a:rPr>
              <a:t> phone call data of 34.9 million users all over Europe from the year 2007 to arrive to the conclusion of their hypothesis.</a:t>
            </a:r>
            <a:endParaRPr lang="en-US" b="1" i="0" dirty="0">
              <a:solidFill>
                <a:srgbClr val="333333"/>
              </a:solidFill>
              <a:effectLst/>
              <a:latin typeface="PT Serif" charset="0"/>
            </a:endParaRPr>
          </a:p>
        </p:txBody>
      </p:sp>
      <p:sp>
        <p:nvSpPr>
          <p:cNvPr id="6" name="TextBox 5"/>
          <p:cNvSpPr txBox="1"/>
          <p:nvPr/>
        </p:nvSpPr>
        <p:spPr>
          <a:xfrm>
            <a:off x="539496" y="3726324"/>
            <a:ext cx="3474720" cy="1631216"/>
          </a:xfrm>
          <a:prstGeom prst="rect">
            <a:avLst/>
          </a:prstGeom>
          <a:noFill/>
        </p:spPr>
        <p:txBody>
          <a:bodyPr wrap="square" rtlCol="0">
            <a:spAutoFit/>
          </a:bodyPr>
          <a:lstStyle/>
          <a:p>
            <a:r>
              <a:rPr lang="en-US" sz="2000" dirty="0" err="1">
                <a:solidFill>
                  <a:srgbClr val="0070C0"/>
                </a:solidFill>
              </a:rPr>
              <a:t>Dadansoddodd</a:t>
            </a:r>
            <a:r>
              <a:rPr lang="en-US" sz="2000" dirty="0">
                <a:solidFill>
                  <a:srgbClr val="0070C0"/>
                </a:solidFill>
              </a:rPr>
              <a:t> </a:t>
            </a:r>
            <a:r>
              <a:rPr lang="en-US" sz="2000" dirty="0" err="1">
                <a:solidFill>
                  <a:srgbClr val="0070C0"/>
                </a:solidFill>
              </a:rPr>
              <a:t>yr</a:t>
            </a:r>
            <a:r>
              <a:rPr lang="en-US" sz="2000" dirty="0">
                <a:solidFill>
                  <a:srgbClr val="0070C0"/>
                </a:solidFill>
              </a:rPr>
              <a:t> </a:t>
            </a:r>
            <a:r>
              <a:rPr lang="en-US" sz="2000" dirty="0" err="1">
                <a:solidFill>
                  <a:srgbClr val="0070C0"/>
                </a:solidFill>
              </a:rPr>
              <a:t>ymchwilwyr</a:t>
            </a:r>
            <a:r>
              <a:rPr lang="en-US" sz="2000" dirty="0">
                <a:solidFill>
                  <a:srgbClr val="0070C0"/>
                </a:solidFill>
              </a:rPr>
              <a:t> </a:t>
            </a:r>
            <a:r>
              <a:rPr lang="en-US" sz="2000" dirty="0" err="1">
                <a:solidFill>
                  <a:srgbClr val="0070C0"/>
                </a:solidFill>
              </a:rPr>
              <a:t>ddata</a:t>
            </a:r>
            <a:r>
              <a:rPr lang="en-US" sz="2000" dirty="0">
                <a:solidFill>
                  <a:srgbClr val="0070C0"/>
                </a:solidFill>
              </a:rPr>
              <a:t> </a:t>
            </a:r>
            <a:r>
              <a:rPr lang="en-US" sz="2000" dirty="0" err="1">
                <a:solidFill>
                  <a:srgbClr val="0070C0"/>
                </a:solidFill>
              </a:rPr>
              <a:t>galwadau</a:t>
            </a:r>
            <a:r>
              <a:rPr lang="en-US" sz="2000" dirty="0">
                <a:solidFill>
                  <a:srgbClr val="0070C0"/>
                </a:solidFill>
              </a:rPr>
              <a:t> </a:t>
            </a:r>
            <a:r>
              <a:rPr lang="en-US" sz="2000" dirty="0" err="1">
                <a:solidFill>
                  <a:srgbClr val="0070C0"/>
                </a:solidFill>
              </a:rPr>
              <a:t>ffôn</a:t>
            </a:r>
            <a:r>
              <a:rPr lang="en-US" sz="2000" dirty="0">
                <a:solidFill>
                  <a:srgbClr val="0070C0"/>
                </a:solidFill>
              </a:rPr>
              <a:t> o 34.9 </a:t>
            </a:r>
            <a:r>
              <a:rPr lang="en-US" sz="2000" dirty="0" err="1">
                <a:solidFill>
                  <a:srgbClr val="0070C0"/>
                </a:solidFill>
              </a:rPr>
              <a:t>miliwn</a:t>
            </a:r>
            <a:r>
              <a:rPr lang="en-US" sz="2000" dirty="0">
                <a:solidFill>
                  <a:srgbClr val="0070C0"/>
                </a:solidFill>
              </a:rPr>
              <a:t> o </a:t>
            </a:r>
            <a:r>
              <a:rPr lang="en-US" sz="2000" dirty="0" err="1">
                <a:solidFill>
                  <a:srgbClr val="0070C0"/>
                </a:solidFill>
              </a:rPr>
              <a:t>ddefnyddwyr</a:t>
            </a:r>
            <a:r>
              <a:rPr lang="en-US" sz="2000" dirty="0">
                <a:solidFill>
                  <a:srgbClr val="0070C0"/>
                </a:solidFill>
              </a:rPr>
              <a:t> </a:t>
            </a:r>
            <a:r>
              <a:rPr lang="en-US" sz="2000" dirty="0" err="1">
                <a:solidFill>
                  <a:srgbClr val="0070C0"/>
                </a:solidFill>
              </a:rPr>
              <a:t>ledled</a:t>
            </a:r>
            <a:r>
              <a:rPr lang="en-US" sz="2000" dirty="0">
                <a:solidFill>
                  <a:srgbClr val="0070C0"/>
                </a:solidFill>
              </a:rPr>
              <a:t> </a:t>
            </a:r>
            <a:r>
              <a:rPr lang="en-US" sz="2000" dirty="0" err="1">
                <a:solidFill>
                  <a:srgbClr val="0070C0"/>
                </a:solidFill>
              </a:rPr>
              <a:t>Ewrop</a:t>
            </a:r>
            <a:r>
              <a:rPr lang="en-US" sz="2000" dirty="0">
                <a:solidFill>
                  <a:srgbClr val="0070C0"/>
                </a:solidFill>
              </a:rPr>
              <a:t> o </a:t>
            </a:r>
            <a:r>
              <a:rPr lang="en-US" sz="2000" dirty="0" err="1">
                <a:solidFill>
                  <a:srgbClr val="0070C0"/>
                </a:solidFill>
              </a:rPr>
              <a:t>flwyddyn</a:t>
            </a:r>
            <a:r>
              <a:rPr lang="en-US" sz="2000" dirty="0">
                <a:solidFill>
                  <a:srgbClr val="0070C0"/>
                </a:solidFill>
              </a:rPr>
              <a:t> 2007 </a:t>
            </a:r>
            <a:r>
              <a:rPr lang="en-US" sz="2000" dirty="0" err="1">
                <a:solidFill>
                  <a:srgbClr val="0070C0"/>
                </a:solidFill>
              </a:rPr>
              <a:t>i</a:t>
            </a:r>
            <a:r>
              <a:rPr lang="en-US" sz="2000" dirty="0">
                <a:solidFill>
                  <a:srgbClr val="0070C0"/>
                </a:solidFill>
              </a:rPr>
              <a:t> </a:t>
            </a:r>
            <a:r>
              <a:rPr lang="en-US" sz="2000" dirty="0" err="1">
                <a:solidFill>
                  <a:srgbClr val="0070C0"/>
                </a:solidFill>
              </a:rPr>
              <a:t>ddod</a:t>
            </a:r>
            <a:r>
              <a:rPr lang="en-US" sz="2000" dirty="0">
                <a:solidFill>
                  <a:srgbClr val="0070C0"/>
                </a:solidFill>
              </a:rPr>
              <a:t> </a:t>
            </a:r>
            <a:r>
              <a:rPr lang="en-US" sz="2000" dirty="0" err="1">
                <a:solidFill>
                  <a:srgbClr val="0070C0"/>
                </a:solidFill>
              </a:rPr>
              <a:t>i</a:t>
            </a:r>
            <a:r>
              <a:rPr lang="en-US" sz="2000" dirty="0">
                <a:solidFill>
                  <a:srgbClr val="0070C0"/>
                </a:solidFill>
              </a:rPr>
              <a:t> </a:t>
            </a:r>
            <a:r>
              <a:rPr lang="en-US" sz="2000" dirty="0" err="1">
                <a:solidFill>
                  <a:srgbClr val="0070C0"/>
                </a:solidFill>
              </a:rPr>
              <a:t>gasgliad</a:t>
            </a:r>
            <a:r>
              <a:rPr lang="en-US" sz="2000" dirty="0">
                <a:solidFill>
                  <a:srgbClr val="0070C0"/>
                </a:solidFill>
              </a:rPr>
              <a:t> </a:t>
            </a:r>
            <a:r>
              <a:rPr lang="en-US" sz="2000" dirty="0" err="1">
                <a:solidFill>
                  <a:srgbClr val="0070C0"/>
                </a:solidFill>
              </a:rPr>
              <a:t>eu</a:t>
            </a:r>
            <a:r>
              <a:rPr lang="en-US" sz="2000" dirty="0">
                <a:solidFill>
                  <a:srgbClr val="0070C0"/>
                </a:solidFill>
              </a:rPr>
              <a:t> </a:t>
            </a:r>
            <a:r>
              <a:rPr lang="en-US" sz="2000" dirty="0" err="1">
                <a:solidFill>
                  <a:srgbClr val="0070C0"/>
                </a:solidFill>
              </a:rPr>
              <a:t>rhagdybiaeth</a:t>
            </a:r>
            <a:r>
              <a:rPr lang="en-US" sz="2000" dirty="0">
                <a:solidFill>
                  <a:srgbClr val="0070C0"/>
                </a:solidFill>
              </a:rPr>
              <a:t>.</a:t>
            </a:r>
          </a:p>
        </p:txBody>
      </p:sp>
      <p:sp>
        <p:nvSpPr>
          <p:cNvPr id="7" name="TextBox 6"/>
          <p:cNvSpPr txBox="1"/>
          <p:nvPr/>
        </p:nvSpPr>
        <p:spPr>
          <a:xfrm>
            <a:off x="7424928" y="3016444"/>
            <a:ext cx="806631" cy="461665"/>
          </a:xfrm>
          <a:prstGeom prst="rect">
            <a:avLst/>
          </a:prstGeom>
          <a:noFill/>
        </p:spPr>
        <p:txBody>
          <a:bodyPr wrap="none" rtlCol="0">
            <a:spAutoFit/>
          </a:bodyPr>
          <a:lstStyle/>
          <a:p>
            <a:r>
              <a:rPr lang="en-US" sz="2400" dirty="0" smtClean="0"/>
              <a:t>2007</a:t>
            </a:r>
            <a:endParaRPr lang="en-US" sz="2400"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099646616"/>
      </p:ext>
    </p:extLst>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404" y="174899"/>
            <a:ext cx="6384036" cy="4152881"/>
          </a:xfrm>
          <a:prstGeom prst="rect">
            <a:avLst/>
          </a:prstGeom>
        </p:spPr>
      </p:pic>
      <p:sp>
        <p:nvSpPr>
          <p:cNvPr id="3" name="Rectangle 2"/>
          <p:cNvSpPr/>
          <p:nvPr/>
        </p:nvSpPr>
        <p:spPr>
          <a:xfrm>
            <a:off x="3931920" y="4327780"/>
            <a:ext cx="4956048" cy="923330"/>
          </a:xfrm>
          <a:prstGeom prst="rect">
            <a:avLst/>
          </a:prstGeom>
        </p:spPr>
        <p:txBody>
          <a:bodyPr wrap="square">
            <a:spAutoFit/>
          </a:bodyPr>
          <a:lstStyle/>
          <a:p>
            <a:r>
              <a:rPr lang="en-US" dirty="0" err="1">
                <a:solidFill>
                  <a:srgbClr val="2C3841"/>
                </a:solidFill>
                <a:latin typeface="Roboto" charset="0"/>
              </a:rPr>
              <a:t>Beetham</a:t>
            </a:r>
            <a:r>
              <a:rPr lang="en-US" dirty="0">
                <a:solidFill>
                  <a:srgbClr val="2C3841"/>
                </a:solidFill>
                <a:latin typeface="Roboto" charset="0"/>
              </a:rPr>
              <a:t> and Sharpe ‘pyramid model’ of digital literacy development model (2010</a:t>
            </a:r>
            <a:r>
              <a:rPr lang="en-US" dirty="0" smtClean="0">
                <a:solidFill>
                  <a:srgbClr val="2C3841"/>
                </a:solidFill>
                <a:latin typeface="Roboto" charset="0"/>
              </a:rPr>
              <a:t>)</a:t>
            </a:r>
          </a:p>
          <a:p>
            <a:endParaRPr lang="en-US" dirty="0"/>
          </a:p>
        </p:txBody>
      </p:sp>
      <p:sp>
        <p:nvSpPr>
          <p:cNvPr id="4" name="Rectangle 3"/>
          <p:cNvSpPr/>
          <p:nvPr/>
        </p:nvSpPr>
        <p:spPr>
          <a:xfrm>
            <a:off x="291084" y="4927944"/>
            <a:ext cx="8121396" cy="646331"/>
          </a:xfrm>
          <a:prstGeom prst="rect">
            <a:avLst/>
          </a:prstGeom>
        </p:spPr>
        <p:txBody>
          <a:bodyPr wrap="square">
            <a:spAutoFit/>
          </a:bodyPr>
          <a:lstStyle/>
          <a:p>
            <a:r>
              <a:rPr lang="en-US" dirty="0">
                <a:hlinkClick r:id="rId3"/>
              </a:rPr>
              <a:t>https://</a:t>
            </a:r>
            <a:r>
              <a:rPr lang="en-US" dirty="0" smtClean="0">
                <a:hlinkClick r:id="rId3"/>
              </a:rPr>
              <a:t>www.jisc.ac.uk/full-guide/developing-digital-literacies</a:t>
            </a:r>
            <a:endParaRPr lang="en-US" dirty="0" smtClean="0"/>
          </a:p>
          <a:p>
            <a:endParaRPr lang="en-US"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953710325"/>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69664" y="1993392"/>
            <a:ext cx="659155" cy="369332"/>
          </a:xfrm>
          <a:prstGeom prst="rect">
            <a:avLst/>
          </a:prstGeom>
          <a:noFill/>
        </p:spPr>
        <p:txBody>
          <a:bodyPr wrap="none" rtlCol="0">
            <a:spAutoFit/>
          </a:bodyPr>
          <a:lstStyle/>
          <a:p>
            <a:r>
              <a:rPr lang="en-US" dirty="0" smtClean="0"/>
              <a:t>HWB</a:t>
            </a:r>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2741" y="444508"/>
            <a:ext cx="4953000" cy="3467100"/>
          </a:xfrm>
          <a:prstGeom prst="rect">
            <a:avLst/>
          </a:prstGeom>
        </p:spPr>
      </p:pic>
      <p:sp>
        <p:nvSpPr>
          <p:cNvPr id="4" name="TextBox 3"/>
          <p:cNvSpPr txBox="1"/>
          <p:nvPr/>
        </p:nvSpPr>
        <p:spPr>
          <a:xfrm>
            <a:off x="1682496" y="4106724"/>
            <a:ext cx="6003951" cy="1754326"/>
          </a:xfrm>
          <a:prstGeom prst="rect">
            <a:avLst/>
          </a:prstGeom>
          <a:noFill/>
        </p:spPr>
        <p:txBody>
          <a:bodyPr wrap="none" rtlCol="0">
            <a:spAutoFit/>
          </a:bodyPr>
          <a:lstStyle/>
          <a:p>
            <a:r>
              <a:rPr lang="en-US" sz="5400" b="1" dirty="0" err="1" smtClean="0"/>
              <a:t>Dibyniaeth</a:t>
            </a:r>
            <a:r>
              <a:rPr lang="en-US" sz="5400" b="1" dirty="0" smtClean="0"/>
              <a:t> </a:t>
            </a:r>
            <a:r>
              <a:rPr lang="en-US" sz="5400" b="1" dirty="0" err="1" smtClean="0"/>
              <a:t>Digidol</a:t>
            </a:r>
            <a:r>
              <a:rPr lang="en-US" sz="5400" b="1" dirty="0" smtClean="0"/>
              <a:t> </a:t>
            </a:r>
            <a:endParaRPr lang="cy-GB" sz="5400" b="1" dirty="0" smtClean="0"/>
          </a:p>
          <a:p>
            <a:r>
              <a:rPr lang="en-US" sz="5400" b="1" dirty="0" smtClean="0"/>
              <a:t>Digital Dependency</a:t>
            </a:r>
            <a:endParaRPr lang="en-US" sz="5400" b="1"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707669587"/>
      </p:ext>
    </p:extLst>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 name="So we have the internet safety of children….. how about you?…"/>
          <p:cNvSpPr txBox="1">
            <a:spLocks noGrp="1"/>
          </p:cNvSpPr>
          <p:nvPr>
            <p:ph type="title"/>
          </p:nvPr>
        </p:nvSpPr>
        <p:spPr>
          <a:xfrm>
            <a:off x="384048" y="2615502"/>
            <a:ext cx="8229600" cy="1143000"/>
          </a:xfrm>
          <a:prstGeom prst="rect">
            <a:avLst/>
          </a:prstGeom>
        </p:spPr>
        <p:txBody>
          <a:bodyPr>
            <a:normAutofit fontScale="90000"/>
          </a:bodyPr>
          <a:lstStyle/>
          <a:p>
            <a:pPr defTabSz="242342">
              <a:spcBef>
                <a:spcPts val="633"/>
              </a:spcBef>
              <a:defRPr sz="4130"/>
            </a:pPr>
            <a:r>
              <a:rPr dirty="0"/>
              <a:t>So we have the internet safety of children….. how about you</a:t>
            </a:r>
            <a:r>
              <a:rPr dirty="0" smtClean="0"/>
              <a:t>?</a:t>
            </a:r>
            <a:r>
              <a:rPr lang="cy-GB" dirty="0" smtClean="0"/>
              <a:t/>
            </a:r>
            <a:br>
              <a:rPr lang="cy-GB" dirty="0" smtClean="0"/>
            </a:br>
            <a:endParaRPr dirty="0"/>
          </a:p>
          <a:p>
            <a:pPr defTabSz="242342">
              <a:spcBef>
                <a:spcPts val="633"/>
              </a:spcBef>
              <a:defRPr sz="4130"/>
            </a:pPr>
            <a:r>
              <a:rPr dirty="0"/>
              <a:t>Felly mae diogelwch plant ar y rhyngrwyd gyda ni… ond beth amdanoch chi?</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818342311"/>
      </p:ext>
    </p:extLst>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28016"/>
            <a:ext cx="9144155" cy="6519245"/>
          </a:xfrm>
        </p:spPr>
      </p:pic>
    </p:spTree>
    <p:extLst>
      <p:ext uri="{BB962C8B-B14F-4D97-AF65-F5344CB8AC3E}">
        <p14:creationId xmlns:p14="http://schemas.microsoft.com/office/powerpoint/2010/main" val="2090161677"/>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685800" y="685800"/>
            <a:ext cx="7772400" cy="1143000"/>
          </a:xfrm>
        </p:spPr>
        <p:txBody>
          <a:bodyPr>
            <a:normAutofit fontScale="90000"/>
          </a:bodyPr>
          <a:lstStyle/>
          <a:p>
            <a:pPr eaLnBrk="1" hangingPunct="1"/>
            <a:r>
              <a:rPr lang="en-US" altLang="en-US" dirty="0" err="1"/>
              <a:t>Ydych</a:t>
            </a:r>
            <a:r>
              <a:rPr lang="en-US" altLang="en-US" dirty="0"/>
              <a:t> chi </a:t>
            </a:r>
            <a:r>
              <a:rPr lang="en-US" altLang="en-US" dirty="0" err="1"/>
              <a:t>gallu</a:t>
            </a:r>
            <a:r>
              <a:rPr lang="en-US" altLang="en-US" dirty="0"/>
              <a:t> </a:t>
            </a:r>
            <a:r>
              <a:rPr lang="en-US" altLang="en-US" dirty="0" err="1"/>
              <a:t>enwi</a:t>
            </a:r>
            <a:r>
              <a:rPr lang="en-US" altLang="en-US" dirty="0"/>
              <a:t> </a:t>
            </a:r>
            <a:r>
              <a:rPr lang="en-US" altLang="en-US" dirty="0" err="1" smtClean="0"/>
              <a:t>rhain</a:t>
            </a:r>
            <a:r>
              <a:rPr lang="en-US" altLang="en-US" dirty="0" smtClean="0"/>
              <a:t>?</a:t>
            </a:r>
            <a:br>
              <a:rPr lang="en-US" altLang="en-US" dirty="0" smtClean="0"/>
            </a:br>
            <a:r>
              <a:rPr lang="en-US" altLang="en-US" dirty="0" smtClean="0"/>
              <a:t>Can you name these?</a:t>
            </a:r>
            <a:endParaRPr lang="en-US" altLang="en-US" dirty="0"/>
          </a:p>
        </p:txBody>
      </p:sp>
      <p:pic>
        <p:nvPicPr>
          <p:cNvPr id="19458" name="Content Placeholder 1" descr="apps.tiff"/>
          <p:cNvPicPr>
            <a:picLocks noGrp="1" noChangeAspect="1"/>
          </p:cNvPicPr>
          <p:nvPr>
            <p:ph idx="1"/>
          </p:nvPr>
        </p:nvPicPr>
        <p:blipFill>
          <a:blip r:embed="rId3">
            <a:extLst>
              <a:ext uri="{28A0092B-C50C-407E-A947-70E740481C1C}">
                <a14:useLocalDpi xmlns:a14="http://schemas.microsoft.com/office/drawing/2010/main" val="0"/>
              </a:ext>
            </a:extLst>
          </a:blip>
          <a:srcRect l="-2660" t="15788" r="-2660"/>
          <a:stretch>
            <a:fillRect/>
          </a:stretch>
        </p:blipFill>
        <p:spPr>
          <a:xfrm>
            <a:off x="-128588" y="2133600"/>
            <a:ext cx="9401176" cy="4191000"/>
          </a:xfrm>
        </p:spPr>
      </p:pic>
    </p:spTree>
    <p:extLst>
      <p:ext uri="{BB962C8B-B14F-4D97-AF65-F5344CB8AC3E}">
        <p14:creationId xmlns:p14="http://schemas.microsoft.com/office/powerpoint/2010/main" val="306568545"/>
      </p:ext>
    </p:extLst>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spcBef>
                <a:spcPct val="0"/>
              </a:spcBef>
              <a:buFontTx/>
              <a:buNone/>
            </a:pPr>
            <a:fld id="{B483033B-67FE-924C-BD08-AF4689EFECD0}" type="slidenum">
              <a:rPr lang="en-US" altLang="en-US" sz="1200">
                <a:solidFill>
                  <a:srgbClr val="898989"/>
                </a:solidFill>
              </a:rPr>
              <a:pPr>
                <a:spcBef>
                  <a:spcPct val="0"/>
                </a:spcBef>
                <a:buFontTx/>
                <a:buNone/>
              </a:pPr>
              <a:t>12</a:t>
            </a:fld>
            <a:endParaRPr lang="en-US" altLang="en-US" sz="1200">
              <a:solidFill>
                <a:srgbClr val="898989"/>
              </a:solidFill>
            </a:endParaRPr>
          </a:p>
        </p:txBody>
      </p:sp>
      <p:pic>
        <p:nvPicPr>
          <p:cNvPr id="24578" name="Picture 4"/>
          <p:cNvPicPr>
            <a:picLocks noChangeAspect="1"/>
          </p:cNvPicPr>
          <p:nvPr/>
        </p:nvPicPr>
        <p:blipFill>
          <a:blip r:embed="rId2">
            <a:extLst>
              <a:ext uri="{28A0092B-C50C-407E-A947-70E740481C1C}">
                <a14:useLocalDpi xmlns:a14="http://schemas.microsoft.com/office/drawing/2010/main" val="0"/>
              </a:ext>
            </a:extLst>
          </a:blip>
          <a:srcRect t="5801"/>
          <a:stretch>
            <a:fillRect/>
          </a:stretch>
        </p:blipFill>
        <p:spPr bwMode="auto">
          <a:xfrm>
            <a:off x="457200" y="1327150"/>
            <a:ext cx="3806825"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9"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6300" y="1700974"/>
            <a:ext cx="4000500"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Title 1"/>
          <p:cNvSpPr>
            <a:spLocks noGrp="1"/>
          </p:cNvSpPr>
          <p:nvPr>
            <p:ph type="title"/>
          </p:nvPr>
        </p:nvSpPr>
        <p:spPr>
          <a:xfrm>
            <a:off x="457200" y="73025"/>
            <a:ext cx="8229600" cy="1143000"/>
          </a:xfrm>
        </p:spPr>
        <p:txBody>
          <a:bodyPr>
            <a:normAutofit fontScale="90000"/>
          </a:bodyPr>
          <a:lstStyle/>
          <a:p>
            <a:pPr eaLnBrk="1" hangingPunct="1"/>
            <a:r>
              <a:rPr lang="en-US" altLang="en-US" b="1" dirty="0" err="1" smtClean="0">
                <a:solidFill>
                  <a:srgbClr val="C00000"/>
                </a:solidFill>
                <a:latin typeface="Orator Std" charset="0"/>
              </a:rPr>
              <a:t>Ystadegau</a:t>
            </a:r>
            <a:r>
              <a:rPr lang="en-US" altLang="en-US" b="1" dirty="0" smtClean="0">
                <a:solidFill>
                  <a:srgbClr val="C00000"/>
                </a:solidFill>
                <a:latin typeface="Orator Std" charset="0"/>
              </a:rPr>
              <a:t> </a:t>
            </a:r>
            <a:r>
              <a:rPr lang="en-US" altLang="en-US" b="1" dirty="0" err="1" smtClean="0">
                <a:solidFill>
                  <a:srgbClr val="C00000"/>
                </a:solidFill>
                <a:latin typeface="Orator Std" charset="0"/>
              </a:rPr>
              <a:t>diddorol</a:t>
            </a:r>
            <a:r>
              <a:rPr lang="en-US" altLang="en-US" b="1" dirty="0" smtClean="0">
                <a:solidFill>
                  <a:srgbClr val="C00000"/>
                </a:solidFill>
                <a:latin typeface="Orator Std" charset="0"/>
              </a:rPr>
              <a:t/>
            </a:r>
            <a:br>
              <a:rPr lang="en-US" altLang="en-US" b="1" dirty="0" smtClean="0">
                <a:solidFill>
                  <a:srgbClr val="C00000"/>
                </a:solidFill>
                <a:latin typeface="Orator Std" charset="0"/>
              </a:rPr>
            </a:br>
            <a:r>
              <a:rPr lang="en-US" altLang="en-US" b="1" dirty="0" smtClean="0">
                <a:solidFill>
                  <a:srgbClr val="C00000"/>
                </a:solidFill>
                <a:latin typeface="Orator Std" charset="0"/>
              </a:rPr>
              <a:t>Interesting Statistics</a:t>
            </a:r>
            <a:endParaRPr lang="en-US" altLang="en-US" b="1" dirty="0">
              <a:solidFill>
                <a:srgbClr val="C00000"/>
              </a:solidFill>
              <a:latin typeface="Orator Std"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044549261"/>
      </p:ext>
    </p:extLst>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Content Placeholder 2"/>
          <p:cNvSpPr>
            <a:spLocks noGrp="1"/>
          </p:cNvSpPr>
          <p:nvPr>
            <p:ph idx="1"/>
          </p:nvPr>
        </p:nvSpPr>
        <p:spPr>
          <a:xfrm>
            <a:off x="514350" y="1830388"/>
            <a:ext cx="8610600" cy="4525962"/>
          </a:xfrm>
        </p:spPr>
        <p:txBody>
          <a:bodyPr/>
          <a:lstStyle/>
          <a:p>
            <a:pPr eaLnBrk="1" hangingPunct="1">
              <a:buFont typeface="Arial" charset="0"/>
              <a:buNone/>
            </a:pPr>
            <a:endParaRPr lang="en-US" altLang="en-US" sz="1200">
              <a:latin typeface="Orator Std" charset="0"/>
            </a:endParaRPr>
          </a:p>
          <a:p>
            <a:pPr>
              <a:buFont typeface="Arial" charset="0"/>
              <a:buNone/>
            </a:pPr>
            <a:r>
              <a:rPr lang="en-US" altLang="en-US" sz="2800" i="1">
                <a:latin typeface="OCR A Extended" charset="0"/>
              </a:rPr>
              <a:t>  </a:t>
            </a:r>
          </a:p>
          <a:p>
            <a:pPr>
              <a:buFont typeface="Arial" charset="0"/>
              <a:buNone/>
            </a:pPr>
            <a:r>
              <a:rPr lang="en-US" altLang="en-US" sz="2800" b="1" i="1">
                <a:solidFill>
                  <a:schemeClr val="accent2"/>
                </a:solidFill>
                <a:latin typeface="OCR A Extended" charset="0"/>
              </a:rPr>
              <a:t>It takes 20 years to build a reputation and five minutes to ruin it.   If you think about that, you'll do things differently. </a:t>
            </a:r>
            <a:r>
              <a:rPr lang="en-US" altLang="en-US" sz="2800" b="1">
                <a:solidFill>
                  <a:schemeClr val="accent2"/>
                </a:solidFill>
                <a:latin typeface="OCR A Extended" charset="0"/>
              </a:rPr>
              <a:t/>
            </a:r>
            <a:br>
              <a:rPr lang="en-US" altLang="en-US" sz="2800" b="1">
                <a:solidFill>
                  <a:schemeClr val="accent2"/>
                </a:solidFill>
                <a:latin typeface="OCR A Extended" charset="0"/>
              </a:rPr>
            </a:br>
            <a:r>
              <a:rPr lang="en-US" altLang="en-US" sz="2800" b="1">
                <a:solidFill>
                  <a:schemeClr val="accent2"/>
                </a:solidFill>
                <a:latin typeface="OCR A Extended" charset="0"/>
              </a:rPr>
              <a:t>					Warren Buffett </a:t>
            </a:r>
            <a:r>
              <a:rPr lang="en-US" altLang="en-US" sz="3600"/>
              <a:t/>
            </a:r>
            <a:br>
              <a:rPr lang="en-US" altLang="en-US" sz="3600"/>
            </a:br>
            <a:endParaRPr lang="en-US" altLang="en-US" sz="3600"/>
          </a:p>
          <a:p>
            <a:pPr eaLnBrk="1" hangingPunct="1">
              <a:buFont typeface="Arial" charset="0"/>
              <a:buNone/>
            </a:pPr>
            <a:endParaRPr lang="en-US" altLang="en-US" sz="1000">
              <a:solidFill>
                <a:schemeClr val="accent2"/>
              </a:solidFill>
              <a:latin typeface="Credit Valley" charset="0"/>
            </a:endParaRPr>
          </a:p>
          <a:p>
            <a:pPr eaLnBrk="1" hangingPunct="1">
              <a:buFont typeface="Arial" charset="0"/>
              <a:buNone/>
            </a:pPr>
            <a:r>
              <a:rPr lang="en-US" altLang="en-US" sz="2800" b="1">
                <a:solidFill>
                  <a:schemeClr val="accent2"/>
                </a:solidFill>
                <a:latin typeface="Credit Valley" charset="0"/>
              </a:rPr>
              <a:t> </a:t>
            </a:r>
            <a:endParaRPr lang="en-US" altLang="en-US" sz="2800" b="1">
              <a:latin typeface="Orator Std" charset="0"/>
            </a:endParaRPr>
          </a:p>
        </p:txBody>
      </p:sp>
      <p:sp>
        <p:nvSpPr>
          <p:cNvPr id="2355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spcBef>
                <a:spcPct val="0"/>
              </a:spcBef>
              <a:buFontTx/>
              <a:buNone/>
            </a:pPr>
            <a:fld id="{394FE4C5-86EE-2643-98AB-9CEC7E09C09B}" type="slidenum">
              <a:rPr lang="en-US" altLang="en-US" sz="1200">
                <a:solidFill>
                  <a:srgbClr val="898989"/>
                </a:solidFill>
              </a:rPr>
              <a:pPr>
                <a:spcBef>
                  <a:spcPct val="0"/>
                </a:spcBef>
                <a:buFontTx/>
                <a:buNone/>
              </a:pPr>
              <a:t>13</a:t>
            </a:fld>
            <a:endParaRPr lang="en-US" altLang="en-US" sz="1200">
              <a:solidFill>
                <a:srgbClr val="898989"/>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658349515"/>
      </p:ext>
    </p:extLst>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Number Placeholder 3"/>
          <p:cNvSpPr>
            <a:spLocks noGrp="1"/>
          </p:cNvSpPr>
          <p:nvPr>
            <p:ph type="sldNum" sz="quarter" idx="12"/>
          </p:nvPr>
        </p:nvSpPr>
        <p:spPr bwMode="auto">
          <a:xfrm>
            <a:off x="60579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ea typeface="ＭＳ Ｐゴシック" charset="-128"/>
              </a:defRPr>
            </a:lvl1pPr>
            <a:lvl2pPr marL="742950" indent="-285750">
              <a:spcBef>
                <a:spcPct val="20000"/>
              </a:spcBef>
              <a:buFont typeface="Arial" charset="0"/>
              <a:buChar char="–"/>
              <a:defRPr sz="2800">
                <a:solidFill>
                  <a:schemeClr val="tx1"/>
                </a:solidFill>
                <a:latin typeface="Calibri" charset="0"/>
                <a:ea typeface="ＭＳ Ｐゴシック" charset="-128"/>
              </a:defRPr>
            </a:lvl2pPr>
            <a:lvl3pPr marL="1143000" indent="-228600">
              <a:spcBef>
                <a:spcPct val="20000"/>
              </a:spcBef>
              <a:buFont typeface="Arial" charset="0"/>
              <a:buChar char="•"/>
              <a:defRPr sz="2400">
                <a:solidFill>
                  <a:schemeClr val="tx1"/>
                </a:solidFill>
                <a:latin typeface="Calibri" charset="0"/>
                <a:ea typeface="ＭＳ Ｐゴシック" charset="-128"/>
              </a:defRPr>
            </a:lvl3pPr>
            <a:lvl4pPr marL="1600200" indent="-228600">
              <a:spcBef>
                <a:spcPct val="20000"/>
              </a:spcBef>
              <a:buFont typeface="Arial" charset="0"/>
              <a:buChar char="–"/>
              <a:defRPr sz="2000">
                <a:solidFill>
                  <a:schemeClr val="tx1"/>
                </a:solidFill>
                <a:latin typeface="Calibri" charset="0"/>
                <a:ea typeface="ＭＳ Ｐゴシック" charset="-128"/>
              </a:defRPr>
            </a:lvl4pPr>
            <a:lvl5pPr marL="2057400" indent="-228600">
              <a:spcBef>
                <a:spcPct val="20000"/>
              </a:spcBef>
              <a:buFont typeface="Arial" charset="0"/>
              <a:buChar char="»"/>
              <a:defRPr sz="2000">
                <a:solidFill>
                  <a:schemeClr val="tx1"/>
                </a:solidFill>
                <a:latin typeface="Calibri" charset="0"/>
                <a:ea typeface="ＭＳ Ｐゴシック" charset="-128"/>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ea typeface="ＭＳ Ｐゴシック" charset="-128"/>
              </a:defRPr>
            </a:lvl9pPr>
          </a:lstStyle>
          <a:p>
            <a:pPr>
              <a:spcBef>
                <a:spcPct val="0"/>
              </a:spcBef>
              <a:buFontTx/>
              <a:buNone/>
            </a:pPr>
            <a:fld id="{B1154958-225D-E346-9230-06C6CDB71E66}" type="slidenum">
              <a:rPr lang="en-US" altLang="en-US" sz="1200">
                <a:solidFill>
                  <a:srgbClr val="898989"/>
                </a:solidFill>
              </a:rPr>
              <a:pPr>
                <a:spcBef>
                  <a:spcPct val="0"/>
                </a:spcBef>
                <a:buFontTx/>
                <a:buNone/>
              </a:pPr>
              <a:t>14</a:t>
            </a:fld>
            <a:endParaRPr lang="en-US" altLang="en-US" sz="1200">
              <a:solidFill>
                <a:srgbClr val="898989"/>
              </a:solidFill>
            </a:endParaRPr>
          </a:p>
        </p:txBody>
      </p:sp>
      <p:pic>
        <p:nvPicPr>
          <p:cNvPr id="26626"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1150" y="-14288"/>
            <a:ext cx="3897313" cy="2514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7"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7000" y="-14288"/>
            <a:ext cx="5280025" cy="297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29138" y="2955925"/>
            <a:ext cx="3663950" cy="354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Picture 7"/>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371600" y="2955925"/>
            <a:ext cx="3063875" cy="387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24216" y="5910898"/>
            <a:ext cx="1191768" cy="496570"/>
          </a:xfrm>
          <a:prstGeom prst="rect">
            <a:avLst/>
          </a:prstGeom>
        </p:spPr>
      </p:pic>
    </p:spTree>
    <p:extLst>
      <p:ext uri="{BB962C8B-B14F-4D97-AF65-F5344CB8AC3E}">
        <p14:creationId xmlns:p14="http://schemas.microsoft.com/office/powerpoint/2010/main" val="1302763153"/>
      </p:ext>
    </p:extLst>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 name="Image" descr="Image"/>
          <p:cNvPicPr>
            <a:picLocks noGrp="1"/>
          </p:cNvPicPr>
          <p:nvPr>
            <p:ph type="pic" idx="13"/>
          </p:nvPr>
        </p:nvPicPr>
        <p:blipFill>
          <a:blip r:embed="rId2">
            <a:extLst/>
          </a:blip>
          <a:stretch>
            <a:fillRect/>
          </a:stretch>
        </p:blipFill>
        <p:spPr>
          <a:xfrm>
            <a:off x="302428" y="366117"/>
            <a:ext cx="4107657" cy="6134696"/>
          </a:xfrm>
          <a:prstGeom prst="rect">
            <a:avLst/>
          </a:prstGeom>
        </p:spPr>
      </p:pic>
      <p:pic>
        <p:nvPicPr>
          <p:cNvPr id="233" name="Image" descr="Image"/>
          <p:cNvPicPr>
            <a:picLocks noGrp="1"/>
          </p:cNvPicPr>
          <p:nvPr>
            <p:ph type="pic" idx="14"/>
          </p:nvPr>
        </p:nvPicPr>
        <p:blipFill>
          <a:blip r:embed="rId3">
            <a:extLst/>
          </a:blip>
          <a:stretch>
            <a:fillRect/>
          </a:stretch>
        </p:blipFill>
        <p:spPr>
          <a:xfrm>
            <a:off x="4731553" y="3293367"/>
            <a:ext cx="4045149" cy="3205759"/>
          </a:xfrm>
          <a:prstGeom prst="rect">
            <a:avLst/>
          </a:prstGeom>
        </p:spPr>
      </p:pic>
      <p:pic>
        <p:nvPicPr>
          <p:cNvPr id="234" name="Image" descr="Image"/>
          <p:cNvPicPr>
            <a:picLocks noGrp="1"/>
          </p:cNvPicPr>
          <p:nvPr>
            <p:ph type="pic" idx="15"/>
          </p:nvPr>
        </p:nvPicPr>
        <p:blipFill>
          <a:blip r:embed="rId4">
            <a:extLst/>
          </a:blip>
          <a:stretch>
            <a:fillRect/>
          </a:stretch>
        </p:blipFill>
        <p:spPr>
          <a:xfrm>
            <a:off x="4734536" y="366117"/>
            <a:ext cx="4045149" cy="2714625"/>
          </a:xfrm>
          <a:prstGeom prst="rect">
            <a:avLst/>
          </a:prstGeom>
        </p:spPr>
      </p:pic>
    </p:spTree>
    <p:extLst>
      <p:ext uri="{BB962C8B-B14F-4D97-AF65-F5344CB8AC3E}">
        <p14:creationId xmlns:p14="http://schemas.microsoft.com/office/powerpoint/2010/main" val="1451856364"/>
      </p:ext>
    </p:extLst>
  </p:cSld>
  <p:clrMapOvr>
    <a:masterClrMapping/>
  </p:clrMapOvr>
  <p:transition spd="med"/>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 name="Taken from two published Microsoft studies that coincided with Data Privacy Day in 2010. Extracts from the studies concluded that:…"/>
          <p:cNvSpPr txBox="1">
            <a:spLocks noGrp="1"/>
          </p:cNvSpPr>
          <p:nvPr>
            <p:ph type="body" idx="1"/>
          </p:nvPr>
        </p:nvSpPr>
        <p:spPr>
          <a:prstGeom prst="rect">
            <a:avLst/>
          </a:prstGeom>
        </p:spPr>
        <p:txBody>
          <a:bodyPr>
            <a:normAutofit fontScale="85000" lnSpcReduction="20000"/>
          </a:bodyPr>
          <a:lstStyle/>
          <a:p>
            <a:pPr marL="0" marR="321457" indent="0" defTabSz="321457">
              <a:spcBef>
                <a:spcPts val="0"/>
              </a:spcBef>
              <a:buNone/>
              <a:defRPr sz="2500" b="1">
                <a:solidFill>
                  <a:srgbClr val="C43EF3"/>
                </a:solidFill>
                <a:latin typeface="Helvetica Neue"/>
                <a:ea typeface="Helvetica Neue"/>
                <a:cs typeface="Helvetica Neue"/>
                <a:sym typeface="Helvetica Neue"/>
              </a:defRPr>
            </a:pPr>
            <a:r>
              <a:t>Taken from two published Microsoft studies that coincided with Data Privacy Day in 2010. Extracts from the studies concluded that:</a:t>
            </a:r>
          </a:p>
          <a:p>
            <a:pPr marL="0" marR="321457" indent="0" defTabSz="321457">
              <a:spcBef>
                <a:spcPts val="0"/>
              </a:spcBef>
              <a:buNone/>
              <a:defRPr sz="2500" b="1">
                <a:solidFill>
                  <a:srgbClr val="C43EF3"/>
                </a:solidFill>
                <a:latin typeface="Helvetica Neue"/>
                <a:ea typeface="Helvetica Neue"/>
                <a:cs typeface="Helvetica Neue"/>
                <a:sym typeface="Helvetica Neue"/>
              </a:defRPr>
            </a:pPr>
            <a:endParaRP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 of consumers polled said they believe they have some control over their online reputation, but less than half consider their reputation every time they post information. Only 32% consider the reputations of others.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rPr b="1"/>
              <a:t>47% of UK employers use publicly available online information</a:t>
            </a:r>
            <a:r>
              <a:t> when examining potential job candidates (79% in the US and 59% in Germany).</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rPr b="1"/>
              <a:t>41% of employers have rejected candidates based on their online reputation</a:t>
            </a:r>
            <a:r>
              <a:t> (70% in the US). Only 9% of candidates in the UK think prospective employers do this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Mostly employers use search engines (78%) or social networking sites (63%)</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The most common reason (</a:t>
            </a:r>
            <a:r>
              <a:rPr b="1"/>
              <a:t>57%) that a candidate was rejected in the UK was through 'inappropriate comments or text written by the candidate'</a:t>
            </a:r>
            <a:r>
              <a:t>. In the US the highest (58%) was concerns about the candidates lifestyle</a:t>
            </a:r>
          </a:p>
          <a:p>
            <a:pPr marL="321457" marR="321457" indent="0" defTabSz="321457">
              <a:spcBef>
                <a:spcPts val="0"/>
              </a:spcBef>
              <a:buNone/>
              <a:defRPr sz="1900">
                <a:solidFill>
                  <a:srgbClr val="000000"/>
                </a:solidFill>
                <a:latin typeface="Cambria"/>
                <a:ea typeface="Cambria"/>
                <a:cs typeface="Cambria"/>
                <a:sym typeface="Cambria"/>
              </a:defRPr>
            </a:pPr>
            <a:endParaRPr/>
          </a:p>
          <a:p>
            <a:pPr marL="321457" marR="321457" indent="0" defTabSz="321457">
              <a:spcBef>
                <a:spcPts val="0"/>
              </a:spcBef>
              <a:buNone/>
              <a:defRPr sz="1900" b="1">
                <a:solidFill>
                  <a:srgbClr val="000000"/>
                </a:solidFill>
                <a:latin typeface="Cambria"/>
                <a:ea typeface="Cambria"/>
                <a:cs typeface="Cambria"/>
                <a:sym typeface="Cambria"/>
              </a:defRPr>
            </a:pPr>
            <a:r>
              <a:t>Other examples of reasons for rejection in the UK</a:t>
            </a:r>
          </a:p>
          <a:p>
            <a:pPr marL="321457" marR="321457" indent="0" defTabSz="321457">
              <a:spcBef>
                <a:spcPts val="0"/>
              </a:spcBef>
              <a:buNone/>
              <a:defRPr sz="1900">
                <a:solidFill>
                  <a:srgbClr val="000000"/>
                </a:solidFill>
                <a:latin typeface="Cambria"/>
                <a:ea typeface="Cambria"/>
                <a:cs typeface="Cambria"/>
                <a:sym typeface="Cambria"/>
              </a:defRPr>
            </a:pPr>
            <a:endParaRP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51% unsuitable photos or video</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40% comments criticising previous employers, co-workers or clients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37% inappropriate comments posted by colleagues or work acquaintances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35% inappropriate comments posted by friends or relatives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33% membership of certain groups</a:t>
            </a:r>
          </a:p>
          <a:p>
            <a:pPr marL="321457" marR="321457" indent="-160729" defTabSz="321457">
              <a:spcBef>
                <a:spcPts val="0"/>
              </a:spcBef>
              <a:buNone/>
              <a:defRPr sz="1900">
                <a:solidFill>
                  <a:srgbClr val="000000"/>
                </a:solidFill>
                <a:latin typeface="Cambria"/>
                <a:ea typeface="Cambria"/>
                <a:cs typeface="Cambria"/>
                <a:sym typeface="Cambria"/>
              </a:defRPr>
            </a:pPr>
            <a:r>
              <a:rPr>
                <a:latin typeface="Symbol"/>
                <a:ea typeface="Symbol"/>
                <a:cs typeface="Symbol"/>
                <a:sym typeface="Symbol"/>
              </a:rPr>
              <a:t>·	</a:t>
            </a:r>
            <a:r>
              <a:t>18% concern about the candidates financial background</a:t>
            </a:r>
          </a:p>
        </p:txBody>
      </p:sp>
      <p:pic>
        <p:nvPicPr>
          <p:cNvPr id="237" name="Image" descr="Image"/>
          <p:cNvPicPr>
            <a:picLocks noChangeAspect="1"/>
          </p:cNvPicPr>
          <p:nvPr/>
        </p:nvPicPr>
        <p:blipFill>
          <a:blip r:embed="rId2">
            <a:extLst/>
          </a:blip>
          <a:stretch>
            <a:fillRect/>
          </a:stretch>
        </p:blipFill>
        <p:spPr>
          <a:xfrm>
            <a:off x="6122801" y="3987309"/>
            <a:ext cx="2454919" cy="899917"/>
          </a:xfrm>
          <a:prstGeom prst="rect">
            <a:avLst/>
          </a:prstGeom>
          <a:ln w="12700">
            <a:miter lim="400000"/>
          </a:ln>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640712534"/>
      </p:ext>
    </p:extLst>
  </p:cSld>
  <p:clrMapOvr>
    <a:masterClrMapping/>
  </p:clrMapOvr>
  <p:transition spd="med"/>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9" name="Table"/>
          <p:cNvGraphicFramePr/>
          <p:nvPr/>
        </p:nvGraphicFramePr>
        <p:xfrm>
          <a:off x="835850" y="526852"/>
          <a:ext cx="8003598" cy="6122009"/>
        </p:xfrm>
        <a:graphic>
          <a:graphicData uri="http://schemas.openxmlformats.org/drawingml/2006/table">
            <a:tbl>
              <a:tblPr bandRow="1"/>
              <a:tblGrid>
                <a:gridCol w="1079963"/>
                <a:gridCol w="1712897"/>
                <a:gridCol w="1447201"/>
                <a:gridCol w="1795879"/>
                <a:gridCol w="1967658"/>
              </a:tblGrid>
              <a:tr h="334328">
                <a:tc>
                  <a:txBody>
                    <a:bodyPr/>
                    <a:lstStyle/>
                    <a:p>
                      <a:pPr defTabSz="914400">
                        <a:defRPr sz="3120"/>
                      </a:pPr>
                      <a:endParaRPr sz="2200"/>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Comments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Photos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Films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defTabSz="914400">
                        <a:defRPr>
                          <a:solidFill>
                            <a:srgbClr val="000000"/>
                          </a:solidFill>
                        </a:defRPr>
                      </a:pPr>
                      <a:r>
                        <a:rPr sz="800" b="1">
                          <a:solidFill>
                            <a:srgbClr val="5C5C5C"/>
                          </a:solidFill>
                          <a:latin typeface="Helvetica Neue"/>
                          <a:ea typeface="Helvetica Neue"/>
                          <a:cs typeface="Helvetica Neue"/>
                          <a:sym typeface="Helvetica Neue"/>
                        </a:rPr>
                        <a:t>Groups/Affiliations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r h="2402597">
                <a:tc>
                  <a:txBody>
                    <a:bodyPr/>
                    <a:lstStyle/>
                    <a:p>
                      <a:pPr marR="457200" algn="l" defTabSz="914400">
                        <a:defRPr>
                          <a:solidFill>
                            <a:srgbClr val="000000"/>
                          </a:solidFill>
                        </a:defRPr>
                      </a:pPr>
                      <a:r>
                        <a:rPr sz="800" b="1">
                          <a:solidFill>
                            <a:srgbClr val="5C5C5C"/>
                          </a:solidFill>
                          <a:latin typeface="Helvetica Neue"/>
                          <a:ea typeface="Helvetica Neue"/>
                          <a:cs typeface="Helvetica Neue"/>
                          <a:sym typeface="Helvetica Neue"/>
                        </a:rPr>
                        <a:t>Postings by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Inappropriate comments about other people or staff at your school. 
Comments that you have made about other people's reputation.
Defamatory comments you have posted about others photos or films
Inappropriate language and poor grammar
Publishing misleading or fraudulent information about you or others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Nights out on the town. 
Prank photographs of others that have been posted without their permission. 
Photos that compromise the security of others that could be interpreted as bullying</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My two weeks in Ibiza or Aya Nappa. 
Films put up of members of staff without their permission.
Re distributing content on youtube 
Posting content without copyright or license to do so</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School rugby team and other robust groups where the pressure is on to be defamatory. 
Gaming clans or guilds where there is online taunting and posturing
Inappropriate friends or group, eg radicalisation and racial hatred etc</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r h="1615262">
                <a:tc>
                  <a:txBody>
                    <a:bodyPr/>
                    <a:lstStyle/>
                    <a:p>
                      <a:pPr marR="457200" algn="l" defTabSz="914400">
                        <a:defRPr>
                          <a:solidFill>
                            <a:srgbClr val="000000"/>
                          </a:solidFill>
                        </a:defRPr>
                      </a:pPr>
                      <a:r>
                        <a:rPr sz="800" b="1">
                          <a:solidFill>
                            <a:srgbClr val="5C5C5C"/>
                          </a:solidFill>
                          <a:latin typeface="Helvetica Neue"/>
                          <a:ea typeface="Helvetica Neue"/>
                          <a:cs typeface="Helvetica Neue"/>
                          <a:sym typeface="Helvetica Neue"/>
                        </a:rPr>
                        <a:t>Postings by others but linked to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Comments posted by children or their parents, commenting on your work or professionalism. 
Retweets of things you said in confidence.
“friends” posting comments with inappropriate language on your profile</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Tagging you in a photo from a staff night out</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defTabSz="914400">
                        <a:defRPr sz="3120"/>
                      </a:pPr>
                      <a:endParaRPr sz="2200"/>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Suggesting you are a member of an inappropriate group</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r h="1768870">
                <a:tc>
                  <a:txBody>
                    <a:bodyPr/>
                    <a:lstStyle/>
                    <a:p>
                      <a:pPr marR="457200" algn="l" defTabSz="914400">
                        <a:defRPr>
                          <a:solidFill>
                            <a:srgbClr val="000000"/>
                          </a:solidFill>
                        </a:defRPr>
                      </a:pPr>
                      <a:r>
                        <a:rPr sz="800" b="1">
                          <a:solidFill>
                            <a:srgbClr val="5C5C5C"/>
                          </a:solidFill>
                          <a:latin typeface="Helvetica Neue"/>
                          <a:ea typeface="Helvetica Neue"/>
                          <a:cs typeface="Helvetica Neue"/>
                          <a:sym typeface="Helvetica Neue"/>
                        </a:rPr>
                        <a:t>Postings by others pretending to be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Someone logging into your social networking account and changing or posting information apparently on your behalf (known as FRAPE)
Comments posted apparently by you but expressing extreme of defamatory views</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Mistaken identity - distributing pseudo pornographic images - images made to look like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Third party posting inappropriate films on youtube but spoofing your identity as if they were posted by you.</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c>
                  <a:txBody>
                    <a:bodyPr/>
                    <a:lstStyle/>
                    <a:p>
                      <a:pPr marR="457200" algn="l" defTabSz="914400">
                        <a:defRPr>
                          <a:solidFill>
                            <a:srgbClr val="000000"/>
                          </a:solidFill>
                        </a:defRPr>
                      </a:pPr>
                      <a:r>
                        <a:rPr sz="800">
                          <a:solidFill>
                            <a:srgbClr val="414141"/>
                          </a:solidFill>
                          <a:latin typeface="Cambria"/>
                          <a:ea typeface="Cambria"/>
                          <a:cs typeface="Cambria"/>
                          <a:sym typeface="Cambria"/>
                        </a:rPr>
                        <a:t>Suggestions that you are a member of an extremist group for example</a:t>
                      </a:r>
                    </a:p>
                  </a:txBody>
                  <a:tcPr marL="44648" marR="44648" marT="0" marB="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tcPr>
                </a:tc>
              </a:tr>
            </a:tbl>
          </a:graphicData>
        </a:graphic>
      </p:graphicFrame>
      <p:sp>
        <p:nvSpPr>
          <p:cNvPr id="240" name="What can affect my online reputation?"/>
          <p:cNvSpPr txBox="1"/>
          <p:nvPr/>
        </p:nvSpPr>
        <p:spPr>
          <a:xfrm>
            <a:off x="2113805" y="-422"/>
            <a:ext cx="6090578" cy="472373"/>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lvl1pPr algn="l" defTabSz="457200">
              <a:defRPr sz="3700" b="1">
                <a:solidFill>
                  <a:srgbClr val="702368"/>
                </a:solidFill>
                <a:latin typeface="Helvetica Neue"/>
                <a:ea typeface="Helvetica Neue"/>
                <a:cs typeface="Helvetica Neue"/>
                <a:sym typeface="Helvetica Neue"/>
              </a:defRPr>
            </a:lvl1pPr>
          </a:lstStyle>
          <a:p>
            <a:r>
              <a:rPr sz="2601"/>
              <a:t>What can affect my online reputation?</a:t>
            </a:r>
          </a:p>
        </p:txBody>
      </p:sp>
    </p:spTree>
    <p:extLst>
      <p:ext uri="{BB962C8B-B14F-4D97-AF65-F5344CB8AC3E}">
        <p14:creationId xmlns:p14="http://schemas.microsoft.com/office/powerpoint/2010/main" val="1765531458"/>
      </p:ext>
    </p:extLst>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 name="Strategies for managing your online reputation…"/>
          <p:cNvSpPr txBox="1">
            <a:spLocks noGrp="1"/>
          </p:cNvSpPr>
          <p:nvPr>
            <p:ph type="body" idx="1"/>
          </p:nvPr>
        </p:nvSpPr>
        <p:spPr>
          <a:prstGeom prst="rect">
            <a:avLst/>
          </a:prstGeom>
        </p:spPr>
        <p:txBody>
          <a:bodyPr>
            <a:normAutofit fontScale="77500" lnSpcReduction="20000"/>
          </a:bodyPr>
          <a:lstStyle/>
          <a:p>
            <a:pPr marL="0" marR="218590" indent="0" defTabSz="218590">
              <a:spcBef>
                <a:spcPts val="914"/>
              </a:spcBef>
              <a:buNone/>
              <a:defRPr sz="3943">
                <a:solidFill>
                  <a:srgbClr val="F5369D"/>
                </a:solidFill>
                <a:latin typeface="Helvetica Neue Light"/>
                <a:ea typeface="Helvetica Neue Light"/>
                <a:cs typeface="Helvetica Neue Light"/>
                <a:sym typeface="Helvetica Neue Light"/>
              </a:defRPr>
            </a:pPr>
            <a:r>
              <a:t>Strategies for managing your online reputation</a:t>
            </a:r>
          </a:p>
          <a:p>
            <a:pPr marL="0" marR="218590" indent="0" defTabSz="218590">
              <a:spcBef>
                <a:spcPts val="914"/>
              </a:spcBef>
              <a:buNone/>
              <a:defRPr sz="2448">
                <a:solidFill>
                  <a:srgbClr val="F5369D"/>
                </a:solidFill>
                <a:latin typeface="Helvetica Neue Light"/>
                <a:ea typeface="Helvetica Neue Light"/>
                <a:cs typeface="Helvetica Neue Light"/>
                <a:sym typeface="Helvetica Neue Light"/>
              </a:defRPr>
            </a:pPr>
            <a:endParaRPr/>
          </a:p>
          <a:p>
            <a:pPr marL="224662" marR="218590" indent="-224662" defTabSz="218590">
              <a:spcBef>
                <a:spcPts val="0"/>
              </a:spcBef>
              <a:tabLst>
                <a:tab pos="62506" algn="l"/>
                <a:tab pos="214305" algn="l"/>
              </a:tabLst>
              <a:defRPr sz="2448" b="1">
                <a:solidFill>
                  <a:srgbClr val="5C5C5C"/>
                </a:solidFill>
                <a:latin typeface="Helvetica Neue"/>
                <a:ea typeface="Helvetica Neue"/>
                <a:cs typeface="Helvetica Neue"/>
                <a:sym typeface="Helvetica Neue"/>
              </a:defRPr>
            </a:pPr>
            <a:r>
              <a:rPr b="0"/>
              <a:t>	</a:t>
            </a:r>
            <a:r>
              <a:t>Think before you post anything</a:t>
            </a:r>
            <a:endParaRPr b="0">
              <a:latin typeface="Helvetica Neue Light"/>
              <a:ea typeface="Helvetica Neue Light"/>
              <a:cs typeface="Helvetica Neue Light"/>
              <a:sym typeface="Helvetica Neue Light"/>
            </a:endParaRP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Understanding your digital footprint: </a:t>
            </a:r>
            <a:r>
              <a:t>Search for yourself using Google or another search provider.</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Appropriate language and behaviour: </a:t>
            </a:r>
            <a:r>
              <a:t>Consider how others may interpret your words, especially if using abbreviations.</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Protect your passwords: </a:t>
            </a:r>
            <a:r>
              <a:t>Don’t disclose and the stronger the better! </a:t>
            </a:r>
            <a:r>
              <a:rPr>
                <a:solidFill>
                  <a:srgbClr val="FF6600"/>
                </a:solidFill>
                <a:hlinkClick r:id="rId2"/>
              </a:rPr>
              <a:t>www.pctools.com/guides/password/</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Testing your privacy: </a:t>
            </a:r>
            <a:r>
              <a:t>use privacy settings on services like </a:t>
            </a:r>
            <a:r>
              <a:rPr>
                <a:solidFill>
                  <a:srgbClr val="FF6600"/>
                </a:solidFill>
                <a:hlinkClick r:id="rId3"/>
              </a:rPr>
              <a:t>Facebook</a:t>
            </a:r>
            <a:r>
              <a:t>. In particular, you might find it helpful to turn on </a:t>
            </a:r>
            <a:r>
              <a:rPr>
                <a:solidFill>
                  <a:srgbClr val="FF6600"/>
                </a:solidFill>
                <a:hlinkClick r:id="rId4"/>
              </a:rPr>
              <a:t>Timeline Review</a:t>
            </a:r>
            <a:r>
              <a:t> and </a:t>
            </a:r>
            <a:r>
              <a:rPr>
                <a:solidFill>
                  <a:srgbClr val="FF6600"/>
                </a:solidFill>
                <a:hlinkClick r:id="rId5"/>
              </a:rPr>
              <a:t>see how your profile looks to other people</a:t>
            </a:r>
            <a:r>
              <a:t>. You can also use </a:t>
            </a:r>
            <a:r>
              <a:rPr>
                <a:solidFill>
                  <a:srgbClr val="FF6600"/>
                </a:solidFill>
                <a:hlinkClick r:id="rId6"/>
              </a:rPr>
              <a:t>www.reclaimprivacy.org</a:t>
            </a:r>
            <a:r>
              <a:t> to scan your profile privacy settings.</a:t>
            </a:r>
          </a:p>
          <a:p>
            <a:pPr marL="224662" marR="218590" indent="-224662" defTabSz="218590">
              <a:spcBef>
                <a:spcPts val="0"/>
              </a:spcBef>
              <a:tabLst>
                <a:tab pos="62506" algn="l"/>
                <a:tab pos="214305" algn="l"/>
              </a:tabLst>
              <a:defRPr sz="2448">
                <a:solidFill>
                  <a:srgbClr val="5C5C5C"/>
                </a:solidFill>
                <a:latin typeface="Helvetica Neue Light"/>
                <a:ea typeface="Helvetica Neue Light"/>
                <a:cs typeface="Helvetica Neue Light"/>
                <a:sym typeface="Helvetica Neue Light"/>
              </a:defRPr>
            </a:pPr>
            <a:r>
              <a:rPr>
                <a:latin typeface="Helvetica Neue"/>
                <a:ea typeface="Helvetica Neue"/>
                <a:cs typeface="Helvetica Neue"/>
                <a:sym typeface="Helvetica Neue"/>
              </a:rPr>
              <a:t>	</a:t>
            </a:r>
            <a:r>
              <a:rPr b="1">
                <a:latin typeface="Helvetica Neue"/>
                <a:ea typeface="Helvetica Neue"/>
                <a:cs typeface="Helvetica Neue"/>
                <a:sym typeface="Helvetica Neue"/>
              </a:rPr>
              <a:t>Discussing expectations with friends: </a:t>
            </a:r>
            <a:r>
              <a:t>Are you happy to be tagged in a photo?</a:t>
            </a:r>
          </a:p>
          <a:p>
            <a:pPr marL="224662" marR="218590" indent="-224662" defTabSz="218590">
              <a:spcBef>
                <a:spcPts val="0"/>
              </a:spcBef>
              <a:tabLst>
                <a:tab pos="62506" algn="l"/>
                <a:tab pos="214305" algn="l"/>
              </a:tabLst>
              <a:defRPr sz="2448" b="1">
                <a:solidFill>
                  <a:srgbClr val="5C5C5C"/>
                </a:solidFill>
                <a:latin typeface="Helvetica Neue"/>
                <a:ea typeface="Helvetica Neue"/>
                <a:cs typeface="Helvetica Neue"/>
                <a:sym typeface="Helvetica Neue"/>
              </a:defRPr>
            </a:pPr>
            <a:r>
              <a:rPr b="0"/>
              <a:t>	</a:t>
            </a:r>
            <a:r>
              <a:t>Familiarise yourself with your organisation's policies  and procedures: </a:t>
            </a:r>
            <a:r>
              <a:rPr b="0">
                <a:latin typeface="Helvetica Neue Light"/>
                <a:ea typeface="Helvetica Neue Light"/>
                <a:cs typeface="Helvetica Neue Light"/>
                <a:sym typeface="Helvetica Neue Light"/>
              </a:rPr>
              <a:t>Make sure you know how what the rules are!</a:t>
            </a:r>
          </a:p>
          <a:p>
            <a:pPr marL="224662" marR="218590" indent="-224662" defTabSz="218590">
              <a:spcBef>
                <a:spcPts val="0"/>
              </a:spcBef>
              <a:tabLst>
                <a:tab pos="62506" algn="l"/>
                <a:tab pos="214305" algn="l"/>
              </a:tabLst>
              <a:defRPr sz="2448" b="1">
                <a:solidFill>
                  <a:srgbClr val="5C5C5C"/>
                </a:solidFill>
                <a:latin typeface="Helvetica Neue"/>
                <a:ea typeface="Helvetica Neue"/>
                <a:cs typeface="Helvetica Neue"/>
                <a:sym typeface="Helvetica Neue"/>
              </a:defRPr>
            </a:pPr>
            <a:r>
              <a:t>Know how to report a problem</a:t>
            </a:r>
          </a:p>
        </p:txBody>
      </p:sp>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505664007"/>
      </p:ext>
    </p:extLst>
  </p:cSld>
  <p:clrMapOvr>
    <a:masterClrMapping/>
  </p:clrMapOvr>
  <p:transition spd="med"/>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 name="More sophisticated ways to consider amending your digital footprint:…"/>
          <p:cNvSpPr txBox="1">
            <a:spLocks noGrp="1"/>
          </p:cNvSpPr>
          <p:nvPr>
            <p:ph type="body" idx="1"/>
          </p:nvPr>
        </p:nvSpPr>
        <p:spPr>
          <a:prstGeom prst="rect">
            <a:avLst/>
          </a:prstGeom>
        </p:spPr>
        <p:txBody>
          <a:bodyPr/>
          <a:lstStyle/>
          <a:p>
            <a:pPr marL="0" marR="473257" indent="0" defTabSz="321457">
              <a:spcBef>
                <a:spcPts val="1055"/>
              </a:spcBef>
              <a:buNone/>
              <a:defRPr sz="2400" b="1">
                <a:solidFill>
                  <a:srgbClr val="5C5C5C"/>
                </a:solidFill>
                <a:latin typeface="Helvetica Neue"/>
                <a:ea typeface="Helvetica Neue"/>
                <a:cs typeface="Helvetica Neue"/>
                <a:sym typeface="Helvetica Neue"/>
              </a:defRPr>
            </a:pPr>
            <a:r>
              <a:t>More sophisticated ways to consider amending your digital footprint:</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Limiting your online information in Google searches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Removing yourself from Facebook searches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Manage your friends lists and redefining access you allow to your content</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Manage your online photos and albums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Explore what other applications access your online profiles</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Does your physical location appear online?</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Look for photos you are 'tagged' in</a:t>
            </a:r>
          </a:p>
          <a:p>
            <a:pPr marL="211080" marR="473257" indent="-211080"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r>
              <a:rPr sz="1617"/>
              <a:t>  Regularly review your privacy settings and amend accordingly</a:t>
            </a:r>
          </a:p>
          <a:p>
            <a:pPr marL="137661" marR="473257" indent="-137661" defTabSz="321457">
              <a:spcBef>
                <a:spcPts val="0"/>
              </a:spcBef>
              <a:buSzPct val="75000"/>
              <a:buFontTx/>
              <a:buChar char="•"/>
              <a:tabLst>
                <a:tab pos="98223" algn="l"/>
                <a:tab pos="321457" algn="l"/>
              </a:tabLst>
              <a:defRPr sz="1500">
                <a:solidFill>
                  <a:srgbClr val="5C5C5C"/>
                </a:solidFill>
                <a:latin typeface="Helvetica Neue Light"/>
                <a:ea typeface="Helvetica Neue Light"/>
                <a:cs typeface="Helvetica Neue Light"/>
                <a:sym typeface="Helvetica Neue Light"/>
              </a:defRPr>
            </a:pPr>
            <a:endParaRPr sz="1617"/>
          </a:p>
          <a:p>
            <a:pPr marL="321457" marR="473257" indent="-321457" defTabSz="321457">
              <a:spcBef>
                <a:spcPts val="0"/>
              </a:spcBef>
              <a:buNone/>
              <a:tabLst>
                <a:tab pos="98223" algn="l"/>
                <a:tab pos="321457" algn="l"/>
              </a:tabLst>
              <a:defRPr sz="1500" b="1">
                <a:solidFill>
                  <a:srgbClr val="5C5C5C"/>
                </a:solidFill>
                <a:latin typeface="Helvetica Neue"/>
                <a:ea typeface="Helvetica Neue"/>
                <a:cs typeface="Helvetica Neue"/>
                <a:sym typeface="Helvetica Neue"/>
              </a:defRPr>
            </a:pPr>
            <a:r>
              <a:rPr sz="1617"/>
              <a:t>When posting online consider </a:t>
            </a:r>
          </a:p>
          <a:p>
            <a:pPr marL="321457" marR="473257" indent="-321457" defTabSz="321457">
              <a:spcBef>
                <a:spcPts val="0"/>
              </a:spcBef>
              <a:buNone/>
              <a:tabLst>
                <a:tab pos="98223" algn="l"/>
                <a:tab pos="321457" algn="l"/>
              </a:tabLst>
              <a:defRPr sz="1500">
                <a:solidFill>
                  <a:srgbClr val="5C5C5C"/>
                </a:solidFill>
                <a:latin typeface="Helvetica Neue Light"/>
                <a:ea typeface="Helvetica Neue Light"/>
                <a:cs typeface="Helvetica Neue Light"/>
                <a:sym typeface="Helvetica Neue Light"/>
              </a:defRPr>
            </a:pPr>
            <a:endParaRPr sz="1617"/>
          </a:p>
          <a:p>
            <a:pPr marL="211080" marR="473257" indent="-211080" defTabSz="321457">
              <a:spcBef>
                <a:spcPts val="0"/>
              </a:spcBef>
              <a:tabLst>
                <a:tab pos="98223" algn="l"/>
                <a:tab pos="321457" algn="l"/>
              </a:tabLst>
              <a:defRPr sz="1500">
                <a:solidFill>
                  <a:srgbClr val="5C5C5C"/>
                </a:solidFill>
                <a:latin typeface="Helvetica Neue Light"/>
                <a:ea typeface="Helvetica Neue Light"/>
                <a:cs typeface="Helvetica Neue Light"/>
                <a:sym typeface="Helvetica Neue Light"/>
              </a:defRPr>
            </a:pPr>
            <a:r>
              <a:rPr sz="1617">
                <a:latin typeface="Helvetica Neue"/>
                <a:ea typeface="Helvetica Neue"/>
                <a:cs typeface="Helvetica Neue"/>
                <a:sym typeface="Helvetica Neue"/>
              </a:rPr>
              <a:t>	</a:t>
            </a:r>
            <a:r>
              <a:rPr sz="1617" b="1">
                <a:latin typeface="Helvetica Neue"/>
                <a:ea typeface="Helvetica Neue"/>
                <a:cs typeface="Helvetica Neue"/>
                <a:sym typeface="Helvetica Neue"/>
              </a:rPr>
              <a:t>Scale</a:t>
            </a:r>
            <a:r>
              <a:rPr sz="1617"/>
              <a:t> - global platforms</a:t>
            </a:r>
          </a:p>
          <a:p>
            <a:pPr marL="211080" marR="473257" indent="-211080" defTabSz="321457">
              <a:spcBef>
                <a:spcPts val="0"/>
              </a:spcBef>
              <a:tabLst>
                <a:tab pos="98223" algn="l"/>
                <a:tab pos="321457" algn="l"/>
              </a:tabLst>
              <a:defRPr sz="1500">
                <a:solidFill>
                  <a:srgbClr val="5C5C5C"/>
                </a:solidFill>
                <a:latin typeface="Helvetica Neue Light"/>
                <a:ea typeface="Helvetica Neue Light"/>
                <a:cs typeface="Helvetica Neue Light"/>
                <a:sym typeface="Helvetica Neue Light"/>
              </a:defRPr>
            </a:pPr>
            <a:r>
              <a:rPr sz="1617">
                <a:latin typeface="Helvetica Neue"/>
                <a:ea typeface="Helvetica Neue"/>
                <a:cs typeface="Helvetica Neue"/>
                <a:sym typeface="Helvetica Neue"/>
              </a:rPr>
              <a:t>	</a:t>
            </a:r>
            <a:r>
              <a:rPr sz="1617" b="1">
                <a:latin typeface="Helvetica Neue"/>
                <a:ea typeface="Helvetica Neue"/>
                <a:cs typeface="Helvetica Neue"/>
                <a:sym typeface="Helvetica Neue"/>
              </a:rPr>
              <a:t>Permanency</a:t>
            </a:r>
            <a:r>
              <a:rPr sz="1617"/>
              <a:t> - once it is online it is there forever</a:t>
            </a:r>
          </a:p>
          <a:p>
            <a:pPr marL="211080" marR="473257" indent="-211080" defTabSz="321457">
              <a:spcBef>
                <a:spcPts val="0"/>
              </a:spcBef>
              <a:tabLst>
                <a:tab pos="98223" algn="l"/>
                <a:tab pos="321457" algn="l"/>
              </a:tabLst>
              <a:defRPr sz="1500">
                <a:solidFill>
                  <a:srgbClr val="5C5C5C"/>
                </a:solidFill>
                <a:latin typeface="Helvetica Neue Light"/>
                <a:ea typeface="Helvetica Neue Light"/>
                <a:cs typeface="Helvetica Neue Light"/>
                <a:sym typeface="Helvetica Neue Light"/>
              </a:defRPr>
            </a:pPr>
            <a:r>
              <a:rPr sz="1617">
                <a:latin typeface="Helvetica Neue"/>
                <a:ea typeface="Helvetica Neue"/>
                <a:cs typeface="Helvetica Neue"/>
                <a:sym typeface="Helvetica Neue"/>
              </a:rPr>
              <a:t>	</a:t>
            </a:r>
            <a:r>
              <a:rPr sz="1617" b="1">
                <a:latin typeface="Helvetica Neue"/>
                <a:ea typeface="Helvetica Neue"/>
                <a:cs typeface="Helvetica Neue"/>
                <a:sym typeface="Helvetica Neue"/>
              </a:rPr>
              <a:t>Audience</a:t>
            </a:r>
            <a:r>
              <a:rPr sz="1617"/>
              <a:t> - public or private? friends, friends of friends or everyone?</a:t>
            </a:r>
          </a:p>
          <a:p>
            <a:pPr marL="321457" marR="473257" indent="-321457" defTabSz="321457">
              <a:spcBef>
                <a:spcPts val="0"/>
              </a:spcBef>
              <a:buNone/>
              <a:tabLst>
                <a:tab pos="98223" algn="l"/>
                <a:tab pos="321457" algn="l"/>
              </a:tabLst>
              <a:defRPr sz="1500">
                <a:solidFill>
                  <a:srgbClr val="5C5C5C"/>
                </a:solidFill>
                <a:latin typeface="Helvetica Neue Light"/>
                <a:ea typeface="Helvetica Neue Light"/>
                <a:cs typeface="Helvetica Neue Light"/>
                <a:sym typeface="Helvetica Neue Light"/>
              </a:defRPr>
            </a:pPr>
            <a:endParaRPr sz="1617"/>
          </a:p>
          <a:p>
            <a:pPr marL="0" marR="473257" indent="0" defTabSz="321457">
              <a:spcBef>
                <a:spcPts val="0"/>
              </a:spcBef>
              <a:buNone/>
              <a:defRPr sz="1500">
                <a:solidFill>
                  <a:srgbClr val="5C5C5C"/>
                </a:solidFill>
                <a:latin typeface="Helvetica Neue Light"/>
                <a:ea typeface="Helvetica Neue Light"/>
                <a:cs typeface="Helvetica Neue Light"/>
                <a:sym typeface="Helvetica Neue Light"/>
              </a:defRPr>
            </a:pPr>
            <a:r>
              <a:rPr sz="1617"/>
              <a:t>Use the technology to its full potential but just be aware of the pitfalls and </a:t>
            </a:r>
            <a:r>
              <a:rPr sz="1617" b="1">
                <a:latin typeface="Helvetica Neue"/>
                <a:ea typeface="Helvetica Neue"/>
                <a:cs typeface="Helvetica Neue"/>
                <a:sym typeface="Helvetica Neue"/>
              </a:rPr>
              <a:t>Think before you post.</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Tree>
    <p:extLst>
      <p:ext uri="{BB962C8B-B14F-4D97-AF65-F5344CB8AC3E}">
        <p14:creationId xmlns:p14="http://schemas.microsoft.com/office/powerpoint/2010/main" val="1895153048"/>
      </p:ext>
    </p:extLst>
  </p:cSld>
  <p:clrMapOvr>
    <a:masterClrMapping/>
  </p:clrMapOvr>
  <p:transition spd="med"/>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 name="Slide Number"/>
          <p:cNvSpPr txBox="1">
            <a:spLocks noGrp="1"/>
          </p:cNvSpPr>
          <p:nvPr>
            <p:ph type="sldNum" sz="quarter" idx="4294967295"/>
          </p:nvPr>
        </p:nvSpPr>
        <p:spPr>
          <a:xfrm>
            <a:off x="0" y="6117848"/>
            <a:ext cx="533401" cy="261105"/>
          </a:xfrm>
          <a:prstGeom prst="rect">
            <a:avLst/>
          </a:prstGeom>
          <a:extLst>
            <a:ext uri="{C572A759-6A51-4108-AA02-DFA0A04FC94B}">
              <ma14:wrappingTextBoxFlag xmlns:ma14="http://schemas.microsoft.com/office/mac/drawingml/2011/main" val="1"/>
            </a:ext>
          </a:extLst>
        </p:spPr>
        <p:txBody>
          <a:bodyPr>
            <a:normAutofit lnSpcReduction="10000"/>
          </a:bodyPr>
          <a:lstStyle/>
          <a:p>
            <a:fld id="{86CB4B4D-7CA3-9044-876B-883B54F8677D}" type="slidenum">
              <a:t>20</a:t>
            </a:fld>
            <a:endParaRPr/>
          </a:p>
        </p:txBody>
      </p:sp>
      <p:sp>
        <p:nvSpPr>
          <p:cNvPr id="259" name="https://www.mylife.com…"/>
          <p:cNvSpPr txBox="1"/>
          <p:nvPr/>
        </p:nvSpPr>
        <p:spPr>
          <a:xfrm>
            <a:off x="5121921" y="4347178"/>
            <a:ext cx="3604257" cy="2031775"/>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algn="ctr">
              <a:lnSpc>
                <a:spcPct val="90000"/>
              </a:lnSpc>
              <a:spcBef>
                <a:spcPts val="600"/>
              </a:spcBef>
              <a:defRPr sz="2900"/>
            </a:pPr>
            <a:r>
              <a:rPr lang="en-US" sz="3200" u="sng" dirty="0">
                <a:solidFill>
                  <a:srgbClr val="0000FF"/>
                </a:solidFill>
                <a:uFill>
                  <a:solidFill>
                    <a:srgbClr val="0000FF"/>
                  </a:solidFill>
                </a:uFill>
                <a:hlinkClick r:id="rId2"/>
              </a:rPr>
              <a:t>http://www.192.com</a:t>
            </a:r>
          </a:p>
          <a:p>
            <a:pPr algn="ctr">
              <a:lnSpc>
                <a:spcPct val="90000"/>
              </a:lnSpc>
              <a:spcBef>
                <a:spcPts val="600"/>
              </a:spcBef>
              <a:defRPr sz="2900"/>
            </a:pPr>
            <a:endParaRPr lang="en-US" sz="3200" u="sng" dirty="0">
              <a:solidFill>
                <a:srgbClr val="0000FF"/>
              </a:solidFill>
              <a:uFill>
                <a:solidFill>
                  <a:srgbClr val="0000FF"/>
                </a:solidFill>
              </a:uFill>
              <a:hlinkClick r:id="rId2"/>
            </a:endParaRPr>
          </a:p>
          <a:p>
            <a:pPr algn="ctr">
              <a:lnSpc>
                <a:spcPct val="90000"/>
              </a:lnSpc>
              <a:spcBef>
                <a:spcPts val="600"/>
              </a:spcBef>
              <a:defRPr sz="2900"/>
            </a:pPr>
            <a:r>
              <a:rPr lang="en-US" sz="3200" u="sng" dirty="0">
                <a:solidFill>
                  <a:srgbClr val="0000FF"/>
                </a:solidFill>
                <a:uFill>
                  <a:solidFill>
                    <a:srgbClr val="0000FF"/>
                  </a:solidFill>
                </a:uFill>
                <a:hlinkClick r:id="rId3"/>
              </a:rPr>
              <a:t>https://pipl.com/</a:t>
            </a:r>
          </a:p>
          <a:p>
            <a:pPr marR="321457" defTabSz="321457">
              <a:defRPr sz="4400" u="sng">
                <a:solidFill>
                  <a:srgbClr val="0433FF"/>
                </a:solidFill>
                <a:latin typeface="Cambria"/>
                <a:ea typeface="Cambria"/>
                <a:cs typeface="Cambria"/>
                <a:sym typeface="Cambria"/>
              </a:defRPr>
            </a:pPr>
            <a:endParaRPr sz="3094" dirty="0">
              <a:solidFill>
                <a:srgbClr val="000000"/>
              </a:solidFill>
            </a:endParaRPr>
          </a:p>
        </p:txBody>
      </p:sp>
      <p:pic>
        <p:nvPicPr>
          <p:cNvPr id="260" name="Image" descr="Image"/>
          <p:cNvPicPr>
            <a:picLocks noChangeAspect="1"/>
          </p:cNvPicPr>
          <p:nvPr/>
        </p:nvPicPr>
        <p:blipFill>
          <a:blip r:embed="rId4">
            <a:extLst/>
          </a:blip>
          <a:srcRect l="3205" r="3205" b="6411"/>
          <a:stretch>
            <a:fillRect/>
          </a:stretch>
        </p:blipFill>
        <p:spPr>
          <a:xfrm>
            <a:off x="4918647" y="466044"/>
            <a:ext cx="4010806" cy="2969954"/>
          </a:xfrm>
          <a:prstGeom prst="rect">
            <a:avLst/>
          </a:prstGeom>
          <a:ln w="12700">
            <a:miter lim="400000"/>
          </a:ln>
        </p:spPr>
      </p:pic>
      <p:sp>
        <p:nvSpPr>
          <p:cNvPr id="261" name="TASK - TASG…"/>
          <p:cNvSpPr txBox="1"/>
          <p:nvPr/>
        </p:nvSpPr>
        <p:spPr>
          <a:xfrm>
            <a:off x="96897" y="667953"/>
            <a:ext cx="3963778" cy="1455848"/>
          </a:xfrm>
          <a:prstGeom prst="rect">
            <a:avLst/>
          </a:prstGeom>
          <a:ln w="12700">
            <a:miter lim="400000"/>
          </a:ln>
          <a:extLst>
            <a:ext uri="{C572A759-6A51-4108-AA02-DFA0A04FC94B}">
              <ma14:wrappingTextBoxFlag xmlns:ma14="http://schemas.microsoft.com/office/mac/drawingml/2011/main" val="1"/>
            </a:ext>
          </a:extLst>
        </p:spPr>
        <p:txBody>
          <a:bodyPr wrap="none" lIns="35719" tIns="35719" rIns="35719" bIns="35719" anchor="ctr">
            <a:spAutoFit/>
          </a:bodyPr>
          <a:lstStyle/>
          <a:p>
            <a:pPr>
              <a:defRPr sz="5300">
                <a:solidFill>
                  <a:srgbClr val="0D3AC2"/>
                </a:solidFill>
              </a:defRPr>
            </a:pPr>
            <a:r>
              <a:rPr sz="3726" dirty="0"/>
              <a:t>TASK </a:t>
            </a:r>
            <a:r>
              <a:rPr lang="mr-IN" sz="3726" dirty="0" smtClean="0"/>
              <a:t>–</a:t>
            </a:r>
            <a:r>
              <a:rPr sz="3726" dirty="0" smtClean="0"/>
              <a:t> TASG</a:t>
            </a:r>
            <a:r>
              <a:rPr lang="cy-GB" sz="3726" dirty="0" smtClean="0"/>
              <a:t> !</a:t>
            </a:r>
            <a:endParaRPr sz="3726" dirty="0"/>
          </a:p>
          <a:p>
            <a:endParaRPr sz="1266" dirty="0"/>
          </a:p>
          <a:p>
            <a:r>
              <a:rPr sz="2000" dirty="0"/>
              <a:t>Do a search on yourself online.</a:t>
            </a:r>
          </a:p>
          <a:p>
            <a:r>
              <a:rPr sz="2000" dirty="0"/>
              <a:t>Gwnewch chwiliad ar eich hun </a:t>
            </a:r>
            <a:r>
              <a:rPr sz="2000" dirty="0" smtClean="0"/>
              <a:t>ar-lei</a:t>
            </a:r>
            <a:r>
              <a:rPr lang="cy-GB" sz="2000" dirty="0"/>
              <a:t>n</a:t>
            </a:r>
            <a:endParaRPr sz="2000" dirty="0"/>
          </a:p>
        </p:txBody>
      </p:sp>
      <p:pic>
        <p:nvPicPr>
          <p:cNvPr id="262" name="Image" descr="Image"/>
          <p:cNvPicPr>
            <a:picLocks noChangeAspect="1"/>
          </p:cNvPicPr>
          <p:nvPr/>
        </p:nvPicPr>
        <p:blipFill>
          <a:blip r:embed="rId5">
            <a:extLst/>
          </a:blip>
          <a:stretch>
            <a:fillRect/>
          </a:stretch>
        </p:blipFill>
        <p:spPr>
          <a:xfrm>
            <a:off x="316198" y="3455150"/>
            <a:ext cx="4286251" cy="2857501"/>
          </a:xfrm>
          <a:prstGeom prst="rect">
            <a:avLst/>
          </a:prstGeom>
          <a:ln w="12700">
            <a:miter lim="400000"/>
          </a:ln>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96584" y="5861050"/>
            <a:ext cx="1978152" cy="824230"/>
          </a:xfrm>
          <a:prstGeom prst="rect">
            <a:avLst/>
          </a:prstGeom>
        </p:spPr>
      </p:pic>
      <p:sp>
        <p:nvSpPr>
          <p:cNvPr id="2" name="TextBox 1"/>
          <p:cNvSpPr txBox="1"/>
          <p:nvPr/>
        </p:nvSpPr>
        <p:spPr>
          <a:xfrm>
            <a:off x="266700" y="2564552"/>
            <a:ext cx="4678460" cy="646331"/>
          </a:xfrm>
          <a:prstGeom prst="rect">
            <a:avLst/>
          </a:prstGeom>
          <a:noFill/>
        </p:spPr>
        <p:txBody>
          <a:bodyPr wrap="none" rtlCol="0">
            <a:spAutoFit/>
          </a:bodyPr>
          <a:lstStyle/>
          <a:p>
            <a:r>
              <a:rPr lang="en-US" dirty="0">
                <a:hlinkClick r:id="rId7"/>
              </a:rPr>
              <a:t>https://salt.agency/tools/social-profile-checker</a:t>
            </a:r>
            <a:r>
              <a:rPr lang="en-US" dirty="0" smtClean="0">
                <a:hlinkClick r:id="rId7"/>
              </a:rPr>
              <a:t>/</a:t>
            </a:r>
            <a:endParaRPr lang="en-US" dirty="0" smtClean="0"/>
          </a:p>
          <a:p>
            <a:endParaRPr lang="en-US" dirty="0"/>
          </a:p>
        </p:txBody>
      </p:sp>
    </p:spTree>
    <p:extLst>
      <p:ext uri="{BB962C8B-B14F-4D97-AF65-F5344CB8AC3E}">
        <p14:creationId xmlns:p14="http://schemas.microsoft.com/office/powerpoint/2010/main" val="809807713"/>
      </p:ext>
    </p:extLst>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fontScale="90000"/>
          </a:bodyPr>
          <a:lstStyle/>
          <a:p>
            <a:r>
              <a:rPr lang="en-US" b="1" dirty="0"/>
              <a:t>Digital natives and digital immigrants</a:t>
            </a:r>
            <a:endParaRPr lang="en-US" dirty="0"/>
          </a:p>
        </p:txBody>
      </p:sp>
      <p:sp>
        <p:nvSpPr>
          <p:cNvPr id="3" name="Content Placeholder 2"/>
          <p:cNvSpPr>
            <a:spLocks noGrp="1"/>
          </p:cNvSpPr>
          <p:nvPr>
            <p:ph idx="1"/>
          </p:nvPr>
        </p:nvSpPr>
        <p:spPr>
          <a:xfrm>
            <a:off x="457200" y="982053"/>
            <a:ext cx="7568712" cy="5614066"/>
          </a:xfrm>
        </p:spPr>
        <p:txBody>
          <a:bodyPr>
            <a:normAutofit fontScale="85000" lnSpcReduction="20000"/>
          </a:bodyPr>
          <a:lstStyle/>
          <a:p>
            <a:pPr>
              <a:buNone/>
            </a:pPr>
            <a:r>
              <a:rPr lang="en-US" dirty="0" smtClean="0"/>
              <a:t>    It </a:t>
            </a:r>
            <a:r>
              <a:rPr lang="en-US" dirty="0"/>
              <a:t>is clear that the learners that we are now dealing with are considerably more aware and familiar with our technologically advanced world. </a:t>
            </a:r>
            <a:r>
              <a:rPr lang="en-US" dirty="0">
                <a:solidFill>
                  <a:srgbClr val="17375E"/>
                </a:solidFill>
                <a:hlinkClick r:id="rId2" invalidUrl="http://www.marcprensky.com/writing/Prensky - Digital Natives, Digital Immigrants - Part1.pdf"/>
              </a:rPr>
              <a:t>Prensky ( 2001) refers to them as “Digital Natives”</a:t>
            </a:r>
            <a:r>
              <a:rPr lang="en-US" dirty="0">
                <a:solidFill>
                  <a:srgbClr val="17375E"/>
                </a:solidFill>
              </a:rPr>
              <a:t>. </a:t>
            </a:r>
            <a:r>
              <a:rPr lang="en-US" dirty="0"/>
              <a:t>Learners today are all “native speakers” of the digital language of computers, video games and the Internet.</a:t>
            </a:r>
            <a:r>
              <a:rPr lang="en-US" dirty="0" smtClean="0"/>
              <a:t> </a:t>
            </a:r>
          </a:p>
          <a:p>
            <a:pPr>
              <a:buNone/>
            </a:pPr>
            <a:r>
              <a:rPr lang="en-US" dirty="0" smtClean="0"/>
              <a:t>    </a:t>
            </a:r>
          </a:p>
          <a:p>
            <a:pPr>
              <a:buNone/>
            </a:pPr>
            <a:r>
              <a:rPr lang="en-US" dirty="0" smtClean="0"/>
              <a:t>    These </a:t>
            </a:r>
            <a:r>
              <a:rPr lang="en-US" dirty="0"/>
              <a:t>are the learners we have in schools and</a:t>
            </a:r>
            <a:r>
              <a:rPr lang="en-US" dirty="0" smtClean="0"/>
              <a:t> with our trainee teachers. </a:t>
            </a:r>
            <a:r>
              <a:rPr lang="en-US" dirty="0"/>
              <a:t>According to </a:t>
            </a:r>
            <a:r>
              <a:rPr lang="en-US" dirty="0">
                <a:hlinkClick r:id="rId3"/>
              </a:rPr>
              <a:t>Prensky</a:t>
            </a:r>
            <a:r>
              <a:rPr lang="en-US" dirty="0"/>
              <a:t> that would make those of who were not born into the digital world but have, at some later point in our lives, become fascinated by and adopted many or most aspects of the new technology are, and always will be compared to them, Digital Immigrants.</a:t>
            </a:r>
          </a:p>
          <a:p>
            <a:endParaRPr lang="en-US" dirty="0"/>
          </a:p>
        </p:txBody>
      </p:sp>
      <p:pic>
        <p:nvPicPr>
          <p:cNvPr id="4" name="Picture 3"/>
          <p:cNvPicPr>
            <a:picLocks noChangeAspect="1"/>
          </p:cNvPicPr>
          <p:nvPr/>
        </p:nvPicPr>
        <p:blipFill>
          <a:blip r:embed="rId4">
            <a:alphaModFix amt="27000"/>
          </a:blip>
          <a:stretch>
            <a:fillRect/>
          </a:stretch>
        </p:blipFill>
        <p:spPr>
          <a:xfrm>
            <a:off x="5215492" y="4640295"/>
            <a:ext cx="3928508" cy="2217705"/>
          </a:xfrm>
          <a:prstGeom prst="rect">
            <a:avLst/>
          </a:prstGeom>
        </p:spPr>
      </p:pic>
    </p:spTree>
    <p:extLst>
      <p:ext uri="{BB962C8B-B14F-4D97-AF65-F5344CB8AC3E}">
        <p14:creationId xmlns:p14="http://schemas.microsoft.com/office/powerpoint/2010/main" val="1977170397"/>
      </p:ext>
    </p:extLst>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2432" y="4684621"/>
            <a:ext cx="8522208" cy="2308324"/>
          </a:xfrm>
          <a:prstGeom prst="rect">
            <a:avLst/>
          </a:prstGeom>
        </p:spPr>
        <p:txBody>
          <a:bodyPr wrap="square">
            <a:spAutoFit/>
          </a:bodyPr>
          <a:lstStyle/>
          <a:p>
            <a:r>
              <a:rPr lang="en-US" dirty="0" smtClean="0">
                <a:hlinkClick r:id="rId2"/>
              </a:rPr>
              <a:t>https://www.gse.harvard.edu/news/uk/18/01/digital-literacy-digital-natives</a:t>
            </a:r>
            <a:endParaRPr lang="en-US" dirty="0" smtClean="0"/>
          </a:p>
          <a:p>
            <a:endParaRPr lang="en-US" dirty="0"/>
          </a:p>
          <a:p>
            <a:r>
              <a:rPr lang="en-US" dirty="0">
                <a:hlinkClick r:id="rId3"/>
              </a:rPr>
              <a:t>https://</a:t>
            </a:r>
            <a:r>
              <a:rPr lang="en-US" dirty="0" smtClean="0">
                <a:hlinkClick r:id="rId3"/>
              </a:rPr>
              <a:t>www.gse.harvard.edu/news/uk/18/06/digital-native-digital-expert</a:t>
            </a:r>
            <a:endParaRPr lang="en-US" dirty="0" smtClean="0"/>
          </a:p>
          <a:p>
            <a:endParaRPr lang="en-US" dirty="0"/>
          </a:p>
          <a:p>
            <a:r>
              <a:rPr lang="en-US" dirty="0">
                <a:hlinkClick r:id="rId4"/>
              </a:rPr>
              <a:t>https://</a:t>
            </a:r>
            <a:r>
              <a:rPr lang="en-US" dirty="0" smtClean="0">
                <a:hlinkClick r:id="rId4"/>
              </a:rPr>
              <a:t>www.gse.harvard.edu/news/uk/16/11/how-thrive-21st-century</a:t>
            </a:r>
            <a:endParaRPr lang="en-US" dirty="0" smtClean="0"/>
          </a:p>
          <a:p>
            <a:endParaRPr lang="en-US" dirty="0" smtClean="0"/>
          </a:p>
          <a:p>
            <a:endParaRPr lang="en-US" dirty="0" smtClean="0"/>
          </a:p>
          <a:p>
            <a:endParaRPr lang="en-US" dirty="0"/>
          </a:p>
        </p:txBody>
      </p:sp>
      <p:pic>
        <p:nvPicPr>
          <p:cNvPr id="3" name="Picture 2"/>
          <p:cNvPicPr>
            <a:picLocks noChangeAspect="1"/>
          </p:cNvPicPr>
          <p:nvPr/>
        </p:nvPicPr>
        <p:blipFill>
          <a:blip r:embed="rId5"/>
          <a:stretch>
            <a:fillRect/>
          </a:stretch>
        </p:blipFill>
        <p:spPr>
          <a:xfrm>
            <a:off x="292608" y="2079993"/>
            <a:ext cx="4545102" cy="2272551"/>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7193788" cy="2079993"/>
          </a:xfrm>
          <a:prstGeom prst="rect">
            <a:avLst/>
          </a:prstGeom>
        </p:spPr>
      </p:pic>
      <p:pic>
        <p:nvPicPr>
          <p:cNvPr id="5" name="Picture 4"/>
          <p:cNvPicPr>
            <a:picLocks noChangeAspect="1"/>
          </p:cNvPicPr>
          <p:nvPr/>
        </p:nvPicPr>
        <p:blipFill>
          <a:blip r:embed="rId7"/>
          <a:stretch>
            <a:fillRect/>
          </a:stretch>
        </p:blipFill>
        <p:spPr>
          <a:xfrm>
            <a:off x="4289070" y="2059759"/>
            <a:ext cx="4585570" cy="2292785"/>
          </a:xfrm>
          <a:prstGeom prst="rect">
            <a:avLst/>
          </a:prstGeom>
        </p:spPr>
      </p:pic>
      <p:pic>
        <p:nvPicPr>
          <p:cNvPr id="6" name="Picture 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193788" y="6076768"/>
            <a:ext cx="1610567" cy="671070"/>
          </a:xfrm>
          <a:prstGeom prst="rect">
            <a:avLst/>
          </a:prstGeom>
        </p:spPr>
      </p:pic>
    </p:spTree>
    <p:extLst>
      <p:ext uri="{BB962C8B-B14F-4D97-AF65-F5344CB8AC3E}">
        <p14:creationId xmlns:p14="http://schemas.microsoft.com/office/powerpoint/2010/main" val="332131842"/>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2021" y="2208126"/>
            <a:ext cx="8651477" cy="1018607"/>
          </a:xfrm>
        </p:spPr>
        <p:txBody>
          <a:bodyPr>
            <a:normAutofit/>
          </a:bodyPr>
          <a:lstStyle/>
          <a:p>
            <a:pPr marL="0" indent="0">
              <a:buNone/>
            </a:pPr>
            <a:r>
              <a:rPr lang="en-US" dirty="0">
                <a:hlinkClick r:id="rId2"/>
              </a:rPr>
              <a:t>https://padlet.com/mathewreesjones/CD2019</a:t>
            </a:r>
            <a:endParaRPr lang="en-US" dirty="0"/>
          </a:p>
          <a:p>
            <a:endParaRPr lang="en-US" dirty="0"/>
          </a:p>
        </p:txBody>
      </p:sp>
      <p:pic>
        <p:nvPicPr>
          <p:cNvPr id="5" name="Picture 4" descr="cooltext216451570603868.gif"/>
          <p:cNvPicPr>
            <a:picLocks noChangeAspect="1"/>
          </p:cNvPicPr>
          <p:nvPr/>
        </p:nvPicPr>
        <p:blipFill>
          <a:blip r:embed="rId3"/>
          <a:stretch>
            <a:fillRect/>
          </a:stretch>
        </p:blipFill>
        <p:spPr>
          <a:xfrm>
            <a:off x="2457947" y="2951041"/>
            <a:ext cx="5740401" cy="1917700"/>
          </a:xfrm>
          <a:prstGeom prst="rect">
            <a:avLst/>
          </a:prstGeom>
        </p:spPr>
      </p:pic>
      <p:pic>
        <p:nvPicPr>
          <p:cNvPr id="6" name="Picture 5"/>
          <p:cNvPicPr>
            <a:picLocks noChangeAspect="1"/>
          </p:cNvPicPr>
          <p:nvPr/>
        </p:nvPicPr>
        <p:blipFill>
          <a:blip r:embed="rId4"/>
          <a:stretch>
            <a:fillRect/>
          </a:stretch>
        </p:blipFill>
        <p:spPr>
          <a:xfrm>
            <a:off x="5328148" y="3909891"/>
            <a:ext cx="3380116" cy="2624872"/>
          </a:xfrm>
          <a:prstGeom prst="rect">
            <a:avLst/>
          </a:prstGeom>
        </p:spPr>
      </p:pic>
      <p:pic>
        <p:nvPicPr>
          <p:cNvPr id="7" name="Picture 6" descr="padlet-slider.png"/>
          <p:cNvPicPr>
            <a:picLocks noChangeAspect="1"/>
          </p:cNvPicPr>
          <p:nvPr/>
        </p:nvPicPr>
        <p:blipFill>
          <a:blip r:embed="rId5"/>
          <a:stretch>
            <a:fillRect/>
          </a:stretch>
        </p:blipFill>
        <p:spPr>
          <a:xfrm>
            <a:off x="1192698" y="245589"/>
            <a:ext cx="2231054" cy="1672111"/>
          </a:xfrm>
          <a:prstGeom prst="rect">
            <a:avLst/>
          </a:prstGeom>
        </p:spPr>
      </p:pic>
      <p:pic>
        <p:nvPicPr>
          <p:cNvPr id="8" name="Picture 7" descr="cooltext217795696894170.gif"/>
          <p:cNvPicPr>
            <a:picLocks noChangeAspect="1"/>
          </p:cNvPicPr>
          <p:nvPr/>
        </p:nvPicPr>
        <p:blipFill>
          <a:blip r:embed="rId6"/>
          <a:stretch>
            <a:fillRect/>
          </a:stretch>
        </p:blipFill>
        <p:spPr>
          <a:xfrm>
            <a:off x="3380791" y="245589"/>
            <a:ext cx="5763209" cy="689542"/>
          </a:xfrm>
          <a:prstGeom prst="rect">
            <a:avLst/>
          </a:prstGeom>
        </p:spPr>
      </p:pic>
      <p:sp>
        <p:nvSpPr>
          <p:cNvPr id="2" name="Rectangle 1"/>
          <p:cNvSpPr/>
          <p:nvPr/>
        </p:nvSpPr>
        <p:spPr>
          <a:xfrm>
            <a:off x="365760" y="5571575"/>
            <a:ext cx="4572000" cy="1200329"/>
          </a:xfrm>
          <a:prstGeom prst="rect">
            <a:avLst/>
          </a:prstGeom>
        </p:spPr>
        <p:txBody>
          <a:bodyPr>
            <a:spAutoFit/>
          </a:bodyPr>
          <a:lstStyle/>
          <a:p>
            <a:r>
              <a:rPr lang="en-US" dirty="0">
                <a:hlinkClick r:id="rId7" invalidUrl="https://www.estyn.gov.wales/sites/default/files/documents/ESTYN_Annual Report_Accessible_English__2018.pdf"/>
              </a:rPr>
              <a:t>https://www.estyn.gov.wales/sites/default/files/documents/ESTYN_Annual%20Report_Accessible_English__</a:t>
            </a:r>
            <a:r>
              <a:rPr lang="en-US" dirty="0" smtClean="0">
                <a:hlinkClick r:id="rId8" invalidUrl="https://www.estyn.gov.wales/sites/default/files/documents/ESTYN_Annual Report_Accessible_English__2018.pdf"/>
              </a:rPr>
              <a:t>2018.pdf</a:t>
            </a:r>
            <a:endParaRPr lang="en-US" dirty="0" smtClean="0"/>
          </a:p>
          <a:p>
            <a:endParaRPr lang="en-US" dirty="0"/>
          </a:p>
        </p:txBody>
      </p:sp>
      <p:sp>
        <p:nvSpPr>
          <p:cNvPr id="4" name="TextBox 3"/>
          <p:cNvSpPr txBox="1"/>
          <p:nvPr/>
        </p:nvSpPr>
        <p:spPr>
          <a:xfrm>
            <a:off x="1024128" y="5102352"/>
            <a:ext cx="1462901" cy="369332"/>
          </a:xfrm>
          <a:prstGeom prst="rect">
            <a:avLst/>
          </a:prstGeom>
          <a:noFill/>
        </p:spPr>
        <p:txBody>
          <a:bodyPr wrap="none" rtlCol="0">
            <a:spAutoFit/>
          </a:bodyPr>
          <a:lstStyle/>
          <a:p>
            <a:r>
              <a:rPr lang="en-US" smtClean="0"/>
              <a:t>ESTYN Report</a:t>
            </a:r>
            <a:endParaRPr lang="en-US"/>
          </a:p>
        </p:txBody>
      </p:sp>
    </p:spTree>
    <p:extLst>
      <p:ext uri="{BB962C8B-B14F-4D97-AF65-F5344CB8AC3E}">
        <p14:creationId xmlns:p14="http://schemas.microsoft.com/office/powerpoint/2010/main" val="193438444"/>
      </p:ext>
    </p:extLst>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1257582"/>
            <a:ext cx="9144000" cy="4342836"/>
          </a:xfrm>
          <a:prstGeom prst="rect">
            <a:avLst/>
          </a:prstGeom>
        </p:spPr>
      </p:pic>
      <p:sp>
        <p:nvSpPr>
          <p:cNvPr id="4" name="Rectangle 3"/>
          <p:cNvSpPr/>
          <p:nvPr/>
        </p:nvSpPr>
        <p:spPr>
          <a:xfrm>
            <a:off x="995487" y="5896094"/>
            <a:ext cx="7779758" cy="707886"/>
          </a:xfrm>
          <a:prstGeom prst="rect">
            <a:avLst/>
          </a:prstGeom>
        </p:spPr>
        <p:txBody>
          <a:bodyPr wrap="none">
            <a:spAutoFit/>
          </a:bodyPr>
          <a:lstStyle/>
          <a:p>
            <a:r>
              <a:rPr lang="en-US" sz="4000" dirty="0">
                <a:hlinkClick r:id="rId3"/>
              </a:rPr>
              <a:t>https://blockly-games.appspot.com/</a:t>
            </a:r>
            <a:endParaRPr lang="en-US" sz="4000" dirty="0"/>
          </a:p>
        </p:txBody>
      </p:sp>
      <p:sp>
        <p:nvSpPr>
          <p:cNvPr id="5" name="TextBox 4"/>
          <p:cNvSpPr txBox="1"/>
          <p:nvPr/>
        </p:nvSpPr>
        <p:spPr>
          <a:xfrm>
            <a:off x="1936599" y="254020"/>
            <a:ext cx="5362174" cy="707886"/>
          </a:xfrm>
          <a:prstGeom prst="rect">
            <a:avLst/>
          </a:prstGeom>
          <a:noFill/>
        </p:spPr>
        <p:txBody>
          <a:bodyPr wrap="none" rtlCol="0">
            <a:spAutoFit/>
          </a:bodyPr>
          <a:lstStyle/>
          <a:p>
            <a:r>
              <a:rPr lang="en-US" sz="4000" dirty="0" err="1" smtClean="0"/>
              <a:t>Cyfrifiadura</a:t>
            </a:r>
            <a:r>
              <a:rPr lang="en-US" sz="4000" dirty="0" smtClean="0"/>
              <a:t>! Computing!</a:t>
            </a:r>
            <a:endParaRPr lang="en-US" sz="4000" dirty="0"/>
          </a:p>
        </p:txBody>
      </p:sp>
    </p:spTree>
    <p:extLst>
      <p:ext uri="{BB962C8B-B14F-4D97-AF65-F5344CB8AC3E}">
        <p14:creationId xmlns:p14="http://schemas.microsoft.com/office/powerpoint/2010/main" val="1208347596"/>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35973" y="3089656"/>
            <a:ext cx="1822230" cy="369332"/>
          </a:xfrm>
          <a:prstGeom prst="rect">
            <a:avLst/>
          </a:prstGeom>
        </p:spPr>
        <p:txBody>
          <a:bodyPr wrap="none">
            <a:spAutoFit/>
          </a:bodyPr>
          <a:lstStyle/>
          <a:p>
            <a:r>
              <a:rPr lang="en-US" dirty="0">
                <a:hlinkClick r:id="rId2"/>
              </a:rPr>
              <a:t>https://code.org/</a:t>
            </a:r>
            <a:endParaRPr lang="en-US" dirty="0"/>
          </a:p>
        </p:txBody>
      </p:sp>
      <p:pic>
        <p:nvPicPr>
          <p:cNvPr id="3" name="Picture 2"/>
          <p:cNvPicPr>
            <a:picLocks noChangeAspect="1"/>
          </p:cNvPicPr>
          <p:nvPr/>
        </p:nvPicPr>
        <p:blipFill>
          <a:blip r:embed="rId3"/>
          <a:stretch>
            <a:fillRect/>
          </a:stretch>
        </p:blipFill>
        <p:spPr>
          <a:xfrm>
            <a:off x="200660" y="640128"/>
            <a:ext cx="3365500" cy="2413000"/>
          </a:xfrm>
          <a:prstGeom prst="rect">
            <a:avLst/>
          </a:prstGeom>
        </p:spPr>
      </p:pic>
      <p:sp>
        <p:nvSpPr>
          <p:cNvPr id="4" name="Rectangle 3"/>
          <p:cNvSpPr/>
          <p:nvPr/>
        </p:nvSpPr>
        <p:spPr>
          <a:xfrm>
            <a:off x="5606031" y="3089656"/>
            <a:ext cx="2357633" cy="646331"/>
          </a:xfrm>
          <a:prstGeom prst="rect">
            <a:avLst/>
          </a:prstGeom>
        </p:spPr>
        <p:txBody>
          <a:bodyPr wrap="none">
            <a:spAutoFit/>
          </a:bodyPr>
          <a:lstStyle/>
          <a:p>
            <a:r>
              <a:rPr lang="en-US" dirty="0">
                <a:hlinkClick r:id="rId4"/>
              </a:rPr>
              <a:t>https://</a:t>
            </a:r>
            <a:r>
              <a:rPr lang="en-US" dirty="0" smtClean="0">
                <a:hlinkClick r:id="rId4"/>
              </a:rPr>
              <a:t>scratch.mit.edu</a:t>
            </a:r>
            <a:endParaRPr lang="en-US" dirty="0" smtClean="0"/>
          </a:p>
          <a:p>
            <a:endParaRPr lang="en-US" dirty="0"/>
          </a:p>
        </p:txBody>
      </p:sp>
      <p:pic>
        <p:nvPicPr>
          <p:cNvPr id="6" name="Picture 5"/>
          <p:cNvPicPr>
            <a:picLocks noChangeAspect="1"/>
          </p:cNvPicPr>
          <p:nvPr/>
        </p:nvPicPr>
        <p:blipFill>
          <a:blip r:embed="rId5"/>
          <a:stretch>
            <a:fillRect/>
          </a:stretch>
        </p:blipFill>
        <p:spPr>
          <a:xfrm>
            <a:off x="5231511" y="542211"/>
            <a:ext cx="3106672" cy="2640671"/>
          </a:xfrm>
          <a:prstGeom prst="rect">
            <a:avLst/>
          </a:prstGeom>
        </p:spPr>
      </p:pic>
      <p:pic>
        <p:nvPicPr>
          <p:cNvPr id="7" name="Picture 6"/>
          <p:cNvPicPr>
            <a:picLocks noChangeAspect="1"/>
          </p:cNvPicPr>
          <p:nvPr/>
        </p:nvPicPr>
        <p:blipFill>
          <a:blip r:embed="rId6"/>
          <a:stretch>
            <a:fillRect/>
          </a:stretch>
        </p:blipFill>
        <p:spPr>
          <a:xfrm>
            <a:off x="295385" y="3969940"/>
            <a:ext cx="3838956" cy="2694004"/>
          </a:xfrm>
          <a:prstGeom prst="rect">
            <a:avLst/>
          </a:prstGeom>
        </p:spPr>
      </p:pic>
      <p:pic>
        <p:nvPicPr>
          <p:cNvPr id="8" name="Picture 7"/>
          <p:cNvPicPr>
            <a:picLocks noChangeAspect="1"/>
          </p:cNvPicPr>
          <p:nvPr/>
        </p:nvPicPr>
        <p:blipFill>
          <a:blip r:embed="rId7"/>
          <a:stretch>
            <a:fillRect/>
          </a:stretch>
        </p:blipFill>
        <p:spPr>
          <a:xfrm>
            <a:off x="5496395" y="4196675"/>
            <a:ext cx="2467269" cy="2467269"/>
          </a:xfrm>
          <a:prstGeom prst="rect">
            <a:avLst/>
          </a:prstGeom>
        </p:spPr>
      </p:pic>
      <p:sp>
        <p:nvSpPr>
          <p:cNvPr id="5" name="Rectangle 4"/>
          <p:cNvSpPr/>
          <p:nvPr/>
        </p:nvSpPr>
        <p:spPr>
          <a:xfrm>
            <a:off x="2214863" y="179440"/>
            <a:ext cx="5229252" cy="584775"/>
          </a:xfrm>
          <a:prstGeom prst="rect">
            <a:avLst/>
          </a:prstGeom>
        </p:spPr>
        <p:txBody>
          <a:bodyPr wrap="none">
            <a:spAutoFit/>
          </a:bodyPr>
          <a:lstStyle/>
          <a:p>
            <a:r>
              <a:rPr lang="en-GB" sz="3200" dirty="0">
                <a:latin typeface="Calibri" charset="0"/>
                <a:hlinkClick r:id="rId8"/>
              </a:rPr>
              <a:t>https://codeclubprojects.org/</a:t>
            </a:r>
            <a:r>
              <a:rPr lang="en-GB" sz="3200" dirty="0">
                <a:solidFill>
                  <a:srgbClr val="000000"/>
                </a:solidFill>
                <a:latin typeface="Calibri" charset="0"/>
              </a:rPr>
              <a:t> </a:t>
            </a:r>
            <a:endParaRPr lang="en-US" sz="3200" dirty="0"/>
          </a:p>
        </p:txBody>
      </p:sp>
    </p:spTree>
    <p:extLst>
      <p:ext uri="{BB962C8B-B14F-4D97-AF65-F5344CB8AC3E}">
        <p14:creationId xmlns:p14="http://schemas.microsoft.com/office/powerpoint/2010/main" val="2092679940"/>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8610" y="-200152"/>
            <a:ext cx="7363326" cy="1143000"/>
          </a:xfrm>
        </p:spPr>
        <p:txBody>
          <a:bodyPr/>
          <a:lstStyle/>
          <a:p>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Possible Links</a:t>
            </a:r>
            <a:endParaRPr lang="en-US"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3" name="Content Placeholder 2"/>
          <p:cNvSpPr>
            <a:spLocks noGrp="1"/>
          </p:cNvSpPr>
          <p:nvPr>
            <p:ph idx="1"/>
          </p:nvPr>
        </p:nvSpPr>
        <p:spPr>
          <a:xfrm>
            <a:off x="0" y="509524"/>
            <a:ext cx="8903368" cy="3729790"/>
          </a:xfrm>
        </p:spPr>
        <p:txBody>
          <a:bodyPr>
            <a:noAutofit/>
          </a:bodyPr>
          <a:lstStyle/>
          <a:p>
            <a:pPr>
              <a:buNone/>
            </a:pPr>
            <a:r>
              <a:rPr lang="en-US" sz="1000" dirty="0" smtClean="0"/>
              <a:t/>
            </a:r>
            <a:br>
              <a:rPr lang="en-US" sz="1000" dirty="0" smtClean="0"/>
            </a:br>
            <a:r>
              <a:rPr lang="en-US" sz="1400" dirty="0" smtClean="0"/>
              <a:t>- Alexander, R. (ed.) (2010) Children, their World, their Education: Final Report and Recommendations of the Cambridge Primary Review. London: </a:t>
            </a:r>
            <a:r>
              <a:rPr lang="en-US" sz="1400" dirty="0" err="1" smtClean="0"/>
              <a:t>Routledge</a:t>
            </a:r>
            <a:r>
              <a:rPr lang="en-US" sz="1400" dirty="0" smtClean="0"/>
              <a:t>.</a:t>
            </a:r>
            <a:br>
              <a:rPr lang="en-US" sz="1400" dirty="0" smtClean="0"/>
            </a:br>
            <a:r>
              <a:rPr lang="en-US" sz="1400" dirty="0" smtClean="0"/>
              <a:t>-Alexander, R.J., Rose, A.J. and </a:t>
            </a:r>
            <a:r>
              <a:rPr lang="en-US" sz="1400" dirty="0" err="1" smtClean="0"/>
              <a:t>Woodhead</a:t>
            </a:r>
            <a:r>
              <a:rPr lang="en-US" sz="1400" dirty="0" smtClean="0"/>
              <a:t>, C. (1992) Curriculum </a:t>
            </a:r>
            <a:r>
              <a:rPr lang="en-US" sz="1400" dirty="0" err="1" smtClean="0"/>
              <a:t>Organisation</a:t>
            </a:r>
            <a:r>
              <a:rPr lang="en-US" sz="1400" dirty="0" smtClean="0"/>
              <a:t> and Classroom Practice in Primary Schools: A Discussion Paper. London: Department of Education and Science.</a:t>
            </a:r>
            <a:br>
              <a:rPr lang="en-US" sz="1400" dirty="0" smtClean="0"/>
            </a:br>
            <a:r>
              <a:rPr lang="en-US" sz="1400" dirty="0" smtClean="0"/>
              <a:t>-Barnes, J. (2011) Cross-Curricular Learning 3–14. Second edition. London: Sage.</a:t>
            </a:r>
            <a:br>
              <a:rPr lang="en-US" sz="1400" dirty="0" smtClean="0"/>
            </a:br>
            <a:r>
              <a:rPr lang="en-US" sz="1400" dirty="0" smtClean="0"/>
              <a:t>- Blair, E and Francis, L (2011) Was it right to abandon the creative curriculum? NFER practical research for education. 44 : 26-32.</a:t>
            </a:r>
            <a:br>
              <a:rPr lang="en-US" sz="1400" dirty="0" smtClean="0"/>
            </a:br>
            <a:r>
              <a:rPr lang="en-US" sz="1400" dirty="0" smtClean="0"/>
              <a:t>-Central Advisory Council for Education (CACE) (1967) Children and their Primary Schools (The </a:t>
            </a:r>
            <a:r>
              <a:rPr lang="en-US" sz="1400" dirty="0" err="1" smtClean="0"/>
              <a:t>Plowden</a:t>
            </a:r>
            <a:r>
              <a:rPr lang="en-US" sz="1400" dirty="0" smtClean="0"/>
              <a:t> Report). London: HMSO.</a:t>
            </a:r>
            <a:br>
              <a:rPr lang="en-US" sz="1400" dirty="0" smtClean="0"/>
            </a:br>
            <a:r>
              <a:rPr lang="en-US" sz="1400" dirty="0" smtClean="0"/>
              <a:t>-Department for Education (</a:t>
            </a:r>
            <a:r>
              <a:rPr lang="en-US" sz="1400" dirty="0" err="1" smtClean="0"/>
              <a:t>DfE</a:t>
            </a:r>
            <a:r>
              <a:rPr lang="en-US" sz="1400" dirty="0" smtClean="0"/>
              <a:t>) (2012) Statutory Framework for the Early Years Foundation Stage. London: </a:t>
            </a:r>
            <a:r>
              <a:rPr lang="en-US" sz="1400" dirty="0" err="1" smtClean="0"/>
              <a:t>DfE</a:t>
            </a:r>
            <a:r>
              <a:rPr lang="en-US" sz="1400" dirty="0" smtClean="0"/>
              <a:t>.</a:t>
            </a:r>
            <a:br>
              <a:rPr lang="en-US" sz="1400" dirty="0" smtClean="0"/>
            </a:br>
            <a:r>
              <a:rPr lang="en-US" sz="1400" dirty="0" smtClean="0"/>
              <a:t>-Department for Education (DFE) (2013) The national curriculum in England framework document. London: DFE.</a:t>
            </a:r>
            <a:br>
              <a:rPr lang="en-US" sz="1400" dirty="0" smtClean="0"/>
            </a:br>
            <a:r>
              <a:rPr lang="en-US" sz="1400" dirty="0" smtClean="0"/>
              <a:t>- Dewey, J. in J. McDermott (</a:t>
            </a:r>
            <a:r>
              <a:rPr lang="en-US" sz="1400" dirty="0" err="1" smtClean="0"/>
              <a:t>ed</a:t>
            </a:r>
            <a:r>
              <a:rPr lang="en-US" sz="1400" dirty="0" smtClean="0"/>
              <a:t>) (1981) The philosophy of John Dewey. Chicago IL: University of Chicago Press.</a:t>
            </a:r>
            <a:br>
              <a:rPr lang="en-US" sz="1400" dirty="0" smtClean="0"/>
            </a:br>
            <a:r>
              <a:rPr lang="en-US" sz="1400" dirty="0" smtClean="0"/>
              <a:t>- Doherty, J. and Hughes, M. (2009) Child Development Theory and Practice 0-11. Essex: Pearson Education.</a:t>
            </a:r>
            <a:br>
              <a:rPr lang="en-US" sz="1400" dirty="0" smtClean="0"/>
            </a:br>
            <a:r>
              <a:rPr lang="en-US" sz="1400" dirty="0" smtClean="0"/>
              <a:t>-Early Education (2012) Development Matters in the Early Years Foundation Stage (EYFS). London: Early Education.</a:t>
            </a:r>
            <a:br>
              <a:rPr lang="en-US" sz="1400" dirty="0" smtClean="0"/>
            </a:br>
            <a:r>
              <a:rPr lang="en-US" sz="1400" dirty="0" smtClean="0"/>
              <a:t>-</a:t>
            </a:r>
            <a:r>
              <a:rPr lang="en-US" sz="1400" dirty="0" err="1" smtClean="0"/>
              <a:t>Hadow</a:t>
            </a:r>
            <a:r>
              <a:rPr lang="en-US" sz="1400" dirty="0" smtClean="0"/>
              <a:t>, L (1931) </a:t>
            </a:r>
            <a:r>
              <a:rPr lang="en-US" sz="1400" dirty="0" err="1" smtClean="0"/>
              <a:t>Hadow</a:t>
            </a:r>
            <a:r>
              <a:rPr lang="en-US" sz="1400" dirty="0" smtClean="0"/>
              <a:t> Report of the Consultative Committee on the Primary School [online]. London: HM stationary office. [Accessed 15 February 2015] </a:t>
            </a:r>
            <a:br>
              <a:rPr lang="en-US" sz="1400" dirty="0" smtClean="0"/>
            </a:br>
            <a:r>
              <a:rPr lang="en-US" sz="1400" dirty="0" smtClean="0"/>
              <a:t>-Kelly, L &amp; Stead, D. (2013) Enhancing primary science: developing effective cross curricular link. Berkshire: open University Press. </a:t>
            </a:r>
            <a:br>
              <a:rPr lang="en-US" sz="1400" dirty="0" smtClean="0"/>
            </a:br>
            <a:r>
              <a:rPr lang="en-US" sz="1400" dirty="0" smtClean="0"/>
              <a:t>- Kenner, C and Ruby, M (2011) Enriching cross-curricular work by involving complementary schools. NALDIC Quarterly. 8 (3) : 4-9.</a:t>
            </a:r>
            <a:br>
              <a:rPr lang="en-US" sz="1400" dirty="0" smtClean="0"/>
            </a:br>
            <a:r>
              <a:rPr lang="en-US" sz="1400" dirty="0" smtClean="0"/>
              <a:t>- </a:t>
            </a:r>
            <a:r>
              <a:rPr lang="en-US" sz="1400" dirty="0" err="1" smtClean="0"/>
              <a:t>Ofsted</a:t>
            </a:r>
            <a:r>
              <a:rPr lang="en-US" sz="1400" dirty="0" smtClean="0"/>
              <a:t> (2002) The curriculum in successful primary schools. Available from: http://www.robinalexander.org.uk/wp-content/uploads/2014/05/Ofsted-2002.pdf (accessed 10/02/15) </a:t>
            </a:r>
            <a:br>
              <a:rPr lang="en-US" sz="1400" dirty="0" smtClean="0"/>
            </a:br>
            <a:r>
              <a:rPr lang="en-US" sz="1400" dirty="0" smtClean="0"/>
              <a:t>-</a:t>
            </a:r>
            <a:r>
              <a:rPr lang="en-US" sz="1400" dirty="0" err="1" smtClean="0"/>
              <a:t>Ofsted</a:t>
            </a:r>
            <a:r>
              <a:rPr lang="en-US" sz="1400" dirty="0" smtClean="0"/>
              <a:t> (2010) Learning: creative approaches that raise standards. Manchester: </a:t>
            </a:r>
            <a:r>
              <a:rPr lang="en-US" sz="1400" dirty="0" err="1" smtClean="0"/>
              <a:t>Ofsted</a:t>
            </a:r>
            <a:r>
              <a:rPr lang="en-US" sz="1400" dirty="0" smtClean="0"/>
              <a:t>.</a:t>
            </a:r>
            <a:br>
              <a:rPr lang="en-US" sz="1400" dirty="0" smtClean="0"/>
            </a:br>
            <a:r>
              <a:rPr lang="en-US" sz="1400" dirty="0" smtClean="0"/>
              <a:t>-</a:t>
            </a:r>
            <a:r>
              <a:rPr lang="en-US" sz="1400" dirty="0" err="1" smtClean="0"/>
              <a:t>Ofsted</a:t>
            </a:r>
            <a:r>
              <a:rPr lang="en-US" sz="1400" dirty="0" smtClean="0"/>
              <a:t> (2013) Maintaining curiosity: A survey into science education in schools. Manchester: </a:t>
            </a:r>
            <a:r>
              <a:rPr lang="en-US" sz="1400" dirty="0" err="1" smtClean="0"/>
              <a:t>Ofsted</a:t>
            </a:r>
            <a:r>
              <a:rPr lang="en-US" sz="1400" dirty="0" smtClean="0"/>
              <a:t/>
            </a:r>
            <a:br>
              <a:rPr lang="en-US" sz="1400" dirty="0" smtClean="0"/>
            </a:br>
            <a:r>
              <a:rPr lang="en-US" sz="1400" dirty="0" smtClean="0"/>
              <a:t>-Rose, J. (2009) Independent Review of the Primary Curriculum. London: DCSF.</a:t>
            </a:r>
            <a:br>
              <a:rPr lang="en-US" sz="1400" dirty="0" smtClean="0"/>
            </a:br>
            <a:r>
              <a:rPr lang="en-US" sz="1400" dirty="0" smtClean="0"/>
              <a:t>-Savage, J. (2011) Cross-curricular Teaching and Learning in the Secondary School. Oxon: </a:t>
            </a:r>
            <a:r>
              <a:rPr lang="en-US" sz="1400" dirty="0" err="1" smtClean="0"/>
              <a:t>Routledge</a:t>
            </a:r>
            <a:r>
              <a:rPr lang="en-US" sz="1400" dirty="0" smtClean="0"/>
              <a:t>. </a:t>
            </a:r>
            <a:br>
              <a:rPr lang="en-US" sz="1400" dirty="0" smtClean="0"/>
            </a:br>
            <a:r>
              <a:rPr lang="en-US" sz="1400" dirty="0" smtClean="0"/>
              <a:t>- Taylor, A. (2006) A Critical Evaluation of "Mantle of the Expert" as a teaching and learning Approach, based on pupil and </a:t>
            </a:r>
            <a:r>
              <a:rPr lang="en-US" sz="1400" dirty="0" err="1" smtClean="0"/>
              <a:t>practitoner</a:t>
            </a:r>
            <a:r>
              <a:rPr lang="en-US" sz="1400" dirty="0" smtClean="0"/>
              <a:t> opinion. Available from: http://</a:t>
            </a:r>
            <a:r>
              <a:rPr lang="en-US" sz="1400" dirty="0" err="1" smtClean="0"/>
              <a:t>www.mantleoftheexpert.com</a:t>
            </a:r>
            <a:r>
              <a:rPr lang="en-US" sz="1400" dirty="0" smtClean="0"/>
              <a:t>/community/research/ accessed 09/02/2015  </a:t>
            </a:r>
            <a:endParaRPr lang="en-US" sz="1400" dirty="0"/>
          </a:p>
        </p:txBody>
      </p:sp>
    </p:spTree>
    <p:extLst>
      <p:ext uri="{BB962C8B-B14F-4D97-AF65-F5344CB8AC3E}">
        <p14:creationId xmlns:p14="http://schemas.microsoft.com/office/powerpoint/2010/main" val="679419939"/>
      </p:ext>
    </p:extLst>
  </p:cSld>
  <p:clrMapOvr>
    <a:masterClrMapping/>
  </p:clrMapOvr>
  <p:transition>
    <p:fade/>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7682</TotalTime>
  <Words>721</Words>
  <Application>Microsoft Macintosh PowerPoint</Application>
  <PresentationFormat>On-screen Show (4:3)</PresentationFormat>
  <Paragraphs>146</Paragraphs>
  <Slides>26</Slides>
  <Notes>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26</vt:i4>
      </vt:variant>
    </vt:vector>
  </HeadingPairs>
  <TitlesOfParts>
    <vt:vector size="40" baseType="lpstr">
      <vt:lpstr>Calibri</vt:lpstr>
      <vt:lpstr>Cambria</vt:lpstr>
      <vt:lpstr>Credit Valley</vt:lpstr>
      <vt:lpstr>Helvetica Neue</vt:lpstr>
      <vt:lpstr>Helvetica Neue Light</vt:lpstr>
      <vt:lpstr>Mangal</vt:lpstr>
      <vt:lpstr>ＭＳ Ｐゴシック</vt:lpstr>
      <vt:lpstr>OCR A Extended</vt:lpstr>
      <vt:lpstr>Orator Std</vt:lpstr>
      <vt:lpstr>PT Serif</vt:lpstr>
      <vt:lpstr>Roboto</vt:lpstr>
      <vt:lpstr>Symbol</vt:lpstr>
      <vt:lpstr>Arial</vt:lpstr>
      <vt:lpstr>Office Theme</vt:lpstr>
      <vt:lpstr>PowerPoint Presentation</vt:lpstr>
      <vt:lpstr>PowerPoint Presentation</vt:lpstr>
      <vt:lpstr>Hunaniaeth Ddigidol -Digital Identity</vt:lpstr>
      <vt:lpstr>PowerPoint Presentation</vt:lpstr>
      <vt:lpstr>PowerPoint Presentation</vt:lpstr>
      <vt:lpstr>PowerPoint Presentation</vt:lpstr>
      <vt:lpstr>PowerPoint Presentation</vt:lpstr>
      <vt:lpstr>PowerPoint Presentation</vt:lpstr>
      <vt:lpstr>So we have the internet safety of children….. how about you?  Felly mae diogelwch plant ar y rhyngrwyd gyda ni… ond beth amdanoch chi?</vt:lpstr>
      <vt:lpstr>PowerPoint Presentation</vt:lpstr>
      <vt:lpstr>Ydych chi gallu enwi rhain? Can you name these?</vt:lpstr>
      <vt:lpstr>Ystadegau diddorol Interesting Statistics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natives and digital immigrants</vt:lpstr>
      <vt:lpstr>PowerPoint Presentation</vt:lpstr>
      <vt:lpstr>PowerPoint Presentation</vt:lpstr>
      <vt:lpstr>PowerPoint Presentation</vt:lpstr>
      <vt:lpstr>PowerPoint Presentation</vt:lpstr>
      <vt:lpstr>Possible Links</vt:lpstr>
    </vt:vector>
  </TitlesOfParts>
  <Company>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Jones, Mathew</cp:lastModifiedBy>
  <cp:revision>111</cp:revision>
  <dcterms:created xsi:type="dcterms:W3CDTF">2017-08-25T06:52:23Z</dcterms:created>
  <dcterms:modified xsi:type="dcterms:W3CDTF">2019-10-31T06:05:06Z</dcterms:modified>
</cp:coreProperties>
</file>