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m4a" ContentType="audio/mp4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dia/image13.jpg" ContentType="image/gif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54"/>
  </p:notesMasterIdLst>
  <p:sldIdLst>
    <p:sldId id="257" r:id="rId3"/>
    <p:sldId id="587" r:id="rId4"/>
    <p:sldId id="588" r:id="rId5"/>
    <p:sldId id="586" r:id="rId6"/>
    <p:sldId id="459" r:id="rId7"/>
    <p:sldId id="460" r:id="rId8"/>
    <p:sldId id="470" r:id="rId9"/>
    <p:sldId id="465" r:id="rId10"/>
    <p:sldId id="266" r:id="rId11"/>
    <p:sldId id="267" r:id="rId12"/>
    <p:sldId id="268" r:id="rId13"/>
    <p:sldId id="430" r:id="rId14"/>
    <p:sldId id="478" r:id="rId15"/>
    <p:sldId id="270" r:id="rId16"/>
    <p:sldId id="269" r:id="rId17"/>
    <p:sldId id="271" r:id="rId18"/>
    <p:sldId id="272" r:id="rId19"/>
    <p:sldId id="273" r:id="rId20"/>
    <p:sldId id="274" r:id="rId21"/>
    <p:sldId id="275" r:id="rId22"/>
    <p:sldId id="479" r:id="rId23"/>
    <p:sldId id="480" r:id="rId24"/>
    <p:sldId id="277" r:id="rId25"/>
    <p:sldId id="278" r:id="rId26"/>
    <p:sldId id="433" r:id="rId27"/>
    <p:sldId id="481" r:id="rId28"/>
    <p:sldId id="280" r:id="rId29"/>
    <p:sldId id="279" r:id="rId30"/>
    <p:sldId id="281" r:id="rId31"/>
    <p:sldId id="282" r:id="rId32"/>
    <p:sldId id="283" r:id="rId33"/>
    <p:sldId id="284" r:id="rId34"/>
    <p:sldId id="285" r:id="rId35"/>
    <p:sldId id="473" r:id="rId36"/>
    <p:sldId id="436" r:id="rId37"/>
    <p:sldId id="483" r:id="rId38"/>
    <p:sldId id="293" r:id="rId39"/>
    <p:sldId id="295" r:id="rId40"/>
    <p:sldId id="461" r:id="rId41"/>
    <p:sldId id="575" r:id="rId42"/>
    <p:sldId id="576" r:id="rId43"/>
    <p:sldId id="577" r:id="rId44"/>
    <p:sldId id="578" r:id="rId45"/>
    <p:sldId id="579" r:id="rId46"/>
    <p:sldId id="580" r:id="rId47"/>
    <p:sldId id="581" r:id="rId48"/>
    <p:sldId id="582" r:id="rId49"/>
    <p:sldId id="583" r:id="rId50"/>
    <p:sldId id="584" r:id="rId51"/>
    <p:sldId id="585" r:id="rId52"/>
    <p:sldId id="425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57" autoAdjust="0"/>
    <p:restoredTop sz="94660"/>
  </p:normalViewPr>
  <p:slideViewPr>
    <p:cSldViewPr snapToGrid="0">
      <p:cViewPr>
        <p:scale>
          <a:sx n="82" d="100"/>
          <a:sy n="82" d="100"/>
        </p:scale>
        <p:origin x="1128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50" Type="http://schemas.openxmlformats.org/officeDocument/2006/relationships/slide" Target="slides/slide48.xml"/><Relationship Id="rId51" Type="http://schemas.openxmlformats.org/officeDocument/2006/relationships/slide" Target="slides/slide49.xml"/><Relationship Id="rId52" Type="http://schemas.openxmlformats.org/officeDocument/2006/relationships/slide" Target="slides/slide50.xml"/><Relationship Id="rId53" Type="http://schemas.openxmlformats.org/officeDocument/2006/relationships/slide" Target="slides/slide51.xml"/><Relationship Id="rId54" Type="http://schemas.openxmlformats.org/officeDocument/2006/relationships/notesMaster" Target="notesMasters/notesMaster1.xml"/><Relationship Id="rId55" Type="http://schemas.openxmlformats.org/officeDocument/2006/relationships/presProps" Target="presProps.xml"/><Relationship Id="rId56" Type="http://schemas.openxmlformats.org/officeDocument/2006/relationships/viewProps" Target="viewProps.xml"/><Relationship Id="rId57" Type="http://schemas.openxmlformats.org/officeDocument/2006/relationships/theme" Target="theme/theme1.xml"/><Relationship Id="rId58" Type="http://schemas.openxmlformats.org/officeDocument/2006/relationships/tableStyles" Target="tableStyles.xml"/><Relationship Id="rId40" Type="http://schemas.openxmlformats.org/officeDocument/2006/relationships/slide" Target="slides/slide38.xml"/><Relationship Id="rId41" Type="http://schemas.openxmlformats.org/officeDocument/2006/relationships/slide" Target="slides/slide39.xml"/><Relationship Id="rId42" Type="http://schemas.openxmlformats.org/officeDocument/2006/relationships/slide" Target="slides/slide40.xml"/><Relationship Id="rId43" Type="http://schemas.openxmlformats.org/officeDocument/2006/relationships/slide" Target="slides/slide41.xml"/><Relationship Id="rId44" Type="http://schemas.openxmlformats.org/officeDocument/2006/relationships/slide" Target="slides/slide42.xml"/><Relationship Id="rId45" Type="http://schemas.openxmlformats.org/officeDocument/2006/relationships/slide" Target="slides/slide43.xml"/><Relationship Id="rId46" Type="http://schemas.openxmlformats.org/officeDocument/2006/relationships/slide" Target="slides/slide44.xml"/><Relationship Id="rId47" Type="http://schemas.openxmlformats.org/officeDocument/2006/relationships/slide" Target="slides/slide45.xml"/><Relationship Id="rId48" Type="http://schemas.openxmlformats.org/officeDocument/2006/relationships/slide" Target="slides/slide46.xml"/><Relationship Id="rId49" Type="http://schemas.openxmlformats.org/officeDocument/2006/relationships/slide" Target="slides/slide4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33" Type="http://schemas.openxmlformats.org/officeDocument/2006/relationships/slide" Target="slides/slide31.xml"/><Relationship Id="rId34" Type="http://schemas.openxmlformats.org/officeDocument/2006/relationships/slide" Target="slides/slide32.xml"/><Relationship Id="rId35" Type="http://schemas.openxmlformats.org/officeDocument/2006/relationships/slide" Target="slides/slide33.xml"/><Relationship Id="rId36" Type="http://schemas.openxmlformats.org/officeDocument/2006/relationships/slide" Target="slides/slide34.xml"/><Relationship Id="rId37" Type="http://schemas.openxmlformats.org/officeDocument/2006/relationships/slide" Target="slides/slide35.xml"/><Relationship Id="rId38" Type="http://schemas.openxmlformats.org/officeDocument/2006/relationships/slide" Target="slides/slide36.xml"/><Relationship Id="rId39" Type="http://schemas.openxmlformats.org/officeDocument/2006/relationships/slide" Target="slides/slide3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671E3-B8F0-4EF5-888B-72FEC208784B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BBE5F-46C9-4AA3-A4CB-1D42E0B22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90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FDC413-FFDE-452C-83E2-9CD253C7C832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61274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698B6A7-7F47-4FD4-B0AC-51D9354E54D2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36241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4D839C-F974-43A8-B29A-78095ECCB8C9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81952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13F033-3826-4F4B-B1BB-98EE657D41EB}" type="slidenum">
              <a:rPr lang="zh-CN" altLang="en-US" smtClean="0"/>
              <a:pPr/>
              <a:t>39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48069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E82B547-2706-4A91-80CD-F90062D4BAA7}" type="slidenum">
              <a:rPr lang="zh-CN" altLang="en-US" smtClean="0"/>
              <a:pPr/>
              <a:t>40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492019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905A698-8CC3-4428-9977-CD007ACAAB43}" type="slidenum">
              <a:rPr lang="zh-CN" altLang="en-US" smtClean="0"/>
              <a:pPr/>
              <a:t>41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741334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9EE3BFA-A8C3-40B1-A69F-29C3C29E7334}" type="slidenum">
              <a:rPr lang="zh-CN" altLang="en-US" smtClean="0"/>
              <a:pPr/>
              <a:t>42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72271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ADD512-5D6F-46B7-B732-EE0C04C562E2}" type="slidenum">
              <a:rPr lang="zh-CN" altLang="en-US" smtClean="0"/>
              <a:pPr/>
              <a:t>43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65918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4FB6B30-6036-4790-9CF1-BC4D1E89B676}" type="slidenum">
              <a:rPr lang="zh-CN" altLang="en-US" smtClean="0"/>
              <a:pPr/>
              <a:t>44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8467308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0F91596-5426-414F-98BC-45478086B9E5}" type="slidenum">
              <a:rPr lang="zh-CN" altLang="en-US" smtClean="0"/>
              <a:pPr/>
              <a:t>45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24618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722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445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7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90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11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80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483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251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21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84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F10CFD39-4F4E-4585-A3D2-EBCE27EC2BF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4B37A75-632B-4C43-9FED-BCE62C70AE5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47087947"/>
      </p:ext>
    </p:extLst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74EAAEB-487B-4CAC-9CCD-78529897856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02F5A8E-108D-4430-BD8F-D57AACDCDF8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14724733"/>
      </p:ext>
    </p:extLst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4EAD131D-71A5-4677-A32A-6AAFA497850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533838C-72F3-4D10-AF2E-5F1EA71D018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36319835"/>
      </p:ext>
    </p:extLst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D6447609-3EA1-412B-B431-038A800671B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FF13EAE3-28FD-46F6-900F-499E4A4995E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1128438"/>
      </p:ext>
    </p:extLst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6A9B52B6-19B9-4751-AD2E-EF0DB37781E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D6640BB7-6998-48CE-907F-B0C76829888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96712030"/>
      </p:ext>
    </p:extLst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E8CADFF-0793-4E1C-983A-791C5B22B30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1B82C362-7CFC-4897-9134-689007601B2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10988809"/>
      </p:ext>
    </p:extLst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FFB5337-FC6A-42E0-837B-392CF47F6EB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8820F8EA-B9EC-4961-B3BE-BF3592015E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52917616"/>
      </p:ext>
    </p:extLst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EA560ECD-CF28-4C52-A486-4937B597370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32AC235D-327E-4488-A06C-BB0FD16B43A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81211353"/>
      </p:ext>
    </p:extLst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B094D499-DEF6-448A-B45A-B98E8F9244E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3C54C39F-404F-475A-AA53-F8DF0E07069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02988111"/>
      </p:ext>
    </p:extLst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B2063DF-1411-473B-9D99-1179A706158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D59C262E-BF8F-468F-8914-C4910F264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20382221"/>
      </p:ext>
    </p:extLst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E335C886-17FF-4ADD-ACD8-1473088DB47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400234D0-6C21-4C06-A67E-BDCC094761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5891274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13EDB8-57D7-4854-A538-D202C18508CA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FFE1B-3588-4853-8CE0-497AB33DC8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74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7166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.jpeg"/><Relationship Id="rId5" Type="http://schemas.openxmlformats.org/officeDocument/2006/relationships/image" Target="../media/image2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6.jpeg"/><Relationship Id="rId5" Type="http://schemas.openxmlformats.org/officeDocument/2006/relationships/image" Target="../media/image2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8.png"/><Relationship Id="rId3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2.jpeg"/><Relationship Id="rId3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4.jpeg"/><Relationship Id="rId3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8.jpeg"/><Relationship Id="rId3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0.jpeg"/><Relationship Id="rId3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2.jpeg"/><Relationship Id="rId3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4.png"/><Relationship Id="rId3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6.jpeg"/><Relationship Id="rId3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gif"/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2.jpeg"/><Relationship Id="rId3" Type="http://schemas.openxmlformats.org/officeDocument/2006/relationships/image" Target="../media/image13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4.jpeg"/><Relationship Id="rId3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6.jpeg"/><Relationship Id="rId3" Type="http://schemas.openxmlformats.org/officeDocument/2006/relationships/image" Target="../media/image32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8.jpeg"/><Relationship Id="rId3" Type="http://schemas.openxmlformats.org/officeDocument/2006/relationships/image" Target="../media/image3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0.jpeg"/><Relationship Id="rId3" Type="http://schemas.openxmlformats.org/officeDocument/2006/relationships/image" Target="../media/image3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2.jpeg"/><Relationship Id="rId3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4.png"/><Relationship Id="rId3" Type="http://schemas.openxmlformats.org/officeDocument/2006/relationships/image" Target="../media/image36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image" Target="../media/image37.jpeg"/><Relationship Id="rId5" Type="http://schemas.openxmlformats.org/officeDocument/2006/relationships/image" Target="../media/image2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38.gif"/><Relationship Id="rId3" Type="http://schemas.openxmlformats.org/officeDocument/2006/relationships/image" Target="../media/image39.gi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38.gif"/><Relationship Id="rId3" Type="http://schemas.openxmlformats.org/officeDocument/2006/relationships/image" Target="../media/image39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4" Type="http://schemas.openxmlformats.org/officeDocument/2006/relationships/image" Target="../media/image41.jpeg"/><Relationship Id="rId5" Type="http://schemas.openxmlformats.org/officeDocument/2006/relationships/image" Target="../media/image42.jpeg"/><Relationship Id="rId6" Type="http://schemas.openxmlformats.org/officeDocument/2006/relationships/image" Target="../media/image43.jpeg"/><Relationship Id="rId7" Type="http://schemas.openxmlformats.org/officeDocument/2006/relationships/image" Target="../media/image44.jpeg"/><Relationship Id="rId8" Type="http://schemas.openxmlformats.org/officeDocument/2006/relationships/image" Target="../media/image45.jpe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4" Type="http://schemas.openxmlformats.org/officeDocument/2006/relationships/image" Target="../media/image47.jpeg"/><Relationship Id="rId5" Type="http://schemas.openxmlformats.org/officeDocument/2006/relationships/image" Target="../media/image48.jpe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2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4" Type="http://schemas.openxmlformats.org/officeDocument/2006/relationships/image" Target="../media/image50.jpeg"/><Relationship Id="rId5" Type="http://schemas.openxmlformats.org/officeDocument/2006/relationships/image" Target="../media/image51.jpeg"/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notesSlide" Target="../notesSlides/notesSlide8.xml"/><Relationship Id="rId5" Type="http://schemas.openxmlformats.org/officeDocument/2006/relationships/image" Target="../media/image2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notesSlide" Target="../notesSlides/notesSlide9.xml"/><Relationship Id="rId5" Type="http://schemas.openxmlformats.org/officeDocument/2006/relationships/image" Target="../media/image2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notesSlide" Target="../notesSlides/notesSlide10.xml"/><Relationship Id="rId5" Type="http://schemas.openxmlformats.org/officeDocument/2006/relationships/image" Target="../media/image2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52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53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54.jpe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55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6.png"/><Relationship Id="rId3" Type="http://schemas.openxmlformats.org/officeDocument/2006/relationships/image" Target="../media/image5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413424" y="2233295"/>
            <a:ext cx="9144000" cy="165576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hangingPunct="1">
              <a:lnSpc>
                <a:spcPct val="70000"/>
              </a:lnSpc>
            </a:pPr>
            <a:r>
              <a:rPr lang="en-US" altLang="zh-CN" sz="4400" dirty="0" smtClean="0">
                <a:cs typeface="Calibri" panose="020F0502020204030204" pitchFamily="34" charset="0"/>
              </a:rPr>
              <a:t>Lesson 3 </a:t>
            </a:r>
            <a:r>
              <a:rPr lang="zh-CN" altLang="en-US" sz="4400" smtClean="0">
                <a:cs typeface="Calibri" panose="020F0502020204030204" pitchFamily="34" charset="0"/>
              </a:rPr>
              <a:t>第三课</a:t>
            </a:r>
            <a:r>
              <a:rPr lang="en-US" altLang="zh-CN" sz="4400" smtClean="0">
                <a:cs typeface="Calibri" panose="020F0502020204030204" pitchFamily="34" charset="0"/>
              </a:rPr>
              <a:t>   </a:t>
            </a:r>
            <a:endParaRPr lang="en-US" altLang="zh-CN" sz="4400" dirty="0" smtClean="0">
              <a:cs typeface="Calibri" panose="020F0502020204030204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mr-IN" altLang="zh-CN" sz="4400" dirty="0" smtClean="0">
                <a:cs typeface="Calibri" panose="020F0502020204030204" pitchFamily="34" charset="0"/>
              </a:rPr>
              <a:t>Nǐ jiào shěn me míng zì?</a:t>
            </a:r>
          </a:p>
          <a:p>
            <a:pPr eaLnBrk="1" hangingPunct="1">
              <a:lnSpc>
                <a:spcPct val="70000"/>
              </a:lnSpc>
            </a:pPr>
            <a:r>
              <a:rPr lang="zh-CN" altLang="en-US" sz="7200" b="1" dirty="0" smtClean="0">
                <a:solidFill>
                  <a:srgbClr val="000000"/>
                </a:solidFill>
                <a:latin typeface="宋体" panose="02010600030101010101" pitchFamily="2" charset="-122"/>
              </a:rPr>
              <a:t>你叫什么名字</a:t>
            </a:r>
          </a:p>
        </p:txBody>
      </p:sp>
    </p:spTree>
    <p:extLst>
      <p:ext uri="{BB962C8B-B14F-4D97-AF65-F5344CB8AC3E}">
        <p14:creationId xmlns:p14="http://schemas.microsoft.com/office/powerpoint/2010/main" val="42537092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7360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jiào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1217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mínɡzi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7585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shì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cxnSp>
        <p:nvCxnSpPr>
          <p:cNvPr id="7782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7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叫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78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名字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811"/>
          </a:xfrm>
        </p:grpSpPr>
        <p:sp>
          <p:nvSpPr>
            <p:cNvPr id="778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1" name="文本框 110"/>
            <p:cNvSpPr>
              <a:spLocks noChangeArrowheads="1"/>
            </p:cNvSpPr>
            <p:nvPr/>
          </p:nvSpPr>
          <p:spPr bwMode="auto">
            <a:xfrm>
              <a:off x="1089493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是</a:t>
              </a:r>
            </a:p>
          </p:txBody>
        </p:sp>
      </p:grpSp>
      <p:grpSp>
        <p:nvGrpSpPr>
          <p:cNvPr id="7783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3981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shénme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63511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wǒ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11224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785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什么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785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5" name="文本框 107"/>
            <p:cNvSpPr>
              <a:spLocks noChangeArrowheads="1"/>
            </p:cNvSpPr>
            <p:nvPr/>
          </p:nvSpPr>
          <p:spPr bwMode="auto">
            <a:xfrm>
              <a:off x="1054857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我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29811"/>
          </a:xfrm>
        </p:grpSpPr>
        <p:sp>
          <p:nvSpPr>
            <p:cNvPr id="7785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3" name="文本框 110"/>
            <p:cNvSpPr>
              <a:spLocks noChangeArrowheads="1"/>
            </p:cNvSpPr>
            <p:nvPr/>
          </p:nvSpPr>
          <p:spPr bwMode="auto">
            <a:xfrm>
              <a:off x="912085" y="5622657"/>
              <a:ext cx="903912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老师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6655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ma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29811"/>
          </a:xfrm>
        </p:grpSpPr>
        <p:sp>
          <p:nvSpPr>
            <p:cNvPr id="7785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1" name="文本框 110"/>
            <p:cNvSpPr>
              <a:spLocks noChangeArrowheads="1"/>
            </p:cNvSpPr>
            <p:nvPr/>
          </p:nvSpPr>
          <p:spPr bwMode="auto">
            <a:xfrm>
              <a:off x="1089493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吗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692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xuéshenɡ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5600"/>
          </a:xfrm>
        </p:grpSpPr>
        <p:sp>
          <p:nvSpPr>
            <p:cNvPr id="7784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9" name="文本框 110"/>
            <p:cNvSpPr>
              <a:spLocks noChangeArrowheads="1"/>
            </p:cNvSpPr>
            <p:nvPr/>
          </p:nvSpPr>
          <p:spPr bwMode="auto">
            <a:xfrm>
              <a:off x="927859" y="5638445"/>
              <a:ext cx="903912" cy="5263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学生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7889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811"/>
          </a:xfrm>
        </p:grpSpPr>
        <p:sp>
          <p:nvSpPr>
            <p:cNvPr id="7784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7" name="文本框 110"/>
            <p:cNvSpPr>
              <a:spLocks noChangeArrowheads="1"/>
            </p:cNvSpPr>
            <p:nvPr/>
          </p:nvSpPr>
          <p:spPr bwMode="auto">
            <a:xfrm>
              <a:off x="1042170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人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79885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5149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7" grpId="5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8" grpId="5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0" grpId="5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39" grpId="5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9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109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Lǐyuè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3738563"/>
            <a:ext cx="13564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Měiɡuó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8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李月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3714750"/>
            <a:ext cx="1338262" cy="536575"/>
            <a:chOff x="682668" y="4792841"/>
            <a:chExt cx="1338943" cy="536981"/>
          </a:xfrm>
        </p:grpSpPr>
        <p:sp>
          <p:nvSpPr>
            <p:cNvPr id="788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美国</a:t>
              </a:r>
            </a:p>
          </p:txBody>
        </p:sp>
      </p:grpSp>
      <p:grpSp>
        <p:nvGrpSpPr>
          <p:cNvPr id="7885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74759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885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5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中国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931321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圆角矩形 32"/>
          <p:cNvSpPr>
            <a:spLocks noChangeArrowheads="1"/>
          </p:cNvSpPr>
          <p:nvPr/>
        </p:nvSpPr>
        <p:spPr bwMode="auto">
          <a:xfrm>
            <a:off x="1866900" y="42560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5" name="圆角矩形 32"/>
          <p:cNvSpPr>
            <a:spLocks noChangeArrowheads="1"/>
          </p:cNvSpPr>
          <p:nvPr/>
        </p:nvSpPr>
        <p:spPr bwMode="auto">
          <a:xfrm>
            <a:off x="1866900" y="32512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6" name="圆角矩形 32"/>
          <p:cNvSpPr>
            <a:spLocks noChangeArrowheads="1"/>
          </p:cNvSpPr>
          <p:nvPr/>
        </p:nvSpPr>
        <p:spPr bwMode="auto">
          <a:xfrm>
            <a:off x="1866900" y="226695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7" name="圆角矩形 32"/>
          <p:cNvSpPr>
            <a:spLocks noChangeArrowheads="1"/>
          </p:cNvSpPr>
          <p:nvPr/>
        </p:nvSpPr>
        <p:spPr bwMode="auto">
          <a:xfrm>
            <a:off x="1866900" y="13223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8" name="圆角矩形 32"/>
          <p:cNvSpPr>
            <a:spLocks noChangeArrowheads="1"/>
          </p:cNvSpPr>
          <p:nvPr/>
        </p:nvSpPr>
        <p:spPr bwMode="auto">
          <a:xfrm>
            <a:off x="1866900" y="5337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49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5000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5001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5002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500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04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5005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5006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5007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85008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85009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85010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  <p:sp>
        <p:nvSpPr>
          <p:cNvPr id="85011" name="文本框 152"/>
          <p:cNvSpPr>
            <a:spLocks noChangeArrowheads="1"/>
          </p:cNvSpPr>
          <p:nvPr/>
        </p:nvSpPr>
        <p:spPr bwMode="auto">
          <a:xfrm>
            <a:off x="3562350" y="325120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中国老师</a:t>
            </a:r>
          </a:p>
        </p:txBody>
      </p:sp>
      <p:sp>
        <p:nvSpPr>
          <p:cNvPr id="85012" name="文本框 152"/>
          <p:cNvSpPr>
            <a:spLocks noChangeArrowheads="1"/>
          </p:cNvSpPr>
          <p:nvPr/>
        </p:nvSpPr>
        <p:spPr bwMode="auto">
          <a:xfrm>
            <a:off x="5351463" y="32464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美国老师</a:t>
            </a:r>
          </a:p>
        </p:txBody>
      </p:sp>
      <p:sp>
        <p:nvSpPr>
          <p:cNvPr id="85013" name="文本框 152"/>
          <p:cNvSpPr>
            <a:spLocks noChangeArrowheads="1"/>
          </p:cNvSpPr>
          <p:nvPr/>
        </p:nvSpPr>
        <p:spPr bwMode="auto">
          <a:xfrm>
            <a:off x="3571875" y="43180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中国学生</a:t>
            </a:r>
          </a:p>
        </p:txBody>
      </p:sp>
      <p:sp>
        <p:nvSpPr>
          <p:cNvPr id="85014" name="文本框 152"/>
          <p:cNvSpPr>
            <a:spLocks noChangeArrowheads="1"/>
          </p:cNvSpPr>
          <p:nvPr/>
        </p:nvSpPr>
        <p:spPr bwMode="auto">
          <a:xfrm>
            <a:off x="5330825" y="429895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美国学生</a:t>
            </a:r>
          </a:p>
        </p:txBody>
      </p:sp>
      <p:sp>
        <p:nvSpPr>
          <p:cNvPr id="85015" name="文本框 152"/>
          <p:cNvSpPr>
            <a:spLocks noChangeArrowheads="1"/>
          </p:cNvSpPr>
          <p:nvPr/>
        </p:nvSpPr>
        <p:spPr bwMode="auto">
          <a:xfrm>
            <a:off x="3567113" y="53705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</a:t>
            </a:r>
          </a:p>
        </p:txBody>
      </p:sp>
      <p:sp>
        <p:nvSpPr>
          <p:cNvPr id="85016" name="文本框 152"/>
          <p:cNvSpPr>
            <a:spLocks noChangeArrowheads="1"/>
          </p:cNvSpPr>
          <p:nvPr/>
        </p:nvSpPr>
        <p:spPr bwMode="auto">
          <a:xfrm>
            <a:off x="5292725" y="53816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美国人</a:t>
            </a:r>
          </a:p>
        </p:txBody>
      </p:sp>
    </p:spTree>
    <p:extLst>
      <p:ext uri="{BB962C8B-B14F-4D97-AF65-F5344CB8AC3E}">
        <p14:creationId xmlns:p14="http://schemas.microsoft.com/office/powerpoint/2010/main" val="1087814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 bwMode="auto">
          <a:xfrm>
            <a:off x="217488" y="1028700"/>
            <a:ext cx="11780837" cy="5257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FontTx/>
              <a:buNone/>
            </a:pPr>
            <a:r>
              <a:rPr lang="mr-IN" altLang="zh-CN" dirty="0" err="1" smtClean="0"/>
              <a:t>Nǐ</a:t>
            </a:r>
            <a:r>
              <a:rPr lang="mr-IN" altLang="zh-CN" dirty="0" smtClean="0"/>
              <a:t> </a:t>
            </a:r>
            <a:r>
              <a:rPr lang="zh-CN" altLang="en-US" dirty="0" smtClean="0"/>
              <a:t>    </a:t>
            </a:r>
            <a:r>
              <a:rPr lang="mr-IN" altLang="zh-CN" dirty="0" err="1" smtClean="0"/>
              <a:t>jiào</a:t>
            </a:r>
            <a:r>
              <a:rPr lang="mr-IN" altLang="zh-CN" dirty="0" smtClean="0"/>
              <a:t> </a:t>
            </a:r>
            <a:r>
              <a:rPr lang="mr-IN" altLang="zh-CN" dirty="0" err="1" smtClean="0"/>
              <a:t>shěn</a:t>
            </a:r>
            <a:r>
              <a:rPr lang="mr-IN" altLang="zh-CN" dirty="0" smtClean="0"/>
              <a:t> </a:t>
            </a:r>
            <a:r>
              <a:rPr lang="mr-IN" altLang="zh-CN" dirty="0" err="1" smtClean="0"/>
              <a:t>me</a:t>
            </a:r>
            <a:r>
              <a:rPr lang="mr-IN" altLang="zh-CN" dirty="0" smtClean="0"/>
              <a:t> </a:t>
            </a:r>
            <a:r>
              <a:rPr lang="mr-IN" altLang="zh-CN" dirty="0" err="1" smtClean="0"/>
              <a:t>míng</a:t>
            </a:r>
            <a:r>
              <a:rPr lang="mr-IN" altLang="zh-CN" dirty="0" smtClean="0"/>
              <a:t> </a:t>
            </a:r>
            <a:r>
              <a:rPr lang="mr-IN" altLang="zh-CN" dirty="0" err="1" smtClean="0"/>
              <a:t>zì</a:t>
            </a:r>
            <a:r>
              <a:rPr lang="mr-IN" altLang="zh-CN" dirty="0" smtClean="0"/>
              <a:t>?</a:t>
            </a:r>
          </a:p>
          <a:p>
            <a:pPr marL="0" indent="0">
              <a:buFontTx/>
              <a:buNone/>
            </a:pPr>
            <a:r>
              <a:rPr kumimoji="1" lang="zh-CN" altLang="en-US" dirty="0" smtClean="0"/>
              <a:t>你     叫       什么      名字？</a:t>
            </a:r>
            <a:r>
              <a:rPr kumimoji="1" lang="en-US" altLang="zh-CN" dirty="0" smtClean="0"/>
              <a:t>What is your name?</a:t>
            </a:r>
            <a:endParaRPr kumimoji="1" lang="zh-CN" altLang="en-US" dirty="0" smtClean="0"/>
          </a:p>
          <a:p>
            <a:pPr marL="0" indent="0">
              <a:buFontTx/>
              <a:buNone/>
            </a:pPr>
            <a:endParaRPr kumimoji="1" lang="zh-CN" altLang="en-US" dirty="0" smtClean="0"/>
          </a:p>
          <a:p>
            <a:pPr marL="0" indent="0">
              <a:buFontTx/>
              <a:buNone/>
            </a:pPr>
            <a:endParaRPr kumimoji="1" lang="zh-CN" altLang="en-US" dirty="0" smtClean="0"/>
          </a:p>
          <a:p>
            <a:pPr marL="0" indent="0">
              <a:buFontTx/>
              <a:buNone/>
            </a:pPr>
            <a:endParaRPr lang="it-IT" altLang="zh-CN" dirty="0" smtClean="0"/>
          </a:p>
          <a:p>
            <a:pPr marL="0" indent="0">
              <a:buFontTx/>
              <a:buNone/>
            </a:pPr>
            <a:r>
              <a:rPr lang="it-IT" altLang="zh-CN" dirty="0" err="1" smtClean="0"/>
              <a:t>Wǒ</a:t>
            </a:r>
            <a:r>
              <a:rPr lang="it-IT" altLang="zh-CN" dirty="0" smtClean="0"/>
              <a:t>     </a:t>
            </a:r>
            <a:r>
              <a:rPr lang="it-IT" altLang="zh-CN" dirty="0" err="1" smtClean="0"/>
              <a:t>jiào</a:t>
            </a:r>
            <a:endParaRPr lang="zh-CN" altLang="en-US" dirty="0" smtClean="0"/>
          </a:p>
          <a:p>
            <a:pPr marL="0" indent="0">
              <a:buFontTx/>
              <a:buNone/>
            </a:pPr>
            <a:r>
              <a:rPr kumimoji="1" lang="zh-CN" altLang="en-US" dirty="0" smtClean="0"/>
              <a:t>我</a:t>
            </a:r>
            <a:r>
              <a:rPr kumimoji="1" lang="en-US" altLang="zh-CN" dirty="0" smtClean="0"/>
              <a:t>      </a:t>
            </a:r>
            <a:r>
              <a:rPr kumimoji="1" lang="zh-CN" altLang="en-US" dirty="0" smtClean="0"/>
              <a:t>叫</a:t>
            </a:r>
            <a:r>
              <a:rPr kumimoji="1" lang="mr-IN" altLang="zh-CN" dirty="0" smtClean="0"/>
              <a:t>……</a:t>
            </a:r>
            <a:r>
              <a:rPr kumimoji="1" lang="en-US" altLang="zh-CN" dirty="0" smtClean="0"/>
              <a:t> My name is</a:t>
            </a:r>
            <a:r>
              <a:rPr kumimoji="1" lang="mr-IN" altLang="zh-CN" dirty="0" smtClean="0"/>
              <a:t>…</a:t>
            </a:r>
            <a:endParaRPr kumimoji="1" lang="en-US" altLang="zh-CN" dirty="0" smtClean="0"/>
          </a:p>
          <a:p>
            <a:pPr marL="0" indent="0">
              <a:buFontTx/>
              <a:buNone/>
            </a:pPr>
            <a:endParaRPr kumimoji="1" lang="zh-CN" altLang="en-US" dirty="0" smtClean="0"/>
          </a:p>
        </p:txBody>
      </p:sp>
      <p:sp>
        <p:nvSpPr>
          <p:cNvPr id="4" name="标题 1"/>
          <p:cNvSpPr>
            <a:spLocks noGrp="1"/>
          </p:cNvSpPr>
          <p:nvPr>
            <p:ph type="title"/>
          </p:nvPr>
        </p:nvSpPr>
        <p:spPr bwMode="auto">
          <a:xfrm>
            <a:off x="165100" y="41275"/>
            <a:ext cx="10515600" cy="13255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dirty="0" smtClean="0">
                <a:latin typeface="叶根友特楷简体"/>
                <a:ea typeface="叶根友特楷简体"/>
                <a:cs typeface="叶根友特楷简体"/>
              </a:rPr>
              <a:t>Self-introduction </a:t>
            </a:r>
            <a:endParaRPr kumimoji="1" lang="zh-CN" altLang="en-US" dirty="0" smtClean="0"/>
          </a:p>
        </p:txBody>
      </p:sp>
      <p:sp>
        <p:nvSpPr>
          <p:cNvPr id="5" name="对角圆角矩形 4"/>
          <p:cNvSpPr/>
          <p:nvPr/>
        </p:nvSpPr>
        <p:spPr>
          <a:xfrm>
            <a:off x="1089025" y="2101850"/>
            <a:ext cx="1104900" cy="1001713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called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6" name="对角圆角矩形 5"/>
          <p:cNvSpPr/>
          <p:nvPr/>
        </p:nvSpPr>
        <p:spPr>
          <a:xfrm>
            <a:off x="220663" y="2101850"/>
            <a:ext cx="863600" cy="1001713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You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7" name="对角圆角矩形 6"/>
          <p:cNvSpPr/>
          <p:nvPr/>
        </p:nvSpPr>
        <p:spPr>
          <a:xfrm>
            <a:off x="2193925" y="2079625"/>
            <a:ext cx="1106488" cy="1001713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what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8" name="对角圆角矩形 7"/>
          <p:cNvSpPr/>
          <p:nvPr/>
        </p:nvSpPr>
        <p:spPr>
          <a:xfrm>
            <a:off x="3300413" y="2055813"/>
            <a:ext cx="1095375" cy="1025525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name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9" name="对角圆角矩形 8"/>
          <p:cNvSpPr/>
          <p:nvPr/>
        </p:nvSpPr>
        <p:spPr>
          <a:xfrm rot="10800000" flipV="1">
            <a:off x="165100" y="5170488"/>
            <a:ext cx="865188" cy="657225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I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10" name="对角圆角矩形 9"/>
          <p:cNvSpPr/>
          <p:nvPr/>
        </p:nvSpPr>
        <p:spPr>
          <a:xfrm>
            <a:off x="1089025" y="5133975"/>
            <a:ext cx="2020888" cy="833438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(am) called</a:t>
            </a:r>
            <a:endParaRPr kumimoji="1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592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6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83970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83975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课文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Text 1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1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2351088"/>
            <a:ext cx="4524375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jiào shénme mínɡzi?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   叫    什么    名字？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 jiào Lǐyuè.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  叫   李月。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763" y="2359025"/>
            <a:ext cx="2703512" cy="18002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在学校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In the school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pic>
        <p:nvPicPr>
          <p:cNvPr id="2" name="text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76963" y="6524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19543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54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200" y="1209675"/>
            <a:ext cx="1274763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714" name="TextBox 2"/>
          <p:cNvSpPr txBox="1">
            <a:spLocks noChangeArrowheads="1"/>
          </p:cNvSpPr>
          <p:nvPr/>
        </p:nvSpPr>
        <p:spPr bwMode="auto">
          <a:xfrm>
            <a:off x="3451225" y="1416050"/>
            <a:ext cx="1674813" cy="98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15715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4288" y="284163"/>
            <a:ext cx="1778000" cy="151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716" name="TextBox 4"/>
          <p:cNvSpPr txBox="1">
            <a:spLocks noChangeArrowheads="1"/>
          </p:cNvSpPr>
          <p:nvPr/>
        </p:nvSpPr>
        <p:spPr bwMode="auto">
          <a:xfrm>
            <a:off x="5448300" y="1416050"/>
            <a:ext cx="26146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To indicate a question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30313" y="2828925"/>
            <a:ext cx="6116637" cy="20304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     </a:t>
            </a:r>
            <a:r>
              <a:rPr kumimoji="0" lang="en-US" altLang="zh-CN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nǐ</a:t>
            </a: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en-US" altLang="zh-CN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hǎo</a:t>
            </a: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en-US" altLang="zh-CN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mɑ</a:t>
            </a: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？ 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你 好  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吗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zh-CN" alt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？</a:t>
            </a:r>
            <a:r>
              <a:rPr kumimoji="0" lang="en-US" altLang="zh-CN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Are</a:t>
            </a:r>
            <a:r>
              <a:rPr kumimoji="0" lang="zh-CN" alt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en-US" altLang="zh-CN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you</a:t>
            </a:r>
            <a:r>
              <a:rPr kumimoji="0" lang="zh-CN" alt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r>
              <a:rPr kumimoji="0" lang="en-US" altLang="zh-CN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OK</a:t>
            </a:r>
            <a:r>
              <a:rPr kumimoji="0" lang="en-US" altLang="zh-CN" sz="36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?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宋体" charset="0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     </a:t>
            </a:r>
            <a:r>
              <a:rPr kumimoji="0" lang="zh-CN" alt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宋体" charset="0"/>
                <a:cs typeface="+mn-cs"/>
              </a:rPr>
              <a:t> 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宋体" charset="0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宋体" charset="0"/>
              <a:cs typeface="+mn-cs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084263" y="4686300"/>
            <a:ext cx="90900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</a:rPr>
              <a:t>lǎoshī</a:t>
            </a:r>
            <a:r>
              <a:rPr lang="en-US" altLang="zh-CN" sz="3600" dirty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？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2.  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你 是  老师    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吗  ？</a:t>
            </a:r>
            <a:r>
              <a:rPr lang="en-US" altLang="zh-CN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Are</a:t>
            </a:r>
            <a:r>
              <a:rPr lang="zh-CN" altLang="en-US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 </a:t>
            </a:r>
            <a:r>
              <a:rPr lang="en-US" altLang="zh-CN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you</a:t>
            </a:r>
            <a:r>
              <a:rPr lang="zh-CN" altLang="en-US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 </a:t>
            </a:r>
            <a:r>
              <a:rPr lang="en-US" altLang="zh-CN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a</a:t>
            </a:r>
            <a:r>
              <a:rPr lang="zh-CN" altLang="en-US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 </a:t>
            </a:r>
            <a:r>
              <a:rPr lang="en-US" altLang="zh-CN" sz="3600" dirty="0">
                <a:solidFill>
                  <a:srgbClr val="000000"/>
                </a:solidFill>
                <a:latin typeface="Arial" charset="0"/>
                <a:ea typeface="宋体" charset="0"/>
              </a:rPr>
              <a:t>teacher?</a:t>
            </a:r>
            <a:endParaRPr lang="zh-CN" altLang="en-US" sz="3600" dirty="0">
              <a:solidFill>
                <a:srgbClr val="000000"/>
              </a:solidFill>
              <a:latin typeface="Arial" charset="0"/>
              <a:ea typeface="宋体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2014538"/>
            <a:ext cx="2201863" cy="293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99807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87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8786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18791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课文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Text 2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8787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99FF9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560513" y="2935288"/>
            <a:ext cx="6323012" cy="233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Nǐ shì lǎoshī ma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？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  是   老师   吗？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Wǒ bú shì lǎoshī, wǒ shì xuéshen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ɡ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.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不  是   老师，  我  是    学生。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963" y="2090738"/>
            <a:ext cx="2700337" cy="18002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879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在教室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In the classroom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pic>
        <p:nvPicPr>
          <p:cNvPr id="2" name="text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67400" y="5572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722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64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838" y="430213"/>
            <a:ext cx="6054725" cy="605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6" name="Subtitle 4"/>
          <p:cNvSpPr txBox="1">
            <a:spLocks/>
          </p:cNvSpPr>
          <p:nvPr/>
        </p:nvSpPr>
        <p:spPr bwMode="auto">
          <a:xfrm>
            <a:off x="4324350" y="2722563"/>
            <a:ext cx="1587500" cy="1166812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39775" indent="-282575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ts val="33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ɡuójiā </a:t>
            </a:r>
          </a:p>
          <a:p>
            <a:pPr marL="0" marR="0" lvl="0" indent="0" algn="ctr" defTabSz="914400" rtl="0" eaLnBrk="1" fontAlgn="base" latinLnBrk="0" hangingPunct="1">
              <a:lnSpc>
                <a:spcPts val="33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国 家 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3187" name="TextBox 7"/>
          <p:cNvSpPr txBox="1">
            <a:spLocks noChangeArrowheads="1"/>
          </p:cNvSpPr>
          <p:nvPr/>
        </p:nvSpPr>
        <p:spPr bwMode="auto">
          <a:xfrm>
            <a:off x="9332913" y="3206750"/>
            <a:ext cx="18542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country</a:t>
            </a:r>
          </a:p>
        </p:txBody>
      </p:sp>
    </p:spTree>
    <p:extLst>
      <p:ext uri="{BB962C8B-B14F-4D97-AF65-F5344CB8AC3E}">
        <p14:creationId xmlns:p14="http://schemas.microsoft.com/office/powerpoint/2010/main" val="28784603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225550" y="965200"/>
            <a:ext cx="183991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Zhōngguó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中  国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3349625" y="2499139"/>
            <a:ext cx="17557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Měiguó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美 国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320801" y="2511193"/>
            <a:ext cx="1865312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Yīngguó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 英 国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436626" y="2531905"/>
            <a:ext cx="17573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Jiānádà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 加拿大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217067" y="3906815"/>
            <a:ext cx="19605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Àodàlìyà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澳大利亚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011988" y="3860800"/>
            <a:ext cx="25495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447254" y="2499139"/>
            <a:ext cx="131445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Fǎguó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法国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619751" y="5263581"/>
            <a:ext cx="15367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Déguó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德国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292725" y="3884613"/>
            <a:ext cx="19970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xīlán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新 西兰  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783644" y="5226373"/>
            <a:ext cx="135731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Rìběn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日本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623175" y="3906795"/>
            <a:ext cx="12858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là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希 腊 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423988" y="5232400"/>
            <a:ext cx="15382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Mòxīgē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墨西哥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432425" y="2543645"/>
            <a:ext cx="157162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Éluósī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俄罗斯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491457" y="3831794"/>
            <a:ext cx="1524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Xībānyá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西班牙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352007" y="5249431"/>
            <a:ext cx="18780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Àiěrlán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爱尔兰  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9379743" y="3860800"/>
            <a:ext cx="17446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Yìdàlì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意大利</a:t>
            </a:r>
          </a:p>
        </p:txBody>
      </p:sp>
      <p:sp>
        <p:nvSpPr>
          <p:cNvPr id="15" name="矩形 14"/>
          <p:cNvSpPr/>
          <p:nvPr/>
        </p:nvSpPr>
        <p:spPr>
          <a:xfrm>
            <a:off x="3459300" y="965200"/>
            <a:ext cx="184787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s-IS" altLang="zh-CN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Luómǎníyǎ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罗马尼亚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542330" y="1026858"/>
            <a:ext cx="183488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altLang="zh-CN" sz="2800" dirty="0" err="1" smtClean="0">
                <a:solidFill>
                  <a:srgbClr val="FF0000"/>
                </a:solidFill>
              </a:rPr>
              <a:t>Bǎo</a:t>
            </a:r>
            <a:r>
              <a:rPr lang="en-US" altLang="zh-CN" sz="2800" dirty="0" smtClean="0">
                <a:solidFill>
                  <a:srgbClr val="FF0000"/>
                </a:solidFill>
              </a:rPr>
              <a:t>j</a:t>
            </a:r>
            <a:r>
              <a:rPr lang="it-IT" altLang="zh-CN" sz="2800" dirty="0" err="1" smtClean="0">
                <a:solidFill>
                  <a:srgbClr val="FF0000"/>
                </a:solidFill>
              </a:rPr>
              <a:t>iālìyǎ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保加利亚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623175" y="1018289"/>
            <a:ext cx="18303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2800" dirty="0" err="1">
                <a:solidFill>
                  <a:srgbClr val="FF0000"/>
                </a:solidFill>
                <a:latin typeface="黑体"/>
                <a:ea typeface="黑体"/>
                <a:cs typeface="黑体"/>
              </a:rPr>
              <a:t>Pútáoyá</a:t>
            </a:r>
            <a:endParaRPr lang="en-US" altLang="zh-CN" sz="2800" dirty="0">
              <a:solidFill>
                <a:srgbClr val="FF0000"/>
              </a:solidFill>
              <a:latin typeface="黑体"/>
              <a:ea typeface="黑体"/>
              <a:cs typeface="黑体"/>
            </a:endParaRPr>
          </a:p>
          <a:p>
            <a:r>
              <a:rPr lang="zh-CN" altLang="en-US" sz="2800" dirty="0">
                <a:solidFill>
                  <a:srgbClr val="FF0000"/>
                </a:solidFill>
                <a:latin typeface="黑体"/>
                <a:ea typeface="黑体"/>
                <a:cs typeface="黑体"/>
              </a:rPr>
              <a:t>葡萄牙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521903" y="1053591"/>
            <a:ext cx="256964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altLang="zh-CN" sz="2800" dirty="0" err="1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Mèngjiālā</a:t>
            </a:r>
            <a:r>
              <a:rPr lang="fr-FR" altLang="zh-CN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fr-FR" altLang="zh-CN" sz="2800" dirty="0" err="1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guó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孟加拉国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9431561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3" name="Picture 2" descr="http://www.stumbleuponyang.org/collection/Ch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84700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19288" y="3973513"/>
            <a:ext cx="400367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Zhōngguó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中  国</a:t>
            </a:r>
          </a:p>
        </p:txBody>
      </p:sp>
      <p:sp>
        <p:nvSpPr>
          <p:cNvPr id="95235" name="TextBox 4"/>
          <p:cNvSpPr txBox="1">
            <a:spLocks noChangeArrowheads="1"/>
          </p:cNvSpPr>
          <p:nvPr/>
        </p:nvSpPr>
        <p:spPr bwMode="auto">
          <a:xfrm>
            <a:off x="5299075" y="742950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China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9523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900" y="2693988"/>
            <a:ext cx="5499100" cy="416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34197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559" y="0"/>
            <a:ext cx="5844587" cy="392561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569" y="3053694"/>
            <a:ext cx="2411686" cy="332751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50929" y="4611517"/>
            <a:ext cx="55967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altLang="zh-CN" sz="6000" dirty="0" smtClean="0">
                <a:latin typeface="SimHei" charset="-122"/>
                <a:ea typeface="SimHei" charset="-122"/>
                <a:cs typeface="SimHei" charset="-122"/>
              </a:rPr>
              <a:t>Luó</a:t>
            </a:r>
            <a:r>
              <a:rPr lang="zh-CN" altLang="en-US" sz="60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is-IS" altLang="zh-CN" sz="6000" dirty="0" smtClean="0">
                <a:latin typeface="SimHei" charset="-122"/>
                <a:ea typeface="SimHei" charset="-122"/>
                <a:cs typeface="SimHei" charset="-122"/>
              </a:rPr>
              <a:t>mǎ</a:t>
            </a:r>
            <a:r>
              <a:rPr lang="zh-CN" altLang="en-US" sz="60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is-IS" altLang="zh-CN" sz="6000" dirty="0" smtClean="0">
                <a:latin typeface="SimHei" charset="-122"/>
                <a:ea typeface="SimHei" charset="-122"/>
                <a:cs typeface="SimHei" charset="-122"/>
              </a:rPr>
              <a:t>ní</a:t>
            </a:r>
            <a:r>
              <a:rPr lang="zh-CN" altLang="en-US" sz="60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is-IS" altLang="zh-CN" sz="6000" dirty="0" smtClean="0">
                <a:latin typeface="SimHei" charset="-122"/>
                <a:ea typeface="SimHei" charset="-122"/>
                <a:cs typeface="SimHei" charset="-122"/>
              </a:rPr>
              <a:t>yǎ</a:t>
            </a:r>
            <a:endParaRPr kumimoji="1" lang="en-US" altLang="zh-CN" sz="6000" dirty="0" smtClean="0"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6000" dirty="0" smtClean="0">
                <a:latin typeface="SimHei" charset="-122"/>
                <a:ea typeface="SimHei" charset="-122"/>
                <a:cs typeface="SimHei" charset="-122"/>
              </a:rPr>
              <a:t>罗  马 尼 亚</a:t>
            </a:r>
            <a:endParaRPr kumimoji="1" lang="zh-CN" altLang="en-US" sz="6000" dirty="0"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359416" y="1115989"/>
            <a:ext cx="22381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dirty="0" smtClean="0"/>
              <a:t>Romania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20450865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 flipH="1">
            <a:off x="8201889" y="551793"/>
            <a:ext cx="239253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dirty="0" smtClean="0"/>
              <a:t>Portugal</a:t>
            </a:r>
            <a:endParaRPr lang="zh-CN" altLang="en-US" sz="4000" dirty="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946"/>
            <a:ext cx="7147515" cy="476501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129" y="2632129"/>
            <a:ext cx="4225871" cy="422587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 rot="10800000" flipV="1">
            <a:off x="557939" y="4841647"/>
            <a:ext cx="517643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6000" dirty="0" err="1" smtClean="0"/>
              <a:t>Pú</a:t>
            </a:r>
            <a:r>
              <a:rPr lang="zh-CN" altLang="en-US" sz="6000" dirty="0" smtClean="0"/>
              <a:t> </a:t>
            </a:r>
            <a:r>
              <a:rPr lang="en-US" altLang="zh-CN" sz="6000" dirty="0" err="1" smtClean="0"/>
              <a:t>táo</a:t>
            </a:r>
            <a:r>
              <a:rPr lang="zh-CN" altLang="en-US" sz="6000" dirty="0" smtClean="0"/>
              <a:t> </a:t>
            </a:r>
            <a:r>
              <a:rPr lang="en-US" altLang="zh-CN" sz="6000" dirty="0" err="1" smtClean="0"/>
              <a:t>yá</a:t>
            </a:r>
            <a:endParaRPr lang="en-US" altLang="zh-CN" sz="6000" dirty="0"/>
          </a:p>
          <a:p>
            <a:r>
              <a:rPr lang="zh-CN" altLang="en-US" sz="6000" dirty="0" smtClean="0"/>
              <a:t>葡  萄  牙</a:t>
            </a:r>
            <a:endParaRPr kumimoji="1" lang="zh-CN" altLang="en-US" sz="60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8229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1" name="Picture 4" descr="http://photo.hanyu.iciba.com/upload/encyclopedia_2/a6/bb/bk_a6bb21be9f9d23461f51b80322fcd118_UZOMT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8" y="50800"/>
            <a:ext cx="5454651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942975" y="4083050"/>
            <a:ext cx="3563938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Yīngguó</a:t>
            </a:r>
            <a:endParaRPr kumimoji="0" lang="en-US" altLang="zh-CN" sz="66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英 国</a:t>
            </a:r>
          </a:p>
        </p:txBody>
      </p:sp>
      <p:sp>
        <p:nvSpPr>
          <p:cNvPr id="97283" name="TextBox 4"/>
          <p:cNvSpPr txBox="1">
            <a:spLocks noChangeArrowheads="1"/>
          </p:cNvSpPr>
          <p:nvPr/>
        </p:nvSpPr>
        <p:spPr bwMode="auto">
          <a:xfrm>
            <a:off x="6278563" y="1089025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The UK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97284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238" y="2514600"/>
            <a:ext cx="6608762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90026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7" name="Picture 2" descr="http://bk.gmw.cn/uploads/201206/1339486985zXjPOb2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07113" cy="320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992313" y="3716338"/>
            <a:ext cx="3382962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Měiguó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美 国</a:t>
            </a:r>
          </a:p>
        </p:txBody>
      </p:sp>
      <p:sp>
        <p:nvSpPr>
          <p:cNvPr id="96259" name="TextBox 4"/>
          <p:cNvSpPr txBox="1">
            <a:spLocks noChangeArrowheads="1"/>
          </p:cNvSpPr>
          <p:nvPr/>
        </p:nvSpPr>
        <p:spPr bwMode="auto">
          <a:xfrm>
            <a:off x="6510338" y="828675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America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96260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463" y="2212975"/>
            <a:ext cx="5062537" cy="464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50516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5" name="Picture 6" descr="http://images.fengjing.com/gas/original/20100908/2010090804160713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1913"/>
            <a:ext cx="6657975" cy="335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550988" y="3716338"/>
            <a:ext cx="407987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Jiānádà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加拿大</a:t>
            </a:r>
          </a:p>
        </p:txBody>
      </p:sp>
      <p:sp>
        <p:nvSpPr>
          <p:cNvPr id="98307" name="TextBox 4"/>
          <p:cNvSpPr txBox="1">
            <a:spLocks noChangeArrowheads="1"/>
          </p:cNvSpPr>
          <p:nvPr/>
        </p:nvSpPr>
        <p:spPr bwMode="auto">
          <a:xfrm>
            <a:off x="7680325" y="1063625"/>
            <a:ext cx="4003675" cy="110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Canada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98308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3295650"/>
            <a:ext cx="5915025" cy="356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056221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29" name="Picture 2" descr="http://worldcup2010.people.com.cn/mediafile/201005/21/F2010052115294631619311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75"/>
            <a:ext cx="5621338" cy="374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673225" y="4005263"/>
            <a:ext cx="4319588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Fǎguó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法国</a:t>
            </a:r>
          </a:p>
        </p:txBody>
      </p:sp>
      <p:sp>
        <p:nvSpPr>
          <p:cNvPr id="99331" name="TextBox 4"/>
          <p:cNvSpPr txBox="1">
            <a:spLocks noChangeArrowheads="1"/>
          </p:cNvSpPr>
          <p:nvPr/>
        </p:nvSpPr>
        <p:spPr bwMode="auto">
          <a:xfrm>
            <a:off x="7462838" y="1204913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France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9933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200" y="2781300"/>
            <a:ext cx="5765800" cy="407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65805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3" name="Picture 2" descr="http://worldcup2010.people.com.cn/mediafile/201005/21/F2010052115334028347168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22888" cy="357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77800" y="3930650"/>
            <a:ext cx="467995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Yìdàlì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意大利</a:t>
            </a:r>
          </a:p>
        </p:txBody>
      </p:sp>
      <p:sp>
        <p:nvSpPr>
          <p:cNvPr id="100355" name="TextBox 5"/>
          <p:cNvSpPr txBox="1">
            <a:spLocks noChangeArrowheads="1"/>
          </p:cNvSpPr>
          <p:nvPr/>
        </p:nvSpPr>
        <p:spPr bwMode="auto">
          <a:xfrm>
            <a:off x="7131050" y="1096963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Italy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035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263" y="2809875"/>
            <a:ext cx="6315075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07111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90488" y="4173538"/>
            <a:ext cx="5483225" cy="415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ài ěr lán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爱 尔 兰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sp>
        <p:nvSpPr>
          <p:cNvPr id="101378" name="TextBox 4"/>
          <p:cNvSpPr txBox="1">
            <a:spLocks noChangeArrowheads="1"/>
          </p:cNvSpPr>
          <p:nvPr/>
        </p:nvSpPr>
        <p:spPr bwMode="auto">
          <a:xfrm>
            <a:off x="7515225" y="804863"/>
            <a:ext cx="4002088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Ireland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1379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73713" cy="349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1380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5" y="2859088"/>
            <a:ext cx="6524625" cy="399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58301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1" name="Picture 2" descr="http://www.sqvisa.cn/images/3c2c233a-273c-49a7-b5d7-e902f34821a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21325" cy="368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02" name="TextBox 1"/>
          <p:cNvSpPr txBox="1">
            <a:spLocks noChangeArrowheads="1"/>
          </p:cNvSpPr>
          <p:nvPr/>
        </p:nvSpPr>
        <p:spPr bwMode="auto">
          <a:xfrm>
            <a:off x="1343025" y="4010025"/>
            <a:ext cx="4456113" cy="21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Xībānyá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西班牙</a:t>
            </a:r>
          </a:p>
        </p:txBody>
      </p:sp>
      <p:sp>
        <p:nvSpPr>
          <p:cNvPr id="102403" name="TextBox 4"/>
          <p:cNvSpPr txBox="1">
            <a:spLocks noChangeArrowheads="1"/>
          </p:cNvSpPr>
          <p:nvPr/>
        </p:nvSpPr>
        <p:spPr bwMode="auto">
          <a:xfrm>
            <a:off x="6365875" y="736600"/>
            <a:ext cx="4002088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Spain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2404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971675"/>
            <a:ext cx="57150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37700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225550" y="965200"/>
            <a:ext cx="183991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Zhōngguó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中  国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3349625" y="2499139"/>
            <a:ext cx="17557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Měiguó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美 国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320801" y="2511193"/>
            <a:ext cx="1865312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Yīngguó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 英 国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436626" y="2531905"/>
            <a:ext cx="17573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Jiānádà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 加拿大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217067" y="3906815"/>
            <a:ext cx="1960563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Àodàlìyà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澳大利亚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011988" y="3860800"/>
            <a:ext cx="25495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447254" y="2499139"/>
            <a:ext cx="131445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Fǎguó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法国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619751" y="5263581"/>
            <a:ext cx="15367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Déguó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德国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292725" y="3884613"/>
            <a:ext cx="19970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xīlán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新 西兰  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783644" y="5226373"/>
            <a:ext cx="135731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Rìběn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日本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623175" y="3906795"/>
            <a:ext cx="12858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Xī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là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希 腊 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423988" y="5232400"/>
            <a:ext cx="15382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Mòxīgē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墨西哥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432425" y="2543645"/>
            <a:ext cx="157162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Éluósī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俄罗斯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491457" y="3831794"/>
            <a:ext cx="15240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800" dirty="0" err="1">
                <a:solidFill>
                  <a:srgbClr val="7030A0"/>
                </a:solidFill>
                <a:latin typeface="黑体"/>
                <a:ea typeface="黑体"/>
                <a:cs typeface="黑体"/>
              </a:rPr>
              <a:t>Xībānyá</a:t>
            </a:r>
            <a:endParaRPr lang="en-US" altLang="zh-CN" sz="2800" dirty="0">
              <a:solidFill>
                <a:srgbClr val="7030A0"/>
              </a:solidFill>
              <a:latin typeface="黑体"/>
              <a:ea typeface="黑体"/>
              <a:cs typeface="黑体"/>
            </a:endParaRPr>
          </a:p>
          <a:p>
            <a:pPr marR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800" dirty="0">
                <a:solidFill>
                  <a:srgbClr val="7030A0"/>
                </a:solidFill>
                <a:latin typeface="黑体"/>
                <a:ea typeface="黑体"/>
                <a:cs typeface="黑体"/>
              </a:rPr>
              <a:t>西班牙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352007" y="5249431"/>
            <a:ext cx="187801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Àiěrlán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爱尔兰  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9379743" y="3860800"/>
            <a:ext cx="17446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Yìdàlì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意大利</a:t>
            </a:r>
          </a:p>
        </p:txBody>
      </p:sp>
      <p:sp>
        <p:nvSpPr>
          <p:cNvPr id="15" name="矩形 14"/>
          <p:cNvSpPr/>
          <p:nvPr/>
        </p:nvSpPr>
        <p:spPr>
          <a:xfrm>
            <a:off x="3459300" y="965200"/>
            <a:ext cx="184787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s-IS" altLang="zh-CN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Luómǎníyǎ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罗马尼亚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542330" y="1026858"/>
            <a:ext cx="183488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altLang="zh-CN" sz="2800" dirty="0" err="1" smtClean="0">
                <a:solidFill>
                  <a:srgbClr val="FF0000"/>
                </a:solidFill>
              </a:rPr>
              <a:t>Bǎo</a:t>
            </a:r>
            <a:r>
              <a:rPr lang="en-US" altLang="zh-CN" sz="2800" dirty="0" smtClean="0">
                <a:solidFill>
                  <a:srgbClr val="FF0000"/>
                </a:solidFill>
              </a:rPr>
              <a:t>j</a:t>
            </a:r>
            <a:r>
              <a:rPr lang="it-IT" altLang="zh-CN" sz="2800" dirty="0" err="1" smtClean="0">
                <a:solidFill>
                  <a:srgbClr val="FF0000"/>
                </a:solidFill>
              </a:rPr>
              <a:t>iālìyǎ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保加利亚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623175" y="1018289"/>
            <a:ext cx="18303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2800" dirty="0" err="1">
                <a:solidFill>
                  <a:srgbClr val="FF0000"/>
                </a:solidFill>
                <a:latin typeface="黑体"/>
                <a:ea typeface="黑体"/>
                <a:cs typeface="黑体"/>
              </a:rPr>
              <a:t>Pútáoyá</a:t>
            </a:r>
            <a:endParaRPr lang="en-US" altLang="zh-CN" sz="2800" dirty="0">
              <a:solidFill>
                <a:srgbClr val="FF0000"/>
              </a:solidFill>
              <a:latin typeface="黑体"/>
              <a:ea typeface="黑体"/>
              <a:cs typeface="黑体"/>
            </a:endParaRPr>
          </a:p>
          <a:p>
            <a:r>
              <a:rPr lang="zh-CN" altLang="en-US" sz="2800" dirty="0">
                <a:solidFill>
                  <a:srgbClr val="FF0000"/>
                </a:solidFill>
                <a:latin typeface="黑体"/>
                <a:ea typeface="黑体"/>
                <a:cs typeface="黑体"/>
              </a:rPr>
              <a:t>葡萄牙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521903" y="1053591"/>
            <a:ext cx="256964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altLang="zh-CN" sz="2800" dirty="0" err="1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Mèngjiālā</a:t>
            </a:r>
            <a:r>
              <a:rPr lang="fr-FR" altLang="zh-CN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fr-FR" altLang="zh-CN" sz="2800" dirty="0" err="1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guó</a:t>
            </a:r>
            <a:endParaRPr kumimoji="1" lang="en-US" altLang="zh-CN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2800" dirty="0" smtClean="0">
                <a:solidFill>
                  <a:srgbClr val="FF0000"/>
                </a:solidFill>
                <a:latin typeface="SimHei" charset="-122"/>
                <a:ea typeface="SimHei" charset="-122"/>
                <a:cs typeface="SimHei" charset="-122"/>
              </a:rPr>
              <a:t>孟加拉国</a:t>
            </a:r>
            <a:endParaRPr kumimoji="1" lang="zh-CN" altLang="en-US" sz="2800" dirty="0">
              <a:solidFill>
                <a:srgbClr val="FF0000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0958869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30666" y="1435349"/>
            <a:ext cx="5134560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zh-CN" sz="6600" dirty="0" err="1" smtClean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rén</a:t>
            </a:r>
            <a:r>
              <a:rPr lang="zh-CN" altLang="zh-CN" sz="6600" dirty="0" smtClean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 </a:t>
            </a:r>
            <a:endParaRPr lang="en-US" altLang="zh-CN" sz="6600" dirty="0" smtClean="0">
              <a:solidFill>
                <a:srgbClr val="402000"/>
              </a:solidFill>
              <a:latin typeface="华文细黑" charset="-122"/>
              <a:ea typeface="华文细黑" charset="-122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6600" dirty="0" smtClean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人</a:t>
            </a:r>
            <a:endParaRPr lang="en-US" altLang="zh-CN" sz="2800" dirty="0" smtClean="0">
              <a:solidFill>
                <a:srgbClr val="402000"/>
              </a:solidFill>
              <a:latin typeface="华文细黑" charset="-122"/>
              <a:ea typeface="华文细黑" charset="-122"/>
            </a:endParaRPr>
          </a:p>
          <a:p>
            <a:pPr algn="ctr">
              <a:spcBef>
                <a:spcPct val="50000"/>
              </a:spcBef>
            </a:pPr>
            <a:r>
              <a:rPr lang="en-US" altLang="zh-CN" sz="2800" dirty="0" smtClean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 </a:t>
            </a:r>
            <a:r>
              <a:rPr lang="en-US" altLang="zh-CN" sz="2800" dirty="0" err="1" smtClean="0">
                <a:solidFill>
                  <a:srgbClr val="402000"/>
                </a:solidFill>
                <a:latin typeface="华文细黑" charset="-122"/>
                <a:ea typeface="华文细黑" charset="-122"/>
              </a:rPr>
              <a:t>n.human,person</a:t>
            </a:r>
            <a:endParaRPr lang="en-US" altLang="zh-CN" sz="2800" dirty="0">
              <a:solidFill>
                <a:srgbClr val="402000"/>
              </a:solidFill>
              <a:latin typeface="华文细黑" charset="-122"/>
              <a:ea typeface="华文细黑" charset="-122"/>
            </a:endParaRPr>
          </a:p>
        </p:txBody>
      </p:sp>
      <p:sp>
        <p:nvSpPr>
          <p:cNvPr id="4" name="标题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b="1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生词</a:t>
            </a:r>
            <a:r>
              <a:rPr lang="en-US" altLang="zh-CN" b="1" i="1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New Words</a:t>
            </a:r>
            <a:endParaRPr kumimoji="1" lang="zh-CN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3310126" y="5187627"/>
            <a:ext cx="7043738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To construct different nationalities in Chinese, simply place</a:t>
            </a:r>
            <a:r>
              <a:rPr kumimoji="0" lang="en-US" altLang="zh-CN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人 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after the country name.</a:t>
            </a:r>
          </a:p>
        </p:txBody>
      </p:sp>
    </p:spTree>
    <p:extLst>
      <p:ext uri="{BB962C8B-B14F-4D97-AF65-F5344CB8AC3E}">
        <p14:creationId xmlns:p14="http://schemas.microsoft.com/office/powerpoint/2010/main" val="16285612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Title 1"/>
          <p:cNvSpPr>
            <a:spLocks noGrp="1"/>
          </p:cNvSpPr>
          <p:nvPr>
            <p:ph type="title"/>
          </p:nvPr>
        </p:nvSpPr>
        <p:spPr bwMode="auto">
          <a:xfrm>
            <a:off x="4224338" y="2601913"/>
            <a:ext cx="2533650" cy="7286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US" altLang="zh-CN" sz="4000" dirty="0" smtClean="0">
                <a:latin typeface="KaiTi"/>
                <a:ea typeface="KaiTi"/>
                <a:cs typeface="KaiTi"/>
              </a:rPr>
              <a:t>   </a:t>
            </a:r>
            <a:r>
              <a:rPr lang="en-US" altLang="zh-CN" sz="5400" b="1" dirty="0" err="1" smtClean="0">
                <a:solidFill>
                  <a:srgbClr val="00B0F0"/>
                </a:solidFill>
                <a:latin typeface="黑体"/>
                <a:ea typeface="黑体"/>
                <a:cs typeface="黑体"/>
              </a:rPr>
              <a:t>rén</a:t>
            </a:r>
            <a:r>
              <a:rPr lang="en-US" altLang="zh-CN" sz="4400" dirty="0" smtClean="0">
                <a:solidFill>
                  <a:srgbClr val="00B0F0"/>
                </a:solidFill>
                <a:latin typeface="黑体"/>
                <a:ea typeface="黑体"/>
                <a:cs typeface="黑体"/>
              </a:rPr>
              <a:t/>
            </a:r>
            <a:br>
              <a:rPr lang="en-US" altLang="zh-CN" sz="4400" dirty="0" smtClean="0">
                <a:solidFill>
                  <a:srgbClr val="00B0F0"/>
                </a:solidFill>
                <a:latin typeface="黑体"/>
                <a:ea typeface="黑体"/>
                <a:cs typeface="黑体"/>
              </a:rPr>
            </a:br>
            <a:r>
              <a:rPr lang="en-US" altLang="zh-CN" sz="6000" b="1" dirty="0" smtClean="0">
                <a:solidFill>
                  <a:srgbClr val="00B0F0"/>
                </a:solidFill>
                <a:latin typeface="黑体"/>
                <a:ea typeface="黑体"/>
                <a:cs typeface="黑体"/>
              </a:rPr>
              <a:t>+  </a:t>
            </a:r>
            <a:r>
              <a:rPr lang="zh-CN" altLang="en-US" sz="6000" b="1" dirty="0" smtClean="0">
                <a:solidFill>
                  <a:srgbClr val="00B0F0"/>
                </a:solidFill>
                <a:latin typeface="黑体"/>
                <a:ea typeface="黑体"/>
                <a:cs typeface="黑体"/>
              </a:rPr>
              <a:t>人</a:t>
            </a:r>
          </a:p>
        </p:txBody>
      </p:sp>
      <p:sp>
        <p:nvSpPr>
          <p:cNvPr id="104450" name="Content Placeholder 2"/>
          <p:cNvSpPr>
            <a:spLocks noGrp="1"/>
          </p:cNvSpPr>
          <p:nvPr>
            <p:ph idx="1"/>
          </p:nvPr>
        </p:nvSpPr>
        <p:spPr bwMode="auto">
          <a:xfrm>
            <a:off x="1855401" y="951840"/>
            <a:ext cx="2087563" cy="475747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中国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罗马尼亚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葡萄牙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保加利亚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孟加拉国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英国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美国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加拿大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法国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爱尔兰</a:t>
            </a: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FontTx/>
              <a:buNone/>
            </a:pPr>
            <a:endParaRPr lang="en-US" altLang="zh-CN" sz="28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603291" y="712921"/>
            <a:ext cx="2874962" cy="5259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zh-CN" sz="3600" kern="0" dirty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中国</a:t>
            </a: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人</a:t>
            </a:r>
            <a:endParaRPr lang="en-US" altLang="zh-CN" sz="3600" kern="0" dirty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lvl="0" indent="0">
              <a:lnSpc>
                <a:spcPts val="1200"/>
              </a:lnSpc>
              <a:buNone/>
              <a:defRPr/>
            </a:pPr>
            <a:endParaRPr lang="en-US" altLang="zh-CN" sz="3600" kern="0" dirty="0" smtClean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lv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罗马尼亚</a:t>
            </a:r>
            <a:r>
              <a:rPr lang="zh-CN" altLang="en-US" sz="3600" kern="0" dirty="0" smtClean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lv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葡萄牙</a:t>
            </a:r>
            <a:r>
              <a:rPr lang="zh-CN" altLang="en-US" sz="3600" kern="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 smtClean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保加利亚</a:t>
            </a:r>
            <a:r>
              <a:rPr lang="zh-CN" altLang="en-US" sz="3600" kern="0" dirty="0" smtClean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</a:t>
            </a: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indent="0">
              <a:lnSpc>
                <a:spcPts val="2020"/>
              </a:lnSpc>
              <a:spcBef>
                <a:spcPts val="0"/>
              </a:spcBef>
              <a:buNone/>
            </a:pPr>
            <a:endParaRPr lang="en-US" altLang="zh-CN" sz="3600" dirty="0">
              <a:solidFill>
                <a:schemeClr val="tx2"/>
              </a:solidFill>
              <a:latin typeface="KaiTi"/>
              <a:ea typeface="KaiTi"/>
              <a:cs typeface="KaiTi"/>
            </a:endParaRPr>
          </a:p>
          <a:p>
            <a:pPr marL="0" lvl="0" indent="0">
              <a:lnSpc>
                <a:spcPts val="2020"/>
              </a:lnSpc>
              <a:spcBef>
                <a:spcPts val="0"/>
              </a:spcBef>
              <a:buNone/>
            </a:pPr>
            <a:r>
              <a:rPr lang="zh-CN" altLang="en-US" sz="3600" dirty="0" smtClean="0">
                <a:solidFill>
                  <a:schemeClr val="tx2"/>
                </a:solidFill>
                <a:latin typeface="KaiTi"/>
                <a:ea typeface="KaiTi"/>
                <a:cs typeface="KaiTi"/>
              </a:rPr>
              <a:t>孟加拉国</a:t>
            </a:r>
            <a:r>
              <a:rPr lang="zh-CN" altLang="en-US" sz="3600" kern="0" dirty="0" smtClean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</a:t>
            </a:r>
            <a:endParaRPr lang="en-US" altLang="zh-CN" sz="3600" kern="0" dirty="0">
              <a:solidFill>
                <a:srgbClr val="00B0F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lvl="0" indent="0">
              <a:lnSpc>
                <a:spcPts val="1200"/>
              </a:lnSpc>
              <a:buNone/>
              <a:defRPr/>
            </a:pPr>
            <a:endParaRPr lang="en-US" altLang="zh-CN" sz="3600" kern="0" dirty="0" smtClean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ts val="1200"/>
              </a:lnSpc>
              <a:buNone/>
              <a:defRPr/>
            </a:pPr>
            <a:r>
              <a:rPr lang="zh-CN" altLang="en-US" sz="3600" kern="0" dirty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英国</a:t>
            </a:r>
            <a:r>
              <a:rPr lang="zh-CN" altLang="en-US" sz="3600" kern="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人</a:t>
            </a:r>
            <a:endParaRPr lang="en-US" altLang="zh-CN" sz="3600" kern="0" dirty="0">
              <a:solidFill>
                <a:srgbClr val="00B0F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lvl="0" indent="0">
              <a:lnSpc>
                <a:spcPts val="1200"/>
              </a:lnSpc>
              <a:buNone/>
              <a:defRPr/>
            </a:pPr>
            <a:endParaRPr lang="en-US" altLang="zh-CN" sz="3600" kern="0" dirty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lvl="0" indent="0">
              <a:lnSpc>
                <a:spcPts val="1200"/>
              </a:lnSpc>
              <a:buNone/>
              <a:defRPr/>
            </a:pPr>
            <a:r>
              <a:rPr lang="zh-CN" altLang="en-US" sz="3600" kern="0" dirty="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美国</a:t>
            </a: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人</a:t>
            </a: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加拿大</a:t>
            </a: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人</a:t>
            </a: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法国</a:t>
            </a: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人</a:t>
            </a: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爱尔兰</a:t>
            </a:r>
            <a:r>
              <a:rPr kumimoji="0" lang="zh-CN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人</a:t>
            </a: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12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3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66024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3" name="Picture 2" descr="http://www.stumbleuponyang.org/collection/Ch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53700" cy="370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4" name="TextBox 1"/>
          <p:cNvSpPr txBox="1">
            <a:spLocks noChangeArrowheads="1"/>
          </p:cNvSpPr>
          <p:nvPr/>
        </p:nvSpPr>
        <p:spPr bwMode="auto">
          <a:xfrm>
            <a:off x="-652463" y="4056063"/>
            <a:ext cx="60531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zhōnɡɡuó</a:t>
            </a:r>
            <a:r>
              <a:rPr kumimoji="0" lang="en-US" altLang="zh-CN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rén</a:t>
            </a:r>
            <a:r>
              <a:rPr kumimoji="0" lang="en-US" altLang="zh-CN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中  国  人 </a:t>
            </a:r>
          </a:p>
        </p:txBody>
      </p:sp>
      <p:sp>
        <p:nvSpPr>
          <p:cNvPr id="105475" name="TextBox 4"/>
          <p:cNvSpPr txBox="1">
            <a:spLocks noChangeArrowheads="1"/>
          </p:cNvSpPr>
          <p:nvPr/>
        </p:nvSpPr>
        <p:spPr bwMode="auto">
          <a:xfrm>
            <a:off x="6275388" y="890588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Chinese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547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700" y="3105150"/>
            <a:ext cx="6933538" cy="375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477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813" y="3105150"/>
            <a:ext cx="2422525" cy="322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40254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31146" cy="392561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569" y="3053694"/>
            <a:ext cx="2411686" cy="332751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98634" y="4587766"/>
            <a:ext cx="5959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altLang="zh-CN" sz="4800" dirty="0" smtClean="0">
                <a:latin typeface="SimHei" charset="-122"/>
                <a:ea typeface="SimHei" charset="-122"/>
                <a:cs typeface="SimHei" charset="-122"/>
              </a:rPr>
              <a:t>Luó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is-IS" altLang="zh-CN" sz="4800" dirty="0" smtClean="0">
                <a:latin typeface="SimHei" charset="-122"/>
                <a:ea typeface="SimHei" charset="-122"/>
                <a:cs typeface="SimHei" charset="-122"/>
              </a:rPr>
              <a:t>mǎ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 </a:t>
            </a:r>
            <a:r>
              <a:rPr lang="is-IS" altLang="zh-CN" sz="4800" dirty="0" smtClean="0">
                <a:latin typeface="SimHei" charset="-122"/>
                <a:ea typeface="SimHei" charset="-122"/>
                <a:cs typeface="SimHei" charset="-122"/>
              </a:rPr>
              <a:t>ní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is-IS" altLang="zh-CN" sz="4800" dirty="0" smtClean="0">
                <a:latin typeface="SimHei" charset="-122"/>
                <a:ea typeface="SimHei" charset="-122"/>
                <a:cs typeface="SimHei" charset="-122"/>
              </a:rPr>
              <a:t>yǎ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en-US" altLang="zh-CN" sz="4800" dirty="0" err="1">
                <a:solidFill>
                  <a:srgbClr val="000000"/>
                </a:solidFill>
                <a:latin typeface="黑体"/>
                <a:ea typeface="黑体"/>
                <a:cs typeface="黑体"/>
              </a:rPr>
              <a:t>rén</a:t>
            </a:r>
            <a:endParaRPr kumimoji="1" lang="en-US" altLang="zh-CN" sz="4800" dirty="0" smtClean="0">
              <a:latin typeface="SimHei" charset="-122"/>
              <a:ea typeface="SimHei" charset="-122"/>
              <a:cs typeface="SimHei" charset="-122"/>
            </a:endParaRPr>
          </a:p>
          <a:p>
            <a:r>
              <a:rPr kumimoji="1"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罗  马  尼 亚  人</a:t>
            </a:r>
            <a:endParaRPr kumimoji="1" lang="zh-CN" altLang="en-US" sz="4800" dirty="0"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359416" y="1115989"/>
            <a:ext cx="25234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000" dirty="0" smtClean="0"/>
              <a:t>Romania</a:t>
            </a:r>
            <a:r>
              <a:rPr lang="en-US" altLang="zh-CN" sz="4000" dirty="0" smtClean="0"/>
              <a:t>n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125750064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 flipH="1">
            <a:off x="8201888" y="551793"/>
            <a:ext cx="31583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smtClean="0"/>
              <a:t>Portuguese</a:t>
            </a:r>
            <a:endParaRPr lang="zh-CN" altLang="en-US" sz="4000" dirty="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6540284" cy="4360189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129" y="2632129"/>
            <a:ext cx="4225871" cy="422587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 rot="10800000" flipV="1">
            <a:off x="557938" y="5026313"/>
            <a:ext cx="598234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dirty="0" err="1" smtClean="0">
                <a:latin typeface="SimHei" charset="-122"/>
                <a:ea typeface="SimHei" charset="-122"/>
                <a:cs typeface="SimHei" charset="-122"/>
              </a:rPr>
              <a:t>Pú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en-US" altLang="zh-CN" sz="4800" dirty="0" err="1" smtClean="0">
                <a:latin typeface="SimHei" charset="-122"/>
                <a:ea typeface="SimHei" charset="-122"/>
                <a:cs typeface="SimHei" charset="-122"/>
              </a:rPr>
              <a:t>táo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en-US" altLang="zh-CN" sz="4800" dirty="0" err="1" smtClean="0">
                <a:latin typeface="SimHei" charset="-122"/>
                <a:ea typeface="SimHei" charset="-122"/>
                <a:cs typeface="SimHei" charset="-122"/>
              </a:rPr>
              <a:t>yá</a:t>
            </a:r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 </a:t>
            </a:r>
            <a:r>
              <a:rPr lang="en-US" altLang="zh-CN" sz="4800" dirty="0" err="1" smtClean="0">
                <a:solidFill>
                  <a:srgbClr val="000000"/>
                </a:solidFill>
                <a:latin typeface="SimHei" charset="-122"/>
                <a:ea typeface="SimHei" charset="-122"/>
                <a:cs typeface="SimHei" charset="-122"/>
              </a:rPr>
              <a:t>rén</a:t>
            </a:r>
            <a:endParaRPr lang="en-US" altLang="zh-CN" sz="4800" dirty="0">
              <a:latin typeface="SimHei" charset="-122"/>
              <a:ea typeface="SimHei" charset="-122"/>
              <a:cs typeface="SimHei" charset="-122"/>
            </a:endParaRPr>
          </a:p>
          <a:p>
            <a:r>
              <a:rPr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葡 萄  牙 </a:t>
            </a:r>
            <a:r>
              <a:rPr kumimoji="1" lang="zh-CN" altLang="en-US" sz="4800" dirty="0" smtClean="0">
                <a:latin typeface="SimHei" charset="-122"/>
                <a:ea typeface="SimHei" charset="-122"/>
                <a:cs typeface="SimHei" charset="-122"/>
              </a:rPr>
              <a:t>人</a:t>
            </a:r>
            <a:endParaRPr kumimoji="1" lang="zh-CN" altLang="en-US" sz="4800" dirty="0"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800234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1" name="Picture 4" descr="http://photo.hanyu.iciba.com/upload/encyclopedia_2/a6/bb/bk_a6bb21be9f9d23461f51b80322fcd118_UZOMT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488" y="0"/>
            <a:ext cx="5454650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2" name="TextBox 1"/>
          <p:cNvSpPr txBox="1">
            <a:spLocks noChangeArrowheads="1"/>
          </p:cNvSpPr>
          <p:nvPr/>
        </p:nvSpPr>
        <p:spPr bwMode="auto">
          <a:xfrm>
            <a:off x="1738313" y="4070350"/>
            <a:ext cx="35655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yīnɡ</a:t>
            </a:r>
            <a:r>
              <a:rPr kumimoji="0" lang="en-US" altLang="zh-CN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ɡuó</a:t>
            </a:r>
            <a:r>
              <a:rPr kumimoji="0" lang="en-US" altLang="zh-CN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4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rén</a:t>
            </a:r>
            <a:r>
              <a:rPr kumimoji="0" lang="en-US" altLang="zh-CN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英   国  人 </a:t>
            </a:r>
          </a:p>
        </p:txBody>
      </p:sp>
      <p:pic>
        <p:nvPicPr>
          <p:cNvPr id="10752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288" y="242888"/>
            <a:ext cx="4489450" cy="607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724117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7" name="Picture 2" descr="http://bk.gmw.cn/uploads/201206/1339486985zXjPOb2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350" y="9525"/>
            <a:ext cx="6107113" cy="320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6498" name="TextBox 1"/>
          <p:cNvSpPr txBox="1">
            <a:spLocks noChangeArrowheads="1"/>
          </p:cNvSpPr>
          <p:nvPr/>
        </p:nvSpPr>
        <p:spPr bwMode="auto">
          <a:xfrm>
            <a:off x="1992313" y="3716338"/>
            <a:ext cx="3382962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měi ɡuó rén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美  国  人</a:t>
            </a: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 </a:t>
            </a:r>
          </a:p>
        </p:txBody>
      </p:sp>
      <p:sp>
        <p:nvSpPr>
          <p:cNvPr id="106499" name="TextBox 4"/>
          <p:cNvSpPr txBox="1">
            <a:spLocks noChangeArrowheads="1"/>
          </p:cNvSpPr>
          <p:nvPr/>
        </p:nvSpPr>
        <p:spPr bwMode="auto">
          <a:xfrm>
            <a:off x="7129463" y="1057275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American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6500" name="图片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313" y="2165350"/>
            <a:ext cx="342582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42195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5" name="Picture 6" descr="http://images.fengjing.com/gas/original/20100908/2010090804160713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8" y="0"/>
            <a:ext cx="5146675" cy="335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8546" name="TextBox 1"/>
          <p:cNvSpPr txBox="1">
            <a:spLocks noChangeArrowheads="1"/>
          </p:cNvSpPr>
          <p:nvPr/>
        </p:nvSpPr>
        <p:spPr bwMode="auto">
          <a:xfrm>
            <a:off x="0" y="4100513"/>
            <a:ext cx="5808663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Jiā ná dà rén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加 拿 大 人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sp>
        <p:nvSpPr>
          <p:cNvPr id="108547" name="TextBox 4"/>
          <p:cNvSpPr txBox="1">
            <a:spLocks noChangeArrowheads="1"/>
          </p:cNvSpPr>
          <p:nvPr/>
        </p:nvSpPr>
        <p:spPr bwMode="auto">
          <a:xfrm>
            <a:off x="6300788" y="795338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Canadian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8548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0" y="1903413"/>
            <a:ext cx="4884738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90556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69" name="Picture 2" descr="http://worldcup2010.people.com.cn/mediafile/201005/21/F2010052115294631619311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21338" cy="374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0" name="TextBox 1"/>
          <p:cNvSpPr txBox="1">
            <a:spLocks noChangeArrowheads="1"/>
          </p:cNvSpPr>
          <p:nvPr/>
        </p:nvSpPr>
        <p:spPr bwMode="auto">
          <a:xfrm>
            <a:off x="360363" y="4019550"/>
            <a:ext cx="463867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fǎ ɡuó rén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法 国  人  </a:t>
            </a:r>
          </a:p>
        </p:txBody>
      </p:sp>
      <p:sp>
        <p:nvSpPr>
          <p:cNvPr id="109571" name="TextBox 4"/>
          <p:cNvSpPr txBox="1">
            <a:spLocks noChangeArrowheads="1"/>
          </p:cNvSpPr>
          <p:nvPr/>
        </p:nvSpPr>
        <p:spPr bwMode="auto">
          <a:xfrm>
            <a:off x="5994400" y="787400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French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0957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450" y="1871663"/>
            <a:ext cx="4179888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16015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3" name="Picture 2" descr="http://worldcup2010.people.com.cn/mediafile/201005/21/F2010052115334028347168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22888" cy="357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4" name="TextBox 1"/>
          <p:cNvSpPr txBox="1">
            <a:spLocks noChangeArrowheads="1"/>
          </p:cNvSpPr>
          <p:nvPr/>
        </p:nvSpPr>
        <p:spPr bwMode="auto">
          <a:xfrm>
            <a:off x="177800" y="3930650"/>
            <a:ext cx="53816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yì dà lì rén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意 大 利 人  </a:t>
            </a:r>
          </a:p>
        </p:txBody>
      </p:sp>
      <p:sp>
        <p:nvSpPr>
          <p:cNvPr id="110595" name="TextBox 5"/>
          <p:cNvSpPr txBox="1">
            <a:spLocks noChangeArrowheads="1"/>
          </p:cNvSpPr>
          <p:nvPr/>
        </p:nvSpPr>
        <p:spPr bwMode="auto">
          <a:xfrm>
            <a:off x="6115050" y="-157163"/>
            <a:ext cx="4003675" cy="1108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Italian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1059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175" y="1223963"/>
            <a:ext cx="5321300" cy="469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30693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TextBox 1"/>
          <p:cNvSpPr txBox="1">
            <a:spLocks noChangeArrowheads="1"/>
          </p:cNvSpPr>
          <p:nvPr/>
        </p:nvSpPr>
        <p:spPr bwMode="auto">
          <a:xfrm>
            <a:off x="90488" y="4173538"/>
            <a:ext cx="5483225" cy="360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Àiěrlán rén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爱尔兰  人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sp>
        <p:nvSpPr>
          <p:cNvPr id="111618" name="TextBox 4"/>
          <p:cNvSpPr txBox="1">
            <a:spLocks noChangeArrowheads="1"/>
          </p:cNvSpPr>
          <p:nvPr/>
        </p:nvSpPr>
        <p:spPr bwMode="auto">
          <a:xfrm>
            <a:off x="6173788" y="727075"/>
            <a:ext cx="40036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66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Irish</a:t>
            </a:r>
            <a:endParaRPr kumimoji="0" lang="zh-CN" altLang="en-US" sz="66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</p:txBody>
      </p:sp>
      <p:pic>
        <p:nvPicPr>
          <p:cNvPr id="111619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73713" cy="3490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1620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13" y="1744663"/>
            <a:ext cx="4557712" cy="435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5993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TextBox 4"/>
          <p:cNvSpPr txBox="1">
            <a:spLocks noChangeArrowheads="1"/>
          </p:cNvSpPr>
          <p:nvPr/>
        </p:nvSpPr>
        <p:spPr bwMode="auto">
          <a:xfrm>
            <a:off x="3440113" y="787400"/>
            <a:ext cx="10937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shì</a:t>
            </a:r>
            <a:endParaRPr kumimoji="0" lang="en-US" altLang="zh-CN" sz="36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/>
              <a:ea typeface="黑体"/>
              <a:cs typeface="黑体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/>
                <a:ea typeface="黑体"/>
                <a:cs typeface="黑体"/>
              </a:rPr>
              <a:t>是</a:t>
            </a:r>
          </a:p>
        </p:txBody>
      </p:sp>
      <p:sp>
        <p:nvSpPr>
          <p:cNvPr id="112642" name="TextBox 5"/>
          <p:cNvSpPr txBox="1">
            <a:spLocks noChangeArrowheads="1"/>
          </p:cNvSpPr>
          <p:nvPr/>
        </p:nvSpPr>
        <p:spPr bwMode="auto">
          <a:xfrm>
            <a:off x="6103938" y="1277938"/>
            <a:ext cx="22542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V.   am, is, are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474151" y="22888"/>
            <a:ext cx="68100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How to express your nationality?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433638" y="2254250"/>
            <a:ext cx="70326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Subject+</a:t>
            </a:r>
            <a:r>
              <a:rPr kumimoji="0" lang="zh-CN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是</a:t>
            </a:r>
            <a:r>
              <a:rPr kumimoji="0" lang="en-US" altLang="zh-CN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+</a:t>
            </a:r>
            <a:r>
              <a:rPr kumimoji="0" lang="zh-CN" altLang="en-US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country name</a:t>
            </a:r>
            <a:r>
              <a:rPr kumimoji="0" lang="zh-CN" altLang="en-US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人。</a:t>
            </a:r>
            <a:endParaRPr kumimoji="0" lang="en-US" altLang="zh-CN" sz="32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440113" y="2971800"/>
            <a:ext cx="49180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zhōnɡɡuó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  是    中    国       人。  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440113" y="3935413"/>
            <a:ext cx="453231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Yīngɡuó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你    是     英  国       人。  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440113" y="4930022"/>
            <a:ext cx="602615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dirty="0" err="1">
                <a:solidFill>
                  <a:srgbClr val="000000"/>
                </a:solidFill>
              </a:rPr>
              <a:t>nǐ</a:t>
            </a: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  <a:r>
              <a:rPr lang="en-US" altLang="zh-CN" sz="3200" dirty="0" err="1">
                <a:solidFill>
                  <a:srgbClr val="000000"/>
                </a:solidFill>
              </a:rPr>
              <a:t>bú</a:t>
            </a: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  <a:r>
              <a:rPr kumimoji="0" lang="en-US" altLang="zh-CN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shì</a:t>
            </a: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  <a:r>
              <a:rPr lang="en-US" altLang="zh-CN" sz="3200" dirty="0" err="1">
                <a:solidFill>
                  <a:srgbClr val="000000"/>
                </a:solidFill>
              </a:rPr>
              <a:t>zhōnɡɡuó</a:t>
            </a: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  </a:t>
            </a:r>
            <a:r>
              <a:rPr kumimoji="0" lang="en-US" altLang="zh-CN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rén</a:t>
            </a: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3200" dirty="0" smtClean="0">
                <a:solidFill>
                  <a:srgbClr val="000000"/>
                </a:solidFill>
              </a:rPr>
              <a:t>你 </a:t>
            </a:r>
            <a:r>
              <a:rPr lang="zh-CN" altLang="en-US" sz="3200" dirty="0" smtClean="0">
                <a:solidFill>
                  <a:srgbClr val="FF0000"/>
                </a:solidFill>
              </a:rPr>
              <a:t>不</a:t>
            </a:r>
            <a:r>
              <a:rPr kumimoji="0" lang="zh-CN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是</a:t>
            </a:r>
            <a:r>
              <a:rPr kumimoji="0" lang="zh-CN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     中  国       人。  </a:t>
            </a:r>
          </a:p>
        </p:txBody>
      </p:sp>
      <p:sp>
        <p:nvSpPr>
          <p:cNvPr id="3" name="矩形 2"/>
          <p:cNvSpPr/>
          <p:nvPr/>
        </p:nvSpPr>
        <p:spPr>
          <a:xfrm>
            <a:off x="746604" y="4930022"/>
            <a:ext cx="261642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800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Negative</a:t>
            </a:r>
            <a:endParaRPr lang="zh-CN" altLang="en-US" sz="4800" dirty="0"/>
          </a:p>
        </p:txBody>
      </p:sp>
    </p:spTree>
    <p:extLst>
      <p:ext uri="{BB962C8B-B14F-4D97-AF65-F5344CB8AC3E}">
        <p14:creationId xmlns:p14="http://schemas.microsoft.com/office/powerpoint/2010/main" val="335983947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200" y="1209675"/>
            <a:ext cx="1274763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714" name="TextBox 2"/>
          <p:cNvSpPr txBox="1">
            <a:spLocks noChangeArrowheads="1"/>
          </p:cNvSpPr>
          <p:nvPr/>
        </p:nvSpPr>
        <p:spPr bwMode="auto">
          <a:xfrm>
            <a:off x="3451225" y="1416050"/>
            <a:ext cx="1674813" cy="98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15715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4288" y="284163"/>
            <a:ext cx="1778000" cy="151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5716" name="TextBox 4"/>
          <p:cNvSpPr txBox="1">
            <a:spLocks noChangeArrowheads="1"/>
          </p:cNvSpPr>
          <p:nvPr/>
        </p:nvSpPr>
        <p:spPr bwMode="auto">
          <a:xfrm>
            <a:off x="5448300" y="1416050"/>
            <a:ext cx="26146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To indicate a question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084263" y="4718938"/>
            <a:ext cx="66119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yīng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？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你 是  英   国    人  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吗  ？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2014538"/>
            <a:ext cx="2201863" cy="293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1600200" y="3011121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nǐ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shì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zhōnɡ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ɡuó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rén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sz="3600" b="1" dirty="0" err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mɑ</a:t>
            </a:r>
            <a:r>
              <a:rPr lang="zh-CN" altLang="en-US" sz="3600" b="1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？</a:t>
            </a:r>
            <a:r>
              <a:rPr lang="en-US" altLang="zh-CN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600" b="1" dirty="0" smtClean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你 </a:t>
            </a:r>
            <a:r>
              <a:rPr lang="zh-CN" alt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是  </a:t>
            </a:r>
            <a:r>
              <a:rPr lang="zh-CN" altLang="en-US" sz="3600" b="1" dirty="0" smtClean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中        国    </a:t>
            </a:r>
            <a:r>
              <a:rPr lang="zh-CN" alt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人  </a:t>
            </a:r>
            <a:r>
              <a:rPr lang="zh-CN" altLang="en-US" sz="3600" b="1" dirty="0" smtClean="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600" b="1" dirty="0" smtClean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吗  </a:t>
            </a:r>
            <a:r>
              <a:rPr lang="zh-CN" altLang="en-US" sz="3600" b="1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？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2878899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8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2982913"/>
            <a:ext cx="9097963" cy="2332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是    中国    人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Měiɡuó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不 是     中 国   人，我  是   美国  人。</a:t>
            </a: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239000" y="2117725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3191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2" name="text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80200" y="17700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237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51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0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53602" name="组合 8"/>
          <p:cNvGrpSpPr>
            <a:grpSpLocks/>
          </p:cNvGrpSpPr>
          <p:nvPr/>
        </p:nvGrpSpPr>
        <p:grpSpPr bwMode="auto">
          <a:xfrm>
            <a:off x="307975" y="6350"/>
            <a:ext cx="3912281" cy="646331"/>
            <a:chOff x="308629" y="6819"/>
            <a:chExt cx="3910459" cy="646767"/>
          </a:xfrm>
        </p:grpSpPr>
        <p:sp>
          <p:nvSpPr>
            <p:cNvPr id="153607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889831" cy="6467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Make</a:t>
              </a:r>
              <a:r>
                <a:rPr kumimoji="0" lang="zh-CN" altLang="en-US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 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sentences</a:t>
              </a:r>
              <a:endParaRPr kumimoji="0" lang="zh-CN" altLang="en-US" sz="3600" b="1" i="1" u="none" strike="noStrike" kern="1200" cap="none" spc="0" normalizeH="0" baseline="0" noProof="0" dirty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260475" y="2305051"/>
            <a:ext cx="9864725" cy="295465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charset="0"/>
                <a:ea typeface="GB Pinyinok-D" charset="0"/>
                <a:cs typeface="GB Pinyinok-D" charset="0"/>
                <a:sym typeface="宋体" charset="0"/>
              </a:rPr>
              <a:t>                      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charset="0"/>
                <a:ea typeface="SimSun-ExtB" charset="0"/>
                <a:cs typeface="+mn-cs"/>
                <a:sym typeface="宋体" charset="0"/>
              </a:rPr>
              <a:t>Wǒ jiào Lǐyuè,   Wǒ shì Zhōnɡɡuó rén,  Wǒ shì lǎoshī.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charset="-122"/>
                <a:ea typeface="华文楷体" charset="-122"/>
                <a:cs typeface="+mn-cs"/>
                <a:sym typeface="宋体" charset="0"/>
              </a:rPr>
              <a:t>例如：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charset="-122"/>
                <a:ea typeface="华文楷体" charset="-122"/>
                <a:cs typeface="+mn-cs"/>
                <a:sym typeface="宋体" charset="0"/>
              </a:rPr>
              <a:t>A: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charset="-122"/>
                <a:ea typeface="华文楷体" charset="-122"/>
                <a:cs typeface="+mn-cs"/>
                <a:sym typeface="宋体" charset="0"/>
              </a:rPr>
              <a:t>我 叫  李月，我  是   中国   人，我  是  老师。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charset="-122"/>
              <a:ea typeface="华文楷体" charset="-122"/>
              <a:cs typeface="+mn-cs"/>
              <a:sym typeface="宋体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charset="0"/>
                <a:ea typeface="SimSun-ExtB" charset="0"/>
                <a:cs typeface="+mn-cs"/>
                <a:sym typeface="宋体" charset="0"/>
              </a:rPr>
              <a:t>      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charset="0"/>
                <a:ea typeface="SimSun-ExtB" charset="0"/>
                <a:cs typeface="+mn-cs"/>
                <a:sym typeface="宋体" charset="0"/>
              </a:rPr>
              <a:t>Wǒ jiào Dawèi,  wǒ shì Měiɡuó rén,  wǒ bú shì xuéshenɡ.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charset="-122"/>
                <a:ea typeface="华文楷体" charset="-122"/>
                <a:cs typeface="+mn-cs"/>
                <a:sym typeface="宋体" charset="0"/>
              </a:rPr>
              <a:t>            B: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charset="-122"/>
                <a:ea typeface="华文楷体" charset="-122"/>
                <a:cs typeface="+mn-cs"/>
                <a:sym typeface="宋体" charset="0"/>
              </a:rPr>
              <a:t>我  叫 大卫，我  是 美国  人，我 不 是  学生。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charset="-122"/>
              <a:ea typeface="华文楷体" charset="-122"/>
              <a:cs typeface="+mn-cs"/>
              <a:sym typeface="宋体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charset="0"/>
                <a:ea typeface="GB Pinyinok-D" charset="0"/>
                <a:cs typeface="GB Pinyinok-D" charset="0"/>
                <a:sym typeface="宋体" charset="0"/>
              </a:rPr>
              <a:t>  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charset="0"/>
              <a:ea typeface="SimSun-ExtB" charset="0"/>
              <a:cs typeface="+mn-cs"/>
              <a:sym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2263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TextBox 5"/>
          <p:cNvSpPr txBox="1">
            <a:spLocks noChangeArrowheads="1"/>
          </p:cNvSpPr>
          <p:nvPr/>
        </p:nvSpPr>
        <p:spPr bwMode="auto">
          <a:xfrm>
            <a:off x="2960688" y="2403475"/>
            <a:ext cx="249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Affirmative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：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2" name="TextBox 6"/>
          <p:cNvSpPr txBox="1">
            <a:spLocks noChangeArrowheads="1"/>
          </p:cNvSpPr>
          <p:nvPr/>
        </p:nvSpPr>
        <p:spPr bwMode="auto">
          <a:xfrm>
            <a:off x="3162300" y="4238625"/>
            <a:ext cx="21732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Negative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：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3" name="TextBox 8"/>
          <p:cNvSpPr txBox="1">
            <a:spLocks noChangeArrowheads="1"/>
          </p:cNvSpPr>
          <p:nvPr/>
        </p:nvSpPr>
        <p:spPr bwMode="auto">
          <a:xfrm>
            <a:off x="5513388" y="2030413"/>
            <a:ext cx="7318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4" name="TextBox 9"/>
          <p:cNvSpPr txBox="1">
            <a:spLocks noChangeArrowheads="1"/>
          </p:cNvSpPr>
          <p:nvPr/>
        </p:nvSpPr>
        <p:spPr bwMode="auto">
          <a:xfrm>
            <a:off x="5513388" y="4043363"/>
            <a:ext cx="17351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bú shì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不  是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5" name="TextBox 15"/>
          <p:cNvSpPr txBox="1">
            <a:spLocks noChangeArrowheads="1"/>
          </p:cNvSpPr>
          <p:nvPr/>
        </p:nvSpPr>
        <p:spPr bwMode="auto">
          <a:xfrm>
            <a:off x="6918325" y="4022725"/>
            <a:ext cx="397668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bú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lang="en-US" altLang="zh-CN" sz="2800" dirty="0">
                <a:solidFill>
                  <a:srgbClr val="000000"/>
                </a:solidFill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</a:rPr>
              <a:t>yīnɡ</a:t>
            </a:r>
            <a:r>
              <a:rPr lang="en-US" altLang="zh-CN" sz="2800" dirty="0">
                <a:solidFill>
                  <a:srgbClr val="000000"/>
                </a:solidFill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 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不 是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英国  人 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6" name="Rectangle 11"/>
          <p:cNvSpPr>
            <a:spLocks noChangeArrowheads="1"/>
          </p:cNvSpPr>
          <p:nvPr/>
        </p:nvSpPr>
        <p:spPr bwMode="auto">
          <a:xfrm>
            <a:off x="2935288" y="722313"/>
            <a:ext cx="664603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3600" b="1" dirty="0" err="1">
                <a:solidFill>
                  <a:srgbClr val="000000"/>
                </a:solidFill>
              </a:rPr>
              <a:t>yīnɡ</a:t>
            </a:r>
            <a:r>
              <a:rPr lang="zh-CN" altLang="en-US" sz="3600" dirty="0" smtClean="0">
                <a:solidFill>
                  <a:srgbClr val="000000"/>
                </a:solidFill>
                <a:latin typeface="黑体"/>
                <a:ea typeface="黑体"/>
                <a:cs typeface="黑体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？</a:t>
            </a: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你 是  </a:t>
            </a:r>
            <a:r>
              <a:rPr lang="zh-CN" altLang="en-US" sz="3600" b="1" dirty="0" smtClean="0">
                <a:solidFill>
                  <a:srgbClr val="000000"/>
                </a:solidFill>
              </a:rPr>
              <a:t>英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国    人  </a:t>
            </a:r>
            <a:r>
              <a:rPr kumimoji="0" lang="zh-CN" alt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吗  ？</a:t>
            </a:r>
          </a:p>
        </p:txBody>
      </p:sp>
      <p:sp>
        <p:nvSpPr>
          <p:cNvPr id="122887" name="TextBox 1"/>
          <p:cNvSpPr txBox="1">
            <a:spLocks noChangeArrowheads="1"/>
          </p:cNvSpPr>
          <p:nvPr/>
        </p:nvSpPr>
        <p:spPr bwMode="auto">
          <a:xfrm>
            <a:off x="6826250" y="2065338"/>
            <a:ext cx="3579813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</a:rPr>
              <a:t>shì</a:t>
            </a:r>
            <a:r>
              <a:rPr lang="en-US" altLang="zh-CN" sz="2800" dirty="0">
                <a:solidFill>
                  <a:srgbClr val="000000"/>
                </a:solidFill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</a:rPr>
              <a:t>yīnɡ</a:t>
            </a:r>
            <a:r>
              <a:rPr lang="en-US" altLang="zh-CN" sz="2800" dirty="0">
                <a:solidFill>
                  <a:srgbClr val="000000"/>
                </a:solidFill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是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英  国  人 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8" name="TextBox 2"/>
          <p:cNvSpPr txBox="1">
            <a:spLocks noChangeArrowheads="1"/>
          </p:cNvSpPr>
          <p:nvPr/>
        </p:nvSpPr>
        <p:spPr bwMode="auto">
          <a:xfrm>
            <a:off x="7354888" y="5387975"/>
            <a:ext cx="40179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zhōnɡ ɡuó rén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中      国  人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889" name="TextBox 3"/>
          <p:cNvSpPr txBox="1">
            <a:spLocks noChangeArrowheads="1"/>
          </p:cNvSpPr>
          <p:nvPr/>
        </p:nvSpPr>
        <p:spPr bwMode="auto">
          <a:xfrm>
            <a:off x="5513388" y="3132138"/>
            <a:ext cx="43783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</a:t>
            </a:r>
            <a:r>
              <a:rPr kumimoji="0" lang="en-US" altLang="zh-CN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Yes             I       am   English.</a:t>
            </a:r>
          </a:p>
        </p:txBody>
      </p:sp>
      <p:sp>
        <p:nvSpPr>
          <p:cNvPr id="122890" name="TextBox 4"/>
          <p:cNvSpPr txBox="1">
            <a:spLocks noChangeArrowheads="1"/>
          </p:cNvSpPr>
          <p:nvPr/>
        </p:nvSpPr>
        <p:spPr bwMode="auto">
          <a:xfrm>
            <a:off x="5653088" y="4962525"/>
            <a:ext cx="5345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No              I         am  not          American</a:t>
            </a:r>
          </a:p>
        </p:txBody>
      </p:sp>
      <p:sp>
        <p:nvSpPr>
          <p:cNvPr id="122891" name="TextBox 7"/>
          <p:cNvSpPr txBox="1">
            <a:spLocks noChangeArrowheads="1"/>
          </p:cNvSpPr>
          <p:nvPr/>
        </p:nvSpPr>
        <p:spPr bwMode="auto">
          <a:xfrm>
            <a:off x="5983288" y="6335713"/>
            <a:ext cx="4911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                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I            am        Chinese</a:t>
            </a:r>
          </a:p>
        </p:txBody>
      </p:sp>
      <p:pic>
        <p:nvPicPr>
          <p:cNvPr id="122892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" y="4506913"/>
            <a:ext cx="2227263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9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88" y="1084263"/>
            <a:ext cx="2251075" cy="226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02832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TextBox 5"/>
          <p:cNvSpPr txBox="1">
            <a:spLocks noChangeArrowheads="1"/>
          </p:cNvSpPr>
          <p:nvPr/>
        </p:nvSpPr>
        <p:spPr bwMode="auto">
          <a:xfrm>
            <a:off x="2592388" y="2362200"/>
            <a:ext cx="249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Affirmative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：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0" name="TextBox 6"/>
          <p:cNvSpPr txBox="1">
            <a:spLocks noChangeArrowheads="1"/>
          </p:cNvSpPr>
          <p:nvPr/>
        </p:nvSpPr>
        <p:spPr bwMode="auto">
          <a:xfrm>
            <a:off x="2592388" y="4064000"/>
            <a:ext cx="21732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Negative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：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1" name="TextBox 8"/>
          <p:cNvSpPr txBox="1">
            <a:spLocks noChangeArrowheads="1"/>
          </p:cNvSpPr>
          <p:nvPr/>
        </p:nvSpPr>
        <p:spPr bwMode="auto">
          <a:xfrm>
            <a:off x="5513388" y="2030413"/>
            <a:ext cx="7318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2" name="TextBox 9"/>
          <p:cNvSpPr txBox="1">
            <a:spLocks noChangeArrowheads="1"/>
          </p:cNvSpPr>
          <p:nvPr/>
        </p:nvSpPr>
        <p:spPr bwMode="auto">
          <a:xfrm>
            <a:off x="5513388" y="4043363"/>
            <a:ext cx="17351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bú shì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不  是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3" name="TextBox 15"/>
          <p:cNvSpPr txBox="1">
            <a:spLocks noChangeArrowheads="1"/>
          </p:cNvSpPr>
          <p:nvPr/>
        </p:nvSpPr>
        <p:spPr bwMode="auto">
          <a:xfrm>
            <a:off x="6918325" y="4022725"/>
            <a:ext cx="397668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bú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</a:rPr>
              <a:t>yīnɡ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 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不 是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英 国  人 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4" name="Rectangle 11"/>
          <p:cNvSpPr>
            <a:spLocks noChangeArrowheads="1"/>
          </p:cNvSpPr>
          <p:nvPr/>
        </p:nvSpPr>
        <p:spPr bwMode="auto">
          <a:xfrm>
            <a:off x="630238" y="900113"/>
            <a:ext cx="6096000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2800" b="1" dirty="0" err="1">
                <a:solidFill>
                  <a:srgbClr val="000000"/>
                </a:solidFill>
              </a:rPr>
              <a:t>yīnɡ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mɑ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？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你 是  </a:t>
            </a:r>
            <a:r>
              <a:rPr lang="zh-CN" altLang="en-US" sz="2800" b="1" dirty="0" smtClean="0">
                <a:solidFill>
                  <a:srgbClr val="000000"/>
                </a:solidFill>
              </a:rPr>
              <a:t>英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国  人  吗 ？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5" name="TextBox 1"/>
          <p:cNvSpPr txBox="1">
            <a:spLocks noChangeArrowheads="1"/>
          </p:cNvSpPr>
          <p:nvPr/>
        </p:nvSpPr>
        <p:spPr bwMode="auto">
          <a:xfrm>
            <a:off x="6826250" y="2065338"/>
            <a:ext cx="3579813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</a:rPr>
              <a:t>yīnɡ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ɡuó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rén</a:t>
            </a:r>
            <a:r>
              <a:rPr kumimoji="0" lang="en-US" altLang="zh-CN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是 </a:t>
            </a:r>
            <a:r>
              <a:rPr kumimoji="0" lang="zh-CN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英  国  人 </a:t>
            </a:r>
            <a:endParaRPr kumimoji="0" lang="en-US" altLang="zh-CN" sz="2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6" name="TextBox 2"/>
          <p:cNvSpPr txBox="1">
            <a:spLocks noChangeArrowheads="1"/>
          </p:cNvSpPr>
          <p:nvPr/>
        </p:nvSpPr>
        <p:spPr bwMode="auto">
          <a:xfrm>
            <a:off x="7354888" y="5387975"/>
            <a:ext cx="40179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wǒ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shì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zhōnɡ ɡuó rén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我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是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中      国  人 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4937" name="TextBox 3"/>
          <p:cNvSpPr txBox="1">
            <a:spLocks noChangeArrowheads="1"/>
          </p:cNvSpPr>
          <p:nvPr/>
        </p:nvSpPr>
        <p:spPr bwMode="auto">
          <a:xfrm>
            <a:off x="5653088" y="3127375"/>
            <a:ext cx="43799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Yes             I       am   English.</a:t>
            </a:r>
          </a:p>
        </p:txBody>
      </p:sp>
      <p:sp>
        <p:nvSpPr>
          <p:cNvPr id="124938" name="TextBox 4"/>
          <p:cNvSpPr txBox="1">
            <a:spLocks noChangeArrowheads="1"/>
          </p:cNvSpPr>
          <p:nvPr/>
        </p:nvSpPr>
        <p:spPr bwMode="auto">
          <a:xfrm>
            <a:off x="5653088" y="4962525"/>
            <a:ext cx="5345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No              I         am  not          American</a:t>
            </a:r>
          </a:p>
        </p:txBody>
      </p:sp>
      <p:sp>
        <p:nvSpPr>
          <p:cNvPr id="124939" name="TextBox 7"/>
          <p:cNvSpPr txBox="1">
            <a:spLocks noChangeArrowheads="1"/>
          </p:cNvSpPr>
          <p:nvPr/>
        </p:nvSpPr>
        <p:spPr bwMode="auto">
          <a:xfrm>
            <a:off x="5983288" y="6335713"/>
            <a:ext cx="4911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                 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I            am        Chinese</a:t>
            </a:r>
          </a:p>
        </p:txBody>
      </p:sp>
      <p:pic>
        <p:nvPicPr>
          <p:cNvPr id="124940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8" y="4638675"/>
            <a:ext cx="2227262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4941" name="Picture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887538"/>
            <a:ext cx="2252663" cy="226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969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680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⑤老师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805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xuéshenɡ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⑥学生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3338" y="34750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Měiɡuó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②美国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39850" y="5226050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9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Měiɡuó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④美国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81513" y="52022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1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①中国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1513" y="17224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3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③中国   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10088" y="3465513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681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1355725" y="174148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7" name="TextBox 27"/>
          <p:cNvSpPr txBox="1">
            <a:spLocks/>
          </p:cNvSpPr>
          <p:nvPr/>
        </p:nvSpPr>
        <p:spPr bwMode="auto">
          <a:xfrm>
            <a:off x="1336675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6818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6819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6820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6821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6822" name="TextBox 32"/>
          <p:cNvSpPr txBox="1">
            <a:spLocks/>
          </p:cNvSpPr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301163" y="534511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301163" y="61595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972675" y="3492500"/>
            <a:ext cx="398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3375" y="16891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302750" y="2520950"/>
            <a:ext cx="398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799638" y="4392613"/>
            <a:ext cx="398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</p:spTree>
    <p:extLst>
      <p:ext uri="{BB962C8B-B14F-4D97-AF65-F5344CB8AC3E}">
        <p14:creationId xmlns:p14="http://schemas.microsoft.com/office/powerpoint/2010/main" val="88786008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j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q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x</a:t>
            </a:r>
            <a:r>
              <a:rPr lang="zh-CN" altLang="en-US" sz="2800" b="1">
                <a:latin typeface="宋体" pitchFamily="2" charset="-122"/>
              </a:rPr>
              <a:t>和</a:t>
            </a:r>
            <a:r>
              <a:rPr lang="en-US" altLang="zh-CN" sz="2800" b="1">
                <a:latin typeface="宋体" pitchFamily="2" charset="-122"/>
              </a:rPr>
              <a:t>z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j,q,x and z,c,s</a:t>
            </a:r>
            <a:endParaRPr lang="zh-CN" altLang="en-US">
              <a:latin typeface="宋体" pitchFamily="2" charset="-122"/>
            </a:endParaRPr>
          </a:p>
        </p:txBody>
      </p:sp>
      <p:pic>
        <p:nvPicPr>
          <p:cNvPr id="66565" name="Picture 2" descr="C:\Documents and Settings\Administrator.CAOFAN\桌面\1802948759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971550" y="2444750"/>
            <a:ext cx="25288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3" descr="C:\Documents and Settings\Administrator.CAOFAN\桌面\800808697.jpg"/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4540250" y="2409825"/>
            <a:ext cx="252730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7" name="Picture 4" descr="C:\Documents and Settings\Administrator.CAOFAN\桌面\139243743.jpg"/>
          <p:cNvPicPr>
            <a:picLocks noChangeAspect="1" noChangeArrowheads="1"/>
          </p:cNvPicPr>
          <p:nvPr/>
        </p:nvPicPr>
        <p:blipFill>
          <a:blip r:embed="rId5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8172450" y="2441575"/>
            <a:ext cx="25050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8" name="TextBox 10"/>
          <p:cNvSpPr txBox="1">
            <a:spLocks noChangeArrowheads="1"/>
          </p:cNvSpPr>
          <p:nvPr/>
        </p:nvSpPr>
        <p:spPr bwMode="auto">
          <a:xfrm>
            <a:off x="2251075" y="49593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z</a:t>
            </a:r>
            <a:endParaRPr lang="zh-CN" altLang="en-US" sz="3200" b="1"/>
          </a:p>
        </p:txBody>
      </p:sp>
      <p:sp>
        <p:nvSpPr>
          <p:cNvPr id="66569" name="TextBox 11"/>
          <p:cNvSpPr txBox="1">
            <a:spLocks noChangeArrowheads="1"/>
          </p:cNvSpPr>
          <p:nvPr/>
        </p:nvSpPr>
        <p:spPr bwMode="auto">
          <a:xfrm>
            <a:off x="5908675" y="50228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c</a:t>
            </a:r>
            <a:endParaRPr lang="zh-CN" altLang="en-US" sz="3200" b="1"/>
          </a:p>
        </p:txBody>
      </p:sp>
      <p:sp>
        <p:nvSpPr>
          <p:cNvPr id="66570" name="TextBox 12"/>
          <p:cNvSpPr txBox="1">
            <a:spLocks noChangeArrowheads="1"/>
          </p:cNvSpPr>
          <p:nvPr/>
        </p:nvSpPr>
        <p:spPr bwMode="auto">
          <a:xfrm>
            <a:off x="9531350" y="4976813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s</a:t>
            </a:r>
            <a:endParaRPr lang="zh-CN" altLang="en-US" sz="3200" b="1"/>
          </a:p>
        </p:txBody>
      </p:sp>
    </p:spTree>
    <p:extLst>
      <p:ext uri="{BB962C8B-B14F-4D97-AF65-F5344CB8AC3E}">
        <p14:creationId xmlns:p14="http://schemas.microsoft.com/office/powerpoint/2010/main" val="7226018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1592263" y="1686719"/>
            <a:ext cx="9226550" cy="882650"/>
          </a:xfrm>
          <a:prstGeom prst="round1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000" b="1" dirty="0">
                <a:solidFill>
                  <a:srgbClr val="00B050"/>
                </a:solidFill>
              </a:rPr>
              <a:t>听录音并跟读，注意声母发音的区别</a:t>
            </a:r>
            <a:endParaRPr lang="en-US" altLang="zh-CN" sz="2000" b="1" dirty="0">
              <a:solidFill>
                <a:srgbClr val="00B050"/>
              </a:solidFill>
            </a:endParaRP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Listen to the recording and read after </a:t>
            </a:r>
            <a:r>
              <a:rPr lang="en-US" altLang="zh-CN" sz="2000" dirty="0" err="1">
                <a:solidFill>
                  <a:srgbClr val="00B050"/>
                </a:solidFill>
                <a:latin typeface="+mn-ea"/>
              </a:rPr>
              <a:t>it.Pay</a:t>
            </a: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 attention to differences between the initials.</a:t>
            </a:r>
            <a:endParaRPr lang="zh-CN" altLang="en-US" sz="2000" dirty="0">
              <a:solidFill>
                <a:srgbClr val="00B050"/>
              </a:solidFill>
              <a:latin typeface="+mn-ea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659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xǐ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6590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dǎsǎo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29575" y="2659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zìjǐ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26590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435225" y="3787775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7877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zǎoshanɡ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7877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cāochǎnɡ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10525" y="3787775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pic>
        <p:nvPicPr>
          <p:cNvPr id="2" name="zcs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91175" y="18594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72990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34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612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2. </a:t>
            </a:r>
            <a:r>
              <a:rPr lang="zh-CN" altLang="en-US" sz="2800" b="1">
                <a:latin typeface="宋体" pitchFamily="2" charset="-122"/>
              </a:rPr>
              <a:t>发音辨析：</a:t>
            </a:r>
            <a:r>
              <a:rPr lang="en-US" altLang="zh-CN" sz="2800" b="1">
                <a:latin typeface="宋体" pitchFamily="2" charset="-122"/>
              </a:rPr>
              <a:t>i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u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ü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   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finals i,u,</a:t>
            </a:r>
            <a:r>
              <a:rPr lang="en-US" altLang="zh-CN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8613" name="AutoShape 8" descr="c:\users\caofan\appdata\roaming\360se6\User Data\temp\webwxgetmsgimg_&amp;MsgID=6181612883343555338&amp;skey=@crypt_546a9fd5_e7fb0b9a005b23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8614" name="AutoShape 10" descr="c:\users\caofan\appdata\roaming\360se6\User Data\temp\webwxgetmsgimg_&amp;MsgID=6181612883343555338&amp;skey=@crypt_546a9fd5_e7fb0b9a005b23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pic>
        <p:nvPicPr>
          <p:cNvPr id="68615" name="Picture 10" descr="C:\Documents and Settings\Administrator.CAOFAN\桌面\1275772128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  <a:grayscl/>
            <a:biLevel thresh="50000"/>
          </a:blip>
          <a:srcRect b="8917"/>
          <a:stretch>
            <a:fillRect/>
          </a:stretch>
        </p:blipFill>
        <p:spPr bwMode="auto">
          <a:xfrm>
            <a:off x="1152525" y="2663825"/>
            <a:ext cx="25114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6" name="Picture 11" descr="C:\Documents and Settings\Administrator.CAOFAN\桌面\1344985752.jpg"/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4924425" y="2646363"/>
            <a:ext cx="2214563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7" name="Picture 12" descr="C:\Documents and Settings\Administrator.CAOFAN\桌面\2011532232.jpg"/>
          <p:cNvPicPr>
            <a:picLocks noChangeAspect="1" noChangeArrowheads="1"/>
          </p:cNvPicPr>
          <p:nvPr/>
        </p:nvPicPr>
        <p:blipFill>
          <a:blip r:embed="rId5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8545513" y="2663825"/>
            <a:ext cx="2208212" cy="22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8" name="TextBox 12"/>
          <p:cNvSpPr txBox="1">
            <a:spLocks noChangeArrowheads="1"/>
          </p:cNvSpPr>
          <p:nvPr/>
        </p:nvSpPr>
        <p:spPr bwMode="auto">
          <a:xfrm>
            <a:off x="2251075" y="49593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i</a:t>
            </a:r>
            <a:endParaRPr lang="zh-CN" altLang="en-US" sz="3200" b="1"/>
          </a:p>
        </p:txBody>
      </p:sp>
      <p:sp>
        <p:nvSpPr>
          <p:cNvPr id="68619" name="TextBox 13"/>
          <p:cNvSpPr txBox="1">
            <a:spLocks noChangeArrowheads="1"/>
          </p:cNvSpPr>
          <p:nvPr/>
        </p:nvSpPr>
        <p:spPr bwMode="auto">
          <a:xfrm>
            <a:off x="5908675" y="4987925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u</a:t>
            </a:r>
            <a:endParaRPr lang="zh-CN" altLang="en-US" sz="3200" b="1"/>
          </a:p>
        </p:txBody>
      </p:sp>
      <p:sp>
        <p:nvSpPr>
          <p:cNvPr id="68620" name="TextBox 14"/>
          <p:cNvSpPr txBox="1">
            <a:spLocks noChangeArrowheads="1"/>
          </p:cNvSpPr>
          <p:nvPr/>
        </p:nvSpPr>
        <p:spPr bwMode="auto">
          <a:xfrm>
            <a:off x="9531350" y="4976813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ü</a:t>
            </a:r>
            <a:endParaRPr lang="zh-CN" altLang="en-US" sz="3200" b="1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053756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xínɡ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6964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“不”的变调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不</a:t>
            </a:r>
            <a:r>
              <a:rPr lang="en-US" altLang="zh-CN">
                <a:latin typeface="宋体" pitchFamily="2" charset="-122"/>
              </a:rPr>
              <a:t>(bù)”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9642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）“不”在第一、二、三声音节前不变调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812482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pic>
        <p:nvPicPr>
          <p:cNvPr id="2" name="bu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39454" y="508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0601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87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9" grpId="0"/>
      <p:bldP spid="2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“不”的变调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不</a:t>
            </a:r>
            <a:r>
              <a:rPr lang="en-US" altLang="zh-CN">
                <a:latin typeface="宋体" pitchFamily="2" charset="-122"/>
              </a:rPr>
              <a:t>(bù)”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）“不”在四声音节前变成第二声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pic>
        <p:nvPicPr>
          <p:cNvPr id="2" name="bu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64513" y="113561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998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10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1493838" y="2243138"/>
            <a:ext cx="9226550" cy="1016000"/>
          </a:xfrm>
          <a:prstGeom prst="round1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000" b="1" dirty="0">
                <a:solidFill>
                  <a:srgbClr val="00B050"/>
                </a:solidFill>
              </a:rPr>
              <a:t>听录音并跟读，</a:t>
            </a:r>
            <a:r>
              <a:rPr lang="zh-CN" altLang="en-US" sz="2000" b="1" dirty="0">
                <a:solidFill>
                  <a:srgbClr val="00B050"/>
                </a:solidFill>
                <a:latin typeface="+mn-ea"/>
                <a:ea typeface="+mn-ea"/>
              </a:rPr>
              <a:t>注意 </a:t>
            </a:r>
            <a:r>
              <a:rPr lang="en-US" altLang="zh-CN" sz="2000" b="1" dirty="0">
                <a:solidFill>
                  <a:srgbClr val="00B050"/>
                </a:solidFill>
                <a:latin typeface="+mn-ea"/>
                <a:ea typeface="+mn-ea"/>
              </a:rPr>
              <a:t>ü </a:t>
            </a:r>
            <a:r>
              <a:rPr lang="zh-CN" altLang="en-US" sz="2000" b="1" dirty="0">
                <a:solidFill>
                  <a:srgbClr val="00B050"/>
                </a:solidFill>
                <a:latin typeface="+mn-ea"/>
                <a:ea typeface="+mn-ea"/>
              </a:rPr>
              <a:t>的拼写与实际发音</a:t>
            </a:r>
            <a:endParaRPr lang="en-US" altLang="zh-CN" sz="2000" b="1" dirty="0">
              <a:solidFill>
                <a:srgbClr val="00B050"/>
              </a:solidFill>
              <a:latin typeface="+mn-ea"/>
              <a:ea typeface="+mn-ea"/>
            </a:endParaRP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Listen to the recording and read after </a:t>
            </a:r>
            <a:r>
              <a:rPr lang="en-US" altLang="zh-CN" sz="2000" dirty="0" err="1">
                <a:solidFill>
                  <a:srgbClr val="00B050"/>
                </a:solidFill>
                <a:latin typeface="+mn-ea"/>
              </a:rPr>
              <a:t>it.Pay</a:t>
            </a: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 attention to the form and pronunciation of ü. </a:t>
            </a:r>
            <a:endParaRPr lang="zh-CN" altLang="en-US" sz="2000" dirty="0">
              <a:solidFill>
                <a:srgbClr val="00B050"/>
              </a:solidFill>
              <a:latin typeface="+mn-ea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607300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82838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ju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354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45188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539038" y="39751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397125" y="47386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7569200" y="473868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qun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392363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612063" y="542607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xun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170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2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(2)</a:t>
            </a:r>
            <a:endParaRPr lang="zh-CN" altLang="en-US">
              <a:latin typeface="宋体" pitchFamily="2" charset="-122"/>
            </a:endParaRPr>
          </a:p>
        </p:txBody>
      </p:sp>
      <p:pic>
        <p:nvPicPr>
          <p:cNvPr id="2" name="u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07300" y="4476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50242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7" dur="559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1057275" y="2241285"/>
            <a:ext cx="934796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484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48485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168525" y="1925638"/>
            <a:ext cx="9096375" cy="517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1.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你叫什么名字？ 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jiào shénme mínɡzi?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2.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你是中国人吗？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shì Zhōnɡɡuó rén ma?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3.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你是美国人吗？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shì Měiɡuó rén ma?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4.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你是老师吗？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shì lǎoshī ma?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5.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你是学生吗？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 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 shì xuéshenɡ ma?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4848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841851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根据实际情况回答问题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Answer the questions according to the actual situations.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6372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137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495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49509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510" name="Text Box 3"/>
          <p:cNvSpPr txBox="1">
            <a:spLocks noChangeArrowheads="1"/>
          </p:cNvSpPr>
          <p:nvPr/>
        </p:nvSpPr>
        <p:spPr bwMode="auto">
          <a:xfrm>
            <a:off x="5100638" y="2759075"/>
            <a:ext cx="9096375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jiào Qiáodān,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叫    乔丹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Michael Jordan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     rén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4951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100" y="2759075"/>
            <a:ext cx="1979613" cy="2519363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37160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5053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5053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75" y="2741613"/>
            <a:ext cx="1979613" cy="2519362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535" name="Text Box 3"/>
          <p:cNvSpPr txBox="1">
            <a:spLocks noChangeArrowheads="1"/>
          </p:cNvSpPr>
          <p:nvPr/>
        </p:nvSpPr>
        <p:spPr bwMode="auto">
          <a:xfrm>
            <a:off x="4910138" y="2759075"/>
            <a:ext cx="9097962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jiào Yáo Míng ,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 叫    姚明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Yao Ming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      rén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50536" name="TextBox 13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24861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515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51557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1558" name="Text Box 3"/>
          <p:cNvSpPr txBox="1">
            <a:spLocks noChangeArrowheads="1"/>
          </p:cNvSpPr>
          <p:nvPr/>
        </p:nvSpPr>
        <p:spPr bwMode="auto">
          <a:xfrm>
            <a:off x="5145088" y="2759075"/>
            <a:ext cx="9097962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 bú shì         wǒ shì xuéshenɡ,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我不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，我   是    学生，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 shì       rén.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560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0278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62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5258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52581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50" y="2862263"/>
            <a:ext cx="2700338" cy="18002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2583" name="Text Box 3"/>
          <p:cNvSpPr txBox="1">
            <a:spLocks noChangeArrowheads="1"/>
          </p:cNvSpPr>
          <p:nvPr/>
        </p:nvSpPr>
        <p:spPr bwMode="auto">
          <a:xfrm>
            <a:off x="5195888" y="2789238"/>
            <a:ext cx="9097962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 shì        , wǒ bú shì xuéshenɡ,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，我  不 是    学生，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 shì       rén.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52584" name="TextBox 13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511634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457200" y="329906"/>
            <a:ext cx="8229600" cy="6093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marL="12700"/>
            <a:r>
              <a:rPr spc="-5" dirty="0">
                <a:latin typeface="宋体" panose="02010600030101010101" pitchFamily="2" charset="-122"/>
                <a:cs typeface="宋体" panose="02010600030101010101" pitchFamily="2" charset="-122"/>
              </a:rPr>
              <a:t>再见！</a:t>
            </a:r>
            <a:r>
              <a:rPr spc="-5" dirty="0"/>
              <a:t>zàijiàn</a:t>
            </a:r>
          </a:p>
        </p:txBody>
      </p:sp>
      <p:sp>
        <p:nvSpPr>
          <p:cNvPr id="3" name="object 3"/>
          <p:cNvSpPr/>
          <p:nvPr/>
        </p:nvSpPr>
        <p:spPr>
          <a:xfrm>
            <a:off x="1680973" y="1712976"/>
            <a:ext cx="3336036" cy="31120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96000" y="2031494"/>
            <a:ext cx="3374136" cy="3047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1342502" y="0"/>
                </a:moveTo>
                <a:lnTo>
                  <a:pt x="1288544" y="216"/>
                </a:lnTo>
                <a:lnTo>
                  <a:pt x="1234756" y="1367"/>
                </a:lnTo>
                <a:lnTo>
                  <a:pt x="1181207" y="3444"/>
                </a:lnTo>
                <a:lnTo>
                  <a:pt x="1127964" y="6440"/>
                </a:lnTo>
                <a:lnTo>
                  <a:pt x="1075095" y="10345"/>
                </a:lnTo>
                <a:lnTo>
                  <a:pt x="1022668" y="15153"/>
                </a:lnTo>
                <a:lnTo>
                  <a:pt x="970750" y="20855"/>
                </a:lnTo>
                <a:lnTo>
                  <a:pt x="919409" y="27443"/>
                </a:lnTo>
                <a:lnTo>
                  <a:pt x="868714" y="34908"/>
                </a:lnTo>
                <a:lnTo>
                  <a:pt x="818731" y="43244"/>
                </a:lnTo>
                <a:lnTo>
                  <a:pt x="769529" y="52441"/>
                </a:lnTo>
                <a:lnTo>
                  <a:pt x="721176" y="62493"/>
                </a:lnTo>
                <a:lnTo>
                  <a:pt x="673739" y="73390"/>
                </a:lnTo>
                <a:lnTo>
                  <a:pt x="627286" y="85124"/>
                </a:lnTo>
                <a:lnTo>
                  <a:pt x="581885" y="97689"/>
                </a:lnTo>
                <a:lnTo>
                  <a:pt x="537603" y="111075"/>
                </a:lnTo>
                <a:lnTo>
                  <a:pt x="494509" y="125274"/>
                </a:lnTo>
                <a:lnTo>
                  <a:pt x="452670" y="140279"/>
                </a:lnTo>
                <a:lnTo>
                  <a:pt x="412154" y="156081"/>
                </a:lnTo>
                <a:lnTo>
                  <a:pt x="373030" y="172673"/>
                </a:lnTo>
                <a:lnTo>
                  <a:pt x="335363" y="190046"/>
                </a:lnTo>
                <a:lnTo>
                  <a:pt x="299224" y="208192"/>
                </a:lnTo>
                <a:lnTo>
                  <a:pt x="264678" y="227104"/>
                </a:lnTo>
                <a:lnTo>
                  <a:pt x="231795" y="246772"/>
                </a:lnTo>
                <a:lnTo>
                  <a:pt x="171285" y="288348"/>
                </a:lnTo>
                <a:lnTo>
                  <a:pt x="137226" y="315849"/>
                </a:lnTo>
                <a:lnTo>
                  <a:pt x="107031" y="343779"/>
                </a:lnTo>
                <a:lnTo>
                  <a:pt x="80663" y="372079"/>
                </a:lnTo>
                <a:lnTo>
                  <a:pt x="39252" y="429552"/>
                </a:lnTo>
                <a:lnTo>
                  <a:pt x="12686" y="487798"/>
                </a:lnTo>
                <a:lnTo>
                  <a:pt x="658" y="546345"/>
                </a:lnTo>
                <a:lnTo>
                  <a:pt x="0" y="575585"/>
                </a:lnTo>
                <a:lnTo>
                  <a:pt x="2860" y="604723"/>
                </a:lnTo>
                <a:lnTo>
                  <a:pt x="18987" y="662460"/>
                </a:lnTo>
                <a:lnTo>
                  <a:pt x="48730" y="719085"/>
                </a:lnTo>
                <a:lnTo>
                  <a:pt x="91782" y="774126"/>
                </a:lnTo>
                <a:lnTo>
                  <a:pt x="147838" y="827114"/>
                </a:lnTo>
                <a:lnTo>
                  <a:pt x="180645" y="852689"/>
                </a:lnTo>
                <a:lnTo>
                  <a:pt x="216588" y="877575"/>
                </a:lnTo>
                <a:lnTo>
                  <a:pt x="255628" y="901711"/>
                </a:lnTo>
                <a:lnTo>
                  <a:pt x="297727" y="925040"/>
                </a:lnTo>
                <a:lnTo>
                  <a:pt x="342847" y="947501"/>
                </a:lnTo>
                <a:lnTo>
                  <a:pt x="390948" y="969036"/>
                </a:lnTo>
                <a:lnTo>
                  <a:pt x="441993" y="989587"/>
                </a:lnTo>
                <a:lnTo>
                  <a:pt x="495943" y="1009093"/>
                </a:lnTo>
                <a:lnTo>
                  <a:pt x="552759" y="1027498"/>
                </a:lnTo>
                <a:lnTo>
                  <a:pt x="612405" y="1044740"/>
                </a:lnTo>
                <a:lnTo>
                  <a:pt x="674840" y="1060762"/>
                </a:lnTo>
                <a:lnTo>
                  <a:pt x="774027" y="1275646"/>
                </a:lnTo>
                <a:lnTo>
                  <a:pt x="1155027" y="1129088"/>
                </a:lnTo>
                <a:lnTo>
                  <a:pt x="1499119" y="1129088"/>
                </a:lnTo>
                <a:lnTo>
                  <a:pt x="1551275" y="1125749"/>
                </a:lnTo>
                <a:lnTo>
                  <a:pt x="1606180" y="1121211"/>
                </a:lnTo>
                <a:lnTo>
                  <a:pt x="1660458" y="1115701"/>
                </a:lnTo>
                <a:lnTo>
                  <a:pt x="1714038" y="1109234"/>
                </a:lnTo>
                <a:lnTo>
                  <a:pt x="1766855" y="1101824"/>
                </a:lnTo>
                <a:lnTo>
                  <a:pt x="1818840" y="1093486"/>
                </a:lnTo>
                <a:lnTo>
                  <a:pt x="1869925" y="1084233"/>
                </a:lnTo>
                <a:lnTo>
                  <a:pt x="1920043" y="1074082"/>
                </a:lnTo>
                <a:lnTo>
                  <a:pt x="1969126" y="1063045"/>
                </a:lnTo>
                <a:lnTo>
                  <a:pt x="2017106" y="1051138"/>
                </a:lnTo>
                <a:lnTo>
                  <a:pt x="2063915" y="1038375"/>
                </a:lnTo>
                <a:lnTo>
                  <a:pt x="2109486" y="1024770"/>
                </a:lnTo>
                <a:lnTo>
                  <a:pt x="2153751" y="1010338"/>
                </a:lnTo>
                <a:lnTo>
                  <a:pt x="2196642" y="995094"/>
                </a:lnTo>
                <a:lnTo>
                  <a:pt x="2238091" y="979052"/>
                </a:lnTo>
                <a:lnTo>
                  <a:pt x="2278031" y="962226"/>
                </a:lnTo>
                <a:lnTo>
                  <a:pt x="2316393" y="944631"/>
                </a:lnTo>
                <a:lnTo>
                  <a:pt x="2353111" y="926281"/>
                </a:lnTo>
                <a:lnTo>
                  <a:pt x="2388116" y="907191"/>
                </a:lnTo>
                <a:lnTo>
                  <a:pt x="2421340" y="887375"/>
                </a:lnTo>
                <a:lnTo>
                  <a:pt x="2482177" y="845624"/>
                </a:lnTo>
                <a:lnTo>
                  <a:pt x="2516236" y="818124"/>
                </a:lnTo>
                <a:lnTo>
                  <a:pt x="2546431" y="790194"/>
                </a:lnTo>
                <a:lnTo>
                  <a:pt x="2572799" y="761894"/>
                </a:lnTo>
                <a:lnTo>
                  <a:pt x="2614210" y="704421"/>
                </a:lnTo>
                <a:lnTo>
                  <a:pt x="2640776" y="646175"/>
                </a:lnTo>
                <a:lnTo>
                  <a:pt x="2652804" y="587628"/>
                </a:lnTo>
                <a:lnTo>
                  <a:pt x="2653462" y="558388"/>
                </a:lnTo>
                <a:lnTo>
                  <a:pt x="2650601" y="529250"/>
                </a:lnTo>
                <a:lnTo>
                  <a:pt x="2634475" y="471513"/>
                </a:lnTo>
                <a:lnTo>
                  <a:pt x="2604732" y="414888"/>
                </a:lnTo>
                <a:lnTo>
                  <a:pt x="2561679" y="359847"/>
                </a:lnTo>
                <a:lnTo>
                  <a:pt x="2505624" y="306859"/>
                </a:lnTo>
                <a:lnTo>
                  <a:pt x="2472816" y="281284"/>
                </a:lnTo>
                <a:lnTo>
                  <a:pt x="2436873" y="256398"/>
                </a:lnTo>
                <a:lnTo>
                  <a:pt x="2397833" y="232262"/>
                </a:lnTo>
                <a:lnTo>
                  <a:pt x="2355734" y="208933"/>
                </a:lnTo>
                <a:lnTo>
                  <a:pt x="2310615" y="186472"/>
                </a:lnTo>
                <a:lnTo>
                  <a:pt x="2262514" y="164937"/>
                </a:lnTo>
                <a:lnTo>
                  <a:pt x="2211469" y="144386"/>
                </a:lnTo>
                <a:lnTo>
                  <a:pt x="2157519" y="124880"/>
                </a:lnTo>
                <a:lnTo>
                  <a:pt x="2100702" y="106475"/>
                </a:lnTo>
                <a:lnTo>
                  <a:pt x="2041057" y="89233"/>
                </a:lnTo>
                <a:lnTo>
                  <a:pt x="1978622" y="73210"/>
                </a:lnTo>
                <a:lnTo>
                  <a:pt x="1927906" y="61587"/>
                </a:lnTo>
                <a:lnTo>
                  <a:pt x="1876546" y="50994"/>
                </a:lnTo>
                <a:lnTo>
                  <a:pt x="1824612" y="41424"/>
                </a:lnTo>
                <a:lnTo>
                  <a:pt x="1772170" y="32869"/>
                </a:lnTo>
                <a:lnTo>
                  <a:pt x="1719288" y="25321"/>
                </a:lnTo>
                <a:lnTo>
                  <a:pt x="1666035" y="18772"/>
                </a:lnTo>
                <a:lnTo>
                  <a:pt x="1612477" y="13214"/>
                </a:lnTo>
                <a:lnTo>
                  <a:pt x="1558683" y="8638"/>
                </a:lnTo>
                <a:lnTo>
                  <a:pt x="1504721" y="5036"/>
                </a:lnTo>
                <a:lnTo>
                  <a:pt x="1450658" y="2402"/>
                </a:lnTo>
                <a:lnTo>
                  <a:pt x="1396563" y="725"/>
                </a:lnTo>
                <a:lnTo>
                  <a:pt x="1342502" y="0"/>
                </a:lnTo>
                <a:close/>
              </a:path>
              <a:path w="2653665" h="1275714">
                <a:moveTo>
                  <a:pt x="1499119" y="1129088"/>
                </a:moveTo>
                <a:lnTo>
                  <a:pt x="1155027" y="1129088"/>
                </a:lnTo>
                <a:lnTo>
                  <a:pt x="1212435" y="1131758"/>
                </a:lnTo>
                <a:lnTo>
                  <a:pt x="1269689" y="1133355"/>
                </a:lnTo>
                <a:lnTo>
                  <a:pt x="1326722" y="1133893"/>
                </a:lnTo>
                <a:lnTo>
                  <a:pt x="1383464" y="1133387"/>
                </a:lnTo>
                <a:lnTo>
                  <a:pt x="1439849" y="1131851"/>
                </a:lnTo>
                <a:lnTo>
                  <a:pt x="1495808" y="1129301"/>
                </a:lnTo>
                <a:lnTo>
                  <a:pt x="1499119" y="1129088"/>
                </a:lnTo>
                <a:close/>
              </a:path>
            </a:pathLst>
          </a:custGeom>
          <a:solidFill>
            <a:srgbClr val="CCEBFF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774027" y="1275646"/>
                </a:moveTo>
                <a:lnTo>
                  <a:pt x="674840" y="1060762"/>
                </a:lnTo>
                <a:lnTo>
                  <a:pt x="612405" y="1044740"/>
                </a:lnTo>
                <a:lnTo>
                  <a:pt x="552759" y="1027498"/>
                </a:lnTo>
                <a:lnTo>
                  <a:pt x="495943" y="1009093"/>
                </a:lnTo>
                <a:lnTo>
                  <a:pt x="441993" y="989587"/>
                </a:lnTo>
                <a:lnTo>
                  <a:pt x="390948" y="969036"/>
                </a:lnTo>
                <a:lnTo>
                  <a:pt x="342847" y="947501"/>
                </a:lnTo>
                <a:lnTo>
                  <a:pt x="297727" y="925040"/>
                </a:lnTo>
                <a:lnTo>
                  <a:pt x="255628" y="901711"/>
                </a:lnTo>
                <a:lnTo>
                  <a:pt x="216588" y="877575"/>
                </a:lnTo>
                <a:lnTo>
                  <a:pt x="180645" y="852689"/>
                </a:lnTo>
                <a:lnTo>
                  <a:pt x="147838" y="827114"/>
                </a:lnTo>
                <a:lnTo>
                  <a:pt x="118204" y="800906"/>
                </a:lnTo>
                <a:lnTo>
                  <a:pt x="68612" y="746833"/>
                </a:lnTo>
                <a:lnTo>
                  <a:pt x="32175" y="690941"/>
                </a:lnTo>
                <a:lnTo>
                  <a:pt x="9202" y="633701"/>
                </a:lnTo>
                <a:lnTo>
                  <a:pt x="0" y="575585"/>
                </a:lnTo>
                <a:lnTo>
                  <a:pt x="658" y="546345"/>
                </a:lnTo>
                <a:lnTo>
                  <a:pt x="12686" y="487798"/>
                </a:lnTo>
                <a:lnTo>
                  <a:pt x="39252" y="429552"/>
                </a:lnTo>
                <a:lnTo>
                  <a:pt x="80663" y="372079"/>
                </a:lnTo>
                <a:lnTo>
                  <a:pt x="107031" y="343779"/>
                </a:lnTo>
                <a:lnTo>
                  <a:pt x="137226" y="315849"/>
                </a:lnTo>
                <a:lnTo>
                  <a:pt x="171285" y="288348"/>
                </a:lnTo>
                <a:lnTo>
                  <a:pt x="231795" y="246772"/>
                </a:lnTo>
                <a:lnTo>
                  <a:pt x="264678" y="227104"/>
                </a:lnTo>
                <a:lnTo>
                  <a:pt x="299224" y="208192"/>
                </a:lnTo>
                <a:lnTo>
                  <a:pt x="335363" y="190046"/>
                </a:lnTo>
                <a:lnTo>
                  <a:pt x="373030" y="172673"/>
                </a:lnTo>
                <a:lnTo>
                  <a:pt x="412154" y="156081"/>
                </a:lnTo>
                <a:lnTo>
                  <a:pt x="452670" y="140279"/>
                </a:lnTo>
                <a:lnTo>
                  <a:pt x="494509" y="125274"/>
                </a:lnTo>
                <a:lnTo>
                  <a:pt x="537603" y="111075"/>
                </a:lnTo>
                <a:lnTo>
                  <a:pt x="581885" y="97689"/>
                </a:lnTo>
                <a:lnTo>
                  <a:pt x="627286" y="85124"/>
                </a:lnTo>
                <a:lnTo>
                  <a:pt x="673739" y="73390"/>
                </a:lnTo>
                <a:lnTo>
                  <a:pt x="721176" y="62493"/>
                </a:lnTo>
                <a:lnTo>
                  <a:pt x="769529" y="52441"/>
                </a:lnTo>
                <a:lnTo>
                  <a:pt x="818731" y="43244"/>
                </a:lnTo>
                <a:lnTo>
                  <a:pt x="868714" y="34908"/>
                </a:lnTo>
                <a:lnTo>
                  <a:pt x="919409" y="27443"/>
                </a:lnTo>
                <a:lnTo>
                  <a:pt x="970750" y="20855"/>
                </a:lnTo>
                <a:lnTo>
                  <a:pt x="1022668" y="15153"/>
                </a:lnTo>
                <a:lnTo>
                  <a:pt x="1075095" y="10345"/>
                </a:lnTo>
                <a:lnTo>
                  <a:pt x="1127964" y="6440"/>
                </a:lnTo>
                <a:lnTo>
                  <a:pt x="1181207" y="3444"/>
                </a:lnTo>
                <a:lnTo>
                  <a:pt x="1234756" y="1367"/>
                </a:lnTo>
                <a:lnTo>
                  <a:pt x="1288544" y="216"/>
                </a:lnTo>
                <a:lnTo>
                  <a:pt x="1342502" y="0"/>
                </a:lnTo>
                <a:lnTo>
                  <a:pt x="1396563" y="725"/>
                </a:lnTo>
                <a:lnTo>
                  <a:pt x="1450658" y="2402"/>
                </a:lnTo>
                <a:lnTo>
                  <a:pt x="1504721" y="5036"/>
                </a:lnTo>
                <a:lnTo>
                  <a:pt x="1558683" y="8638"/>
                </a:lnTo>
                <a:lnTo>
                  <a:pt x="1612477" y="13214"/>
                </a:lnTo>
                <a:lnTo>
                  <a:pt x="1666035" y="18772"/>
                </a:lnTo>
                <a:lnTo>
                  <a:pt x="1719288" y="25321"/>
                </a:lnTo>
                <a:lnTo>
                  <a:pt x="1772170" y="32869"/>
                </a:lnTo>
                <a:lnTo>
                  <a:pt x="1824612" y="41424"/>
                </a:lnTo>
                <a:lnTo>
                  <a:pt x="1876546" y="50994"/>
                </a:lnTo>
                <a:lnTo>
                  <a:pt x="1927906" y="61587"/>
                </a:lnTo>
                <a:lnTo>
                  <a:pt x="1978622" y="73210"/>
                </a:lnTo>
                <a:lnTo>
                  <a:pt x="2041057" y="89233"/>
                </a:lnTo>
                <a:lnTo>
                  <a:pt x="2100702" y="106475"/>
                </a:lnTo>
                <a:lnTo>
                  <a:pt x="2157519" y="124880"/>
                </a:lnTo>
                <a:lnTo>
                  <a:pt x="2211469" y="144386"/>
                </a:lnTo>
                <a:lnTo>
                  <a:pt x="2262514" y="164937"/>
                </a:lnTo>
                <a:lnTo>
                  <a:pt x="2310615" y="186472"/>
                </a:lnTo>
                <a:lnTo>
                  <a:pt x="2355734" y="208933"/>
                </a:lnTo>
                <a:lnTo>
                  <a:pt x="2397833" y="232262"/>
                </a:lnTo>
                <a:lnTo>
                  <a:pt x="2436873" y="256398"/>
                </a:lnTo>
                <a:lnTo>
                  <a:pt x="2472816" y="281284"/>
                </a:lnTo>
                <a:lnTo>
                  <a:pt x="2505624" y="306859"/>
                </a:lnTo>
                <a:lnTo>
                  <a:pt x="2535258" y="333067"/>
                </a:lnTo>
                <a:lnTo>
                  <a:pt x="2584850" y="387140"/>
                </a:lnTo>
                <a:lnTo>
                  <a:pt x="2621286" y="443032"/>
                </a:lnTo>
                <a:lnTo>
                  <a:pt x="2644259" y="500272"/>
                </a:lnTo>
                <a:lnTo>
                  <a:pt x="2653462" y="558388"/>
                </a:lnTo>
                <a:lnTo>
                  <a:pt x="2652804" y="587628"/>
                </a:lnTo>
                <a:lnTo>
                  <a:pt x="2640776" y="646175"/>
                </a:lnTo>
                <a:lnTo>
                  <a:pt x="2614210" y="704421"/>
                </a:lnTo>
                <a:lnTo>
                  <a:pt x="2572799" y="761894"/>
                </a:lnTo>
                <a:lnTo>
                  <a:pt x="2546431" y="790194"/>
                </a:lnTo>
                <a:lnTo>
                  <a:pt x="2516236" y="818124"/>
                </a:lnTo>
                <a:lnTo>
                  <a:pt x="2482177" y="845624"/>
                </a:lnTo>
                <a:lnTo>
                  <a:pt x="2421340" y="887375"/>
                </a:lnTo>
                <a:lnTo>
                  <a:pt x="2388116" y="907191"/>
                </a:lnTo>
                <a:lnTo>
                  <a:pt x="2353111" y="926281"/>
                </a:lnTo>
                <a:lnTo>
                  <a:pt x="2316393" y="944631"/>
                </a:lnTo>
                <a:lnTo>
                  <a:pt x="2278031" y="962226"/>
                </a:lnTo>
                <a:lnTo>
                  <a:pt x="2238091" y="979052"/>
                </a:lnTo>
                <a:lnTo>
                  <a:pt x="2196642" y="995094"/>
                </a:lnTo>
                <a:lnTo>
                  <a:pt x="2153751" y="1010338"/>
                </a:lnTo>
                <a:lnTo>
                  <a:pt x="2109486" y="1024770"/>
                </a:lnTo>
                <a:lnTo>
                  <a:pt x="2063915" y="1038375"/>
                </a:lnTo>
                <a:lnTo>
                  <a:pt x="2017106" y="1051138"/>
                </a:lnTo>
                <a:lnTo>
                  <a:pt x="1969126" y="1063045"/>
                </a:lnTo>
                <a:lnTo>
                  <a:pt x="1920043" y="1074082"/>
                </a:lnTo>
                <a:lnTo>
                  <a:pt x="1869925" y="1084233"/>
                </a:lnTo>
                <a:lnTo>
                  <a:pt x="1818840" y="1093486"/>
                </a:lnTo>
                <a:lnTo>
                  <a:pt x="1766855" y="1101824"/>
                </a:lnTo>
                <a:lnTo>
                  <a:pt x="1714038" y="1109234"/>
                </a:lnTo>
                <a:lnTo>
                  <a:pt x="1660458" y="1115701"/>
                </a:lnTo>
                <a:lnTo>
                  <a:pt x="1606180" y="1121211"/>
                </a:lnTo>
                <a:lnTo>
                  <a:pt x="1551275" y="1125749"/>
                </a:lnTo>
                <a:lnTo>
                  <a:pt x="1495808" y="1129301"/>
                </a:lnTo>
                <a:lnTo>
                  <a:pt x="1439849" y="1131851"/>
                </a:lnTo>
                <a:lnTo>
                  <a:pt x="1383464" y="1133387"/>
                </a:lnTo>
                <a:lnTo>
                  <a:pt x="1326722" y="1133893"/>
                </a:lnTo>
                <a:lnTo>
                  <a:pt x="1269689" y="1133355"/>
                </a:lnTo>
                <a:lnTo>
                  <a:pt x="1212435" y="1131758"/>
                </a:lnTo>
                <a:lnTo>
                  <a:pt x="1155027" y="1129088"/>
                </a:lnTo>
                <a:lnTo>
                  <a:pt x="774027" y="1275646"/>
                </a:lnTo>
                <a:close/>
              </a:path>
            </a:pathLst>
          </a:custGeom>
          <a:ln w="25908">
            <a:solidFill>
              <a:srgbClr val="94ACBB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33407" y="1790447"/>
            <a:ext cx="126238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0" i="0" u="none" strike="noStrike" kern="1200" cap="none" spc="-5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 panose="020B0604020202020204"/>
                <a:ea typeface="宋体" panose="02010600030101010101" pitchFamily="2" charset="-122"/>
                <a:cs typeface="Arial" panose="020B0604020202020204"/>
              </a:rPr>
              <a:t>Goodbye</a:t>
            </a: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/>
              <a:ea typeface="宋体" panose="02010600030101010101" pitchFamily="2" charset="-122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87578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887</TotalTime>
  <Words>1471</Words>
  <Application>Microsoft Macintosh PowerPoint</Application>
  <PresentationFormat>宽屏</PresentationFormat>
  <Paragraphs>475</Paragraphs>
  <Slides>51</Slides>
  <Notes>10</Notes>
  <HiddenSlides>0</HiddenSlides>
  <MMClips>7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51</vt:i4>
      </vt:variant>
    </vt:vector>
  </HeadingPairs>
  <TitlesOfParts>
    <vt:vector size="72" baseType="lpstr">
      <vt:lpstr>Arial Unicode MS</vt:lpstr>
      <vt:lpstr>Calibri</vt:lpstr>
      <vt:lpstr>Calibri Light</vt:lpstr>
      <vt:lpstr>GB Pinyinok-D</vt:lpstr>
      <vt:lpstr>KaiTi</vt:lpstr>
      <vt:lpstr>Mangal</vt:lpstr>
      <vt:lpstr>SimHei</vt:lpstr>
      <vt:lpstr>SimSun-ExtB</vt:lpstr>
      <vt:lpstr>Times New Roman</vt:lpstr>
      <vt:lpstr>等线</vt:lpstr>
      <vt:lpstr>等线 Light</vt:lpstr>
      <vt:lpstr>方正舒体</vt:lpstr>
      <vt:lpstr>黑体</vt:lpstr>
      <vt:lpstr>华文楷体</vt:lpstr>
      <vt:lpstr>华文细黑</vt:lpstr>
      <vt:lpstr>宋体</vt:lpstr>
      <vt:lpstr>微软雅黑</vt:lpstr>
      <vt:lpstr>叶根友特楷简体</vt:lpstr>
      <vt:lpstr>Arial</vt:lpstr>
      <vt:lpstr>Office Theme</vt:lpstr>
      <vt:lpstr>默认设计模板</vt:lpstr>
      <vt:lpstr>PowerPoint 演示文稿</vt:lpstr>
      <vt:lpstr>PowerPoint 演示文稿</vt:lpstr>
      <vt:lpstr>PowerPoint 演示文稿</vt:lpstr>
      <vt:lpstr>PowerPoint 演示文稿</vt:lpstr>
      <vt:lpstr>Self-introduction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   rén +  人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再见！zàijiàn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Jia Zou</dc:creator>
  <cp:lastModifiedBy>Microsoft Office 用户</cp:lastModifiedBy>
  <cp:revision>124</cp:revision>
  <dcterms:created xsi:type="dcterms:W3CDTF">2019-08-12T19:23:08Z</dcterms:created>
  <dcterms:modified xsi:type="dcterms:W3CDTF">2020-05-28T10:07:12Z</dcterms:modified>
</cp:coreProperties>
</file>