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5" r:id="rId4"/>
  </p:sldMasterIdLst>
  <p:notesMasterIdLst>
    <p:notesMasterId r:id="rId1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83B675-2417-4865-9133-E29E9A1984CC}" v="2" dt="2026-06-26T00:27:05.5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15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stina Nicolae (2226305)" userId="abeee8f5-fd39-4d01-aeb9-71c87085cccc" providerId="ADAL" clId="{825F0B0A-3603-4EAD-8122-5A2D22C9C810}"/>
    <pc:docChg chg="undo custSel modSld">
      <pc:chgData name="Cristina Nicolae (2226305)" userId="abeee8f5-fd39-4d01-aeb9-71c87085cccc" providerId="ADAL" clId="{825F0B0A-3603-4EAD-8122-5A2D22C9C810}" dt="2026-06-26T00:29:10.457" v="24" actId="27636"/>
      <pc:docMkLst>
        <pc:docMk/>
      </pc:docMkLst>
      <pc:sldChg chg="addSp delSp modSp mod">
        <pc:chgData name="Cristina Nicolae (2226305)" userId="abeee8f5-fd39-4d01-aeb9-71c87085cccc" providerId="ADAL" clId="{825F0B0A-3603-4EAD-8122-5A2D22C9C810}" dt="2026-06-24T14:55:20.806" v="5" actId="1076"/>
        <pc:sldMkLst>
          <pc:docMk/>
          <pc:sldMk cId="0" sldId="256"/>
        </pc:sldMkLst>
        <pc:spChg chg="mod">
          <ac:chgData name="Cristina Nicolae (2226305)" userId="abeee8f5-fd39-4d01-aeb9-71c87085cccc" providerId="ADAL" clId="{825F0B0A-3603-4EAD-8122-5A2D22C9C810}" dt="2026-06-24T14:55:20.806" v="5" actId="1076"/>
          <ac:spMkLst>
            <pc:docMk/>
            <pc:sldMk cId="0" sldId="256"/>
            <ac:spMk id="3" creationId="{00000000-0000-0000-0000-000000000000}"/>
          </ac:spMkLst>
        </pc:spChg>
        <pc:picChg chg="mod">
          <ac:chgData name="Cristina Nicolae (2226305)" userId="abeee8f5-fd39-4d01-aeb9-71c87085cccc" providerId="ADAL" clId="{825F0B0A-3603-4EAD-8122-5A2D22C9C810}" dt="2026-06-24T14:55:11.257" v="4" actId="14100"/>
          <ac:picMkLst>
            <pc:docMk/>
            <pc:sldMk cId="0" sldId="256"/>
            <ac:picMk id="5" creationId="{190A9FF1-399E-C5C3-B20B-9A4CBFDC77B8}"/>
          </ac:picMkLst>
        </pc:picChg>
      </pc:sldChg>
      <pc:sldChg chg="modSp mod">
        <pc:chgData name="Cristina Nicolae (2226305)" userId="abeee8f5-fd39-4d01-aeb9-71c87085cccc" providerId="ADAL" clId="{825F0B0A-3603-4EAD-8122-5A2D22C9C810}" dt="2026-06-24T14:55:39.476" v="6" actId="1076"/>
        <pc:sldMkLst>
          <pc:docMk/>
          <pc:sldMk cId="0" sldId="258"/>
        </pc:sldMkLst>
        <pc:picChg chg="mod">
          <ac:chgData name="Cristina Nicolae (2226305)" userId="abeee8f5-fd39-4d01-aeb9-71c87085cccc" providerId="ADAL" clId="{825F0B0A-3603-4EAD-8122-5A2D22C9C810}" dt="2026-06-24T14:55:39.476" v="6" actId="1076"/>
          <ac:picMkLst>
            <pc:docMk/>
            <pc:sldMk cId="0" sldId="258"/>
            <ac:picMk id="5" creationId="{89276871-660B-6DFF-8E3D-DB04EE03899C}"/>
          </ac:picMkLst>
        </pc:picChg>
      </pc:sldChg>
      <pc:sldChg chg="modSp mod">
        <pc:chgData name="Cristina Nicolae (2226305)" userId="abeee8f5-fd39-4d01-aeb9-71c87085cccc" providerId="ADAL" clId="{825F0B0A-3603-4EAD-8122-5A2D22C9C810}" dt="2026-06-26T00:29:10.457" v="24" actId="27636"/>
        <pc:sldMkLst>
          <pc:docMk/>
          <pc:sldMk cId="0" sldId="269"/>
        </pc:sldMkLst>
        <pc:spChg chg="mod">
          <ac:chgData name="Cristina Nicolae (2226305)" userId="abeee8f5-fd39-4d01-aeb9-71c87085cccc" providerId="ADAL" clId="{825F0B0A-3603-4EAD-8122-5A2D22C9C810}" dt="2026-06-26T00:29:10.457" v="24" actId="27636"/>
          <ac:spMkLst>
            <pc:docMk/>
            <pc:sldMk cId="0" sldId="269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1386B-C4E9-4CFD-BDD0-F17D417939B0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95037-03D7-4957-BAA9-81282DC4F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194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E95037-03D7-4957-BAA9-81282DC4F60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374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135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381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123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5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283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118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18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96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0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24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2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548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leap.com/influence-leadership-based-emotional-intelligence-concerning-climate-organisation/how-to-become-an-emotionally-intelligent-leader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arcopako/206911985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rofslusos.blogspot.com/2016/01/e-para-quem-gosta-de-resumos.html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da.com/" TargetMode="External"/><Relationship Id="rId2" Type="http://schemas.openxmlformats.org/officeDocument/2006/relationships/hyperlink" Target="https://www.apple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tarbucks.com/" TargetMode="External"/><Relationship Id="rId4" Type="http://schemas.openxmlformats.org/officeDocument/2006/relationships/hyperlink" Target="https://www.mcdonald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44854" y="228600"/>
            <a:ext cx="4505840" cy="1676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b="1" dirty="0">
                <a:solidFill>
                  <a:schemeClr val="bg1"/>
                </a:solidFill>
                <a:highlight>
                  <a:srgbClr val="000080"/>
                </a:highlight>
              </a:rPr>
              <a:t>Emotional Intelligence and Cultural Intelligence in Leadership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84527" y="1715279"/>
            <a:ext cx="4154807" cy="377762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"/>
              <a:defRPr sz="1800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Student Name: Cristina Nicolae</a:t>
            </a:r>
          </a:p>
          <a:p>
            <a:pPr>
              <a:buFont typeface="Wingdings 3" charset="2"/>
              <a:buChar char=""/>
              <a:defRPr sz="1800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Student ID: 2226305</a:t>
            </a:r>
          </a:p>
          <a:p>
            <a:pPr>
              <a:buFont typeface="Wingdings 3" charset="2"/>
              <a:buChar char=""/>
              <a:defRPr sz="1800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Lecturer: Olu Adegbite</a:t>
            </a:r>
          </a:p>
          <a:p>
            <a:pPr>
              <a:buFont typeface="Wingdings 3" charset="2"/>
              <a:buChar char=""/>
              <a:defRPr sz="1800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Module: Leadership and Management Theory and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0A9FF1-399E-C5C3-B20B-9A4CBFDC7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3248" r="33803" b="-1"/>
          <a:stretch>
            <a:fillRect/>
          </a:stretch>
        </p:blipFill>
        <p:spPr>
          <a:xfrm>
            <a:off x="-2752531" y="1731"/>
            <a:ext cx="559836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" y="3510272"/>
            <a:ext cx="2708910" cy="1536192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0383" y="4632802"/>
            <a:ext cx="5771779" cy="2063954"/>
          </a:xfrm>
        </p:spPr>
        <p:txBody>
          <a:bodyPr anchor="ctr">
            <a:noAutofit/>
          </a:bodyPr>
          <a:lstStyle/>
          <a:p>
            <a:pPr>
              <a:defRPr sz="2000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Leadership is important in modern organisations.</a:t>
            </a:r>
          </a:p>
          <a:p>
            <a:pPr>
              <a:defRPr sz="2000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Emotional intelligence helps leaders manage emotions and relationships.</a:t>
            </a:r>
          </a:p>
          <a:p>
            <a:pPr>
              <a:defRPr sz="2000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Cultural intelligence helps leaders work effectively with people from different cultures.</a:t>
            </a:r>
          </a:p>
          <a:p>
            <a:pPr>
              <a:defRPr sz="2000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Both concepts are essential in global businesses.</a:t>
            </a:r>
          </a:p>
        </p:txBody>
      </p:sp>
      <p:pic>
        <p:nvPicPr>
          <p:cNvPr id="5" name="Picture 4" descr="Person holding a puzzle piece">
            <a:extLst>
              <a:ext uri="{FF2B5EF4-FFF2-40B4-BE49-F238E27FC236}">
                <a16:creationId xmlns:a16="http://schemas.microsoft.com/office/drawing/2014/main" id="{9F3826CF-5F17-814B-C32D-61B12BD861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572" b="2950"/>
          <a:stretch>
            <a:fillRect/>
          </a:stretch>
        </p:blipFill>
        <p:spPr>
          <a:xfrm>
            <a:off x="20" y="11"/>
            <a:ext cx="9143980" cy="34289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58" y="3525082"/>
            <a:ext cx="2962236" cy="1536192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Emotional Intelligence (EI)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7510" y="4868690"/>
            <a:ext cx="4545767" cy="1536192"/>
          </a:xfrm>
        </p:spPr>
        <p:txBody>
          <a:bodyPr anchor="ctr">
            <a:noAutofit/>
          </a:bodyPr>
          <a:lstStyle/>
          <a:p>
            <a:pPr>
              <a:defRPr sz="2000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Emotional intelligence was developed by Daniel Goleman.</a:t>
            </a:r>
          </a:p>
          <a:p>
            <a:pPr>
              <a:defRPr sz="2000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EI focuses on understanding and managing emotions.</a:t>
            </a:r>
          </a:p>
          <a:p>
            <a:pPr>
              <a:defRPr sz="2000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Emotionally intelligent leaders improve teamwork and communication.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276871-660B-6DFF-8E3D-DB04EE0389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977" b="9579"/>
          <a:stretch>
            <a:fillRect/>
          </a:stretch>
        </p:blipFill>
        <p:spPr>
          <a:xfrm>
            <a:off x="20" y="1"/>
            <a:ext cx="914398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62" y="1"/>
            <a:ext cx="3870020" cy="1624520"/>
          </a:xfrm>
        </p:spPr>
        <p:txBody>
          <a:bodyPr anchor="ctr">
            <a:normAutofit fontScale="90000"/>
          </a:bodyPr>
          <a:lstStyle/>
          <a:p>
            <a:r>
              <a:rPr lang="en-GB" sz="3200" b="1" u="sng" dirty="0"/>
              <a:t>Goleman’s Emotional Intelligence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pPr>
              <a:defRPr sz="2000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Self-awareness</a:t>
            </a:r>
          </a:p>
          <a:p>
            <a:pPr>
              <a:defRPr sz="2000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Self-regulation</a:t>
            </a:r>
          </a:p>
          <a:p>
            <a:pPr>
              <a:defRPr sz="2000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Motivation</a:t>
            </a:r>
          </a:p>
          <a:p>
            <a:pPr>
              <a:defRPr sz="2000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Empathy</a:t>
            </a:r>
          </a:p>
          <a:p>
            <a:pPr>
              <a:defRPr sz="2000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 skills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65AA0E-1AA3-4611-57AB-3F0F64E372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396" r="24054" b="-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37509B-6325-E0A6-22E2-3DFF6273A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751" r="-2" b="11400"/>
          <a:stretch>
            <a:fillRect/>
          </a:stretch>
        </p:blipFill>
        <p:spPr>
          <a:xfrm>
            <a:off x="4044620" y="10"/>
            <a:ext cx="5099380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45F81F-7D21-36F5-A7CA-AC4AF1256B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2" b="8034"/>
          <a:stretch>
            <a:fillRect/>
          </a:stretch>
        </p:blipFill>
        <p:spPr>
          <a:xfrm>
            <a:off x="4044620" y="3493008"/>
            <a:ext cx="5099379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855" y="59246"/>
            <a:ext cx="3624601" cy="1243584"/>
          </a:xfrm>
        </p:spPr>
        <p:txBody>
          <a:bodyPr>
            <a:normAutofit/>
          </a:bodyPr>
          <a:lstStyle/>
          <a:p>
            <a:r>
              <a:rPr lang="en-GB" sz="3000" b="1" u="sng" dirty="0"/>
              <a:t>Business Example – Starbucks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018" y="2316668"/>
            <a:ext cx="3624602" cy="3664351"/>
          </a:xfrm>
        </p:spPr>
        <p:txBody>
          <a:bodyPr>
            <a:noAutofit/>
          </a:bodyPr>
          <a:lstStyle/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Starbucks managers use empathy and communication skills.</a:t>
            </a:r>
          </a:p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Employees are encouraged to create positive customer experiences.</a:t>
            </a:r>
          </a:p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improves teamwork and customer satisfaction.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" y="2660904"/>
            <a:ext cx="5055792" cy="1536192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Business Example – Asda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1" y="4197096"/>
            <a:ext cx="6232848" cy="2291762"/>
          </a:xfrm>
        </p:spPr>
        <p:txBody>
          <a:bodyPr anchor="ctr">
            <a:noAutofit/>
          </a:bodyPr>
          <a:lstStyle/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Asda managers support employees and solve workplace conflicts.</a:t>
            </a:r>
          </a:p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Managers use emotional intelligence to maintain positive relationships.</a:t>
            </a:r>
          </a:p>
          <a:p>
            <a:pPr>
              <a:defRPr sz="2000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Employees feel more motivated and valued.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A223A6-D4CC-72DD-D62D-CC7EA26FD2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594" b="29962"/>
          <a:stretch>
            <a:fillRect/>
          </a:stretch>
        </p:blipFill>
        <p:spPr>
          <a:xfrm>
            <a:off x="20" y="10"/>
            <a:ext cx="9143980" cy="286350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464119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601952"/>
            <a:ext cx="7667244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2038655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386" y="484632"/>
            <a:ext cx="7543800" cy="1609344"/>
          </a:xfrm>
        </p:spPr>
        <p:txBody>
          <a:bodyPr>
            <a:normAutofit/>
          </a:bodyPr>
          <a:lstStyle/>
          <a:p>
            <a:r>
              <a:rPr lang="en-GB" b="1" u="sng"/>
              <a:t>Cultural Intelligence (CQ)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33D9E6-867F-E7C1-635E-B043F8AC11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43" r="13683" b="-3"/>
          <a:stretch>
            <a:fillRect/>
          </a:stretch>
        </p:blipFill>
        <p:spPr>
          <a:xfrm>
            <a:off x="755397" y="2265037"/>
            <a:ext cx="3816600" cy="390715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162" y="2320412"/>
            <a:ext cx="3474023" cy="3851787"/>
          </a:xfrm>
        </p:spPr>
        <p:txBody>
          <a:bodyPr anchor="ctr">
            <a:normAutofit/>
          </a:bodyPr>
          <a:lstStyle/>
          <a:p>
            <a:pPr>
              <a:defRPr sz="2000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Cultural intelligence is the ability to work effectively across cultures.</a:t>
            </a:r>
          </a:p>
          <a:p>
            <a:pPr>
              <a:defRPr sz="2000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Leaders with CQ adapt their behaviour in multicultural environments.</a:t>
            </a:r>
          </a:p>
          <a:p>
            <a:pPr>
              <a:defRPr sz="2000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CQ is important for global companies</a:t>
            </a:r>
            <a:r>
              <a:rPr lang="en-GB"/>
              <a:t>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51293" y="6229681"/>
            <a:ext cx="3429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3188" y="6258874"/>
            <a:ext cx="299110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464119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601952"/>
            <a:ext cx="7667244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2038655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386" y="484632"/>
            <a:ext cx="7543800" cy="1609344"/>
          </a:xfrm>
        </p:spPr>
        <p:txBody>
          <a:bodyPr>
            <a:normAutofit/>
          </a:bodyPr>
          <a:lstStyle/>
          <a:p>
            <a:r>
              <a:rPr b="1" u="sng" dirty="0"/>
              <a:t>Hofstede’s Cultural Dimensions Theory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97557C-85FD-7487-9116-B8C4325ECB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518" b="3"/>
          <a:stretch>
            <a:fillRect/>
          </a:stretch>
        </p:blipFill>
        <p:spPr>
          <a:xfrm>
            <a:off x="755397" y="2265037"/>
            <a:ext cx="3816600" cy="390715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162" y="2320412"/>
            <a:ext cx="3474023" cy="3851787"/>
          </a:xfrm>
        </p:spPr>
        <p:txBody>
          <a:bodyPr anchor="ctr">
            <a:normAutofit/>
          </a:bodyPr>
          <a:lstStyle/>
          <a:p>
            <a:pPr>
              <a:defRPr sz="2000"/>
            </a:pPr>
            <a:r>
              <a:rPr dirty="0"/>
              <a:t>Developed by Geert Hofstede.</a:t>
            </a:r>
          </a:p>
          <a:p>
            <a:pPr>
              <a:defRPr sz="2000"/>
            </a:pPr>
            <a:r>
              <a:rPr dirty="0"/>
              <a:t>Explains differences between national cultures.</a:t>
            </a:r>
          </a:p>
          <a:p>
            <a:pPr>
              <a:defRPr sz="2000"/>
            </a:pPr>
            <a:r>
              <a:rPr dirty="0"/>
              <a:t>Includes power distance, collectivism, and uncertainty avoidance.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51293" y="6229681"/>
            <a:ext cx="3429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3188" y="6258874"/>
            <a:ext cx="299110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464119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601952"/>
            <a:ext cx="7667244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2038655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386" y="484632"/>
            <a:ext cx="7543800" cy="1609344"/>
          </a:xfrm>
        </p:spPr>
        <p:txBody>
          <a:bodyPr>
            <a:normAutofit/>
          </a:bodyPr>
          <a:lstStyle/>
          <a:p>
            <a:r>
              <a:rPr lang="en-GB" b="1" u="sng"/>
              <a:t>Business Example – McDonald’s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B1F9BC-A16A-98BC-D52D-3FCB8C11C2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075" r="4211"/>
          <a:stretch>
            <a:fillRect/>
          </a:stretch>
        </p:blipFill>
        <p:spPr>
          <a:xfrm>
            <a:off x="755397" y="2265037"/>
            <a:ext cx="3816600" cy="390715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162" y="2320412"/>
            <a:ext cx="3474023" cy="3851787"/>
          </a:xfrm>
        </p:spPr>
        <p:txBody>
          <a:bodyPr anchor="ctr">
            <a:normAutofit/>
          </a:bodyPr>
          <a:lstStyle/>
          <a:p>
            <a:pPr>
              <a:defRPr sz="2000"/>
            </a:pPr>
            <a:r>
              <a:rPr lang="en-GB"/>
              <a:t>McDonald’s adapts menus and management styles in different countries.</a:t>
            </a:r>
          </a:p>
          <a:p>
            <a:pPr>
              <a:defRPr sz="2000"/>
            </a:pPr>
            <a:r>
              <a:rPr lang="en-GB"/>
              <a:t>The company respects cultural differences worldwide.</a:t>
            </a:r>
          </a:p>
          <a:p>
            <a:pPr>
              <a:defRPr sz="2000"/>
            </a:pPr>
            <a:r>
              <a:rPr lang="en-GB"/>
              <a:t>This helps the business succeed globally.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51293" y="6229681"/>
            <a:ext cx="3429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3188" y="6258874"/>
            <a:ext cx="299110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844" y="484632"/>
            <a:ext cx="4955458" cy="1609344"/>
          </a:xfrm>
        </p:spPr>
        <p:txBody>
          <a:bodyPr>
            <a:normAutofit/>
          </a:bodyPr>
          <a:lstStyle/>
          <a:p>
            <a:r>
              <a:rPr lang="en-GB" b="1" u="sng"/>
              <a:t>Business Example – Apple</a:t>
            </a:r>
          </a:p>
        </p:txBody>
      </p:sp>
      <p:pic>
        <p:nvPicPr>
          <p:cNvPr id="23" name="Graphic 22" descr="Apple">
            <a:extLst>
              <a:ext uri="{FF2B5EF4-FFF2-40B4-BE49-F238E27FC236}">
                <a16:creationId xmlns:a16="http://schemas.microsoft.com/office/drawing/2014/main" id="{A1E7DD78-08BD-A1B8-C20F-BC88DD4E97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184" y="640081"/>
            <a:ext cx="2713616" cy="27136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CCCA07-9925-4B1F-CCA6-FD80BDB29B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99" y="3514563"/>
            <a:ext cx="3000986" cy="19056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1845" y="2121408"/>
            <a:ext cx="4955457" cy="4050792"/>
          </a:xfrm>
        </p:spPr>
        <p:txBody>
          <a:bodyPr>
            <a:normAutofit/>
          </a:bodyPr>
          <a:lstStyle/>
          <a:p>
            <a:pPr>
              <a:defRPr sz="2000"/>
            </a:pPr>
            <a:r>
              <a:rPr lang="en-GB"/>
              <a:t>Apple works with multicultural teams around the world.</a:t>
            </a:r>
          </a:p>
          <a:p>
            <a:pPr>
              <a:defRPr sz="2000"/>
            </a:pPr>
            <a:r>
              <a:rPr lang="en-GB"/>
              <a:t>Leaders need strong communication and cultural awareness.</a:t>
            </a:r>
          </a:p>
          <a:p>
            <a:pPr>
              <a:defRPr sz="2000"/>
            </a:pPr>
            <a:r>
              <a:rPr lang="en-GB"/>
              <a:t>Cultural intelligence supports innovation and collaboration.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464119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601952"/>
            <a:ext cx="7667244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2038655"/>
            <a:ext cx="7667244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386" y="484632"/>
            <a:ext cx="7543800" cy="1609344"/>
          </a:xfrm>
        </p:spPr>
        <p:txBody>
          <a:bodyPr>
            <a:normAutofit/>
          </a:bodyPr>
          <a:lstStyle/>
          <a:p>
            <a:r>
              <a:rPr lang="en-GB" b="1" u="sng" dirty="0"/>
              <a:t>Critical Evaluation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D5150F-0826-37DC-C4F9-F68E52D112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771" r="22772" b="1"/>
          <a:stretch>
            <a:fillRect/>
          </a:stretch>
        </p:blipFill>
        <p:spPr>
          <a:xfrm>
            <a:off x="755397" y="2265037"/>
            <a:ext cx="3816600" cy="390715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162" y="2320412"/>
            <a:ext cx="3474023" cy="3851787"/>
          </a:xfrm>
        </p:spPr>
        <p:txBody>
          <a:bodyPr anchor="ctr">
            <a:normAutofit/>
          </a:bodyPr>
          <a:lstStyle/>
          <a:p>
            <a:pPr>
              <a:defRPr sz="2000"/>
            </a:pPr>
            <a:r>
              <a:rPr lang="en-GB" sz="1900"/>
              <a:t>Emotional intelligence improves teamwork and employee relationships.</a:t>
            </a:r>
          </a:p>
          <a:p>
            <a:pPr>
              <a:defRPr sz="2000"/>
            </a:pPr>
            <a:r>
              <a:rPr lang="en-GB" sz="1900"/>
              <a:t>Cultural intelligence helps leaders manage global teams.</a:t>
            </a:r>
          </a:p>
          <a:p>
            <a:pPr>
              <a:defRPr sz="2000"/>
            </a:pPr>
            <a:r>
              <a:rPr lang="en-GB" sz="1900"/>
              <a:t>One limitation is that leadership styles may not work equally in all cultures.</a:t>
            </a:r>
          </a:p>
          <a:p>
            <a:pPr>
              <a:defRPr sz="2000"/>
            </a:pPr>
            <a:r>
              <a:rPr lang="en-GB" sz="1900"/>
              <a:t>Both theories are important in modern leadership.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51293" y="6229681"/>
            <a:ext cx="3429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3188" y="6258874"/>
            <a:ext cx="299110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3193" y="685800"/>
            <a:ext cx="3690014" cy="2021553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chemeClr val="tx1"/>
                </a:solidFill>
              </a:rPr>
              <a:t>Comparison Between EI and CQ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453FF84-60C1-4EA8-B49B-1B8C2D0C5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"/>
            <a:ext cx="4394613" cy="6857997"/>
          </a:xfrm>
          <a:custGeom>
            <a:avLst/>
            <a:gdLst>
              <a:gd name="connsiteX0" fmla="*/ 3198825 w 5859484"/>
              <a:gd name="connsiteY0" fmla="*/ 0 h 6857997"/>
              <a:gd name="connsiteX1" fmla="*/ 3962351 w 5859484"/>
              <a:gd name="connsiteY1" fmla="*/ 0 h 6857997"/>
              <a:gd name="connsiteX2" fmla="*/ 4129776 w 5859484"/>
              <a:gd name="connsiteY2" fmla="*/ 128761 h 6857997"/>
              <a:gd name="connsiteX3" fmla="*/ 5859484 w 5859484"/>
              <a:gd name="connsiteY3" fmla="*/ 3718209 h 6857997"/>
              <a:gd name="connsiteX4" fmla="*/ 4624700 w 5859484"/>
              <a:gd name="connsiteY4" fmla="*/ 6845880 h 6857997"/>
              <a:gd name="connsiteX5" fmla="*/ 4612896 w 5859484"/>
              <a:gd name="connsiteY5" fmla="*/ 6857997 h 6857997"/>
              <a:gd name="connsiteX6" fmla="*/ 4017658 w 5859484"/>
              <a:gd name="connsiteY6" fmla="*/ 6857997 h 6857997"/>
              <a:gd name="connsiteX7" fmla="*/ 4173230 w 5859484"/>
              <a:gd name="connsiteY7" fmla="*/ 6719623 h 6857997"/>
              <a:gd name="connsiteX8" fmla="*/ 5443583 w 5859484"/>
              <a:gd name="connsiteY8" fmla="*/ 3718209 h 6857997"/>
              <a:gd name="connsiteX9" fmla="*/ 3355352 w 5859484"/>
              <a:gd name="connsiteY9" fmla="*/ 88079 h 6857997"/>
              <a:gd name="connsiteX10" fmla="*/ 0 w 5859484"/>
              <a:gd name="connsiteY10" fmla="*/ 0 h 6857997"/>
              <a:gd name="connsiteX11" fmla="*/ 2941255 w 5859484"/>
              <a:gd name="connsiteY11" fmla="*/ 0 h 6857997"/>
              <a:gd name="connsiteX12" fmla="*/ 3117080 w 5859484"/>
              <a:gd name="connsiteY12" fmla="*/ 88129 h 6857997"/>
              <a:gd name="connsiteX13" fmla="*/ 5324754 w 5859484"/>
              <a:gd name="connsiteY13" fmla="*/ 3718209 h 6857997"/>
              <a:gd name="connsiteX14" fmla="*/ 4089206 w 5859484"/>
              <a:gd name="connsiteY14" fmla="*/ 6637392 h 6857997"/>
              <a:gd name="connsiteX15" fmla="*/ 3841183 w 5859484"/>
              <a:gd name="connsiteY15" fmla="*/ 6857997 h 6857997"/>
              <a:gd name="connsiteX16" fmla="*/ 0 w 5859484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59484" h="6857997">
                <a:moveTo>
                  <a:pt x="3198825" y="0"/>
                </a:moveTo>
                <a:lnTo>
                  <a:pt x="3962351" y="0"/>
                </a:lnTo>
                <a:lnTo>
                  <a:pt x="4129776" y="128761"/>
                </a:lnTo>
                <a:cubicBezTo>
                  <a:pt x="5186152" y="981944"/>
                  <a:pt x="5859484" y="2273123"/>
                  <a:pt x="5859484" y="3718209"/>
                </a:cubicBezTo>
                <a:cubicBezTo>
                  <a:pt x="5859484" y="4922447"/>
                  <a:pt x="5391893" y="6019805"/>
                  <a:pt x="4624700" y="6845880"/>
                </a:cubicBezTo>
                <a:lnTo>
                  <a:pt x="4612896" y="6857997"/>
                </a:lnTo>
                <a:lnTo>
                  <a:pt x="4017658" y="6857997"/>
                </a:lnTo>
                <a:lnTo>
                  <a:pt x="4173230" y="6719623"/>
                </a:lnTo>
                <a:cubicBezTo>
                  <a:pt x="4958119" y="5951494"/>
                  <a:pt x="5443583" y="4890334"/>
                  <a:pt x="5443583" y="3718209"/>
                </a:cubicBezTo>
                <a:cubicBezTo>
                  <a:pt x="5443583" y="2179795"/>
                  <a:pt x="4607295" y="832535"/>
                  <a:pt x="3355352" y="88079"/>
                </a:cubicBezTo>
                <a:close/>
                <a:moveTo>
                  <a:pt x="0" y="0"/>
                </a:moveTo>
                <a:lnTo>
                  <a:pt x="2941255" y="0"/>
                </a:lnTo>
                <a:lnTo>
                  <a:pt x="3117080" y="88129"/>
                </a:lnTo>
                <a:cubicBezTo>
                  <a:pt x="4432070" y="787221"/>
                  <a:pt x="5324754" y="2150692"/>
                  <a:pt x="5324754" y="3718209"/>
                </a:cubicBezTo>
                <a:cubicBezTo>
                  <a:pt x="5324754" y="4858221"/>
                  <a:pt x="4852591" y="5890308"/>
                  <a:pt x="4089206" y="6637392"/>
                </a:cubicBezTo>
                <a:lnTo>
                  <a:pt x="3841183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A34736-AC9F-EC0B-A4C1-5695D4059E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118" r="24384" b="-1"/>
          <a:stretch>
            <a:fillRect/>
          </a:stretch>
        </p:blipFill>
        <p:spPr>
          <a:xfrm>
            <a:off x="20" y="2"/>
            <a:ext cx="4571752" cy="6857997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3193" y="2927444"/>
            <a:ext cx="3690014" cy="3244755"/>
          </a:xfrm>
        </p:spPr>
        <p:txBody>
          <a:bodyPr>
            <a:normAutofit/>
          </a:bodyPr>
          <a:lstStyle/>
          <a:p>
            <a:pPr>
              <a:defRPr sz="2000"/>
            </a:pPr>
            <a:r>
              <a:rPr lang="en-GB" b="1" dirty="0"/>
              <a:t>EI focuses on emotions and interpersonal relationships.</a:t>
            </a:r>
          </a:p>
          <a:p>
            <a:pPr>
              <a:defRPr sz="2000"/>
            </a:pPr>
            <a:r>
              <a:rPr lang="en-GB" b="1" dirty="0"/>
              <a:t>CQ focuses on understanding cultural differences.</a:t>
            </a:r>
          </a:p>
          <a:p>
            <a:pPr>
              <a:defRPr sz="2000"/>
            </a:pPr>
            <a:r>
              <a:rPr lang="en-GB" b="1" dirty="0"/>
              <a:t>Both help leaders communicate effectively.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72DDE7-CFDB-C208-510D-7E957E4C9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085" b="10834"/>
          <a:stretch>
            <a:fillRect/>
          </a:stretch>
        </p:blipFill>
        <p:spPr>
          <a:xfrm>
            <a:off x="20" y="10"/>
            <a:ext cx="9143978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3837459"/>
            <a:ext cx="7667244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3981573"/>
            <a:ext cx="7667244" cy="2078335"/>
          </a:xfrm>
          <a:prstGeom prst="rect">
            <a:avLst/>
          </a:prstGeom>
          <a:blipFill dpi="0" rotWithShape="1">
            <a:blip r:embed="rId4">
              <a:alphaModFix amt="9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092" y="4162031"/>
            <a:ext cx="3407762" cy="1767141"/>
          </a:xfrm>
        </p:spPr>
        <p:txBody>
          <a:bodyPr>
            <a:normAutofit/>
          </a:bodyPr>
          <a:lstStyle/>
          <a:p>
            <a:pPr algn="r"/>
            <a:r>
              <a:rPr b="1" u="sng" dirty="0"/>
              <a:t>Conclusion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3440" y="4170410"/>
            <a:ext cx="3524415" cy="1767141"/>
          </a:xfrm>
        </p:spPr>
        <p:txBody>
          <a:bodyPr anchor="ctr">
            <a:noAutofit/>
          </a:bodyPr>
          <a:lstStyle/>
          <a:p>
            <a:pPr>
              <a:defRPr sz="2000"/>
            </a:pPr>
            <a:r>
              <a:rPr lang="en-GB" sz="16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Successful leadership requires emotional and cultural understanding.</a:t>
            </a:r>
          </a:p>
          <a:p>
            <a:pPr>
              <a:defRPr sz="2000"/>
            </a:pPr>
            <a:r>
              <a:rPr lang="en-GB" sz="16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Businesses benefit from emotionally intelligent leaders.</a:t>
            </a:r>
          </a:p>
          <a:p>
            <a:pPr>
              <a:defRPr sz="2000"/>
            </a:pPr>
            <a:r>
              <a:rPr lang="en-GB" sz="16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Global organisations need culturally aware leadership.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78" y="6128670"/>
            <a:ext cx="7667244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51293" y="6229681"/>
            <a:ext cx="342900" cy="457200"/>
          </a:xfrm>
          <a:prstGeom prst="ellipse">
            <a:avLst/>
          </a:prstGeom>
          <a:blipFill dpi="0" rotWithShape="1"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3188" y="6258874"/>
            <a:ext cx="299110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A9D73-EB09-CB27-3A49-B639C69C754D}"/>
              </a:ext>
            </a:extLst>
          </p:cNvPr>
          <p:cNvSpPr txBox="1"/>
          <p:nvPr/>
        </p:nvSpPr>
        <p:spPr>
          <a:xfrm>
            <a:off x="6524371" y="6657945"/>
            <a:ext cx="26196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profslusos.blogspot.com/2016/01/e-para-quem-gosta-de-resumo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/>
              <a:t>Apple Inc. (2025) Apple. Available at: </a:t>
            </a:r>
            <a:r>
              <a:rPr lang="en-GB" dirty="0">
                <a:hlinkClick r:id="rId2"/>
              </a:rPr>
              <a:t>https://www.apple.com</a:t>
            </a:r>
            <a:r>
              <a:rPr lang="en-GB" dirty="0"/>
              <a:t> (Accessed: 20 June 2026).</a:t>
            </a:r>
          </a:p>
          <a:p>
            <a:pPr>
              <a:buNone/>
            </a:pPr>
            <a:r>
              <a:rPr lang="en-GB" dirty="0"/>
              <a:t>Asda Stores Ltd. (2025) Asda. Available at: </a:t>
            </a:r>
            <a:r>
              <a:rPr lang="en-GB" dirty="0">
                <a:hlinkClick r:id="rId3"/>
              </a:rPr>
              <a:t>https://www.asda.com</a:t>
            </a:r>
            <a:r>
              <a:rPr lang="en-GB" dirty="0"/>
              <a:t> (Accessed: 20 June 2026).</a:t>
            </a:r>
          </a:p>
          <a:p>
            <a:pPr>
              <a:buNone/>
            </a:pPr>
            <a:r>
              <a:rPr lang="en-GB" dirty="0"/>
              <a:t>Earley, P.C. and Ang, S. (2003) </a:t>
            </a:r>
            <a:r>
              <a:rPr lang="en-GB" i="1" dirty="0"/>
              <a:t>Cultural Intelligence: Individual Interactions Across Cultures</a:t>
            </a:r>
            <a:r>
              <a:rPr lang="en-GB" dirty="0"/>
              <a:t>. Stanford, CA: Stanford University Press.</a:t>
            </a:r>
          </a:p>
          <a:p>
            <a:pPr>
              <a:buNone/>
            </a:pPr>
            <a:r>
              <a:rPr lang="en-GB" dirty="0"/>
              <a:t>Goleman, D. (1995) </a:t>
            </a:r>
            <a:r>
              <a:rPr lang="en-GB" i="1" dirty="0"/>
              <a:t>Emotional Intelligence: Why It Can Matter More Than IQ</a:t>
            </a:r>
            <a:r>
              <a:rPr lang="en-GB" dirty="0"/>
              <a:t>. New York: Bantam Books.</a:t>
            </a:r>
          </a:p>
          <a:p>
            <a:pPr>
              <a:buNone/>
            </a:pPr>
            <a:r>
              <a:rPr lang="en-GB" dirty="0"/>
              <a:t>Hofstede, G. (2001) </a:t>
            </a:r>
            <a:r>
              <a:rPr lang="en-GB" i="1" dirty="0"/>
              <a:t>Culture's Consequences: Comparing Values, </a:t>
            </a:r>
            <a:r>
              <a:rPr lang="en-GB" i="1" dirty="0" err="1"/>
              <a:t>Behaviors</a:t>
            </a:r>
            <a:r>
              <a:rPr lang="en-GB" i="1" dirty="0"/>
              <a:t>, Institutions and Organizations Across Nations</a:t>
            </a:r>
            <a:r>
              <a:rPr lang="en-GB" dirty="0"/>
              <a:t>. 2nd </a:t>
            </a:r>
            <a:r>
              <a:rPr lang="en-GB" dirty="0" err="1"/>
              <a:t>edn</a:t>
            </a:r>
            <a:r>
              <a:rPr lang="en-GB" dirty="0"/>
              <a:t>. Thousand Oaks, CA: Sage.</a:t>
            </a:r>
          </a:p>
          <a:p>
            <a:pPr>
              <a:buNone/>
            </a:pPr>
            <a:r>
              <a:rPr lang="en-GB" dirty="0"/>
              <a:t>McDonald's Corporation (2025) McDonald's. Available at: </a:t>
            </a:r>
            <a:r>
              <a:rPr lang="en-GB" dirty="0">
                <a:hlinkClick r:id="rId4"/>
              </a:rPr>
              <a:t>https://www.mcdonalds.com</a:t>
            </a:r>
            <a:r>
              <a:rPr lang="en-GB" dirty="0"/>
              <a:t> (Accessed: 20 June 2026).</a:t>
            </a:r>
          </a:p>
          <a:p>
            <a:pPr>
              <a:buNone/>
            </a:pPr>
            <a:r>
              <a:rPr lang="en-GB" dirty="0"/>
              <a:t>Northouse, P.G. (2022) </a:t>
            </a:r>
            <a:r>
              <a:rPr lang="en-GB" i="1" dirty="0"/>
              <a:t>Leadership: Theory and Practice</a:t>
            </a:r>
            <a:r>
              <a:rPr lang="en-GB" dirty="0"/>
              <a:t>. 9th </a:t>
            </a:r>
            <a:r>
              <a:rPr lang="en-GB" dirty="0" err="1"/>
              <a:t>edn</a:t>
            </a:r>
            <a:r>
              <a:rPr lang="en-GB" dirty="0"/>
              <a:t>. Thousand Oaks, CA: Sage.</a:t>
            </a:r>
          </a:p>
          <a:p>
            <a:pPr>
              <a:buNone/>
            </a:pPr>
            <a:r>
              <a:rPr lang="en-GB" dirty="0"/>
              <a:t>Starbucks Corporation (2025) Starbucks. Available at: </a:t>
            </a:r>
            <a:r>
              <a:rPr lang="en-GB" dirty="0">
                <a:hlinkClick r:id="rId5"/>
              </a:rPr>
              <a:t>https://www.starbucks.com</a:t>
            </a:r>
            <a:r>
              <a:rPr lang="en-GB" dirty="0"/>
              <a:t> (Accessed: 20 June 2026).</a:t>
            </a:r>
          </a:p>
          <a:p>
            <a:pPr>
              <a:defRPr sz="2000"/>
            </a:pPr>
            <a:endParaRPr lang="en-GB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e79d84-78fb-44a9-92e9-d04bdd8f035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4378e28d5ed1f2cbe4f95a299616fe15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19edf512327454bf4847128c54d6251a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F02519-BAA5-4556-BA87-09F7BD4B8B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7F8CC29-CEC8-45BA-B221-A478BE4B826F}">
  <ds:schemaRefs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d8e79d84-78fb-44a9-92e9-d04bdd8f0359"/>
    <ds:schemaRef ds:uri="04c7059f-bde8-4ce9-bb0f-e52888740953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56848B0-6294-47F9-8B74-D45A5AB5BC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e79d84-78fb-44a9-92e9-d04bdd8f0359"/>
    <ds:schemaRef ds:uri="04c7059f-bde8-4ce9-bb0f-e5288874095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202</TotalTime>
  <Words>585</Words>
  <Application>Microsoft Office PowerPoint</Application>
  <PresentationFormat>On-screen Show (4:3)</PresentationFormat>
  <Paragraphs>68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Aptos</vt:lpstr>
      <vt:lpstr>Arial Black</vt:lpstr>
      <vt:lpstr>Calibri</vt:lpstr>
      <vt:lpstr>Rockwell</vt:lpstr>
      <vt:lpstr>Rockwell Condensed</vt:lpstr>
      <vt:lpstr>Rockwell Extra Bold</vt:lpstr>
      <vt:lpstr>Wingdings</vt:lpstr>
      <vt:lpstr>Wingdings 3</vt:lpstr>
      <vt:lpstr>Wood Type</vt:lpstr>
      <vt:lpstr>Emotional Intelligence and Cultural Intelligence in Leadership</vt:lpstr>
      <vt:lpstr>Introduction</vt:lpstr>
      <vt:lpstr>Emotional Intelligence (EI)</vt:lpstr>
      <vt:lpstr>Goleman’s Emotional Intelligence Theory</vt:lpstr>
      <vt:lpstr>Business Example – Starbucks</vt:lpstr>
      <vt:lpstr>Business Example – Asda</vt:lpstr>
      <vt:lpstr>Cultural Intelligence (CQ)</vt:lpstr>
      <vt:lpstr>Hofstede’s Cultural Dimensions Theory</vt:lpstr>
      <vt:lpstr>Business Example – McDonald’s</vt:lpstr>
      <vt:lpstr>Business Example – Apple</vt:lpstr>
      <vt:lpstr>Critical Evaluation</vt:lpstr>
      <vt:lpstr>Comparison Between EI and CQ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cristina</dc:creator>
  <cp:keywords/>
  <dc:description>generated using python-pptx</dc:description>
  <cp:lastModifiedBy>Cristina Nicolae (2226305)</cp:lastModifiedBy>
  <cp:revision>5</cp:revision>
  <dcterms:created xsi:type="dcterms:W3CDTF">2013-01-27T09:14:16Z</dcterms:created>
  <dcterms:modified xsi:type="dcterms:W3CDTF">2026-06-26T00:29:17Z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