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3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14" autoAdjust="0"/>
    <p:restoredTop sz="94660"/>
  </p:normalViewPr>
  <p:slideViewPr>
    <p:cSldViewPr snapToGrid="0">
      <p:cViewPr varScale="1">
        <p:scale>
          <a:sx n="78" d="100"/>
          <a:sy n="78" d="100"/>
        </p:scale>
        <p:origin x="642" y="9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2B0217-C4E0-45FC-AF7E-51B2161F5D1D}" type="datetimeFigureOut">
              <a:rPr lang="en-GB" smtClean="0"/>
              <a:t>18/10/2019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577BC6-F831-4591-AA12-EF5ACE9D19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739449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2B0217-C4E0-45FC-AF7E-51B2161F5D1D}" type="datetimeFigureOut">
              <a:rPr lang="en-GB" smtClean="0"/>
              <a:t>18/10/2019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577BC6-F831-4591-AA12-EF5ACE9D19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145521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2B0217-C4E0-45FC-AF7E-51B2161F5D1D}" type="datetimeFigureOut">
              <a:rPr lang="en-GB" smtClean="0"/>
              <a:t>18/10/2019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577BC6-F831-4591-AA12-EF5ACE9D19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666806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2B0217-C4E0-45FC-AF7E-51B2161F5D1D}" type="datetimeFigureOut">
              <a:rPr lang="en-GB" smtClean="0"/>
              <a:t>18/10/2019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577BC6-F831-4591-AA12-EF5ACE9D19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526982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2B0217-C4E0-45FC-AF7E-51B2161F5D1D}" type="datetimeFigureOut">
              <a:rPr lang="en-GB" smtClean="0"/>
              <a:t>18/10/2019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577BC6-F831-4591-AA12-EF5ACE9D19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159395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2B0217-C4E0-45FC-AF7E-51B2161F5D1D}" type="datetimeFigureOut">
              <a:rPr lang="en-GB" smtClean="0"/>
              <a:t>18/10/2019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577BC6-F831-4591-AA12-EF5ACE9D19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641576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2B0217-C4E0-45FC-AF7E-51B2161F5D1D}" type="datetimeFigureOut">
              <a:rPr lang="en-GB" smtClean="0"/>
              <a:t>18/10/2019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577BC6-F831-4591-AA12-EF5ACE9D19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615680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2B0217-C4E0-45FC-AF7E-51B2161F5D1D}" type="datetimeFigureOut">
              <a:rPr lang="en-GB" smtClean="0"/>
              <a:t>18/10/2019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577BC6-F831-4591-AA12-EF5ACE9D19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433839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2B0217-C4E0-45FC-AF7E-51B2161F5D1D}" type="datetimeFigureOut">
              <a:rPr lang="en-GB" smtClean="0"/>
              <a:t>18/10/2019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577BC6-F831-4591-AA12-EF5ACE9D19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704340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2B0217-C4E0-45FC-AF7E-51B2161F5D1D}" type="datetimeFigureOut">
              <a:rPr lang="en-GB" smtClean="0"/>
              <a:t>18/10/2019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577BC6-F831-4591-AA12-EF5ACE9D19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4780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2B0217-C4E0-45FC-AF7E-51B2161F5D1D}" type="datetimeFigureOut">
              <a:rPr lang="en-GB" smtClean="0"/>
              <a:t>18/10/2019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577BC6-F831-4591-AA12-EF5ACE9D195F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85445845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2B0217-C4E0-45FC-AF7E-51B2161F5D1D}" type="datetimeFigureOut">
              <a:rPr lang="en-GB" smtClean="0"/>
              <a:t>18/10/2019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577BC6-F831-4591-AA12-EF5ACE9D19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764277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2B0217-C4E0-45FC-AF7E-51B2161F5D1D}" type="datetimeFigureOut">
              <a:rPr lang="en-GB" smtClean="0"/>
              <a:t>18/10/2019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577BC6-F831-4591-AA12-EF5ACE9D195F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80597583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2B0217-C4E0-45FC-AF7E-51B2161F5D1D}" type="datetimeFigureOut">
              <a:rPr lang="en-GB" smtClean="0"/>
              <a:t>18/10/2019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577BC6-F831-4591-AA12-EF5ACE9D19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848306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2B0217-C4E0-45FC-AF7E-51B2161F5D1D}" type="datetimeFigureOut">
              <a:rPr lang="en-GB" smtClean="0"/>
              <a:t>18/10/2019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577BC6-F831-4591-AA12-EF5ACE9D19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126465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2B0217-C4E0-45FC-AF7E-51B2161F5D1D}" type="datetimeFigureOut">
              <a:rPr lang="en-GB" smtClean="0"/>
              <a:t>18/10/2019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577BC6-F831-4591-AA12-EF5ACE9D19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248839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B2B0217-C4E0-45FC-AF7E-51B2161F5D1D}" type="datetimeFigureOut">
              <a:rPr lang="en-GB" smtClean="0"/>
              <a:t>18/10/2019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E3577BC6-F831-4591-AA12-EF5ACE9D19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87239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Title research paper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925780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altLang="en-US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inherit"/>
              </a:rPr>
              <a:t>Why do Research Titles Matter?</a:t>
            </a:r>
            <a:br>
              <a:rPr kumimoji="0" lang="en-US" altLang="en-US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inherit"/>
              </a:rPr>
            </a:br>
            <a:endParaRPr lang="en-GB" dirty="0"/>
          </a:p>
        </p:txBody>
      </p:sp>
      <p:sp>
        <p:nvSpPr>
          <p:cNvPr id="4" name="Rectangle 1"/>
          <p:cNvSpPr>
            <a:spLocks noGrp="1" noChangeArrowheads="1"/>
          </p:cNvSpPr>
          <p:nvPr>
            <p:ph idx="1"/>
          </p:nvPr>
        </p:nvSpPr>
        <p:spPr bwMode="auto">
          <a:xfrm>
            <a:off x="241300" y="1891115"/>
            <a:ext cx="22760019" cy="42203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952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US" altLang="en-US" sz="2400" dirty="0">
                <a:solidFill>
                  <a:srgbClr val="000000"/>
                </a:solidFill>
                <a:latin typeface="+mj-lt"/>
              </a:rPr>
              <a:t>B</a:t>
            </a:r>
            <a:r>
              <a:rPr kumimoji="0" lang="en-US" altLang="en-US" sz="240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+mj-lt"/>
              </a:rPr>
              <a:t>efore we look at the characteristics of a good research title,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40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+mj-lt"/>
              </a:rPr>
              <a:t>let’s look at an example that illustrates why a good research paper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40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+mj-lt"/>
              </a:rPr>
              <a:t>should have a strong title.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40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+mj-lt"/>
              </a:rPr>
              <a:t>Imagine that you are researching meditation and nursing, and you want to find out if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40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+mj-lt"/>
              </a:rPr>
              <a:t>any studies have shown that meditation makes nurses better communicators. 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40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+mj-lt"/>
              </a:rPr>
              <a:t>You conduct a keyword search using the keywords “nursing”,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40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+mj-lt"/>
              </a:rPr>
              <a:t>“communication”, and “meditation.”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40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+mj-lt"/>
              </a:rPr>
              <a:t>You come up with results that have the following titles:</a:t>
            </a:r>
            <a:endParaRPr kumimoji="0" lang="en-US" altLang="en-US" sz="240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+mj-lt"/>
            </a:endParaRPr>
          </a:p>
          <a:p>
            <a:pPr marL="3657600" lvl="8" indent="0" eaLnBrk="0" fontAlgn="b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AutoNum type="arabicPeriod"/>
            </a:pPr>
            <a:r>
              <a:rPr kumimoji="0" lang="en-US" altLang="en-US" sz="1400" b="0" i="0" u="none" strike="noStrike" cap="none" normalizeH="0" baseline="0" dirty="0" smtClean="0">
                <a:ln>
                  <a:noFill/>
                </a:ln>
                <a:solidFill>
                  <a:srgbClr val="FFFFFF"/>
                </a:solidFill>
                <a:effectLst/>
                <a:latin typeface="Roboto"/>
              </a:rPr>
              <a:t>Benefits of Meditation for the Nursing Profession: A Quantitative Investigation</a:t>
            </a:r>
          </a:p>
          <a:p>
            <a:pPr marL="0" marR="0" lvl="0" indent="0" algn="l" defTabSz="914400" rtl="0" eaLnBrk="0" fontAlgn="b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AutoNum type="arabicPeriod" startAt="2"/>
              <a:tabLst/>
            </a:pPr>
            <a:r>
              <a:rPr kumimoji="0" lang="en-US" altLang="en-US" sz="2400" b="0" i="0" u="none" strike="noStrike" cap="none" normalizeH="0" baseline="0" dirty="0" smtClean="0">
                <a:ln>
                  <a:noFill/>
                </a:ln>
                <a:solidFill>
                  <a:srgbClr val="FFFFFF"/>
                </a:solidFill>
                <a:effectLst/>
                <a:latin typeface="Roboto"/>
              </a:rPr>
              <a:t>Why Mindful Nurses Make the Best Communicators</a:t>
            </a:r>
          </a:p>
          <a:p>
            <a:pPr marL="0" marR="0" lvl="0" indent="0" algn="l" defTabSz="914400" rtl="0" eaLnBrk="0" fontAlgn="b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AutoNum type="arabicPeriod" startAt="3"/>
              <a:tabLst/>
            </a:pPr>
            <a:r>
              <a:rPr kumimoji="0" lang="en-US" altLang="en-US" sz="1000" b="0" i="0" u="none" strike="noStrike" cap="none" normalizeH="0" baseline="0" dirty="0" smtClean="0">
                <a:ln>
                  <a:noFill/>
                </a:ln>
                <a:solidFill>
                  <a:srgbClr val="FFFFFF"/>
                </a:solidFill>
                <a:effectLst/>
                <a:latin typeface="Roboto"/>
              </a:rPr>
              <a:t>Meditation Gurus</a:t>
            </a:r>
          </a:p>
          <a:p>
            <a:pPr marL="0" marR="0" lvl="0" indent="0" algn="l" defTabSz="914400" rtl="0" eaLnBrk="0" fontAlgn="b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AutoNum type="arabicPeriod" startAt="4"/>
              <a:tabLst/>
            </a:pPr>
            <a:r>
              <a:rPr kumimoji="0" lang="en-US" altLang="en-US" sz="1000" b="0" i="0" u="none" strike="noStrike" cap="none" normalizeH="0" baseline="0" dirty="0" smtClean="0">
                <a:ln>
                  <a:noFill/>
                </a:ln>
                <a:solidFill>
                  <a:srgbClr val="FFFFFF"/>
                </a:solidFill>
                <a:effectLst/>
                <a:latin typeface="Roboto"/>
              </a:rPr>
              <a:t>Nurses on the Move: A Quantitative Report on How Meditation Can Improve Nurse Performance</a:t>
            </a:r>
            <a:endParaRPr kumimoji="0" lang="en-US" altLang="en-US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6720005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000" dirty="0" smtClean="0"/>
              <a:t>Benefits of Meditation for the Nursing Profession: A Quantitative Investigation</a:t>
            </a:r>
          </a:p>
          <a:p>
            <a:r>
              <a:rPr lang="en-GB" sz="2000" dirty="0" smtClean="0"/>
              <a:t>Why Mindful Nurses Make the Best Communicators</a:t>
            </a:r>
          </a:p>
          <a:p>
            <a:r>
              <a:rPr lang="en-GB" sz="2000" dirty="0" smtClean="0"/>
              <a:t>Meditation Gurus</a:t>
            </a:r>
          </a:p>
          <a:p>
            <a:r>
              <a:rPr lang="en-GB" sz="2000" dirty="0" smtClean="0"/>
              <a:t>Nurses on the Move: A Quantitative Report on How Meditation Can Improve Nurse Performance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4182131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2700" dirty="0" smtClean="0"/>
              <a:t>All four of these titles may describe very similar studies—they could even be titles for the same study! As you can see, they give very different impressions.</a:t>
            </a:r>
            <a:r>
              <a:rPr lang="en-GB" dirty="0" smtClean="0"/>
              <a:t/>
            </a:r>
            <a:br>
              <a:rPr lang="en-GB" dirty="0" smtClean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en-GB" sz="2000" dirty="0" smtClean="0"/>
              <a:t>Title 1 describes the topic and the method of the study but is not particularly catchy.</a:t>
            </a:r>
          </a:p>
          <a:p>
            <a:r>
              <a:rPr lang="en-GB" sz="2000" dirty="0" smtClean="0"/>
              <a:t>Title 2 partly describes the topic, but does not give any information about the method of the study—it could simply be a theoretical or opinion piece.</a:t>
            </a:r>
          </a:p>
          <a:p>
            <a:r>
              <a:rPr lang="en-GB" sz="2000" dirty="0" smtClean="0"/>
              <a:t>Title 3 is somewhat catchier but gives almost no information at all about the article.</a:t>
            </a:r>
          </a:p>
          <a:p>
            <a:r>
              <a:rPr lang="en-GB" sz="2000" dirty="0" smtClean="0"/>
              <a:t>Title 4 begins with a catchy main title and is followed by a subtitle that gives information about the content and method of the study.</a:t>
            </a:r>
          </a:p>
          <a:p>
            <a:r>
              <a:rPr lang="en-GB" sz="2000" dirty="0" smtClean="0"/>
              <a:t>As we will see, Title 4 has all the characteristics of a good research title.</a:t>
            </a:r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99326093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 smtClean="0"/>
              <a:t>Characteristics of a Good Research Title</a:t>
            </a:r>
            <a:br>
              <a:rPr lang="en-GB" b="1" dirty="0" smtClean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sz="2400" dirty="0" smtClean="0"/>
              <a:t>According to Hairston and Keene (2019), making a good title involves ensuring that the research title accomplishes four goals.</a:t>
            </a:r>
          </a:p>
          <a:p>
            <a:r>
              <a:rPr lang="en-GB" sz="2400" dirty="0" smtClean="0"/>
              <a:t>First, a good title predicts the content of the research paper. </a:t>
            </a:r>
          </a:p>
          <a:p>
            <a:r>
              <a:rPr lang="en-GB" sz="2400" dirty="0" smtClean="0"/>
              <a:t>Second, a good title should be interesting to the reader. </a:t>
            </a:r>
          </a:p>
          <a:p>
            <a:r>
              <a:rPr lang="en-GB" sz="2400" dirty="0" smtClean="0"/>
              <a:t>Third, it should reflect the tone of the writing. </a:t>
            </a:r>
          </a:p>
          <a:p>
            <a:r>
              <a:rPr lang="en-GB" sz="2400" dirty="0" smtClean="0"/>
              <a:t>Fourth and finally, it should contain important keywords that will make it easier to be located during a keyword search.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1832368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19897971"/>
              </p:ext>
            </p:extLst>
          </p:nvPr>
        </p:nvGraphicFramePr>
        <p:xfrm>
          <a:off x="1161536" y="1816443"/>
          <a:ext cx="10021329" cy="4930737"/>
        </p:xfrm>
        <a:graphic>
          <a:graphicData uri="http://schemas.openxmlformats.org/drawingml/2006/table">
            <a:tbl>
              <a:tblPr/>
              <a:tblGrid>
                <a:gridCol w="4806777"/>
                <a:gridCol w="1050325"/>
                <a:gridCol w="1322173"/>
                <a:gridCol w="1297459"/>
                <a:gridCol w="1544595"/>
              </a:tblGrid>
              <a:tr h="798455">
                <a:tc>
                  <a:txBody>
                    <a:bodyPr/>
                    <a:lstStyle/>
                    <a:p>
                      <a:pPr algn="ctr" rtl="0"/>
                      <a:r>
                        <a:rPr lang="en-GB" sz="2000" dirty="0">
                          <a:effectLst/>
                        </a:rPr>
                        <a:t>Title</a:t>
                      </a:r>
                    </a:p>
                  </a:txBody>
                  <a:tcPr marL="61286" marR="61286" marT="30643" marB="30643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rtl="0"/>
                      <a:r>
                        <a:rPr lang="en-GB" sz="2000">
                          <a:effectLst/>
                        </a:rPr>
                        <a:t>Predicts content?</a:t>
                      </a:r>
                    </a:p>
                  </a:txBody>
                  <a:tcPr marL="61286" marR="61286" marT="30643" marB="30643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rtl="0"/>
                      <a:r>
                        <a:rPr lang="en-GB" sz="2000">
                          <a:effectLst/>
                        </a:rPr>
                        <a:t>Interesting?</a:t>
                      </a:r>
                    </a:p>
                  </a:txBody>
                  <a:tcPr marL="61286" marR="61286" marT="30643" marB="30643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rtl="0"/>
                      <a:r>
                        <a:rPr lang="en-GB" sz="2000">
                          <a:effectLst/>
                        </a:rPr>
                        <a:t>Reflects tone?</a:t>
                      </a:r>
                    </a:p>
                  </a:txBody>
                  <a:tcPr marL="61286" marR="61286" marT="30643" marB="30643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rtl="0"/>
                      <a:r>
                        <a:rPr lang="en-GB" sz="2000">
                          <a:effectLst/>
                        </a:rPr>
                        <a:t>Important keywords?</a:t>
                      </a:r>
                    </a:p>
                  </a:txBody>
                  <a:tcPr marL="61286" marR="61286" marT="30643" marB="30643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027993">
                <a:tc>
                  <a:txBody>
                    <a:bodyPr/>
                    <a:lstStyle/>
                    <a:p>
                      <a:pPr rtl="0"/>
                      <a:r>
                        <a:rPr lang="en-GB" sz="2000" i="1" dirty="0">
                          <a:effectLst/>
                        </a:rPr>
                        <a:t>Benefits of Meditation for the Nursing Profession: A Quantitative Investigation</a:t>
                      </a:r>
                      <a:endParaRPr lang="en-GB" sz="2000" dirty="0">
                        <a:effectLst/>
                      </a:endParaRPr>
                    </a:p>
                    <a:p>
                      <a:pPr rtl="0"/>
                      <a:r>
                        <a:rPr lang="en-GB" sz="2000" i="1" dirty="0">
                          <a:effectLst/>
                        </a:rPr>
                        <a:t> </a:t>
                      </a:r>
                      <a:endParaRPr lang="en-GB" sz="2000" dirty="0">
                        <a:effectLst/>
                      </a:endParaRPr>
                    </a:p>
                  </a:txBody>
                  <a:tcPr marL="61286" marR="61286" marT="30643" marB="30643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/>
                      <a:r>
                        <a:rPr lang="en-GB" sz="2000" dirty="0">
                          <a:solidFill>
                            <a:srgbClr val="008000"/>
                          </a:solidFill>
                          <a:effectLst/>
                        </a:rPr>
                        <a:t>Yes</a:t>
                      </a:r>
                      <a:endParaRPr lang="en-GB" sz="2000" dirty="0">
                        <a:effectLst/>
                      </a:endParaRPr>
                    </a:p>
                  </a:txBody>
                  <a:tcPr marL="61286" marR="61286" marT="30643" marB="30643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/>
                      <a:r>
                        <a:rPr lang="en-GB" sz="2000">
                          <a:effectLst/>
                        </a:rPr>
                        <a:t>No</a:t>
                      </a:r>
                    </a:p>
                  </a:txBody>
                  <a:tcPr marL="61286" marR="61286" marT="30643" marB="30643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/>
                      <a:r>
                        <a:rPr lang="en-GB" sz="2000">
                          <a:effectLst/>
                        </a:rPr>
                        <a:t>No</a:t>
                      </a:r>
                    </a:p>
                  </a:txBody>
                  <a:tcPr marL="61286" marR="61286" marT="30643" marB="30643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/>
                      <a:r>
                        <a:rPr lang="en-GB" sz="2000">
                          <a:solidFill>
                            <a:srgbClr val="008000"/>
                          </a:solidFill>
                          <a:effectLst/>
                        </a:rPr>
                        <a:t>Yes</a:t>
                      </a:r>
                      <a:endParaRPr lang="en-GB" sz="2000">
                        <a:effectLst/>
                      </a:endParaRPr>
                    </a:p>
                  </a:txBody>
                  <a:tcPr marL="61286" marR="61286" marT="30643" marB="30643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45584">
                <a:tc>
                  <a:txBody>
                    <a:bodyPr/>
                    <a:lstStyle/>
                    <a:p>
                      <a:pPr rtl="0"/>
                      <a:r>
                        <a:rPr lang="en-GB" sz="2000" i="1">
                          <a:effectLst/>
                        </a:rPr>
                        <a:t>Why Mindful Nurses Make the Best Communicators</a:t>
                      </a:r>
                      <a:endParaRPr lang="en-GB" sz="2000">
                        <a:effectLst/>
                      </a:endParaRPr>
                    </a:p>
                    <a:p>
                      <a:pPr rtl="0"/>
                      <a:r>
                        <a:rPr lang="en-GB" sz="2000" i="1">
                          <a:effectLst/>
                        </a:rPr>
                        <a:t> </a:t>
                      </a:r>
                      <a:endParaRPr lang="en-GB" sz="2000">
                        <a:effectLst/>
                      </a:endParaRPr>
                    </a:p>
                  </a:txBody>
                  <a:tcPr marL="61286" marR="61286" marT="30643" marB="30643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/>
                      <a:r>
                        <a:rPr lang="en-GB" sz="2000" dirty="0">
                          <a:effectLst/>
                        </a:rPr>
                        <a:t>No</a:t>
                      </a:r>
                    </a:p>
                  </a:txBody>
                  <a:tcPr marL="61286" marR="61286" marT="30643" marB="30643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/>
                      <a:r>
                        <a:rPr lang="en-GB" sz="2000" dirty="0">
                          <a:solidFill>
                            <a:srgbClr val="008000"/>
                          </a:solidFill>
                          <a:effectLst/>
                        </a:rPr>
                        <a:t>Yes</a:t>
                      </a:r>
                      <a:endParaRPr lang="en-GB" sz="2000" dirty="0">
                        <a:effectLst/>
                      </a:endParaRPr>
                    </a:p>
                  </a:txBody>
                  <a:tcPr marL="61286" marR="61286" marT="30643" marB="30643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/>
                      <a:r>
                        <a:rPr lang="en-GB" sz="2000">
                          <a:solidFill>
                            <a:srgbClr val="008000"/>
                          </a:solidFill>
                          <a:effectLst/>
                        </a:rPr>
                        <a:t>Yes</a:t>
                      </a:r>
                      <a:endParaRPr lang="en-GB" sz="2000">
                        <a:effectLst/>
                      </a:endParaRPr>
                    </a:p>
                  </a:txBody>
                  <a:tcPr marL="61286" marR="61286" marT="30643" marB="30643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/>
                      <a:r>
                        <a:rPr lang="en-GB" sz="2000">
                          <a:effectLst/>
                        </a:rPr>
                        <a:t>No</a:t>
                      </a:r>
                    </a:p>
                  </a:txBody>
                  <a:tcPr marL="61286" marR="61286" marT="30643" marB="30643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21909">
                <a:tc>
                  <a:txBody>
                    <a:bodyPr/>
                    <a:lstStyle/>
                    <a:p>
                      <a:pPr rtl="0"/>
                      <a:r>
                        <a:rPr lang="en-GB" sz="2000" i="1">
                          <a:effectLst/>
                        </a:rPr>
                        <a:t>Meditation Gurus</a:t>
                      </a:r>
                      <a:endParaRPr lang="en-GB" sz="2000">
                        <a:effectLst/>
                      </a:endParaRPr>
                    </a:p>
                    <a:p>
                      <a:pPr algn="ctr" rtl="0"/>
                      <a:r>
                        <a:rPr lang="en-GB" sz="2000" i="1">
                          <a:effectLst/>
                        </a:rPr>
                        <a:t> </a:t>
                      </a:r>
                      <a:endParaRPr lang="en-GB" sz="2000">
                        <a:effectLst/>
                      </a:endParaRPr>
                    </a:p>
                  </a:txBody>
                  <a:tcPr marL="61286" marR="61286" marT="30643" marB="30643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/>
                      <a:r>
                        <a:rPr lang="en-GB" sz="2000">
                          <a:effectLst/>
                        </a:rPr>
                        <a:t>No</a:t>
                      </a:r>
                    </a:p>
                  </a:txBody>
                  <a:tcPr marL="61286" marR="61286" marT="30643" marB="30643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/>
                      <a:r>
                        <a:rPr lang="en-GB" sz="2000" dirty="0">
                          <a:solidFill>
                            <a:srgbClr val="008000"/>
                          </a:solidFill>
                          <a:effectLst/>
                        </a:rPr>
                        <a:t>Yes</a:t>
                      </a:r>
                      <a:endParaRPr lang="en-GB" sz="2000" dirty="0">
                        <a:effectLst/>
                      </a:endParaRPr>
                    </a:p>
                  </a:txBody>
                  <a:tcPr marL="61286" marR="61286" marT="30643" marB="30643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/>
                      <a:r>
                        <a:rPr lang="en-GB" sz="2000">
                          <a:effectLst/>
                        </a:rPr>
                        <a:t>No</a:t>
                      </a:r>
                    </a:p>
                  </a:txBody>
                  <a:tcPr marL="61286" marR="61286" marT="30643" marB="30643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/>
                      <a:r>
                        <a:rPr lang="en-GB" sz="2000">
                          <a:effectLst/>
                        </a:rPr>
                        <a:t>No</a:t>
                      </a:r>
                    </a:p>
                  </a:txBody>
                  <a:tcPr marL="61286" marR="61286" marT="30643" marB="30643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969259">
                <a:tc>
                  <a:txBody>
                    <a:bodyPr/>
                    <a:lstStyle/>
                    <a:p>
                      <a:pPr rtl="0"/>
                      <a:r>
                        <a:rPr lang="en-GB" sz="2000" i="1">
                          <a:effectLst/>
                        </a:rPr>
                        <a:t>Nurses on the Move: A Quantitative Report on How Meditation Can Improve Nurse Performance</a:t>
                      </a:r>
                      <a:endParaRPr lang="en-GB" sz="2000">
                        <a:effectLst/>
                      </a:endParaRPr>
                    </a:p>
                    <a:p>
                      <a:pPr rtl="0"/>
                      <a:r>
                        <a:rPr lang="en-GB" sz="2000" i="1">
                          <a:effectLst/>
                        </a:rPr>
                        <a:t> </a:t>
                      </a:r>
                      <a:endParaRPr lang="en-GB" sz="2000">
                        <a:effectLst/>
                      </a:endParaRPr>
                    </a:p>
                  </a:txBody>
                  <a:tcPr marL="61286" marR="61286" marT="30643" marB="30643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/>
                      <a:r>
                        <a:rPr lang="en-GB" sz="2000">
                          <a:solidFill>
                            <a:srgbClr val="008000"/>
                          </a:solidFill>
                          <a:effectLst/>
                        </a:rPr>
                        <a:t>Yes</a:t>
                      </a:r>
                      <a:endParaRPr lang="en-GB" sz="2000">
                        <a:effectLst/>
                      </a:endParaRPr>
                    </a:p>
                  </a:txBody>
                  <a:tcPr marL="61286" marR="61286" marT="30643" marB="30643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/>
                      <a:r>
                        <a:rPr lang="en-GB" sz="2000" dirty="0">
                          <a:solidFill>
                            <a:srgbClr val="008000"/>
                          </a:solidFill>
                          <a:effectLst/>
                        </a:rPr>
                        <a:t>Yes</a:t>
                      </a:r>
                      <a:endParaRPr lang="en-GB" sz="2000" dirty="0">
                        <a:effectLst/>
                      </a:endParaRPr>
                    </a:p>
                  </a:txBody>
                  <a:tcPr marL="61286" marR="61286" marT="30643" marB="30643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/>
                      <a:r>
                        <a:rPr lang="en-GB" sz="2000" dirty="0">
                          <a:solidFill>
                            <a:srgbClr val="008000"/>
                          </a:solidFill>
                          <a:effectLst/>
                        </a:rPr>
                        <a:t>Yes</a:t>
                      </a:r>
                      <a:endParaRPr lang="en-GB" sz="2000" dirty="0">
                        <a:effectLst/>
                      </a:endParaRPr>
                    </a:p>
                  </a:txBody>
                  <a:tcPr marL="61286" marR="61286" marT="30643" marB="30643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/>
                      <a:r>
                        <a:rPr lang="en-GB" sz="2000" dirty="0">
                          <a:solidFill>
                            <a:srgbClr val="008000"/>
                          </a:solidFill>
                          <a:effectLst/>
                        </a:rPr>
                        <a:t>Yes</a:t>
                      </a:r>
                      <a:endParaRPr lang="en-GB" sz="2000" dirty="0">
                        <a:effectLst/>
                      </a:endParaRPr>
                    </a:p>
                  </a:txBody>
                  <a:tcPr marL="61286" marR="61286" marT="30643" marB="30643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5" name="Rectangle 1"/>
          <p:cNvSpPr>
            <a:spLocks noChangeArrowheads="1"/>
          </p:cNvSpPr>
          <p:nvPr/>
        </p:nvSpPr>
        <p:spPr bwMode="auto">
          <a:xfrm>
            <a:off x="667265" y="0"/>
            <a:ext cx="12192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-6348" tIns="-6348" rIns="-6348" bIns="-6348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347887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dirty="0" smtClean="0"/>
              <a:t>Avoid unnecessary words and jargons. </a:t>
            </a:r>
          </a:p>
          <a:p>
            <a:r>
              <a:rPr lang="en-GB" sz="2400" dirty="0" smtClean="0"/>
              <a:t>You want a title that will be comprehensible even to people who are not experts in your field. </a:t>
            </a:r>
          </a:p>
          <a:p>
            <a:r>
              <a:rPr lang="en-GB" sz="2400" dirty="0" smtClean="0"/>
              <a:t>Make sure your title is between 5 and 15 words in length.</a:t>
            </a: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550327102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5</TotalTime>
  <Words>422</Words>
  <Application>Microsoft Office PowerPoint</Application>
  <PresentationFormat>Widescreen</PresentationFormat>
  <Paragraphs>62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3" baseType="lpstr">
      <vt:lpstr>Arial</vt:lpstr>
      <vt:lpstr>inherit</vt:lpstr>
      <vt:lpstr>Roboto</vt:lpstr>
      <vt:lpstr>Trebuchet MS</vt:lpstr>
      <vt:lpstr>Wingdings 3</vt:lpstr>
      <vt:lpstr>Facet</vt:lpstr>
      <vt:lpstr>Title research paper</vt:lpstr>
      <vt:lpstr>Why do Research Titles Matter? </vt:lpstr>
      <vt:lpstr>PowerPoint Presentation</vt:lpstr>
      <vt:lpstr>All four of these titles may describe very similar studies—they could even be titles for the same study! As you can see, they give very different impressions. </vt:lpstr>
      <vt:lpstr>Characteristics of a Good Research Title 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Karen Burton</dc:creator>
  <cp:lastModifiedBy>Karen Burton</cp:lastModifiedBy>
  <cp:revision>2</cp:revision>
  <dcterms:created xsi:type="dcterms:W3CDTF">2019-10-18T11:53:54Z</dcterms:created>
  <dcterms:modified xsi:type="dcterms:W3CDTF">2019-10-18T11:59:48Z</dcterms:modified>
</cp:coreProperties>
</file>