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handoutMasterIdLst>
    <p:handoutMasterId r:id="rId35"/>
  </p:handoutMasterIdLst>
  <p:sldIdLst>
    <p:sldId id="260" r:id="rId5"/>
    <p:sldId id="450" r:id="rId6"/>
    <p:sldId id="445" r:id="rId7"/>
    <p:sldId id="656" r:id="rId8"/>
    <p:sldId id="451" r:id="rId9"/>
    <p:sldId id="563" r:id="rId10"/>
    <p:sldId id="626" r:id="rId11"/>
    <p:sldId id="629" r:id="rId12"/>
    <p:sldId id="627" r:id="rId13"/>
    <p:sldId id="628" r:id="rId14"/>
    <p:sldId id="639" r:id="rId15"/>
    <p:sldId id="634" r:id="rId16"/>
    <p:sldId id="648" r:id="rId17"/>
    <p:sldId id="649" r:id="rId18"/>
    <p:sldId id="514" r:id="rId19"/>
    <p:sldId id="515" r:id="rId20"/>
    <p:sldId id="474" r:id="rId21"/>
    <p:sldId id="655" r:id="rId22"/>
    <p:sldId id="641" r:id="rId23"/>
    <p:sldId id="646" r:id="rId24"/>
    <p:sldId id="642" r:id="rId25"/>
    <p:sldId id="633" r:id="rId26"/>
    <p:sldId id="635" r:id="rId27"/>
    <p:sldId id="638" r:id="rId28"/>
    <p:sldId id="640" r:id="rId29"/>
    <p:sldId id="643" r:id="rId30"/>
    <p:sldId id="644" r:id="rId31"/>
    <p:sldId id="537" r:id="rId32"/>
    <p:sldId id="636"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774" autoAdjust="0"/>
  </p:normalViewPr>
  <p:slideViewPr>
    <p:cSldViewPr snapToGrid="0">
      <p:cViewPr varScale="1">
        <p:scale>
          <a:sx n="95" d="100"/>
          <a:sy n="95" d="100"/>
        </p:scale>
        <p:origin x="1092"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ishat Bakre" userId="839b68a6-4a2b-45ef-9a5a-14f954bfea5f" providerId="ADAL" clId="{57E77E40-CE06-446B-B0D2-22DA026FB82A}"/>
    <pc:docChg chg="delSld modSld">
      <pc:chgData name="Aishat Bakre" userId="839b68a6-4a2b-45ef-9a5a-14f954bfea5f" providerId="ADAL" clId="{57E77E40-CE06-446B-B0D2-22DA026FB82A}" dt="2025-10-27T09:39:38.582" v="6" actId="2696"/>
      <pc:docMkLst>
        <pc:docMk/>
      </pc:docMkLst>
      <pc:sldChg chg="del">
        <pc:chgData name="Aishat Bakre" userId="839b68a6-4a2b-45ef-9a5a-14f954bfea5f" providerId="ADAL" clId="{57E77E40-CE06-446B-B0D2-22DA026FB82A}" dt="2025-10-27T09:39:38.582" v="6" actId="2696"/>
        <pc:sldMkLst>
          <pc:docMk/>
          <pc:sldMk cId="681129389" sldId="637"/>
        </pc:sldMkLst>
      </pc:sldChg>
      <pc:sldChg chg="modSp mod">
        <pc:chgData name="Aishat Bakre" userId="839b68a6-4a2b-45ef-9a5a-14f954bfea5f" providerId="ADAL" clId="{57E77E40-CE06-446B-B0D2-22DA026FB82A}" dt="2025-10-27T09:39:13.560" v="5" actId="20577"/>
        <pc:sldMkLst>
          <pc:docMk/>
          <pc:sldMk cId="2909348594" sldId="641"/>
        </pc:sldMkLst>
        <pc:spChg chg="mod">
          <ac:chgData name="Aishat Bakre" userId="839b68a6-4a2b-45ef-9a5a-14f954bfea5f" providerId="ADAL" clId="{57E77E40-CE06-446B-B0D2-22DA026FB82A}" dt="2025-10-27T09:39:13.560" v="5" actId="20577"/>
          <ac:spMkLst>
            <pc:docMk/>
            <pc:sldMk cId="2909348594" sldId="641"/>
            <ac:spMk id="3" creationId="{27B01D87-A416-9B54-5065-BF5B7505DCA6}"/>
          </ac:spMkLst>
        </pc:spChg>
      </pc:sldChg>
      <pc:sldChg chg="del">
        <pc:chgData name="Aishat Bakre" userId="839b68a6-4a2b-45ef-9a5a-14f954bfea5f" providerId="ADAL" clId="{57E77E40-CE06-446B-B0D2-22DA026FB82A}" dt="2025-10-27T09:35:19.577" v="0" actId="2696"/>
        <pc:sldMkLst>
          <pc:docMk/>
          <pc:sldMk cId="2238469442" sldId="68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27/10/2025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27/10/2025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coalitionforpersonalisedcare.org.uk/wp-content/uploads/2021/07/C4PCCo-production-model.pdf"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scie.org.uk/co-production/what-how/"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ncbi.nlm.nih.gov/pmc/articles/PMC2071971/pdf/bmj-335-7627-ac-00968.pdf" TargetMode="External"/><Relationship Id="rId2" Type="http://schemas.openxmlformats.org/officeDocument/2006/relationships/slide" Target="../slides/slide25.xml"/><Relationship Id="rId1" Type="http://schemas.openxmlformats.org/officeDocument/2006/relationships/notesMaster" Target="../notesMasters/notesMaster1.xml"/><Relationship Id="rId4" Type="http://schemas.openxmlformats.org/officeDocument/2006/relationships/hyperlink" Target="https://www.who.int/health-topics/self-care#tab=tab_1" TargetMode="Externa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Uk1pq8sb-eo" TargetMode="External"/><Relationship Id="rId2" Type="http://schemas.openxmlformats.org/officeDocument/2006/relationships/slide" Target="../slides/slide26.xml"/><Relationship Id="rId1" Type="http://schemas.openxmlformats.org/officeDocument/2006/relationships/notesMaster" Target="../notesMasters/notesMaster1.xml"/><Relationship Id="rId4" Type="http://schemas.openxmlformats.org/officeDocument/2006/relationships/hyperlink" Target="https://www.youtube.com/watch?v=uQhVDH9p7aU" TargetMode="Externa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youtube.com/watch?v=HnJ1bqXUnIM"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871955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2871955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C4CC Steering Group v5 (coalitionforpersonalisedcare.org.uk)</a:t>
            </a:r>
            <a:r>
              <a:rPr lang="en-GB"/>
              <a:t> </a:t>
            </a:r>
          </a:p>
          <a:p>
            <a:endParaRPr lang="en-GB"/>
          </a:p>
          <a:p>
            <a:pPr marL="228600" indent="-228600">
              <a:buFont typeface="+mj-lt"/>
              <a:buAutoNum type="arabicPeriod"/>
            </a:pPr>
            <a:r>
              <a:rPr lang="en-GB" b="1"/>
              <a:t>Co-production module requires ownership for working in collaborative partnership with service users, patients, clients and their families/friends as equal partners. </a:t>
            </a:r>
          </a:p>
          <a:p>
            <a:pPr marL="228600" indent="-228600">
              <a:buFont typeface="+mj-lt"/>
              <a:buAutoNum type="arabicPeriod"/>
            </a:pPr>
            <a:endParaRPr lang="en-GB" b="1"/>
          </a:p>
          <a:p>
            <a:pPr marL="228600" indent="-228600">
              <a:buFont typeface="+mj-lt"/>
              <a:buAutoNum type="arabicPeriod"/>
            </a:pPr>
            <a:r>
              <a:rPr lang="en-GB" b="1"/>
              <a:t>This co-production requires an openness to see that individual’s should be able to express what they want to help meet their needs from supportive and understanding health and social care staff. </a:t>
            </a:r>
          </a:p>
          <a:p>
            <a:pPr marL="228600" indent="-228600">
              <a:buFont typeface="+mj-lt"/>
              <a:buAutoNum type="arabicPeriod"/>
            </a:pPr>
            <a:endParaRPr lang="en-GB" b="1"/>
          </a:p>
          <a:p>
            <a:pPr marL="228600" indent="-228600">
              <a:buFont typeface="+mj-lt"/>
              <a:buAutoNum type="arabicPeriod"/>
            </a:pPr>
            <a:r>
              <a:rPr lang="en-GB" b="1"/>
              <a:t>There has to be a culture of honesty and openness in the way health and social care staff communicate with them. </a:t>
            </a:r>
          </a:p>
          <a:p>
            <a:pPr marL="228600" indent="-228600">
              <a:buFont typeface="+mj-lt"/>
              <a:buAutoNum type="arabicPeriod"/>
            </a:pPr>
            <a:endParaRPr lang="en-GB" b="1"/>
          </a:p>
          <a:p>
            <a:pPr marL="228600" indent="-228600">
              <a:buFont typeface="+mj-lt"/>
              <a:buAutoNum type="arabicPeriod"/>
            </a:pPr>
            <a:r>
              <a:rPr lang="en-GB" b="1"/>
              <a:t>Co-production recognises that there is a sharing of power in respect of decisions made about what is to be achieved to meet the individual’s needs. </a:t>
            </a:r>
          </a:p>
          <a:p>
            <a:pPr marL="228600" indent="-228600">
              <a:buFont typeface="+mj-lt"/>
              <a:buAutoNum type="arabicPeriod"/>
            </a:pPr>
            <a:endParaRPr lang="en-GB" b="1"/>
          </a:p>
          <a:p>
            <a:pPr marL="228600" indent="-228600">
              <a:buFont typeface="+mj-lt"/>
              <a:buAutoNum type="arabicPeriod"/>
            </a:pPr>
            <a:r>
              <a:rPr lang="en-GB" b="1"/>
              <a:t>It requires a commitment to good open communication channels. </a:t>
            </a:r>
          </a:p>
          <a:p>
            <a:pPr marL="228600" indent="-228600">
              <a:buFont typeface="+mj-lt"/>
              <a:buAutoNum type="arabicPeriod"/>
            </a:pPr>
            <a:endParaRPr lang="en-GB" b="1"/>
          </a:p>
          <a:p>
            <a:pPr marL="228600" indent="-228600">
              <a:buFont typeface="+mj-lt"/>
              <a:buAutoNum type="arabicPeriod"/>
            </a:pPr>
            <a:r>
              <a:rPr lang="en-GB" b="1"/>
              <a:t>It recognises that individual’s are in the best position to express what they want to do to help them meet their needs.  This means that their views, wishes and feelings are taken into consideration and are valued and respected. </a:t>
            </a:r>
          </a:p>
        </p:txBody>
      </p:sp>
      <p:sp>
        <p:nvSpPr>
          <p:cNvPr id="4" name="Slide Number Placeholder 3"/>
          <p:cNvSpPr>
            <a:spLocks noGrp="1"/>
          </p:cNvSpPr>
          <p:nvPr>
            <p:ph type="sldNum" sz="quarter" idx="5"/>
          </p:nvPr>
        </p:nvSpPr>
        <p:spPr/>
        <p:txBody>
          <a:bodyPr/>
          <a:lstStyle/>
          <a:p>
            <a:fld id="{6936E1E2-17D2-5E4C-B96D-EEDAC0EF77DB}" type="slidenum">
              <a:rPr lang="en-US" smtClean="0"/>
              <a:t>17</a:t>
            </a:fld>
            <a:endParaRPr lang="en-US"/>
          </a:p>
        </p:txBody>
      </p:sp>
    </p:spTree>
    <p:extLst>
      <p:ext uri="{BB962C8B-B14F-4D97-AF65-F5344CB8AC3E}">
        <p14:creationId xmlns:p14="http://schemas.microsoft.com/office/powerpoint/2010/main" val="25035007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Co-production: what it is and how to do it - SCIE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18</a:t>
            </a:fld>
            <a:endParaRPr lang="en-GB"/>
          </a:p>
        </p:txBody>
      </p:sp>
    </p:spTree>
    <p:extLst>
      <p:ext uri="{BB962C8B-B14F-4D97-AF65-F5344CB8AC3E}">
        <p14:creationId xmlns:p14="http://schemas.microsoft.com/office/powerpoint/2010/main" val="2450912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self-care techniques for improved outcomes for patients affected by long-term conditions</a:t>
            </a:r>
          </a:p>
        </p:txBody>
      </p:sp>
      <p:sp>
        <p:nvSpPr>
          <p:cNvPr id="4" name="Slide Number Placeholder 3"/>
          <p:cNvSpPr>
            <a:spLocks noGrp="1"/>
          </p:cNvSpPr>
          <p:nvPr>
            <p:ph type="sldNum" sz="quarter" idx="5"/>
          </p:nvPr>
        </p:nvSpPr>
        <p:spPr/>
        <p:txBody>
          <a:bodyPr/>
          <a:lstStyle/>
          <a:p>
            <a:fld id="{17EA8173-6EA7-483C-A1E0-CFB4950086E9}" type="slidenum">
              <a:rPr lang="en-GB" smtClean="0"/>
              <a:t>19</a:t>
            </a:fld>
            <a:endParaRPr lang="en-GB"/>
          </a:p>
        </p:txBody>
      </p:sp>
    </p:spTree>
    <p:extLst>
      <p:ext uri="{BB962C8B-B14F-4D97-AF65-F5344CB8AC3E}">
        <p14:creationId xmlns:p14="http://schemas.microsoft.com/office/powerpoint/2010/main" val="2967278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bmj-335-7627-ac-00968.pdf (nih.gov)</a:t>
            </a:r>
            <a:endParaRPr lang="en-GB"/>
          </a:p>
          <a:p>
            <a:r>
              <a:rPr lang="en-GB">
                <a:hlinkClick r:id="rId4"/>
              </a:rPr>
              <a:t>Self-care interventions for health (who.int)</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25</a:t>
            </a:fld>
            <a:endParaRPr lang="en-GB"/>
          </a:p>
        </p:txBody>
      </p:sp>
    </p:spTree>
    <p:extLst>
      <p:ext uri="{BB962C8B-B14F-4D97-AF65-F5344CB8AC3E}">
        <p14:creationId xmlns:p14="http://schemas.microsoft.com/office/powerpoint/2010/main" val="1552938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What is plagiarism? | </a:t>
            </a:r>
            <a:r>
              <a:rPr lang="en-GB" err="1">
                <a:hlinkClick r:id="rId3"/>
              </a:rPr>
              <a:t>Scribbr</a:t>
            </a:r>
            <a:r>
              <a:rPr lang="en-GB">
                <a:hlinkClick r:id="rId3"/>
              </a:rPr>
              <a:t> 🎓 - YouTube</a:t>
            </a:r>
            <a:endParaRPr lang="en-GB">
              <a:hlinkClick r:id="rId4"/>
            </a:endParaRPr>
          </a:p>
          <a:p>
            <a:r>
              <a:rPr lang="en-GB">
                <a:hlinkClick r:id="rId4"/>
              </a:rPr>
              <a:t>How to Avoid Plagiarism with 3 Simple Tricks | </a:t>
            </a:r>
            <a:r>
              <a:rPr lang="en-GB" err="1">
                <a:hlinkClick r:id="rId4"/>
              </a:rPr>
              <a:t>Scribbr</a:t>
            </a:r>
            <a:r>
              <a:rPr lang="en-GB">
                <a:hlinkClick r:id="rId4"/>
              </a:rPr>
              <a:t> 🎓 - YouTube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26</a:t>
            </a:fld>
            <a:endParaRPr lang="en-GB"/>
          </a:p>
        </p:txBody>
      </p:sp>
    </p:spTree>
    <p:extLst>
      <p:ext uri="{BB962C8B-B14F-4D97-AF65-F5344CB8AC3E}">
        <p14:creationId xmlns:p14="http://schemas.microsoft.com/office/powerpoint/2010/main" val="30956996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What is Critical Thinking? - YouTube</a:t>
            </a:r>
            <a:endParaRPr lang="en-GB"/>
          </a:p>
        </p:txBody>
      </p:sp>
      <p:sp>
        <p:nvSpPr>
          <p:cNvPr id="4" name="Slide Number Placeholder 3"/>
          <p:cNvSpPr>
            <a:spLocks noGrp="1"/>
          </p:cNvSpPr>
          <p:nvPr>
            <p:ph type="sldNum" sz="quarter" idx="5"/>
          </p:nvPr>
        </p:nvSpPr>
        <p:spPr/>
        <p:txBody>
          <a:bodyPr/>
          <a:lstStyle/>
          <a:p>
            <a:fld id="{17EA8173-6EA7-483C-A1E0-CFB4950086E9}" type="slidenum">
              <a:rPr lang="en-GB" smtClean="0"/>
              <a:t>27</a:t>
            </a:fld>
            <a:endParaRPr lang="en-GB"/>
          </a:p>
        </p:txBody>
      </p:sp>
    </p:spTree>
    <p:extLst>
      <p:ext uri="{BB962C8B-B14F-4D97-AF65-F5344CB8AC3E}">
        <p14:creationId xmlns:p14="http://schemas.microsoft.com/office/powerpoint/2010/main" val="8766584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27/10/2025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27/10/2025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27/10/2025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27/10/2025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27/10/2025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27/10/2025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27/10/2025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kingsfund.org.uk/publications/delivering-better-services-people-long-term-condition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coalitionforpersonalisedcare.org.uk/wp-content/uploads/2021/07/C4PCCo-production-model.pdf"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scie.org.uk/co-production/what-how/"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www.scie.org.uk/" TargetMode="External"/><Relationship Id="rId4" Type="http://schemas.openxmlformats.org/officeDocument/2006/relationships/hyperlink" Target="https://www.scie.org.uk/co-production/"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england.nhs.uk/personalisedcare/comprehensive-model-of-personalised-care/"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health.org.uk/publications/a-practical-guide-to-self-management-support" TargetMode="External"/><Relationship Id="rId2" Type="http://schemas.openxmlformats.org/officeDocument/2006/relationships/hyperlink" Target="https://www.england.nhs.uk/wp-content/uploads/2020/03/supported-self-management-summary-guide.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ncbi.nlm.nih.gov/pmc/articles/PMC2071971/pdf/bmj-335-7627-ac-00968.pdf"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who.int/health-topics/self-care#tab=tab_1"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youtube.com/watch?v=Uk1pq8sb-eo"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www.youtube.com/watch?v=uQhVDH9p7aU"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youtube.com/watch?v=HnJ1bqXUnIM"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DhMl3eIcGbI" TargetMode="External"/><Relationship Id="rId2" Type="http://schemas.openxmlformats.org/officeDocument/2006/relationships/hyperlink" Target="https://www.youtube.com/watch?v=oiM0x0ApVL8"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1916832"/>
            <a:ext cx="7992888" cy="1440160"/>
          </a:xfrm>
        </p:spPr>
        <p:txBody>
          <a:bodyPr>
            <a:noAutofit/>
          </a:bodyPr>
          <a:lstStyle/>
          <a:p>
            <a:br>
              <a:rPr lang="en-GB" sz="3600" b="1" i="1">
                <a:solidFill>
                  <a:schemeClr val="bg1"/>
                </a:solidFill>
              </a:rPr>
            </a:br>
            <a:br>
              <a:rPr lang="en-GB" sz="3600" b="1" i="1">
                <a:solidFill>
                  <a:schemeClr val="bg1"/>
                </a:solidFill>
                <a:latin typeface="Arial" panose="020B0604020202020204" pitchFamily="34" charset="0"/>
                <a:cs typeface="Arial" panose="020B0604020202020204" pitchFamily="34" charset="0"/>
              </a:rPr>
            </a:br>
            <a:r>
              <a:rPr lang="en-GB" sz="3600" b="1">
                <a:solidFill>
                  <a:schemeClr val="bg1"/>
                </a:solidFill>
                <a:latin typeface="Arial" panose="020B0604020202020204" pitchFamily="34" charset="0"/>
                <a:cs typeface="Arial" panose="020B0604020202020204" pitchFamily="34" charset="0"/>
              </a:rPr>
              <a:t>Community Care and Management of Longer-term Conditions</a:t>
            </a:r>
            <a:br>
              <a:rPr lang="en-GB" sz="3600" b="1" i="1">
                <a:solidFill>
                  <a:schemeClr val="bg1"/>
                </a:solidFill>
              </a:rPr>
            </a:br>
            <a:br>
              <a:rPr lang="en-GB" sz="3600" b="1" i="1">
                <a:solidFill>
                  <a:schemeClr val="bg1"/>
                </a:solidFill>
              </a:rPr>
            </a:br>
            <a:br>
              <a:rPr lang="en-GB" sz="3600" b="1">
                <a:solidFill>
                  <a:schemeClr val="bg1"/>
                </a:solidFill>
              </a:rPr>
            </a:br>
            <a:br>
              <a:rPr lang="en-GB" sz="3600" b="1">
                <a:solidFill>
                  <a:schemeClr val="bg1"/>
                </a:solidFill>
              </a:rPr>
            </a:br>
            <a:br>
              <a:rPr lang="en-GB" sz="3600" b="1">
                <a:solidFill>
                  <a:schemeClr val="bg1"/>
                </a:solidFill>
              </a:rPr>
            </a:br>
            <a:r>
              <a:rPr lang="en-GB" sz="3200" b="1">
                <a:solidFill>
                  <a:schemeClr val="bg1"/>
                </a:solidFill>
                <a:latin typeface="Arial" panose="020B0604020202020204" pitchFamily="34" charset="0"/>
                <a:cs typeface="Arial" panose="020B0604020202020204" pitchFamily="34" charset="0"/>
              </a:rPr>
              <a:t>Semester 1</a:t>
            </a:r>
          </a:p>
        </p:txBody>
      </p:sp>
      <p:sp>
        <p:nvSpPr>
          <p:cNvPr id="3" name="Title 1">
            <a:extLst>
              <a:ext uri="{FF2B5EF4-FFF2-40B4-BE49-F238E27FC236}">
                <a16:creationId xmlns:a16="http://schemas.microsoft.com/office/drawing/2014/main" id="{77A4DBEA-D6A2-4952-8612-2F1B35E2CE46}"/>
              </a:ext>
            </a:extLst>
          </p:cNvPr>
          <p:cNvSpPr txBox="1">
            <a:spLocks/>
          </p:cNvSpPr>
          <p:nvPr/>
        </p:nvSpPr>
        <p:spPr>
          <a:xfrm>
            <a:off x="251520" y="5445224"/>
            <a:ext cx="7992888" cy="64807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endParaRPr lang="en-GB" sz="2000" b="1">
              <a:solidFill>
                <a:schemeClr val="bg1"/>
              </a:solidFill>
            </a:endParaRPr>
          </a:p>
        </p:txBody>
      </p:sp>
      <p:sp>
        <p:nvSpPr>
          <p:cNvPr id="4" name="Rectangle 3">
            <a:extLst>
              <a:ext uri="{FF2B5EF4-FFF2-40B4-BE49-F238E27FC236}">
                <a16:creationId xmlns:a16="http://schemas.microsoft.com/office/drawing/2014/main" id="{63DE40DA-47CD-4349-9D54-BB22EFAEF32A}"/>
              </a:ext>
            </a:extLst>
          </p:cNvPr>
          <p:cNvSpPr/>
          <p:nvPr/>
        </p:nvSpPr>
        <p:spPr>
          <a:xfrm>
            <a:off x="1187624" y="3064605"/>
            <a:ext cx="7416824" cy="1077218"/>
          </a:xfrm>
          <a:prstGeom prst="rect">
            <a:avLst/>
          </a:prstGeom>
        </p:spPr>
        <p:txBody>
          <a:bodyPr wrap="square">
            <a:spAutoFit/>
          </a:bodyPr>
          <a:lstStyle/>
          <a:p>
            <a:pPr algn="ctr"/>
            <a:r>
              <a:rPr lang="en-GB" sz="3200" b="1" i="1">
                <a:solidFill>
                  <a:schemeClr val="bg1"/>
                </a:solidFill>
                <a:latin typeface="Arial" panose="020B0604020202020204" pitchFamily="34" charset="0"/>
                <a:cs typeface="Arial" panose="020B0604020202020204" pitchFamily="34" charset="0"/>
              </a:rPr>
              <a:t>Assessment Workshop Component 2</a:t>
            </a:r>
          </a:p>
          <a:p>
            <a:pPr algn="ctr"/>
            <a:r>
              <a:rPr lang="en-GB" sz="3200" b="1" i="1">
                <a:solidFill>
                  <a:schemeClr val="bg1"/>
                </a:solidFill>
                <a:latin typeface="Arial" panose="020B0604020202020204" pitchFamily="34" charset="0"/>
                <a:cs typeface="Arial" panose="020B0604020202020204" pitchFamily="34" charset="0"/>
              </a:rPr>
              <a:t>Individual Presentation</a:t>
            </a:r>
          </a:p>
        </p:txBody>
      </p:sp>
      <p:sp>
        <p:nvSpPr>
          <p:cNvPr id="5" name="TextBox 4">
            <a:extLst>
              <a:ext uri="{FF2B5EF4-FFF2-40B4-BE49-F238E27FC236}">
                <a16:creationId xmlns:a16="http://schemas.microsoft.com/office/drawing/2014/main" id="{ADFE276F-6869-41C6-B887-3EC4A210430D}"/>
              </a:ext>
            </a:extLst>
          </p:cNvPr>
          <p:cNvSpPr txBox="1"/>
          <p:nvPr/>
        </p:nvSpPr>
        <p:spPr>
          <a:xfrm>
            <a:off x="107504" y="5508521"/>
            <a:ext cx="2664296" cy="400110"/>
          </a:xfrm>
          <a:prstGeom prst="rect">
            <a:avLst/>
          </a:prstGeom>
          <a:noFill/>
        </p:spPr>
        <p:txBody>
          <a:bodyPr wrap="square">
            <a:spAutoFit/>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GB" sz="20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rPr>
              <a:t>©Dr Aishat Bakre</a:t>
            </a:r>
            <a:endParaRPr kumimoji="0" lang="en-GB" sz="2000" b="0" i="0" u="none" strike="noStrike" kern="1200" cap="none" spc="0" normalizeH="0" baseline="0" noProof="0">
              <a:ln>
                <a:noFill/>
              </a:ln>
              <a:solidFill>
                <a:prstClr val="black">
                  <a:tint val="75000"/>
                </a:prstClr>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9568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284CC-33D5-13DA-B2ED-25F00A71DB84}"/>
              </a:ext>
            </a:extLst>
          </p:cNvPr>
          <p:cNvSpPr>
            <a:spLocks noGrp="1"/>
          </p:cNvSpPr>
          <p:nvPr>
            <p:ph type="title"/>
          </p:nvPr>
        </p:nvSpPr>
        <p:spPr/>
        <p:txBody>
          <a:bodyPr>
            <a:normAutofit/>
          </a:bodyPr>
          <a:lstStyle/>
          <a:p>
            <a:r>
              <a:rPr lang="en-GB" b="1">
                <a:latin typeface="Arial" panose="020B0604020202020204" pitchFamily="34" charset="0"/>
                <a:cs typeface="Arial" panose="020B0604020202020204" pitchFamily="34" charset="0"/>
              </a:rPr>
              <a:t>Learning outcomes</a:t>
            </a:r>
          </a:p>
        </p:txBody>
      </p:sp>
      <p:sp>
        <p:nvSpPr>
          <p:cNvPr id="3" name="Content Placeholder 2">
            <a:extLst>
              <a:ext uri="{FF2B5EF4-FFF2-40B4-BE49-F238E27FC236}">
                <a16:creationId xmlns:a16="http://schemas.microsoft.com/office/drawing/2014/main" id="{9AD6F64A-255D-C778-4B76-31A5018CDC03}"/>
              </a:ext>
            </a:extLst>
          </p:cNvPr>
          <p:cNvSpPr>
            <a:spLocks noGrp="1"/>
          </p:cNvSpPr>
          <p:nvPr>
            <p:ph idx="1"/>
          </p:nvPr>
        </p:nvSpPr>
        <p:spPr>
          <a:xfrm>
            <a:off x="476250" y="1323976"/>
            <a:ext cx="8229600" cy="3917032"/>
          </a:xfrm>
        </p:spPr>
        <p:txBody>
          <a:bodyPr>
            <a:noAutofit/>
          </a:bodyPr>
          <a:lstStyle/>
          <a:p>
            <a:pPr marL="0" indent="0">
              <a:buNone/>
            </a:pPr>
            <a:r>
              <a:rPr lang="en-GB" sz="1800">
                <a:latin typeface="Arial" panose="020B0604020202020204" pitchFamily="34" charset="0"/>
                <a:cs typeface="Arial" panose="020B0604020202020204" pitchFamily="34" charset="0"/>
              </a:rPr>
              <a:t>Upon successful completion of this module, student should be able to: </a:t>
            </a:r>
          </a:p>
          <a:p>
            <a:pPr marL="0" indent="0">
              <a:buNone/>
            </a:pPr>
            <a:endParaRPr lang="en-GB" sz="1800">
              <a:latin typeface="Arial" panose="020B0604020202020204" pitchFamily="34" charset="0"/>
              <a:cs typeface="Arial" panose="020B0604020202020204" pitchFamily="34" charset="0"/>
            </a:endParaRPr>
          </a:p>
          <a:p>
            <a:pPr lvl="0" algn="just" rtl="0">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physical, psychological, and social impact on individuals and families living with a long-term condition(s) and its treatment.</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assess the key areas of local and national political, health and social care agendas and initiatives relating to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evaluate the skills, values and behaviours required to provide co-productive and traditional models of care as appropriate.</a:t>
            </a:r>
            <a:endParaRPr lang="en-GB" sz="1800">
              <a:effectLst/>
              <a:latin typeface="Arial" panose="020B0604020202020204" pitchFamily="34" charset="0"/>
              <a:ea typeface="Calibri" panose="020F0502020204030204" pitchFamily="34" charset="0"/>
              <a:cs typeface="Arial" panose="020B0604020202020204" pitchFamily="34" charset="0"/>
            </a:endParaRPr>
          </a:p>
          <a:p>
            <a:pPr lvl="0" algn="just">
              <a:lnSpc>
                <a:spcPct val="115000"/>
              </a:lnSpc>
              <a:spcAft>
                <a:spcPts val="1000"/>
              </a:spcAft>
              <a:buFont typeface="Wingdings" panose="05000000000000000000" pitchFamily="2" charset="2"/>
              <a:buChar char="§"/>
            </a:pPr>
            <a:r>
              <a:rPr lang="en-GB" sz="1800">
                <a:effectLst/>
                <a:latin typeface="Arial" panose="020B0604020202020204" pitchFamily="34" charset="0"/>
                <a:ea typeface="Arial" panose="020B0604020202020204" pitchFamily="34" charset="0"/>
                <a:cs typeface="Arial" panose="020B0604020202020204" pitchFamily="34" charset="0"/>
              </a:rPr>
              <a:t>Critically analyse the contribution of empirical evidence and local, national, and international guidelines to informing the delivery of ‘whole person’ care and self-management support for individuals with long term conditions.</a:t>
            </a:r>
            <a:endParaRPr lang="en-GB" sz="180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800">
              <a:cs typeface="Arial" panose="020B0604020202020204" pitchFamily="34" charset="0"/>
            </a:endParaRPr>
          </a:p>
        </p:txBody>
      </p:sp>
    </p:spTree>
    <p:extLst>
      <p:ext uri="{BB962C8B-B14F-4D97-AF65-F5344CB8AC3E}">
        <p14:creationId xmlns:p14="http://schemas.microsoft.com/office/powerpoint/2010/main" val="312796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Module Summary</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fontScale="92500" lnSpcReduction="10000"/>
          </a:bodyPr>
          <a:lstStyle/>
          <a:p>
            <a:pPr>
              <a:buFont typeface="Wingdings" panose="05000000000000000000" pitchFamily="2" charset="2"/>
              <a:buChar char="§"/>
            </a:pPr>
            <a:r>
              <a:rPr lang="en-GB" sz="2600">
                <a:latin typeface="Arial" panose="020B0604020202020204" pitchFamily="34" charset="0"/>
                <a:cs typeface="Arial" panose="020B0604020202020204" pitchFamily="34" charset="0"/>
              </a:rPr>
              <a:t>The module aims overall to develop student understanding of the theories, values and policies in managing patients with longer term conditions in different healthcare settings.</a:t>
            </a:r>
          </a:p>
          <a:p>
            <a:pPr>
              <a:buFont typeface="Wingdings" panose="05000000000000000000" pitchFamily="2" charset="2"/>
              <a:buChar char="§"/>
            </a:pPr>
            <a:r>
              <a:rPr lang="en-GB" sz="2600">
                <a:latin typeface="Arial" panose="020B0604020202020204" pitchFamily="34" charset="0"/>
                <a:cs typeface="Arial" panose="020B0604020202020204" pitchFamily="34" charset="0"/>
              </a:rPr>
              <a:t>To gain an understanding of healthcare work across traditional primary/secondary/social care boundaries and collaborate with patients/carers and other professionals within the NHS, social and private/voluntary sector to continuously improve the information, support, care, and person-centred approaches to treatment of people living with long term conditions. </a:t>
            </a:r>
            <a:endParaRPr lang="en-GB" sz="2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363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4,000+ Recap Stock Photos, Pictures &amp; Royalty-Free Images ...">
            <a:extLst>
              <a:ext uri="{FF2B5EF4-FFF2-40B4-BE49-F238E27FC236}">
                <a16:creationId xmlns:a16="http://schemas.microsoft.com/office/drawing/2014/main" id="{EE0E1025-66C2-7168-7CA2-D577F6A023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766" y="1108953"/>
            <a:ext cx="7188740" cy="3968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3949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C0C89-A654-9474-8EB9-AF58EB41BB1C}"/>
              </a:ext>
            </a:extLst>
          </p:cNvPr>
          <p:cNvSpPr>
            <a:spLocks noGrp="1"/>
          </p:cNvSpPr>
          <p:nvPr>
            <p:ph type="title"/>
          </p:nvPr>
        </p:nvSpPr>
        <p:spPr/>
        <p:txBody>
          <a:bodyPr/>
          <a:lstStyle/>
          <a:p>
            <a:r>
              <a:rPr lang="en-GB" b="1">
                <a:latin typeface="Arial" panose="020B0604020202020204" pitchFamily="34" charset="0"/>
                <a:cs typeface="Arial" panose="020B0604020202020204" pitchFamily="34" charset="0"/>
              </a:rPr>
              <a:t>Aims of the Session</a:t>
            </a:r>
          </a:p>
        </p:txBody>
      </p:sp>
      <p:sp>
        <p:nvSpPr>
          <p:cNvPr id="3" name="Content Placeholder 2">
            <a:extLst>
              <a:ext uri="{FF2B5EF4-FFF2-40B4-BE49-F238E27FC236}">
                <a16:creationId xmlns:a16="http://schemas.microsoft.com/office/drawing/2014/main" id="{4B04E91D-47BD-D9CB-4F50-623E3026B562}"/>
              </a:ext>
            </a:extLst>
          </p:cNvPr>
          <p:cNvSpPr>
            <a:spLocks noGrp="1"/>
          </p:cNvSpPr>
          <p:nvPr>
            <p:ph idx="1"/>
          </p:nvPr>
        </p:nvSpPr>
        <p:spPr/>
        <p:txBody>
          <a:bodyPr>
            <a:normAutofit/>
          </a:bodyPr>
          <a:lstStyle/>
          <a:p>
            <a:pPr marL="0" indent="0">
              <a:buNone/>
            </a:pPr>
            <a:r>
              <a:rPr lang="en-GB" sz="2400">
                <a:latin typeface="Arial" panose="020B0604020202020204" pitchFamily="34" charset="0"/>
                <a:cs typeface="Arial" panose="020B0604020202020204" pitchFamily="34" charset="0"/>
              </a:rPr>
              <a:t>To understand</a:t>
            </a:r>
          </a:p>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What is expected in the assessment?</a:t>
            </a:r>
          </a:p>
          <a:p>
            <a:pPr marL="342900" indent="-342900">
              <a:buFont typeface="Wingdings" panose="05000000000000000000" pitchFamily="2" charset="2"/>
              <a:buChar char="§"/>
            </a:pPr>
            <a:r>
              <a:rPr lang="en-GB" sz="2400">
                <a:latin typeface="Arial" panose="020B0604020202020204" pitchFamily="34" charset="0"/>
                <a:cs typeface="Arial" panose="020B0604020202020204" pitchFamily="34" charset="0"/>
              </a:rPr>
              <a:t>What is an individual presentation?</a:t>
            </a:r>
          </a:p>
        </p:txBody>
      </p:sp>
    </p:spTree>
    <p:extLst>
      <p:ext uri="{BB962C8B-B14F-4D97-AF65-F5344CB8AC3E}">
        <p14:creationId xmlns:p14="http://schemas.microsoft.com/office/powerpoint/2010/main" val="1460264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What does the assessment entails?</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Tree>
    <p:extLst>
      <p:ext uri="{BB962C8B-B14F-4D97-AF65-F5344CB8AC3E}">
        <p14:creationId xmlns:p14="http://schemas.microsoft.com/office/powerpoint/2010/main" val="1305936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BDBFC3-A853-9B2D-A5DF-A2A932B08C83}"/>
              </a:ext>
            </a:extLst>
          </p:cNvPr>
          <p:cNvSpPr>
            <a:spLocks noGrp="1"/>
          </p:cNvSpPr>
          <p:nvPr>
            <p:ph type="title"/>
          </p:nvPr>
        </p:nvSpPr>
        <p:spPr/>
        <p:txBody>
          <a:bodyPr/>
          <a:lstStyle/>
          <a:p>
            <a:r>
              <a:rPr lang="en-GB" b="1"/>
              <a:t>Task</a:t>
            </a:r>
          </a:p>
        </p:txBody>
      </p:sp>
      <p:sp>
        <p:nvSpPr>
          <p:cNvPr id="3" name="Content Placeholder 2">
            <a:extLst>
              <a:ext uri="{FF2B5EF4-FFF2-40B4-BE49-F238E27FC236}">
                <a16:creationId xmlns:a16="http://schemas.microsoft.com/office/drawing/2014/main" id="{64F14F38-CB34-E1BF-0CA0-3C77F42B837F}"/>
              </a:ext>
            </a:extLst>
          </p:cNvPr>
          <p:cNvSpPr>
            <a:spLocks noGrp="1"/>
          </p:cNvSpPr>
          <p:nvPr>
            <p:ph idx="1"/>
          </p:nvPr>
        </p:nvSpPr>
        <p:spPr/>
        <p:txBody>
          <a:bodyPr>
            <a:normAutofit/>
          </a:bodyPr>
          <a:lstStyle/>
          <a:p>
            <a:r>
              <a:rPr lang="en-GB"/>
              <a:t>To increase the awareness of a specific long-term condition, </a:t>
            </a:r>
          </a:p>
          <a:p>
            <a:r>
              <a:rPr lang="en-GB"/>
              <a:t>Your task is to prepare an individual presentation focusing on the </a:t>
            </a:r>
            <a:r>
              <a:rPr lang="en-GB" b="1"/>
              <a:t>diagnosis, assessment, treatment, management,</a:t>
            </a:r>
            <a:r>
              <a:rPr lang="en-GB"/>
              <a:t> and </a:t>
            </a:r>
            <a:r>
              <a:rPr lang="en-GB" b="1"/>
              <a:t>prevention</a:t>
            </a:r>
            <a:r>
              <a:rPr lang="en-GB"/>
              <a:t> of a specific long term health conditions in the UK. </a:t>
            </a:r>
          </a:p>
          <a:p>
            <a:endParaRPr lang="en-GB"/>
          </a:p>
          <a:p>
            <a:endParaRPr lang="en-GB"/>
          </a:p>
        </p:txBody>
      </p:sp>
    </p:spTree>
    <p:extLst>
      <p:ext uri="{BB962C8B-B14F-4D97-AF65-F5344CB8AC3E}">
        <p14:creationId xmlns:p14="http://schemas.microsoft.com/office/powerpoint/2010/main" val="1080189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2885A1-ACE4-43AE-A426-741D3EE62839}"/>
              </a:ext>
            </a:extLst>
          </p:cNvPr>
          <p:cNvSpPr>
            <a:spLocks noGrp="1"/>
          </p:cNvSpPr>
          <p:nvPr>
            <p:ph type="title"/>
          </p:nvPr>
        </p:nvSpPr>
        <p:spPr>
          <a:xfrm>
            <a:off x="1119876" y="1214754"/>
            <a:ext cx="6904248" cy="2383035"/>
          </a:xfrm>
        </p:spPr>
        <p:txBody>
          <a:bodyPr anchor="b">
            <a:normAutofit/>
          </a:bodyPr>
          <a:lstStyle/>
          <a:p>
            <a:pPr algn="ctr"/>
            <a:r>
              <a:rPr lang="en-GB" b="1" i="1">
                <a:solidFill>
                  <a:schemeClr val="tx1"/>
                </a:solidFill>
              </a:rPr>
              <a:t>What must the slides contain?</a:t>
            </a:r>
          </a:p>
        </p:txBody>
      </p:sp>
      <p:pic>
        <p:nvPicPr>
          <p:cNvPr id="9" name="Picture 8" descr="A picture containing vector graphics&#10;&#10;Description automatically generated">
            <a:extLst>
              <a:ext uri="{FF2B5EF4-FFF2-40B4-BE49-F238E27FC236}">
                <a16:creationId xmlns:a16="http://schemas.microsoft.com/office/drawing/2014/main" id="{37C711EA-9372-4697-B331-856902736E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82835" y="3669559"/>
            <a:ext cx="1461166" cy="1683411"/>
          </a:xfrm>
          <a:prstGeom prst="rect">
            <a:avLst/>
          </a:prstGeom>
        </p:spPr>
      </p:pic>
    </p:spTree>
    <p:extLst>
      <p:ext uri="{BB962C8B-B14F-4D97-AF65-F5344CB8AC3E}">
        <p14:creationId xmlns:p14="http://schemas.microsoft.com/office/powerpoint/2010/main" val="2554815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7876A-4C84-C9F9-52C4-AC02D888F1F3}"/>
              </a:ext>
            </a:extLst>
          </p:cNvPr>
          <p:cNvSpPr>
            <a:spLocks noGrp="1"/>
          </p:cNvSpPr>
          <p:nvPr>
            <p:ph type="title"/>
          </p:nvPr>
        </p:nvSpPr>
        <p:spPr/>
        <p:txBody>
          <a:bodyPr>
            <a:normAutofit/>
          </a:bodyPr>
          <a:lstStyle/>
          <a:p>
            <a:r>
              <a:rPr lang="en-GB" b="1"/>
              <a:t>Slides contents</a:t>
            </a:r>
          </a:p>
        </p:txBody>
      </p:sp>
      <p:sp>
        <p:nvSpPr>
          <p:cNvPr id="3" name="Content Placeholder 2">
            <a:extLst>
              <a:ext uri="{FF2B5EF4-FFF2-40B4-BE49-F238E27FC236}">
                <a16:creationId xmlns:a16="http://schemas.microsoft.com/office/drawing/2014/main" id="{161ABFD5-C8BE-1562-635D-E7B3742B0512}"/>
              </a:ext>
            </a:extLst>
          </p:cNvPr>
          <p:cNvSpPr>
            <a:spLocks noGrp="1"/>
          </p:cNvSpPr>
          <p:nvPr>
            <p:ph idx="1"/>
          </p:nvPr>
        </p:nvSpPr>
        <p:spPr/>
        <p:txBody>
          <a:bodyPr>
            <a:normAutofit/>
          </a:bodyPr>
          <a:lstStyle/>
          <a:p>
            <a:endParaRPr lang="en-GB"/>
          </a:p>
          <a:p>
            <a:endParaRPr lang="en-GB"/>
          </a:p>
        </p:txBody>
      </p:sp>
      <p:sp>
        <p:nvSpPr>
          <p:cNvPr id="5" name="TextBox 4">
            <a:extLst>
              <a:ext uri="{FF2B5EF4-FFF2-40B4-BE49-F238E27FC236}">
                <a16:creationId xmlns:a16="http://schemas.microsoft.com/office/drawing/2014/main" id="{DC1A1035-50D6-4A9F-F918-2BA4776D4489}"/>
              </a:ext>
            </a:extLst>
          </p:cNvPr>
          <p:cNvSpPr txBox="1"/>
          <p:nvPr/>
        </p:nvSpPr>
        <p:spPr>
          <a:xfrm>
            <a:off x="755576" y="1362124"/>
            <a:ext cx="7272808" cy="3970318"/>
          </a:xfrm>
          <a:prstGeom prst="rect">
            <a:avLst/>
          </a:prstGeom>
          <a:noFill/>
        </p:spPr>
        <p:txBody>
          <a:bodyPr wrap="square">
            <a:spAutoFit/>
          </a:bodyPr>
          <a:lstStyle/>
          <a:p>
            <a:pPr marL="457200"/>
            <a:r>
              <a:rPr lang="en-GB" sz="1800" b="1">
                <a:effectLst/>
                <a:latin typeface="Arial" panose="020B0604020202020204" pitchFamily="34" charset="0"/>
                <a:ea typeface="Times New Roman" panose="02020603050405020304" pitchFamily="18" charset="0"/>
              </a:rPr>
              <a:t>The presentation should include the following</a:t>
            </a:r>
            <a:r>
              <a:rPr lang="en-GB" sz="1800">
                <a:effectLst/>
                <a:latin typeface="Arial" panose="020B0604020202020204" pitchFamily="34" charset="0"/>
                <a:ea typeface="Times New Roman" panose="02020603050405020304" pitchFamily="18" charset="0"/>
              </a:rPr>
              <a:t>:</a:t>
            </a:r>
            <a:endParaRPr lang="en-GB" sz="1200">
              <a:effectLst/>
              <a:latin typeface="Times New Roman" panose="02020603050405020304" pitchFamily="18" charset="0"/>
              <a:ea typeface="Times New Roman" panose="02020603050405020304" pitchFamily="18" charset="0"/>
            </a:endParaRPr>
          </a:p>
          <a:p>
            <a:pPr marL="457200"/>
            <a:r>
              <a:rPr lang="en-GB" sz="1800">
                <a:effectLst/>
                <a:latin typeface="Arial" panose="020B0604020202020204" pitchFamily="34" charset="0"/>
                <a:ea typeface="Times New Roman" panose="02020603050405020304" pitchFamily="18" charset="0"/>
              </a:rPr>
              <a:t> </a:t>
            </a:r>
            <a:endParaRPr lang="en-GB" sz="120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2400">
                <a:effectLst/>
                <a:ea typeface="Times New Roman" panose="02020603050405020304" pitchFamily="18" charset="0"/>
              </a:rPr>
              <a:t>The overview of the chosen long-term condition including the </a:t>
            </a:r>
            <a:r>
              <a:rPr lang="en-GB" sz="2400" b="1" i="1">
                <a:effectLst/>
                <a:ea typeface="Times New Roman" panose="02020603050405020304" pitchFamily="18" charset="0"/>
              </a:rPr>
              <a:t>definition, symptoms and aetiology</a:t>
            </a:r>
            <a:r>
              <a:rPr lang="en-GB" sz="2400" b="1">
                <a:effectLst/>
                <a:ea typeface="Times New Roman" panose="02020603050405020304" pitchFamily="18" charset="0"/>
              </a:rPr>
              <a:t> </a:t>
            </a:r>
            <a:r>
              <a:rPr lang="en-GB" sz="2400">
                <a:effectLst/>
                <a:ea typeface="Times New Roman" panose="02020603050405020304" pitchFamily="18" charset="0"/>
              </a:rPr>
              <a:t>(causes)</a:t>
            </a:r>
          </a:p>
          <a:p>
            <a:pPr marL="342900" lvl="0" indent="-342900">
              <a:buFont typeface="Symbol" panose="05050102010706020507" pitchFamily="18" charset="2"/>
              <a:buChar char=""/>
            </a:pPr>
            <a:r>
              <a:rPr lang="en-GB" sz="2400">
                <a:effectLst/>
                <a:ea typeface="Times New Roman" panose="02020603050405020304" pitchFamily="18" charset="0"/>
              </a:rPr>
              <a:t>How </a:t>
            </a:r>
            <a:r>
              <a:rPr lang="en-GB" sz="2400" b="1" i="1">
                <a:effectLst/>
                <a:ea typeface="Times New Roman" panose="02020603050405020304" pitchFamily="18" charset="0"/>
              </a:rPr>
              <a:t>prevalent</a:t>
            </a:r>
            <a:r>
              <a:rPr lang="en-GB" sz="2400">
                <a:effectLst/>
                <a:ea typeface="Times New Roman" panose="02020603050405020304" pitchFamily="18" charset="0"/>
              </a:rPr>
              <a:t> is the long-term condition in the </a:t>
            </a:r>
            <a:r>
              <a:rPr lang="en-GB" sz="2400" b="1" i="1">
                <a:effectLst/>
                <a:ea typeface="Times New Roman" panose="02020603050405020304" pitchFamily="18" charset="0"/>
              </a:rPr>
              <a:t>UK</a:t>
            </a:r>
            <a:r>
              <a:rPr lang="en-GB" sz="2400">
                <a:effectLst/>
                <a:ea typeface="Times New Roman" panose="02020603050405020304" pitchFamily="18" charset="0"/>
              </a:rPr>
              <a:t> and </a:t>
            </a:r>
            <a:r>
              <a:rPr lang="en-GB" sz="2400" b="1" i="1">
                <a:effectLst/>
                <a:ea typeface="Times New Roman" panose="02020603050405020304" pitchFamily="18" charset="0"/>
              </a:rPr>
              <a:t>worldwide</a:t>
            </a:r>
          </a:p>
          <a:p>
            <a:pPr marL="342900" lvl="0" indent="-342900">
              <a:buFont typeface="Symbol" panose="05050102010706020507" pitchFamily="18" charset="2"/>
              <a:buChar char=""/>
            </a:pPr>
            <a:r>
              <a:rPr lang="en-GB" sz="2400" b="1" i="1">
                <a:effectLst/>
                <a:ea typeface="Times New Roman" panose="02020603050405020304" pitchFamily="18" charset="0"/>
              </a:rPr>
              <a:t>Economic</a:t>
            </a:r>
            <a:r>
              <a:rPr lang="en-GB" sz="2400">
                <a:effectLst/>
                <a:ea typeface="Times New Roman" panose="02020603050405020304" pitchFamily="18" charset="0"/>
              </a:rPr>
              <a:t> and </a:t>
            </a:r>
            <a:r>
              <a:rPr lang="en-GB" sz="2400" b="1" i="1">
                <a:effectLst/>
                <a:ea typeface="Times New Roman" panose="02020603050405020304" pitchFamily="18" charset="0"/>
              </a:rPr>
              <a:t>Social</a:t>
            </a:r>
            <a:r>
              <a:rPr lang="en-GB" sz="2400">
                <a:effectLst/>
                <a:ea typeface="Times New Roman" panose="02020603050405020304" pitchFamily="18" charset="0"/>
              </a:rPr>
              <a:t> Burden of the chosen long-term condition</a:t>
            </a:r>
          </a:p>
          <a:p>
            <a:pPr marL="342900" lvl="0" indent="-342900">
              <a:buFont typeface="Symbol" panose="05050102010706020507" pitchFamily="18" charset="2"/>
              <a:buChar char=""/>
            </a:pPr>
            <a:r>
              <a:rPr lang="en-GB" sz="2400" b="1" i="1">
                <a:effectLst/>
                <a:ea typeface="Times New Roman" panose="02020603050405020304" pitchFamily="18" charset="0"/>
              </a:rPr>
              <a:t>Diagnosis</a:t>
            </a:r>
            <a:r>
              <a:rPr lang="en-GB" sz="2400" b="1">
                <a:effectLst/>
                <a:ea typeface="Times New Roman" panose="02020603050405020304" pitchFamily="18" charset="0"/>
              </a:rPr>
              <a:t> </a:t>
            </a:r>
            <a:r>
              <a:rPr lang="en-GB" sz="2400">
                <a:effectLst/>
                <a:ea typeface="Times New Roman" panose="02020603050405020304" pitchFamily="18" charset="0"/>
              </a:rPr>
              <a:t>and </a:t>
            </a:r>
            <a:r>
              <a:rPr lang="en-GB" sz="2400" b="1" i="1">
                <a:effectLst/>
                <a:ea typeface="Times New Roman" panose="02020603050405020304" pitchFamily="18" charset="0"/>
              </a:rPr>
              <a:t>Initial Assessment</a:t>
            </a:r>
            <a:r>
              <a:rPr lang="en-GB" sz="2400" b="1">
                <a:effectLst/>
                <a:ea typeface="Times New Roman" panose="02020603050405020304" pitchFamily="18" charset="0"/>
              </a:rPr>
              <a:t> </a:t>
            </a:r>
            <a:r>
              <a:rPr lang="en-GB" sz="2400">
                <a:effectLst/>
                <a:ea typeface="Times New Roman" panose="02020603050405020304" pitchFamily="18" charset="0"/>
              </a:rPr>
              <a:t>of the chosen long-term condition.</a:t>
            </a:r>
          </a:p>
        </p:txBody>
      </p:sp>
    </p:spTree>
    <p:extLst>
      <p:ext uri="{BB962C8B-B14F-4D97-AF65-F5344CB8AC3E}">
        <p14:creationId xmlns:p14="http://schemas.microsoft.com/office/powerpoint/2010/main" val="2003928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27FBD-B9A8-3D7F-9982-CA33A343BCBE}"/>
              </a:ext>
            </a:extLst>
          </p:cNvPr>
          <p:cNvSpPr>
            <a:spLocks noGrp="1"/>
          </p:cNvSpPr>
          <p:nvPr>
            <p:ph type="title"/>
          </p:nvPr>
        </p:nvSpPr>
        <p:spPr/>
        <p:txBody>
          <a:bodyPr/>
          <a:lstStyle/>
          <a:p>
            <a:r>
              <a:rPr lang="en-GB" b="1"/>
              <a:t>Slides contents</a:t>
            </a:r>
          </a:p>
        </p:txBody>
      </p:sp>
      <p:sp>
        <p:nvSpPr>
          <p:cNvPr id="3" name="Content Placeholder 2">
            <a:extLst>
              <a:ext uri="{FF2B5EF4-FFF2-40B4-BE49-F238E27FC236}">
                <a16:creationId xmlns:a16="http://schemas.microsoft.com/office/drawing/2014/main" id="{DD4F47B8-8B3E-9FEB-4056-35F842E2085C}"/>
              </a:ext>
            </a:extLst>
          </p:cNvPr>
          <p:cNvSpPr>
            <a:spLocks noGrp="1"/>
          </p:cNvSpPr>
          <p:nvPr>
            <p:ph idx="1"/>
          </p:nvPr>
        </p:nvSpPr>
        <p:spPr>
          <a:xfrm>
            <a:off x="457200" y="1628800"/>
            <a:ext cx="8229600" cy="3917032"/>
          </a:xfrm>
        </p:spPr>
        <p:txBody>
          <a:bodyPr/>
          <a:lstStyle/>
          <a:p>
            <a:pPr marL="342900" lvl="0" indent="-342900" rtl="0">
              <a:buFont typeface="Symbol" panose="05050102010706020507" pitchFamily="18" charset="2"/>
              <a:buChar char=""/>
            </a:pPr>
            <a:r>
              <a:rPr lang="en-GB" sz="2400">
                <a:effectLst/>
                <a:latin typeface="Arial" panose="020B0604020202020204" pitchFamily="34" charset="0"/>
                <a:ea typeface="Times New Roman" panose="02020603050405020304" pitchFamily="18" charset="0"/>
              </a:rPr>
              <a:t>Management of the Long-term condition following a specific </a:t>
            </a:r>
            <a:r>
              <a:rPr lang="en-GB" sz="2400" b="1" i="1">
                <a:effectLst/>
                <a:latin typeface="Arial" panose="020B0604020202020204" pitchFamily="34" charset="0"/>
                <a:ea typeface="Times New Roman" panose="02020603050405020304" pitchFamily="18" charset="0"/>
              </a:rPr>
              <a:t>UK guidance</a:t>
            </a:r>
            <a:r>
              <a:rPr lang="en-GB" sz="2400">
                <a:effectLst/>
                <a:latin typeface="Arial" panose="020B0604020202020204" pitchFamily="34" charset="0"/>
                <a:ea typeface="Times New Roman" panose="02020603050405020304" pitchFamily="18" charset="0"/>
              </a:rPr>
              <a:t>. </a:t>
            </a:r>
          </a:p>
          <a:p>
            <a:pPr marL="342900" lvl="0" indent="-342900" rtl="0">
              <a:buFont typeface="Symbol" panose="05050102010706020507" pitchFamily="18" charset="2"/>
              <a:buChar char=""/>
            </a:pPr>
            <a:r>
              <a:rPr lang="en-GB" sz="2400">
                <a:effectLst/>
                <a:latin typeface="Arial" panose="020B0604020202020204" pitchFamily="34" charset="0"/>
                <a:ea typeface="Times New Roman" panose="02020603050405020304" pitchFamily="18" charset="0"/>
              </a:rPr>
              <a:t>You should determine which current </a:t>
            </a:r>
            <a:r>
              <a:rPr lang="en-GB" sz="2400" b="1" i="1">
                <a:effectLst/>
                <a:latin typeface="Arial" panose="020B0604020202020204" pitchFamily="34" charset="0"/>
                <a:ea typeface="Times New Roman" panose="02020603050405020304" pitchFamily="18" charset="0"/>
              </a:rPr>
              <a:t>models and frameworks </a:t>
            </a:r>
            <a:r>
              <a:rPr lang="en-GB" sz="2400">
                <a:effectLst/>
                <a:latin typeface="Arial" panose="020B0604020202020204" pitchFamily="34" charset="0"/>
                <a:ea typeface="Times New Roman" panose="02020603050405020304" pitchFamily="18" charset="0"/>
              </a:rPr>
              <a:t>that have been or can be implemented within current practice to improve outcomes for patients affected by the long-term conditions.</a:t>
            </a:r>
            <a:endParaRPr lang="en-GB" sz="160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2400" b="1" i="1">
                <a:effectLst/>
                <a:latin typeface="Arial" panose="020B0604020202020204" pitchFamily="34" charset="0"/>
                <a:ea typeface="Times New Roman" panose="02020603050405020304" pitchFamily="18" charset="0"/>
              </a:rPr>
              <a:t>Treatment</a:t>
            </a:r>
            <a:r>
              <a:rPr lang="en-GB" sz="2400" b="1">
                <a:effectLst/>
                <a:latin typeface="Arial" panose="020B0604020202020204" pitchFamily="34" charset="0"/>
                <a:ea typeface="Times New Roman" panose="02020603050405020304" pitchFamily="18" charset="0"/>
              </a:rPr>
              <a:t> </a:t>
            </a:r>
            <a:r>
              <a:rPr lang="en-GB" sz="2400">
                <a:effectLst/>
                <a:latin typeface="Arial" panose="020B0604020202020204" pitchFamily="34" charset="0"/>
                <a:ea typeface="Times New Roman" panose="02020603050405020304" pitchFamily="18" charset="0"/>
              </a:rPr>
              <a:t>option available for the long-term condition in the United Kingdom</a:t>
            </a:r>
            <a:endParaRPr lang="en-GB" sz="1600">
              <a:effectLst/>
              <a:latin typeface="Times New Roman" panose="02020603050405020304" pitchFamily="18" charset="0"/>
              <a:ea typeface="Times New Roman" panose="02020603050405020304" pitchFamily="18" charset="0"/>
            </a:endParaRPr>
          </a:p>
          <a:p>
            <a:endParaRPr lang="en-GB"/>
          </a:p>
        </p:txBody>
      </p:sp>
    </p:spTree>
    <p:extLst>
      <p:ext uri="{BB962C8B-B14F-4D97-AF65-F5344CB8AC3E}">
        <p14:creationId xmlns:p14="http://schemas.microsoft.com/office/powerpoint/2010/main" val="3648668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DC036-C8E7-68F4-43B0-40E1C59EBFE7}"/>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A4701D8C-D712-17B2-28B2-9AFAAF9CFBF3}"/>
              </a:ext>
            </a:extLst>
          </p:cNvPr>
          <p:cNvSpPr>
            <a:spLocks noGrp="1"/>
          </p:cNvSpPr>
          <p:nvPr>
            <p:ph idx="1"/>
          </p:nvPr>
        </p:nvSpPr>
        <p:spPr/>
        <p:txBody>
          <a:bodyPr>
            <a:normAutofit fontScale="85000" lnSpcReduction="20000"/>
          </a:bodyPr>
          <a:lstStyle/>
          <a:p>
            <a:r>
              <a:rPr lang="en-GB"/>
              <a:t>Working independently  explore the document in the link below </a:t>
            </a:r>
          </a:p>
          <a:p>
            <a:endParaRPr lang="en-GB"/>
          </a:p>
          <a:p>
            <a:r>
              <a:rPr lang="en-GB"/>
              <a:t>Delivering better services for people with long-term conditions: Building the house of care</a:t>
            </a:r>
          </a:p>
          <a:p>
            <a:r>
              <a:rPr lang="en-GB">
                <a:hlinkClick r:id="rId2"/>
              </a:rPr>
              <a:t>https://www.kingsfund.org.uk/publications/delivering-better-services-people-long-term-conditions</a:t>
            </a:r>
            <a:endParaRPr lang="en-GB"/>
          </a:p>
          <a:p>
            <a:endParaRPr lang="en-GB"/>
          </a:p>
          <a:p>
            <a:pPr marL="0" indent="0">
              <a:buNone/>
            </a:pPr>
            <a:endParaRPr lang="en-GB"/>
          </a:p>
          <a:p>
            <a:pPr marL="0" indent="0" algn="ctr">
              <a:buNone/>
            </a:pPr>
            <a:r>
              <a:rPr lang="en-GB" sz="2800" b="1"/>
              <a:t>Feedback your findings to the whole class</a:t>
            </a:r>
          </a:p>
        </p:txBody>
      </p:sp>
    </p:spTree>
    <p:extLst>
      <p:ext uri="{BB962C8B-B14F-4D97-AF65-F5344CB8AC3E}">
        <p14:creationId xmlns:p14="http://schemas.microsoft.com/office/powerpoint/2010/main" val="37839412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AE137-5C9E-CEAF-4406-A2599103F90F}"/>
              </a:ext>
            </a:extLst>
          </p:cNvPr>
          <p:cNvSpPr>
            <a:spLocks noGrp="1"/>
          </p:cNvSpPr>
          <p:nvPr>
            <p:ph type="title"/>
          </p:nvPr>
        </p:nvSpPr>
        <p:spPr/>
        <p:txBody>
          <a:bodyPr/>
          <a:lstStyle/>
          <a:p>
            <a:r>
              <a:rPr lang="en-GB" b="1"/>
              <a:t>Slides contents</a:t>
            </a:r>
            <a:endParaRPr lang="en-GB"/>
          </a:p>
        </p:txBody>
      </p:sp>
      <p:sp>
        <p:nvSpPr>
          <p:cNvPr id="3" name="Content Placeholder 2">
            <a:extLst>
              <a:ext uri="{FF2B5EF4-FFF2-40B4-BE49-F238E27FC236}">
                <a16:creationId xmlns:a16="http://schemas.microsoft.com/office/drawing/2014/main" id="{8A85E532-5933-2AE3-95DE-B46F7B566FFB}"/>
              </a:ext>
            </a:extLst>
          </p:cNvPr>
          <p:cNvSpPr>
            <a:spLocks noGrp="1"/>
          </p:cNvSpPr>
          <p:nvPr>
            <p:ph idx="1"/>
          </p:nvPr>
        </p:nvSpPr>
        <p:spPr/>
        <p:txBody>
          <a:bodyPr/>
          <a:lstStyle/>
          <a:p>
            <a:pPr marL="342900" lvl="0" indent="-342900" rtl="0">
              <a:buFont typeface="Symbol" panose="05050102010706020507" pitchFamily="18" charset="2"/>
              <a:buChar char=""/>
            </a:pPr>
            <a:r>
              <a:rPr lang="en-GB" sz="2800">
                <a:effectLst/>
                <a:ea typeface="Times New Roman" panose="02020603050405020304" pitchFamily="18" charset="0"/>
              </a:rPr>
              <a:t>Highlight the </a:t>
            </a:r>
            <a:r>
              <a:rPr lang="en-GB" sz="2800" b="1" i="1">
                <a:effectLst/>
                <a:ea typeface="Times New Roman" panose="02020603050405020304" pitchFamily="18" charset="0"/>
              </a:rPr>
              <a:t>comorbidity</a:t>
            </a:r>
            <a:r>
              <a:rPr lang="en-GB" sz="2800">
                <a:effectLst/>
                <a:ea typeface="Times New Roman" panose="02020603050405020304" pitchFamily="18" charset="0"/>
              </a:rPr>
              <a:t> that can accompany your chosen long-term condition.</a:t>
            </a:r>
          </a:p>
          <a:p>
            <a:pPr marL="342900" lvl="0" indent="-342900">
              <a:buFont typeface="Symbol" panose="05050102010706020507" pitchFamily="18" charset="2"/>
              <a:buChar char=""/>
            </a:pPr>
            <a:r>
              <a:rPr lang="en-GB" sz="2800">
                <a:effectLst/>
                <a:ea typeface="Times New Roman" panose="02020603050405020304" pitchFamily="18" charset="0"/>
              </a:rPr>
              <a:t>How can the long-term condition be </a:t>
            </a:r>
            <a:r>
              <a:rPr lang="en-GB" sz="2800" b="1" i="1">
                <a:effectLst/>
                <a:ea typeface="Times New Roman" panose="02020603050405020304" pitchFamily="18" charset="0"/>
              </a:rPr>
              <a:t>prevented</a:t>
            </a:r>
            <a:r>
              <a:rPr lang="en-GB" sz="2800" b="1">
                <a:effectLst/>
                <a:ea typeface="Times New Roman" panose="02020603050405020304" pitchFamily="18" charset="0"/>
              </a:rPr>
              <a:t> </a:t>
            </a:r>
          </a:p>
          <a:p>
            <a:pPr marL="342900" lvl="0" indent="-342900">
              <a:buFont typeface="Symbol" panose="05050102010706020507" pitchFamily="18" charset="2"/>
              <a:buChar char=""/>
            </a:pPr>
            <a:r>
              <a:rPr lang="en-GB" sz="2800">
                <a:effectLst/>
                <a:ea typeface="Times New Roman" panose="02020603050405020304" pitchFamily="18" charset="0"/>
              </a:rPr>
              <a:t>Critically evaluate the </a:t>
            </a:r>
            <a:r>
              <a:rPr lang="en-GB" sz="2800" b="1" i="1">
                <a:effectLst/>
                <a:ea typeface="Times New Roman" panose="02020603050405020304" pitchFamily="18" charset="0"/>
              </a:rPr>
              <a:t>skills, values</a:t>
            </a:r>
            <a:r>
              <a:rPr lang="en-GB" sz="2800">
                <a:effectLst/>
                <a:ea typeface="Times New Roman" panose="02020603050405020304" pitchFamily="18" charset="0"/>
              </a:rPr>
              <a:t> and </a:t>
            </a:r>
            <a:r>
              <a:rPr lang="en-GB" sz="2800" b="1" i="1">
                <a:effectLst/>
                <a:ea typeface="Times New Roman" panose="02020603050405020304" pitchFamily="18" charset="0"/>
              </a:rPr>
              <a:t>behaviours</a:t>
            </a:r>
            <a:r>
              <a:rPr lang="en-GB" sz="2800">
                <a:effectLst/>
                <a:ea typeface="Times New Roman" panose="02020603050405020304" pitchFamily="18" charset="0"/>
              </a:rPr>
              <a:t> required to provide </a:t>
            </a:r>
            <a:r>
              <a:rPr lang="en-GB" sz="2800" b="1" i="1">
                <a:effectLst/>
                <a:ea typeface="Times New Roman" panose="02020603050405020304" pitchFamily="18" charset="0"/>
              </a:rPr>
              <a:t>co-productive care</a:t>
            </a:r>
            <a:r>
              <a:rPr lang="en-GB" sz="2800">
                <a:effectLst/>
                <a:ea typeface="Times New Roman" panose="02020603050405020304" pitchFamily="18" charset="0"/>
              </a:rPr>
              <a:t> to a person suffering from the long-term condition</a:t>
            </a:r>
          </a:p>
          <a:p>
            <a:endParaRPr lang="en-GB"/>
          </a:p>
        </p:txBody>
      </p:sp>
    </p:spTree>
    <p:extLst>
      <p:ext uri="{BB962C8B-B14F-4D97-AF65-F5344CB8AC3E}">
        <p14:creationId xmlns:p14="http://schemas.microsoft.com/office/powerpoint/2010/main" val="29469645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DC036-C8E7-68F4-43B0-40E1C59EBFE7}"/>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A4701D8C-D712-17B2-28B2-9AFAAF9CFBF3}"/>
              </a:ext>
            </a:extLst>
          </p:cNvPr>
          <p:cNvSpPr>
            <a:spLocks noGrp="1"/>
          </p:cNvSpPr>
          <p:nvPr>
            <p:ph idx="1"/>
          </p:nvPr>
        </p:nvSpPr>
        <p:spPr/>
        <p:txBody>
          <a:bodyPr>
            <a:normAutofit/>
          </a:bodyPr>
          <a:lstStyle/>
          <a:p>
            <a:r>
              <a:rPr lang="en-GB"/>
              <a:t>Working independently highlight the </a:t>
            </a:r>
            <a:r>
              <a:rPr lang="en-GB" b="1" i="1"/>
              <a:t>comorbidity</a:t>
            </a:r>
            <a:r>
              <a:rPr lang="en-GB"/>
              <a:t> that can accompany your chosen LTC</a:t>
            </a:r>
          </a:p>
          <a:p>
            <a:endParaRPr lang="en-GB"/>
          </a:p>
          <a:p>
            <a:endParaRPr lang="en-GB"/>
          </a:p>
          <a:p>
            <a:pPr marL="0" indent="0">
              <a:buNone/>
            </a:pPr>
            <a:endParaRPr lang="en-GB"/>
          </a:p>
          <a:p>
            <a:pPr marL="0" indent="0" algn="ctr">
              <a:buNone/>
            </a:pPr>
            <a:r>
              <a:rPr lang="en-GB" sz="2800" b="1"/>
              <a:t>Feedback your findings to the whole class</a:t>
            </a:r>
          </a:p>
        </p:txBody>
      </p:sp>
    </p:spTree>
    <p:extLst>
      <p:ext uri="{BB962C8B-B14F-4D97-AF65-F5344CB8AC3E}">
        <p14:creationId xmlns:p14="http://schemas.microsoft.com/office/powerpoint/2010/main" val="11867525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DC036-C8E7-68F4-43B0-40E1C59EBFE7}"/>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A4701D8C-D712-17B2-28B2-9AFAAF9CFBF3}"/>
              </a:ext>
            </a:extLst>
          </p:cNvPr>
          <p:cNvSpPr>
            <a:spLocks noGrp="1"/>
          </p:cNvSpPr>
          <p:nvPr>
            <p:ph idx="1"/>
          </p:nvPr>
        </p:nvSpPr>
        <p:spPr/>
        <p:txBody>
          <a:bodyPr>
            <a:normAutofit/>
          </a:bodyPr>
          <a:lstStyle/>
          <a:p>
            <a:r>
              <a:rPr lang="en-GB"/>
              <a:t>Working independently highlight how your chosen LTC can be </a:t>
            </a:r>
            <a:r>
              <a:rPr lang="en-GB" b="1" i="1"/>
              <a:t>prevented</a:t>
            </a:r>
          </a:p>
          <a:p>
            <a:endParaRPr lang="en-GB"/>
          </a:p>
          <a:p>
            <a:endParaRPr lang="en-GB"/>
          </a:p>
          <a:p>
            <a:pPr marL="0" indent="0">
              <a:buNone/>
            </a:pPr>
            <a:endParaRPr lang="en-GB"/>
          </a:p>
          <a:p>
            <a:pPr marL="0" indent="0" algn="ctr">
              <a:buNone/>
            </a:pPr>
            <a:r>
              <a:rPr lang="en-GB" sz="2800" b="1"/>
              <a:t>Feedback your findings to the whole class</a:t>
            </a:r>
          </a:p>
        </p:txBody>
      </p:sp>
    </p:spTree>
    <p:extLst>
      <p:ext uri="{BB962C8B-B14F-4D97-AF65-F5344CB8AC3E}">
        <p14:creationId xmlns:p14="http://schemas.microsoft.com/office/powerpoint/2010/main" val="4110770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10D58-D178-FCEB-5A03-51A20D5C20A1}"/>
              </a:ext>
            </a:extLst>
          </p:cNvPr>
          <p:cNvSpPr>
            <a:spLocks noGrp="1"/>
          </p:cNvSpPr>
          <p:nvPr>
            <p:ph type="title"/>
          </p:nvPr>
        </p:nvSpPr>
        <p:spPr/>
        <p:txBody>
          <a:bodyPr/>
          <a:lstStyle/>
          <a:p>
            <a:r>
              <a:rPr lang="en-GB" b="1"/>
              <a:t>Co-Production model</a:t>
            </a:r>
          </a:p>
        </p:txBody>
      </p:sp>
      <p:sp>
        <p:nvSpPr>
          <p:cNvPr id="3" name="Content Placeholder 2">
            <a:extLst>
              <a:ext uri="{FF2B5EF4-FFF2-40B4-BE49-F238E27FC236}">
                <a16:creationId xmlns:a16="http://schemas.microsoft.com/office/drawing/2014/main" id="{D3479F80-714D-E130-AF04-529A739F14CB}"/>
              </a:ext>
            </a:extLst>
          </p:cNvPr>
          <p:cNvSpPr>
            <a:spLocks noGrp="1"/>
          </p:cNvSpPr>
          <p:nvPr>
            <p:ph idx="1"/>
          </p:nvPr>
        </p:nvSpPr>
        <p:spPr/>
        <p:txBody>
          <a:bodyPr>
            <a:normAutofit fontScale="70000" lnSpcReduction="20000"/>
          </a:bodyPr>
          <a:lstStyle/>
          <a:p>
            <a:r>
              <a:rPr lang="en-GB"/>
              <a:t>Co-production model requires ownership for working in collaborative partnership with service users, patients, clients and their families/friends as equal partners. </a:t>
            </a:r>
          </a:p>
          <a:p>
            <a:endParaRPr lang="en-GB"/>
          </a:p>
          <a:p>
            <a:r>
              <a:rPr lang="en-GB"/>
              <a:t>This co-production requires an openness to see that individual’s should be able to express what they want to help meet their needs from supportive and understanding health and social care staff. </a:t>
            </a:r>
          </a:p>
          <a:p>
            <a:endParaRPr lang="en-GB"/>
          </a:p>
          <a:p>
            <a:r>
              <a:rPr lang="en-GB"/>
              <a:t>There has to be a culture of honesty and openness in the way health and social care staff communicate with them. </a:t>
            </a:r>
          </a:p>
          <a:p>
            <a:endParaRPr lang="en-GB"/>
          </a:p>
          <a:p>
            <a:endParaRPr lang="en-GB"/>
          </a:p>
        </p:txBody>
      </p:sp>
      <p:sp>
        <p:nvSpPr>
          <p:cNvPr id="4" name="Slide Number Placeholder 3">
            <a:extLst>
              <a:ext uri="{FF2B5EF4-FFF2-40B4-BE49-F238E27FC236}">
                <a16:creationId xmlns:a16="http://schemas.microsoft.com/office/drawing/2014/main" id="{D938B2AA-1CA4-1D5D-7E9D-294669FE4386}"/>
              </a:ext>
            </a:extLst>
          </p:cNvPr>
          <p:cNvSpPr>
            <a:spLocks noGrp="1"/>
          </p:cNvSpPr>
          <p:nvPr>
            <p:ph type="sldNum" sz="quarter" idx="12"/>
          </p:nvPr>
        </p:nvSpPr>
        <p:spPr/>
        <p:txBody>
          <a:bodyPr/>
          <a:lstStyle/>
          <a:p>
            <a:fld id="{AC82685A-BD3A-4230-8D85-804689F67293}" type="slidenum">
              <a:rPr lang="en-GB" smtClean="0"/>
              <a:t>15</a:t>
            </a:fld>
            <a:endParaRPr lang="en-GB"/>
          </a:p>
        </p:txBody>
      </p:sp>
    </p:spTree>
    <p:extLst>
      <p:ext uri="{BB962C8B-B14F-4D97-AF65-F5344CB8AC3E}">
        <p14:creationId xmlns:p14="http://schemas.microsoft.com/office/powerpoint/2010/main" val="352753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EFAFE-8BD4-11EC-2950-62566DFEAD1B}"/>
              </a:ext>
            </a:extLst>
          </p:cNvPr>
          <p:cNvSpPr>
            <a:spLocks noGrp="1"/>
          </p:cNvSpPr>
          <p:nvPr>
            <p:ph type="title"/>
          </p:nvPr>
        </p:nvSpPr>
        <p:spPr/>
        <p:txBody>
          <a:bodyPr/>
          <a:lstStyle/>
          <a:p>
            <a:r>
              <a:rPr lang="en-GB" b="1"/>
              <a:t>Co-Production model</a:t>
            </a:r>
            <a:endParaRPr lang="en-GB"/>
          </a:p>
        </p:txBody>
      </p:sp>
      <p:sp>
        <p:nvSpPr>
          <p:cNvPr id="3" name="Content Placeholder 2">
            <a:extLst>
              <a:ext uri="{FF2B5EF4-FFF2-40B4-BE49-F238E27FC236}">
                <a16:creationId xmlns:a16="http://schemas.microsoft.com/office/drawing/2014/main" id="{86A919C6-B5EA-D953-BEA9-17B26628737F}"/>
              </a:ext>
            </a:extLst>
          </p:cNvPr>
          <p:cNvSpPr>
            <a:spLocks noGrp="1"/>
          </p:cNvSpPr>
          <p:nvPr>
            <p:ph idx="1"/>
          </p:nvPr>
        </p:nvSpPr>
        <p:spPr>
          <a:xfrm>
            <a:off x="457200" y="1600200"/>
            <a:ext cx="8229600" cy="4061047"/>
          </a:xfrm>
        </p:spPr>
        <p:txBody>
          <a:bodyPr>
            <a:normAutofit fontScale="70000" lnSpcReduction="20000"/>
          </a:bodyPr>
          <a:lstStyle/>
          <a:p>
            <a:r>
              <a:rPr lang="en-GB"/>
              <a:t>Co-production recognises that there is a sharing of power in respect of decisions made about what is to be achieved to meet the individual’s needs. </a:t>
            </a:r>
          </a:p>
          <a:p>
            <a:endParaRPr lang="en-GB"/>
          </a:p>
          <a:p>
            <a:r>
              <a:rPr lang="en-GB"/>
              <a:t>It requires a commitment to good open communication channels. </a:t>
            </a:r>
          </a:p>
          <a:p>
            <a:endParaRPr lang="en-GB"/>
          </a:p>
          <a:p>
            <a:r>
              <a:rPr lang="en-GB"/>
              <a:t>It recognises that individuals are in the best position to express what they want to do to help them meet their needs. </a:t>
            </a:r>
          </a:p>
          <a:p>
            <a:endParaRPr lang="en-GB"/>
          </a:p>
          <a:p>
            <a:r>
              <a:rPr lang="en-GB"/>
              <a:t>This means that their views, wishes and feelings are taken into consideration and are valued and respected. </a:t>
            </a:r>
          </a:p>
          <a:p>
            <a:endParaRPr lang="en-GB"/>
          </a:p>
        </p:txBody>
      </p:sp>
      <p:sp>
        <p:nvSpPr>
          <p:cNvPr id="4" name="Slide Number Placeholder 3">
            <a:extLst>
              <a:ext uri="{FF2B5EF4-FFF2-40B4-BE49-F238E27FC236}">
                <a16:creationId xmlns:a16="http://schemas.microsoft.com/office/drawing/2014/main" id="{52B03AF0-C1A8-6076-ABD4-2F7776C34853}"/>
              </a:ext>
            </a:extLst>
          </p:cNvPr>
          <p:cNvSpPr>
            <a:spLocks noGrp="1"/>
          </p:cNvSpPr>
          <p:nvPr>
            <p:ph type="sldNum" sz="quarter" idx="12"/>
          </p:nvPr>
        </p:nvSpPr>
        <p:spPr/>
        <p:txBody>
          <a:bodyPr/>
          <a:lstStyle/>
          <a:p>
            <a:fld id="{AC82685A-BD3A-4230-8D85-804689F67293}" type="slidenum">
              <a:rPr lang="en-GB" smtClean="0"/>
              <a:t>16</a:t>
            </a:fld>
            <a:endParaRPr lang="en-GB"/>
          </a:p>
        </p:txBody>
      </p:sp>
    </p:spTree>
    <p:extLst>
      <p:ext uri="{BB962C8B-B14F-4D97-AF65-F5344CB8AC3E}">
        <p14:creationId xmlns:p14="http://schemas.microsoft.com/office/powerpoint/2010/main" val="12784391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38E36E4-1022-47AE-C4CF-2A6750A52E11}"/>
              </a:ext>
            </a:extLst>
          </p:cNvPr>
          <p:cNvSpPr>
            <a:spLocks noGrp="1"/>
          </p:cNvSpPr>
          <p:nvPr>
            <p:ph type="sldNum" sz="quarter" idx="12"/>
          </p:nvPr>
        </p:nvSpPr>
        <p:spPr/>
        <p:txBody>
          <a:bodyPr/>
          <a:lstStyle/>
          <a:p>
            <a:fld id="{AC82685A-BD3A-4230-8D85-804689F67293}" type="slidenum">
              <a:rPr lang="en-GB" smtClean="0"/>
              <a:t>17</a:t>
            </a:fld>
            <a:endParaRPr lang="en-GB"/>
          </a:p>
        </p:txBody>
      </p:sp>
      <p:pic>
        <p:nvPicPr>
          <p:cNvPr id="7" name="Picture 6" descr="Graphical user interface&#10;&#10;Description automatically generated with medium confidence">
            <a:extLst>
              <a:ext uri="{FF2B5EF4-FFF2-40B4-BE49-F238E27FC236}">
                <a16:creationId xmlns:a16="http://schemas.microsoft.com/office/drawing/2014/main" id="{92DFAB26-8481-8CA9-6E75-686406D753D1}"/>
              </a:ext>
            </a:extLst>
          </p:cNvPr>
          <p:cNvPicPr>
            <a:picLocks noChangeAspect="1"/>
          </p:cNvPicPr>
          <p:nvPr/>
        </p:nvPicPr>
        <p:blipFill rotWithShape="1">
          <a:blip r:embed="rId3"/>
          <a:srcRect l="22335" t="14418" r="22889" b="11837"/>
          <a:stretch/>
        </p:blipFill>
        <p:spPr bwMode="auto">
          <a:xfrm>
            <a:off x="498376" y="260648"/>
            <a:ext cx="8322096" cy="4752528"/>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52ABA631-4A7B-7F9D-B8E5-51298BBCA90E}"/>
              </a:ext>
            </a:extLst>
          </p:cNvPr>
          <p:cNvSpPr txBox="1"/>
          <p:nvPr/>
        </p:nvSpPr>
        <p:spPr>
          <a:xfrm>
            <a:off x="251520" y="5164750"/>
            <a:ext cx="7920880" cy="369332"/>
          </a:xfrm>
          <a:prstGeom prst="rect">
            <a:avLst/>
          </a:prstGeom>
          <a:noFill/>
        </p:spPr>
        <p:txBody>
          <a:bodyPr wrap="square">
            <a:spAutoFit/>
          </a:bodyPr>
          <a:lstStyle/>
          <a:p>
            <a:r>
              <a:rPr lang="en-GB">
                <a:hlinkClick r:id="rId4"/>
              </a:rPr>
              <a:t>C4CC Steering Group v5 (coalitionforpersonalisedcare.org.uk)</a:t>
            </a:r>
            <a:endParaRPr lang="en-GB"/>
          </a:p>
        </p:txBody>
      </p:sp>
    </p:spTree>
    <p:extLst>
      <p:ext uri="{BB962C8B-B14F-4D97-AF65-F5344CB8AC3E}">
        <p14:creationId xmlns:p14="http://schemas.microsoft.com/office/powerpoint/2010/main" val="24746042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46962-3724-71AD-4C67-AC4626BABC7E}"/>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5E673472-B400-8F56-6106-A13CFB2F16C1}"/>
              </a:ext>
            </a:extLst>
          </p:cNvPr>
          <p:cNvSpPr>
            <a:spLocks noGrp="1"/>
          </p:cNvSpPr>
          <p:nvPr>
            <p:ph idx="1"/>
          </p:nvPr>
        </p:nvSpPr>
        <p:spPr/>
        <p:txBody>
          <a:bodyPr/>
          <a:lstStyle/>
          <a:p>
            <a:r>
              <a:rPr lang="en-GB">
                <a:hlinkClick r:id="rId3"/>
              </a:rPr>
              <a:t>Co-production: what it is and how to do it – SCIE</a:t>
            </a:r>
            <a:endParaRPr lang="en-GB"/>
          </a:p>
          <a:p>
            <a:endParaRPr lang="en-GB"/>
          </a:p>
          <a:p>
            <a:r>
              <a:rPr lang="en-GB">
                <a:hlinkClick r:id="rId4"/>
              </a:rPr>
              <a:t>Co-production – SCIE</a:t>
            </a:r>
            <a:endParaRPr lang="en-GB"/>
          </a:p>
          <a:p>
            <a:r>
              <a:rPr lang="en-GB">
                <a:hlinkClick r:id="rId5"/>
              </a:rPr>
              <a:t>Social Care Institute for Excellence (SCIE)</a:t>
            </a:r>
            <a:endParaRPr lang="en-GB"/>
          </a:p>
        </p:txBody>
      </p:sp>
    </p:spTree>
    <p:extLst>
      <p:ext uri="{BB962C8B-B14F-4D97-AF65-F5344CB8AC3E}">
        <p14:creationId xmlns:p14="http://schemas.microsoft.com/office/powerpoint/2010/main" val="16063638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B4EC5-9DD7-945D-385E-B03DF9E4F7A5}"/>
              </a:ext>
            </a:extLst>
          </p:cNvPr>
          <p:cNvSpPr>
            <a:spLocks noGrp="1"/>
          </p:cNvSpPr>
          <p:nvPr>
            <p:ph type="title"/>
          </p:nvPr>
        </p:nvSpPr>
        <p:spPr/>
        <p:txBody>
          <a:bodyPr/>
          <a:lstStyle/>
          <a:p>
            <a:r>
              <a:rPr lang="en-GB" b="1"/>
              <a:t>Slides contents</a:t>
            </a:r>
            <a:endParaRPr lang="en-GB"/>
          </a:p>
        </p:txBody>
      </p:sp>
      <p:sp>
        <p:nvSpPr>
          <p:cNvPr id="3" name="Content Placeholder 2">
            <a:extLst>
              <a:ext uri="{FF2B5EF4-FFF2-40B4-BE49-F238E27FC236}">
                <a16:creationId xmlns:a16="http://schemas.microsoft.com/office/drawing/2014/main" id="{27B01D87-A416-9B54-5065-BF5B7505DCA6}"/>
              </a:ext>
            </a:extLst>
          </p:cNvPr>
          <p:cNvSpPr>
            <a:spLocks noGrp="1"/>
          </p:cNvSpPr>
          <p:nvPr>
            <p:ph idx="1"/>
          </p:nvPr>
        </p:nvSpPr>
        <p:spPr/>
        <p:txBody>
          <a:bodyPr>
            <a:normAutofit/>
          </a:bodyPr>
          <a:lstStyle/>
          <a:p>
            <a:pPr marL="342900" lvl="0" indent="-342900">
              <a:buFont typeface="Symbol" panose="05050102010706020507" pitchFamily="18" charset="2"/>
              <a:buChar char=""/>
            </a:pPr>
            <a:r>
              <a:rPr lang="en-GB" sz="2800" dirty="0">
                <a:effectLst/>
                <a:ea typeface="Times New Roman" panose="02020603050405020304" pitchFamily="18" charset="0"/>
              </a:rPr>
              <a:t>Provide recommendation of how the </a:t>
            </a:r>
            <a:r>
              <a:rPr lang="en-GB" sz="2800" b="1" i="1" dirty="0">
                <a:effectLst/>
                <a:ea typeface="Times New Roman" panose="02020603050405020304" pitchFamily="18" charset="0"/>
              </a:rPr>
              <a:t>comprehensive model of personalised care and self-management  support can be used in the management</a:t>
            </a:r>
            <a:r>
              <a:rPr lang="en-GB" sz="2800" i="1" dirty="0">
                <a:effectLst/>
                <a:ea typeface="Times New Roman" panose="02020603050405020304" pitchFamily="18" charset="0"/>
              </a:rPr>
              <a:t> </a:t>
            </a:r>
            <a:r>
              <a:rPr lang="en-GB" sz="2800" dirty="0">
                <a:effectLst/>
                <a:ea typeface="Times New Roman" panose="02020603050405020304" pitchFamily="18" charset="0"/>
              </a:rPr>
              <a:t>of the chosen long-term condition drawing on all the  </a:t>
            </a:r>
            <a:r>
              <a:rPr lang="en-GB" sz="2800" b="1" i="1" dirty="0">
                <a:effectLst/>
                <a:ea typeface="Times New Roman" panose="02020603050405020304" pitchFamily="18" charset="0"/>
              </a:rPr>
              <a:t>six evidence-based components</a:t>
            </a:r>
            <a:r>
              <a:rPr lang="en-GB" sz="2800" dirty="0">
                <a:effectLst/>
                <a:ea typeface="Times New Roman" panose="02020603050405020304" pitchFamily="18" charset="0"/>
              </a:rPr>
              <a:t> of the model. </a:t>
            </a:r>
          </a:p>
        </p:txBody>
      </p:sp>
    </p:spTree>
    <p:extLst>
      <p:ext uri="{BB962C8B-B14F-4D97-AF65-F5344CB8AC3E}">
        <p14:creationId xmlns:p14="http://schemas.microsoft.com/office/powerpoint/2010/main" val="2909348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09CA3-6E5F-B04A-A196-9DEF6E033FD8}"/>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69EA519F-ABDD-7BE3-9F82-C569AADE6A07}"/>
              </a:ext>
            </a:extLst>
          </p:cNvPr>
          <p:cNvSpPr>
            <a:spLocks noGrp="1"/>
          </p:cNvSpPr>
          <p:nvPr>
            <p:ph idx="1"/>
          </p:nvPr>
        </p:nvSpPr>
        <p:spPr/>
        <p:txBody>
          <a:bodyPr/>
          <a:lstStyle/>
          <a:p>
            <a:r>
              <a:rPr lang="en-GB"/>
              <a:t>Working independently  explore the document in the link below </a:t>
            </a:r>
          </a:p>
          <a:p>
            <a:pPr marL="0" indent="0">
              <a:buNone/>
            </a:pPr>
            <a:endParaRPr lang="en-GB"/>
          </a:p>
          <a:p>
            <a:r>
              <a:rPr lang="en-GB" sz="2400">
                <a:hlinkClick r:id="rId2"/>
              </a:rPr>
              <a:t>https://www.england.nhs.uk/personalisedcare/comprehensive-model-of-personalised-care/</a:t>
            </a:r>
            <a:endParaRPr lang="en-GB" sz="2400"/>
          </a:p>
          <a:p>
            <a:endParaRPr lang="en-GB" sz="2400"/>
          </a:p>
          <a:p>
            <a:r>
              <a:rPr lang="en-GB"/>
              <a:t>Feedback your findings to the whole class</a:t>
            </a:r>
          </a:p>
          <a:p>
            <a:endParaRPr lang="en-GB"/>
          </a:p>
          <a:p>
            <a:endParaRPr lang="en-GB"/>
          </a:p>
        </p:txBody>
      </p:sp>
    </p:spTree>
    <p:extLst>
      <p:ext uri="{BB962C8B-B14F-4D97-AF65-F5344CB8AC3E}">
        <p14:creationId xmlns:p14="http://schemas.microsoft.com/office/powerpoint/2010/main" val="24681132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38125-E6DB-4EE5-7FC1-97126759EE87}"/>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92F8C4DA-6563-FE6B-7C77-023679F1C500}"/>
              </a:ext>
            </a:extLst>
          </p:cNvPr>
          <p:cNvSpPr>
            <a:spLocks noGrp="1"/>
          </p:cNvSpPr>
          <p:nvPr>
            <p:ph idx="1"/>
          </p:nvPr>
        </p:nvSpPr>
        <p:spPr>
          <a:xfrm>
            <a:off x="457200" y="1417638"/>
            <a:ext cx="8229600" cy="4211637"/>
          </a:xfrm>
        </p:spPr>
        <p:txBody>
          <a:bodyPr>
            <a:normAutofit fontScale="62500" lnSpcReduction="20000"/>
          </a:bodyPr>
          <a:lstStyle/>
          <a:p>
            <a:pPr marL="0" indent="0">
              <a:buNone/>
            </a:pPr>
            <a:r>
              <a:rPr lang="en-GB"/>
              <a:t>Working independently  explore the document in the link below </a:t>
            </a:r>
          </a:p>
          <a:p>
            <a:pPr marL="0" indent="0">
              <a:buNone/>
            </a:pPr>
            <a:endParaRPr lang="en-GB">
              <a:hlinkClick r:id="rId2"/>
            </a:endParaRPr>
          </a:p>
          <a:p>
            <a:r>
              <a:rPr lang="en-GB">
                <a:hlinkClick r:id="rId3"/>
              </a:rPr>
              <a:t>A practical guide to self-management support - The Health Foundation </a:t>
            </a:r>
            <a:endParaRPr lang="en-GB"/>
          </a:p>
          <a:p>
            <a:endParaRPr lang="en-GB" sz="2800" b="1"/>
          </a:p>
          <a:p>
            <a:pPr marL="0" indent="0" algn="ctr">
              <a:buNone/>
            </a:pPr>
            <a:r>
              <a:rPr lang="en-GB" sz="2800" b="1"/>
              <a:t>And </a:t>
            </a:r>
          </a:p>
          <a:p>
            <a:endParaRPr lang="en-GB" sz="2800"/>
          </a:p>
          <a:p>
            <a:endParaRPr lang="en-GB" sz="2800"/>
          </a:p>
          <a:p>
            <a:r>
              <a:rPr lang="en-GB" sz="2800"/>
              <a:t>Moodle page for </a:t>
            </a:r>
            <a:r>
              <a:rPr lang="en-GB" sz="2800" b="1" i="1"/>
              <a:t>supported self-management summary guide </a:t>
            </a:r>
          </a:p>
          <a:p>
            <a:pPr marL="0" indent="0">
              <a:buNone/>
            </a:pPr>
            <a:endParaRPr lang="en-GB" sz="2800"/>
          </a:p>
          <a:p>
            <a:pPr marL="0" indent="0" algn="ctr">
              <a:buNone/>
            </a:pPr>
            <a:endParaRPr lang="en-GB" sz="2800" b="1"/>
          </a:p>
          <a:p>
            <a:pPr marL="0" indent="0" algn="ctr">
              <a:buNone/>
            </a:pPr>
            <a:endParaRPr lang="en-GB" sz="2800" b="1"/>
          </a:p>
          <a:p>
            <a:pPr marL="0" indent="0" algn="ctr">
              <a:buNone/>
            </a:pPr>
            <a:endParaRPr lang="en-GB" sz="2800" b="1"/>
          </a:p>
          <a:p>
            <a:pPr marL="0" indent="0" algn="ctr">
              <a:buNone/>
            </a:pPr>
            <a:endParaRPr lang="en-GB" sz="2800" b="1"/>
          </a:p>
          <a:p>
            <a:pPr marL="0" indent="0" algn="ctr">
              <a:buNone/>
            </a:pPr>
            <a:r>
              <a:rPr lang="en-GB" sz="2800" b="1"/>
              <a:t>Feedback your findings to the whole class</a:t>
            </a:r>
          </a:p>
          <a:p>
            <a:endParaRPr lang="en-GB" sz="2800" b="1"/>
          </a:p>
          <a:p>
            <a:endParaRPr lang="en-GB"/>
          </a:p>
        </p:txBody>
      </p:sp>
    </p:spTree>
    <p:extLst>
      <p:ext uri="{BB962C8B-B14F-4D97-AF65-F5344CB8AC3E}">
        <p14:creationId xmlns:p14="http://schemas.microsoft.com/office/powerpoint/2010/main" val="2499437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8FCB2F-BE92-987F-18E1-A693D3F9934C}"/>
              </a:ext>
            </a:extLst>
          </p:cNvPr>
          <p:cNvSpPr>
            <a:spLocks noGrp="1"/>
          </p:cNvSpPr>
          <p:nvPr>
            <p:ph type="title"/>
          </p:nvPr>
        </p:nvSpPr>
        <p:spPr/>
        <p:txBody>
          <a:bodyPr/>
          <a:lstStyle/>
          <a:p>
            <a:r>
              <a:rPr lang="en-GB" b="1"/>
              <a:t>Individual Presentation</a:t>
            </a:r>
          </a:p>
        </p:txBody>
      </p:sp>
      <p:sp>
        <p:nvSpPr>
          <p:cNvPr id="3" name="Content Placeholder 2">
            <a:extLst>
              <a:ext uri="{FF2B5EF4-FFF2-40B4-BE49-F238E27FC236}">
                <a16:creationId xmlns:a16="http://schemas.microsoft.com/office/drawing/2014/main" id="{7944D532-5BD1-0F44-5A00-888BAD92702F}"/>
              </a:ext>
            </a:extLst>
          </p:cNvPr>
          <p:cNvSpPr>
            <a:spLocks noGrp="1"/>
          </p:cNvSpPr>
          <p:nvPr>
            <p:ph idx="1"/>
          </p:nvPr>
        </p:nvSpPr>
        <p:spPr>
          <a:xfrm>
            <a:off x="457200" y="1600200"/>
            <a:ext cx="8229600" cy="4057649"/>
          </a:xfrm>
        </p:spPr>
        <p:txBody>
          <a:bodyPr>
            <a:normAutofit fontScale="92500" lnSpcReduction="20000"/>
          </a:bodyPr>
          <a:lstStyle/>
          <a:p>
            <a:r>
              <a:rPr lang="en-GB" dirty="0"/>
              <a:t>Word count: </a:t>
            </a:r>
            <a:r>
              <a:rPr lang="en-GB" b="1" dirty="0"/>
              <a:t>10mins</a:t>
            </a:r>
            <a:endParaRPr lang="en-GB" dirty="0"/>
          </a:p>
          <a:p>
            <a:endParaRPr lang="en-GB" dirty="0"/>
          </a:p>
          <a:p>
            <a:pPr algn="ctr"/>
            <a:r>
              <a:rPr lang="en-GB" dirty="0"/>
              <a:t>Submission deadline </a:t>
            </a:r>
          </a:p>
          <a:p>
            <a:pPr marL="0" indent="0" algn="ctr">
              <a:buNone/>
            </a:pPr>
            <a:r>
              <a:rPr lang="en-GB" b="1" dirty="0"/>
              <a:t>Individual presentations </a:t>
            </a:r>
            <a:r>
              <a:rPr lang="en-GB" dirty="0"/>
              <a:t>commencing on </a:t>
            </a:r>
          </a:p>
          <a:p>
            <a:pPr marL="0" indent="0" algn="ctr">
              <a:buNone/>
            </a:pPr>
            <a:r>
              <a:rPr lang="en-GB" b="1" i="1" dirty="0">
                <a:solidFill>
                  <a:srgbClr val="FF0000"/>
                </a:solidFill>
              </a:rPr>
              <a:t>Check the assessment brief </a:t>
            </a:r>
            <a:endParaRPr lang="en-GB" b="1" dirty="0">
              <a:solidFill>
                <a:srgbClr val="FF0000"/>
              </a:solidFill>
            </a:endParaRPr>
          </a:p>
          <a:p>
            <a:pPr marL="0" indent="0" algn="ctr">
              <a:buNone/>
            </a:pPr>
            <a:endParaRPr lang="en-GB" dirty="0"/>
          </a:p>
          <a:p>
            <a:r>
              <a:rPr lang="en-GB" dirty="0"/>
              <a:t>Submit Individual presentation slides to Turnitin-</a:t>
            </a:r>
            <a:r>
              <a:rPr lang="en-GB" b="1" i="1" dirty="0">
                <a:solidFill>
                  <a:srgbClr val="FF0000"/>
                </a:solidFill>
              </a:rPr>
              <a:t>Check the assessment brief for date/Time of submission</a:t>
            </a:r>
          </a:p>
        </p:txBody>
      </p:sp>
    </p:spTree>
    <p:extLst>
      <p:ext uri="{BB962C8B-B14F-4D97-AF65-F5344CB8AC3E}">
        <p14:creationId xmlns:p14="http://schemas.microsoft.com/office/powerpoint/2010/main" val="5884682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41D8A-0A90-F3DD-5C9F-4CE3D8E369D0}"/>
              </a:ext>
            </a:extLst>
          </p:cNvPr>
          <p:cNvSpPr>
            <a:spLocks noGrp="1"/>
          </p:cNvSpPr>
          <p:nvPr>
            <p:ph type="title"/>
          </p:nvPr>
        </p:nvSpPr>
        <p:spPr/>
        <p:txBody>
          <a:bodyPr>
            <a:normAutofit/>
          </a:bodyPr>
          <a:lstStyle/>
          <a:p>
            <a:r>
              <a:rPr lang="en-GB" sz="4400" b="1">
                <a:solidFill>
                  <a:srgbClr val="000000"/>
                </a:solidFill>
                <a:effectLst/>
                <a:ea typeface="Times New Roman" panose="02020603050405020304" pitchFamily="18" charset="0"/>
              </a:rPr>
              <a:t>General Submission Guidance </a:t>
            </a:r>
            <a:endParaRPr lang="en-GB"/>
          </a:p>
        </p:txBody>
      </p:sp>
      <p:sp>
        <p:nvSpPr>
          <p:cNvPr id="4" name="Text Box 2">
            <a:extLst>
              <a:ext uri="{FF2B5EF4-FFF2-40B4-BE49-F238E27FC236}">
                <a16:creationId xmlns:a16="http://schemas.microsoft.com/office/drawing/2014/main" id="{B0A4A8B7-5ED1-9B82-CA02-B9D4DB9C79C4}"/>
              </a:ext>
            </a:extLst>
          </p:cNvPr>
          <p:cNvSpPr txBox="1">
            <a:spLocks noGrp="1" noChangeArrowheads="1"/>
          </p:cNvSpPr>
          <p:nvPr>
            <p:ph idx="1"/>
          </p:nvPr>
        </p:nvSpPr>
        <p:spPr bwMode="auto">
          <a:xfrm>
            <a:off x="457200" y="1556792"/>
            <a:ext cx="8229600" cy="3917032"/>
          </a:xfrm>
          <a:prstGeom prst="rect">
            <a:avLst/>
          </a:prstGeom>
          <a:solidFill>
            <a:sysClr val="window" lastClr="FFFFFF"/>
          </a:solidFill>
          <a:ln w="25400" cap="flat" cmpd="sng" algn="ctr">
            <a:solidFill>
              <a:srgbClr val="C0504D"/>
            </a:solidFill>
            <a:prstDash val="solid"/>
            <a:headEnd/>
            <a:tailEnd/>
          </a:ln>
          <a:effectLst/>
        </p:spPr>
        <p:txBody>
          <a:bodyPr rot="0" vert="horz" wrap="square" lIns="91440" tIns="45720" rIns="91440" bIns="45720" anchor="t" anchorCtr="0">
            <a:noAutofit/>
          </a:bodyPr>
          <a:lstStyle/>
          <a:p>
            <a:pPr>
              <a:spcBef>
                <a:spcPts val="500"/>
              </a:spcBef>
              <a:spcAft>
                <a:spcPts val="250"/>
              </a:spcAft>
            </a:pPr>
            <a:r>
              <a:rPr lang="en-GB" sz="2400" dirty="0">
                <a:solidFill>
                  <a:srgbClr val="000000"/>
                </a:solidFill>
                <a:effectLst/>
                <a:ea typeface="Times New Roman" panose="02020603050405020304" pitchFamily="18" charset="0"/>
              </a:rPr>
              <a:t>All your presentation must include </a:t>
            </a:r>
            <a:r>
              <a:rPr lang="en-GB" sz="2400" b="1" dirty="0">
                <a:solidFill>
                  <a:srgbClr val="000000"/>
                </a:solidFill>
                <a:effectLst/>
                <a:ea typeface="Times New Roman" panose="02020603050405020304" pitchFamily="18" charset="0"/>
              </a:rPr>
              <a:t>a title page </a:t>
            </a:r>
            <a:r>
              <a:rPr lang="en-GB" sz="2400" dirty="0">
                <a:solidFill>
                  <a:srgbClr val="000000"/>
                </a:solidFill>
                <a:effectLst/>
                <a:ea typeface="Times New Roman" panose="02020603050405020304" pitchFamily="18" charset="0"/>
              </a:rPr>
              <a:t>that clearly states</a:t>
            </a:r>
            <a:r>
              <a:rPr lang="en-GB" sz="2400" b="1" dirty="0">
                <a:solidFill>
                  <a:srgbClr val="000000"/>
                </a:solidFill>
                <a:effectLst/>
                <a:ea typeface="Times New Roman" panose="02020603050405020304" pitchFamily="18" charset="0"/>
              </a:rPr>
              <a:t> your names, your student numbers, the module code and title, your lecturer’s name, and your assignment title</a:t>
            </a:r>
            <a:r>
              <a:rPr lang="en-GB" sz="2400" dirty="0">
                <a:solidFill>
                  <a:srgbClr val="000000"/>
                </a:solidFill>
                <a:effectLst/>
                <a:ea typeface="Times New Roman" panose="02020603050405020304" pitchFamily="18" charset="0"/>
              </a:rPr>
              <a:t>. </a:t>
            </a:r>
          </a:p>
          <a:p>
            <a:pPr>
              <a:spcBef>
                <a:spcPts val="500"/>
              </a:spcBef>
              <a:spcAft>
                <a:spcPts val="250"/>
              </a:spcAft>
            </a:pPr>
            <a:r>
              <a:rPr lang="en-GB" sz="2400" dirty="0">
                <a:solidFill>
                  <a:srgbClr val="000000"/>
                </a:solidFill>
                <a:effectLst/>
                <a:ea typeface="Times New Roman" panose="02020603050405020304" pitchFamily="18" charset="0"/>
              </a:rPr>
              <a:t>All your submissions should be typed in </a:t>
            </a:r>
            <a:r>
              <a:rPr lang="en-GB" sz="2400" b="1" i="1" dirty="0">
                <a:solidFill>
                  <a:srgbClr val="000000"/>
                </a:solidFill>
                <a:effectLst/>
                <a:ea typeface="Times New Roman" panose="02020603050405020304" pitchFamily="18" charset="0"/>
              </a:rPr>
              <a:t>Arial</a:t>
            </a:r>
            <a:r>
              <a:rPr lang="en-GB" sz="2400" dirty="0">
                <a:solidFill>
                  <a:srgbClr val="000000"/>
                </a:solidFill>
                <a:effectLst/>
                <a:ea typeface="Times New Roman" panose="02020603050405020304" pitchFamily="18" charset="0"/>
              </a:rPr>
              <a:t> font size </a:t>
            </a:r>
            <a:r>
              <a:rPr lang="en-GB" sz="2400" dirty="0">
                <a:solidFill>
                  <a:srgbClr val="000000"/>
                </a:solidFill>
                <a:ea typeface="Times New Roman" panose="02020603050405020304" pitchFamily="18" charset="0"/>
              </a:rPr>
              <a:t>20</a:t>
            </a:r>
            <a:r>
              <a:rPr lang="en-GB" sz="2400" dirty="0">
                <a:solidFill>
                  <a:srgbClr val="000000"/>
                </a:solidFill>
                <a:effectLst/>
                <a:ea typeface="Times New Roman" panose="02020603050405020304" pitchFamily="18" charset="0"/>
              </a:rPr>
              <a:t> or more, using 1.5 line spacing.</a:t>
            </a:r>
          </a:p>
          <a:p>
            <a:pPr>
              <a:spcBef>
                <a:spcPts val="500"/>
              </a:spcBef>
              <a:spcAft>
                <a:spcPts val="500"/>
              </a:spcAft>
            </a:pPr>
            <a:r>
              <a:rPr lang="en-GB" sz="2400" dirty="0">
                <a:solidFill>
                  <a:srgbClr val="000000"/>
                </a:solidFill>
                <a:effectLst/>
                <a:ea typeface="Times New Roman" panose="02020603050405020304" pitchFamily="18" charset="0"/>
              </a:rPr>
              <a:t>All presentation  must have a </a:t>
            </a:r>
            <a:r>
              <a:rPr lang="en-GB" sz="2400" b="1" i="1" dirty="0">
                <a:solidFill>
                  <a:srgbClr val="000000"/>
                </a:solidFill>
                <a:effectLst/>
                <a:ea typeface="Times New Roman" panose="02020603050405020304" pitchFamily="18" charset="0"/>
              </a:rPr>
              <a:t>reference list,</a:t>
            </a:r>
            <a:r>
              <a:rPr lang="en-GB" sz="2400" dirty="0">
                <a:solidFill>
                  <a:srgbClr val="000000"/>
                </a:solidFill>
                <a:effectLst/>
                <a:ea typeface="Times New Roman" panose="02020603050405020304" pitchFamily="18" charset="0"/>
              </a:rPr>
              <a:t> and citations should be used throughout your work/slides using Harvard referencing. </a:t>
            </a:r>
          </a:p>
          <a:p>
            <a:pPr>
              <a:spcBef>
                <a:spcPts val="500"/>
              </a:spcBef>
              <a:spcAft>
                <a:spcPts val="500"/>
              </a:spcAft>
            </a:pPr>
            <a:r>
              <a:rPr lang="en-GB" sz="2400" dirty="0">
                <a:effectLst/>
                <a:ea typeface="Times New Roman" panose="02020603050405020304" pitchFamily="18" charset="0"/>
              </a:rPr>
              <a:t> </a:t>
            </a:r>
          </a:p>
        </p:txBody>
      </p:sp>
    </p:spTree>
    <p:extLst>
      <p:ext uri="{BB962C8B-B14F-4D97-AF65-F5344CB8AC3E}">
        <p14:creationId xmlns:p14="http://schemas.microsoft.com/office/powerpoint/2010/main" val="37026832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951348-6264-9684-F0F8-532C80EDF201}"/>
              </a:ext>
            </a:extLst>
          </p:cNvPr>
          <p:cNvSpPr>
            <a:spLocks noGrp="1"/>
          </p:cNvSpPr>
          <p:nvPr>
            <p:ph type="title"/>
          </p:nvPr>
        </p:nvSpPr>
        <p:spPr/>
        <p:txBody>
          <a:bodyPr/>
          <a:lstStyle/>
          <a:p>
            <a:r>
              <a:rPr lang="en-GB" sz="4400" b="1">
                <a:solidFill>
                  <a:srgbClr val="000000"/>
                </a:solidFill>
                <a:effectLst/>
                <a:ea typeface="Times New Roman" panose="02020603050405020304" pitchFamily="18" charset="0"/>
              </a:rPr>
              <a:t>General Submission Guidance </a:t>
            </a:r>
            <a:endParaRPr lang="en-GB"/>
          </a:p>
        </p:txBody>
      </p:sp>
      <p:sp>
        <p:nvSpPr>
          <p:cNvPr id="3" name="Content Placeholder 2">
            <a:extLst>
              <a:ext uri="{FF2B5EF4-FFF2-40B4-BE49-F238E27FC236}">
                <a16:creationId xmlns:a16="http://schemas.microsoft.com/office/drawing/2014/main" id="{8B5B78A1-42F2-D35A-C500-C39B2C8287D4}"/>
              </a:ext>
            </a:extLst>
          </p:cNvPr>
          <p:cNvSpPr>
            <a:spLocks noGrp="1"/>
          </p:cNvSpPr>
          <p:nvPr>
            <p:ph idx="1"/>
          </p:nvPr>
        </p:nvSpPr>
        <p:spPr/>
        <p:txBody>
          <a:bodyPr>
            <a:normAutofit fontScale="77500" lnSpcReduction="20000"/>
          </a:bodyPr>
          <a:lstStyle/>
          <a:p>
            <a:pPr marL="342900" lvl="0" indent="-342900" rtl="0">
              <a:buFont typeface="Symbol" panose="05050102010706020507" pitchFamily="18" charset="2"/>
              <a:buChar char=""/>
            </a:pPr>
            <a:r>
              <a:rPr lang="en-GB" sz="3200">
                <a:effectLst/>
                <a:latin typeface="Arial" panose="020B0604020202020204" pitchFamily="34" charset="0"/>
                <a:ea typeface="Times New Roman" panose="02020603050405020304" pitchFamily="18" charset="0"/>
              </a:rPr>
              <a:t>It is essential that you follow the University’s Harvard referencing requirements.  </a:t>
            </a:r>
          </a:p>
          <a:p>
            <a:pPr marL="342900" lvl="0" indent="-342900" rtl="0">
              <a:buFont typeface="Symbol" panose="05050102010706020507" pitchFamily="18" charset="2"/>
              <a:buChar char=""/>
            </a:pPr>
            <a:r>
              <a:rPr lang="en-GB">
                <a:latin typeface="Arial" panose="020B0604020202020204" pitchFamily="34" charset="0"/>
                <a:ea typeface="Times New Roman" panose="02020603050405020304" pitchFamily="18" charset="0"/>
              </a:rPr>
              <a:t>Ensure </a:t>
            </a:r>
            <a:r>
              <a:rPr lang="en-GB" sz="3200">
                <a:effectLst/>
                <a:latin typeface="Arial" panose="020B0604020202020204" pitchFamily="34" charset="0"/>
                <a:ea typeface="Times New Roman" panose="02020603050405020304" pitchFamily="18" charset="0"/>
              </a:rPr>
              <a:t>you provide a reference list which is in alphabetical order, includes all the author details and the date of publication. </a:t>
            </a:r>
            <a:endParaRPr lang="en-GB" sz="2000">
              <a:effectLst/>
              <a:latin typeface="Times New Roman" panose="02020603050405020304" pitchFamily="18" charset="0"/>
              <a:ea typeface="Times New Roman" panose="02020603050405020304" pitchFamily="18" charset="0"/>
            </a:endParaRPr>
          </a:p>
          <a:p>
            <a:pPr marL="114300" indent="0">
              <a:buNone/>
            </a:pPr>
            <a:r>
              <a:rPr lang="en-GB" sz="3200">
                <a:effectLst/>
                <a:latin typeface="Arial" panose="020B0604020202020204" pitchFamily="34"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p>
            <a:pPr marL="342900" lvl="0" indent="-342900">
              <a:buFont typeface="Symbol" panose="05050102010706020507" pitchFamily="18" charset="2"/>
              <a:buChar char=""/>
            </a:pPr>
            <a:r>
              <a:rPr lang="en-GB" sz="3200">
                <a:effectLst/>
                <a:latin typeface="Arial" panose="020B0604020202020204" pitchFamily="34" charset="0"/>
                <a:ea typeface="Times New Roman" panose="02020603050405020304" pitchFamily="18" charset="0"/>
              </a:rPr>
              <a:t>It is important that you check your work, proofread the contents, spell check it and look at punctuation and grammar so that your assignment reads clearly.</a:t>
            </a:r>
            <a:endParaRPr lang="en-GB" sz="2000">
              <a:effectLst/>
              <a:latin typeface="Times New Roman" panose="02020603050405020304" pitchFamily="18" charset="0"/>
              <a:ea typeface="Times New Roman" panose="02020603050405020304" pitchFamily="18" charset="0"/>
            </a:endParaRPr>
          </a:p>
          <a:p>
            <a:pPr marL="114300" indent="0">
              <a:buNone/>
            </a:pPr>
            <a:r>
              <a:rPr lang="en-GB" sz="3200">
                <a:effectLst/>
                <a:latin typeface="Arial" panose="020B0604020202020204" pitchFamily="34" charset="0"/>
                <a:ea typeface="Times New Roman" panose="02020603050405020304" pitchFamily="18" charset="0"/>
              </a:rPr>
              <a:t> </a:t>
            </a:r>
            <a:endParaRPr lang="en-GB" sz="2000">
              <a:effectLst/>
              <a:latin typeface="Times New Roman" panose="02020603050405020304" pitchFamily="18" charset="0"/>
              <a:ea typeface="Times New Roman" panose="02020603050405020304" pitchFamily="18" charset="0"/>
            </a:endParaRPr>
          </a:p>
          <a:p>
            <a:endParaRPr lang="en-GB"/>
          </a:p>
        </p:txBody>
      </p:sp>
    </p:spTree>
    <p:extLst>
      <p:ext uri="{BB962C8B-B14F-4D97-AF65-F5344CB8AC3E}">
        <p14:creationId xmlns:p14="http://schemas.microsoft.com/office/powerpoint/2010/main" val="24569153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446BE-C867-8896-3919-E49EA39A74AE}"/>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F36207CD-F09E-13B7-D447-96A1FCCB6C03}"/>
              </a:ext>
            </a:extLst>
          </p:cNvPr>
          <p:cNvSpPr>
            <a:spLocks noGrp="1"/>
          </p:cNvSpPr>
          <p:nvPr>
            <p:ph idx="1"/>
          </p:nvPr>
        </p:nvSpPr>
        <p:spPr/>
        <p:txBody>
          <a:bodyPr>
            <a:normAutofit fontScale="85000" lnSpcReduction="20000"/>
          </a:bodyPr>
          <a:lstStyle/>
          <a:p>
            <a:pPr marL="0" indent="0">
              <a:buNone/>
            </a:pPr>
            <a:r>
              <a:rPr lang="en-GB" sz="2800"/>
              <a:t>Working independently explore the document below </a:t>
            </a:r>
          </a:p>
          <a:p>
            <a:endParaRPr lang="en-GB" sz="2800">
              <a:hlinkClick r:id="rId3"/>
            </a:endParaRPr>
          </a:p>
          <a:p>
            <a:endParaRPr lang="en-GB" sz="2800">
              <a:hlinkClick r:id="rId3"/>
            </a:endParaRPr>
          </a:p>
          <a:p>
            <a:r>
              <a:rPr lang="en-GB" sz="2800">
                <a:hlinkClick r:id="rId3"/>
              </a:rPr>
              <a:t>https://www.ncbi.nlm.nih.gov/pmc/articles/PMC2071971/pdf/bmj-335-7627-ac-00968.pdf</a:t>
            </a:r>
            <a:endParaRPr lang="en-GB" sz="2800"/>
          </a:p>
          <a:p>
            <a:endParaRPr lang="en-GB" sz="2800"/>
          </a:p>
          <a:p>
            <a:r>
              <a:rPr lang="en-GB" sz="2800">
                <a:hlinkClick r:id="rId4"/>
              </a:rPr>
              <a:t>https://www.who.int/health-topics/self-care#tab=tab_1</a:t>
            </a:r>
            <a:endParaRPr lang="en-GB" sz="2800"/>
          </a:p>
          <a:p>
            <a:endParaRPr lang="en-GB" sz="2800"/>
          </a:p>
          <a:p>
            <a:endParaRPr lang="en-GB" sz="2800"/>
          </a:p>
          <a:p>
            <a:pPr algn="ctr"/>
            <a:r>
              <a:rPr lang="en-GB" sz="2800" b="1"/>
              <a:t>Feedback what you have learnt to the whole class</a:t>
            </a:r>
          </a:p>
          <a:p>
            <a:endParaRPr lang="en-GB"/>
          </a:p>
          <a:p>
            <a:endParaRPr lang="en-GB"/>
          </a:p>
          <a:p>
            <a:endParaRPr lang="en-GB"/>
          </a:p>
        </p:txBody>
      </p:sp>
    </p:spTree>
    <p:extLst>
      <p:ext uri="{BB962C8B-B14F-4D97-AF65-F5344CB8AC3E}">
        <p14:creationId xmlns:p14="http://schemas.microsoft.com/office/powerpoint/2010/main" val="824168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DC38C-FCAE-A8E2-E170-A2E4CCC06163}"/>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9729B56A-D049-44A0-414E-812DB0BCB459}"/>
              </a:ext>
            </a:extLst>
          </p:cNvPr>
          <p:cNvSpPr>
            <a:spLocks noGrp="1"/>
          </p:cNvSpPr>
          <p:nvPr>
            <p:ph idx="1"/>
          </p:nvPr>
        </p:nvSpPr>
        <p:spPr/>
        <p:txBody>
          <a:bodyPr>
            <a:normAutofit fontScale="92500"/>
          </a:bodyPr>
          <a:lstStyle/>
          <a:p>
            <a:pPr marL="0" indent="0">
              <a:buNone/>
            </a:pPr>
            <a:r>
              <a:rPr lang="en-GB" sz="2800"/>
              <a:t>Watch the video below </a:t>
            </a:r>
          </a:p>
          <a:p>
            <a:pPr marL="0" indent="0">
              <a:buNone/>
            </a:pPr>
            <a:endParaRPr lang="en-GB" sz="2800"/>
          </a:p>
          <a:p>
            <a:pPr marL="0" indent="0" algn="ctr">
              <a:buNone/>
            </a:pPr>
            <a:r>
              <a:rPr lang="en-GB" sz="2800">
                <a:hlinkClick r:id="rId3"/>
              </a:rPr>
              <a:t>https://www.youtube.com/watch?v=Uk1pq8sb-eo</a:t>
            </a:r>
            <a:endParaRPr lang="en-GB" sz="2800"/>
          </a:p>
          <a:p>
            <a:pPr marL="0" indent="0">
              <a:buNone/>
            </a:pPr>
            <a:endParaRPr lang="en-GB" sz="2800">
              <a:solidFill>
                <a:srgbClr val="0000FF"/>
              </a:solidFill>
              <a:hlinkClick r:id="rId4">
                <a:extLst>
                  <a:ext uri="{A12FA001-AC4F-418D-AE19-62706E023703}">
                    <ahyp:hlinkClr xmlns:ahyp="http://schemas.microsoft.com/office/drawing/2018/hyperlinkcolor" val="tx"/>
                  </a:ext>
                </a:extLst>
              </a:hlinkClick>
            </a:endParaRPr>
          </a:p>
          <a:p>
            <a:pPr marL="0" indent="0" algn="ctr">
              <a:buNone/>
            </a:pPr>
            <a:r>
              <a:rPr lang="en-GB" sz="2800">
                <a:solidFill>
                  <a:srgbClr val="0000FF"/>
                </a:solidFill>
                <a:hlinkClick r:id="rId4">
                  <a:extLst>
                    <a:ext uri="{A12FA001-AC4F-418D-AE19-62706E023703}">
                      <ahyp:hlinkClr xmlns:ahyp="http://schemas.microsoft.com/office/drawing/2018/hyperlinkcolor" val="tx"/>
                    </a:ext>
                  </a:extLst>
                </a:hlinkClick>
              </a:rPr>
              <a:t>https://www.youtube.com/watch?v=uQhVDH9p7aU</a:t>
            </a:r>
            <a:endParaRPr lang="en-GB" sz="2800">
              <a:solidFill>
                <a:srgbClr val="0000FF"/>
              </a:solidFill>
            </a:endParaRPr>
          </a:p>
          <a:p>
            <a:endParaRPr lang="en-GB" sz="2800">
              <a:solidFill>
                <a:srgbClr val="0000FF"/>
              </a:solidFill>
            </a:endParaRPr>
          </a:p>
          <a:p>
            <a:r>
              <a:rPr lang="en-GB" sz="2800" b="1"/>
              <a:t>Feedback what you have learnt to the whole class</a:t>
            </a:r>
          </a:p>
          <a:p>
            <a:endParaRPr lang="en-GB"/>
          </a:p>
        </p:txBody>
      </p:sp>
    </p:spTree>
    <p:extLst>
      <p:ext uri="{BB962C8B-B14F-4D97-AF65-F5344CB8AC3E}">
        <p14:creationId xmlns:p14="http://schemas.microsoft.com/office/powerpoint/2010/main" val="5211999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C6D27-C4F5-35DC-205E-CBA7271B928C}"/>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DB414AD9-1C42-1AD4-2FF1-EA3F99B47494}"/>
              </a:ext>
            </a:extLst>
          </p:cNvPr>
          <p:cNvSpPr>
            <a:spLocks noGrp="1"/>
          </p:cNvSpPr>
          <p:nvPr>
            <p:ph idx="1"/>
          </p:nvPr>
        </p:nvSpPr>
        <p:spPr/>
        <p:txBody>
          <a:bodyPr>
            <a:normAutofit/>
          </a:bodyPr>
          <a:lstStyle/>
          <a:p>
            <a:pPr marL="0" indent="0">
              <a:buNone/>
            </a:pPr>
            <a:r>
              <a:rPr lang="en-GB"/>
              <a:t>Watch the video below </a:t>
            </a:r>
          </a:p>
          <a:p>
            <a:endParaRPr lang="en-GB"/>
          </a:p>
          <a:p>
            <a:r>
              <a:rPr lang="en-GB">
                <a:hlinkClick r:id="rId3"/>
              </a:rPr>
              <a:t>https://www.youtube.com/watch?v=HnJ1bqXUnIM</a:t>
            </a:r>
            <a:endParaRPr lang="en-GB"/>
          </a:p>
          <a:p>
            <a:endParaRPr lang="en-GB"/>
          </a:p>
          <a:p>
            <a:endParaRPr lang="en-GB"/>
          </a:p>
          <a:p>
            <a:r>
              <a:rPr lang="en-GB" sz="2600" b="1"/>
              <a:t>Feedback what you have learnt to the whole class</a:t>
            </a:r>
          </a:p>
          <a:p>
            <a:endParaRPr lang="en-GB"/>
          </a:p>
        </p:txBody>
      </p:sp>
    </p:spTree>
    <p:extLst>
      <p:ext uri="{BB962C8B-B14F-4D97-AF65-F5344CB8AC3E}">
        <p14:creationId xmlns:p14="http://schemas.microsoft.com/office/powerpoint/2010/main" val="360610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333DA6-FDF9-4B77-9AD5-E56ECA69EAE3}"/>
              </a:ext>
            </a:extLst>
          </p:cNvPr>
          <p:cNvSpPr>
            <a:spLocks noGrp="1"/>
          </p:cNvSpPr>
          <p:nvPr>
            <p:ph type="title"/>
          </p:nvPr>
        </p:nvSpPr>
        <p:spPr/>
        <p:txBody>
          <a:bodyPr/>
          <a:lstStyle/>
          <a:p>
            <a:r>
              <a:rPr lang="en-GB" b="1"/>
              <a:t>Activity</a:t>
            </a:r>
          </a:p>
        </p:txBody>
      </p:sp>
      <p:sp>
        <p:nvSpPr>
          <p:cNvPr id="3" name="Content Placeholder 2">
            <a:extLst>
              <a:ext uri="{FF2B5EF4-FFF2-40B4-BE49-F238E27FC236}">
                <a16:creationId xmlns:a16="http://schemas.microsoft.com/office/drawing/2014/main" id="{B99575BC-11B5-4248-8346-8039CCA7E0E5}"/>
              </a:ext>
            </a:extLst>
          </p:cNvPr>
          <p:cNvSpPr>
            <a:spLocks noGrp="1"/>
          </p:cNvSpPr>
          <p:nvPr>
            <p:ph idx="1"/>
          </p:nvPr>
        </p:nvSpPr>
        <p:spPr/>
        <p:txBody>
          <a:bodyPr>
            <a:normAutofit fontScale="92500"/>
          </a:bodyPr>
          <a:lstStyle/>
          <a:p>
            <a:pPr marL="0" indent="0">
              <a:buNone/>
            </a:pPr>
            <a:r>
              <a:rPr lang="en-GB" sz="2800"/>
              <a:t>Watch the video below </a:t>
            </a:r>
          </a:p>
          <a:p>
            <a:pPr marL="0" indent="0">
              <a:buNone/>
            </a:pPr>
            <a:r>
              <a:rPr lang="en-GB" sz="2800"/>
              <a:t>Paraphrasing</a:t>
            </a:r>
          </a:p>
          <a:p>
            <a:r>
              <a:rPr lang="en-GB" sz="2800">
                <a:hlinkClick r:id="rId2"/>
              </a:rPr>
              <a:t>https://www.youtube.com/watch?v=oiM0x0ApVL8</a:t>
            </a:r>
            <a:endParaRPr lang="en-GB" sz="2800"/>
          </a:p>
          <a:p>
            <a:pPr marL="0" indent="0">
              <a:buNone/>
            </a:pPr>
            <a:r>
              <a:rPr lang="en-GB" sz="2800"/>
              <a:t>Quote</a:t>
            </a:r>
          </a:p>
          <a:p>
            <a:r>
              <a:rPr lang="en-GB" sz="2800">
                <a:hlinkClick r:id="rId3"/>
              </a:rPr>
              <a:t>https://www.youtube.com/watch?v=DhMl3eIcGbI</a:t>
            </a:r>
            <a:endParaRPr lang="en-GB" sz="2800"/>
          </a:p>
          <a:p>
            <a:pPr marL="0" indent="0">
              <a:buNone/>
            </a:pPr>
            <a:endParaRPr lang="en-GB" sz="2800"/>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sz="2600" b="1" i="0" u="none" strike="noStrike" kern="1200" cap="none" spc="0" normalizeH="0" baseline="0" noProof="0">
                <a:ln>
                  <a:noFill/>
                </a:ln>
                <a:solidFill>
                  <a:prstClr val="black"/>
                </a:solidFill>
                <a:effectLst/>
                <a:uLnTx/>
                <a:uFillTx/>
                <a:latin typeface="Myriad Pro"/>
                <a:ea typeface="+mn-ea"/>
                <a:cs typeface="+mn-cs"/>
              </a:rPr>
              <a:t>Feedback what you have learnt to the whole class</a:t>
            </a:r>
          </a:p>
          <a:p>
            <a:endParaRPr lang="en-GB"/>
          </a:p>
        </p:txBody>
      </p:sp>
    </p:spTree>
    <p:extLst>
      <p:ext uri="{BB962C8B-B14F-4D97-AF65-F5344CB8AC3E}">
        <p14:creationId xmlns:p14="http://schemas.microsoft.com/office/powerpoint/2010/main" val="41339898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FCD6C-881A-231A-D4B0-17AF6C420F7D}"/>
              </a:ext>
            </a:extLst>
          </p:cNvPr>
          <p:cNvSpPr>
            <a:spLocks noGrp="1"/>
          </p:cNvSpPr>
          <p:nvPr>
            <p:ph type="title"/>
          </p:nvPr>
        </p:nvSpPr>
        <p:spPr/>
        <p:txBody>
          <a:bodyPr/>
          <a:lstStyle/>
          <a:p>
            <a:r>
              <a:rPr lang="en-GB" b="1"/>
              <a:t>Reminder</a:t>
            </a:r>
          </a:p>
        </p:txBody>
      </p:sp>
      <p:sp>
        <p:nvSpPr>
          <p:cNvPr id="3" name="Content Placeholder 2">
            <a:extLst>
              <a:ext uri="{FF2B5EF4-FFF2-40B4-BE49-F238E27FC236}">
                <a16:creationId xmlns:a16="http://schemas.microsoft.com/office/drawing/2014/main" id="{AE344717-952D-4C8F-71D8-EE568C3B1A1C}"/>
              </a:ext>
            </a:extLst>
          </p:cNvPr>
          <p:cNvSpPr>
            <a:spLocks noGrp="1"/>
          </p:cNvSpPr>
          <p:nvPr>
            <p:ph idx="1"/>
          </p:nvPr>
        </p:nvSpPr>
        <p:spPr>
          <a:xfrm>
            <a:off x="457200" y="1304926"/>
            <a:ext cx="8229600" cy="4212308"/>
          </a:xfrm>
        </p:spPr>
        <p:txBody>
          <a:bodyPr>
            <a:normAutofit fontScale="85000" lnSpcReduction="10000"/>
          </a:bodyPr>
          <a:lstStyle/>
          <a:p>
            <a:r>
              <a:rPr lang="en-GB" b="0" i="0">
                <a:solidFill>
                  <a:srgbClr val="283041"/>
                </a:solidFill>
                <a:effectLst/>
              </a:rPr>
              <a:t>Remember just one citation cannot suffice for a whole paragraph with more than one sentences.</a:t>
            </a:r>
          </a:p>
          <a:p>
            <a:pPr algn="l"/>
            <a:r>
              <a:rPr lang="en-GB" b="0" i="0">
                <a:solidFill>
                  <a:srgbClr val="283041"/>
                </a:solidFill>
                <a:effectLst/>
              </a:rPr>
              <a:t>Avoid contraction in academic writing. Always write in full. e.g. "You will" instead of "You'll".</a:t>
            </a:r>
            <a:br>
              <a:rPr lang="en-GB" b="0" i="0">
                <a:solidFill>
                  <a:srgbClr val="283041"/>
                </a:solidFill>
                <a:effectLst/>
              </a:rPr>
            </a:br>
            <a:endParaRPr lang="en-GB" b="0" i="0">
              <a:solidFill>
                <a:srgbClr val="283041"/>
              </a:solidFill>
              <a:effectLst/>
            </a:endParaRPr>
          </a:p>
          <a:p>
            <a:pPr algn="l"/>
            <a:r>
              <a:rPr lang="en-GB" b="0" i="0">
                <a:solidFill>
                  <a:srgbClr val="283041"/>
                </a:solidFill>
                <a:effectLst/>
              </a:rPr>
              <a:t>Always proofread your work to avoid a typographical/grammatical errors.</a:t>
            </a:r>
          </a:p>
          <a:p>
            <a:pPr marL="0" indent="0" algn="l">
              <a:buNone/>
            </a:pPr>
            <a:endParaRPr lang="en-GB" b="0" i="0">
              <a:solidFill>
                <a:srgbClr val="283041"/>
              </a:solidFill>
              <a:effectLst/>
            </a:endParaRPr>
          </a:p>
          <a:p>
            <a:pPr algn="l"/>
            <a:r>
              <a:rPr lang="en-GB">
                <a:solidFill>
                  <a:srgbClr val="283041"/>
                </a:solidFill>
              </a:rPr>
              <a:t>Avoid the use of personal pronoun in academic writing except in reflective writing.</a:t>
            </a:r>
            <a:endParaRPr lang="en-GB" b="0" i="0">
              <a:solidFill>
                <a:srgbClr val="283041"/>
              </a:solidFill>
              <a:effectLst/>
            </a:endParaRPr>
          </a:p>
          <a:p>
            <a:endParaRPr lang="en-GB">
              <a:solidFill>
                <a:srgbClr val="283041"/>
              </a:solidFill>
            </a:endParaRPr>
          </a:p>
          <a:p>
            <a:endParaRPr lang="en-GB"/>
          </a:p>
        </p:txBody>
      </p:sp>
    </p:spTree>
    <p:extLst>
      <p:ext uri="{BB962C8B-B14F-4D97-AF65-F5344CB8AC3E}">
        <p14:creationId xmlns:p14="http://schemas.microsoft.com/office/powerpoint/2010/main" val="155769712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2" ma:contentTypeDescription="Create a new document." ma:contentTypeScope="" ma:versionID="52f795333ace41bef08649b18825776b">
  <xsd:schema xmlns:xsd="http://www.w3.org/2001/XMLSchema" xmlns:xs="http://www.w3.org/2001/XMLSchema" xmlns:p="http://schemas.microsoft.com/office/2006/metadata/properties" xmlns:ns3="f856874f-9946-48cd-ac29-4cb76853c4c1" targetNamespace="http://schemas.microsoft.com/office/2006/metadata/properties" ma:root="true" ma:fieldsID="7a6da204620c827d4f9b8b623575ef93" ns3:_="">
    <xsd:import namespace="f856874f-9946-48cd-ac29-4cb76853c4c1"/>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3D7929B-5B4C-4CAE-8D27-458BB31CA3A8}">
  <ds:schemaRefs>
    <ds:schemaRef ds:uri="f856874f-9946-48cd-ac29-4cb76853c4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f856874f-9946-48cd-ac29-4cb76853c4c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1495</Words>
  <Application>Microsoft Office PowerPoint</Application>
  <PresentationFormat>On-screen Show (4:3)</PresentationFormat>
  <Paragraphs>189</Paragraphs>
  <Slides>29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Myriad Pro</vt:lpstr>
      <vt:lpstr>Arial</vt:lpstr>
      <vt:lpstr>Calibri</vt:lpstr>
      <vt:lpstr>Symbol</vt:lpstr>
      <vt:lpstr>Times New Roman</vt:lpstr>
      <vt:lpstr>Wingdings</vt:lpstr>
      <vt:lpstr>20140311PresentationUWTSDTemplate</vt:lpstr>
      <vt:lpstr>  Community Care and Management of Longer-term Conditions     Semester 1</vt:lpstr>
      <vt:lpstr>Learning outcomes</vt:lpstr>
      <vt:lpstr>Module Summary</vt:lpstr>
      <vt:lpstr>PowerPoint Presentation</vt:lpstr>
      <vt:lpstr>Aims of the Session</vt:lpstr>
      <vt:lpstr>What does the assessment entails?</vt:lpstr>
      <vt:lpstr>Task</vt:lpstr>
      <vt:lpstr>What must the slides contain?</vt:lpstr>
      <vt:lpstr>Slides contents</vt:lpstr>
      <vt:lpstr>Slides contents</vt:lpstr>
      <vt:lpstr>Activity</vt:lpstr>
      <vt:lpstr>Slides contents</vt:lpstr>
      <vt:lpstr>Activity</vt:lpstr>
      <vt:lpstr>Activity</vt:lpstr>
      <vt:lpstr>Co-Production model</vt:lpstr>
      <vt:lpstr>Co-Production model</vt:lpstr>
      <vt:lpstr>PowerPoint Presentation</vt:lpstr>
      <vt:lpstr>Activity</vt:lpstr>
      <vt:lpstr>Slides contents</vt:lpstr>
      <vt:lpstr>Activity</vt:lpstr>
      <vt:lpstr>Activity</vt:lpstr>
      <vt:lpstr>Individual Presentation</vt:lpstr>
      <vt:lpstr>General Submission Guidance </vt:lpstr>
      <vt:lpstr>General Submission Guidance </vt:lpstr>
      <vt:lpstr>Activity</vt:lpstr>
      <vt:lpstr>Activity</vt:lpstr>
      <vt:lpstr>Activity</vt:lpstr>
      <vt:lpstr>Activity</vt:lpstr>
      <vt:lpstr>Reminder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Aishat Bakre</cp:lastModifiedBy>
  <cp:revision>3</cp:revision>
  <dcterms:created xsi:type="dcterms:W3CDTF">2015-04-14T15:21:28Z</dcterms:created>
  <dcterms:modified xsi:type="dcterms:W3CDTF">2025-10-27T09:39:48Z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