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7" r:id="rId1"/>
  </p:sldMasterIdLst>
  <p:notesMasterIdLst>
    <p:notesMasterId r:id="rId44"/>
  </p:notesMasterIdLst>
  <p:handoutMasterIdLst>
    <p:handoutMasterId r:id="rId45"/>
  </p:handoutMasterIdLst>
  <p:sldIdLst>
    <p:sldId id="363" r:id="rId2"/>
    <p:sldId id="461" r:id="rId3"/>
    <p:sldId id="462" r:id="rId4"/>
    <p:sldId id="463" r:id="rId5"/>
    <p:sldId id="481" r:id="rId6"/>
    <p:sldId id="468" r:id="rId7"/>
    <p:sldId id="482" r:id="rId8"/>
    <p:sldId id="474" r:id="rId9"/>
    <p:sldId id="476" r:id="rId10"/>
    <p:sldId id="477" r:id="rId11"/>
    <p:sldId id="484" r:id="rId12"/>
    <p:sldId id="384" r:id="rId13"/>
    <p:sldId id="495" r:id="rId14"/>
    <p:sldId id="492" r:id="rId15"/>
    <p:sldId id="493" r:id="rId16"/>
    <p:sldId id="494" r:id="rId17"/>
    <p:sldId id="496" r:id="rId18"/>
    <p:sldId id="497" r:id="rId19"/>
    <p:sldId id="498" r:id="rId20"/>
    <p:sldId id="499" r:id="rId21"/>
    <p:sldId id="500" r:id="rId22"/>
    <p:sldId id="501" r:id="rId23"/>
    <p:sldId id="511" r:id="rId24"/>
    <p:sldId id="513" r:id="rId25"/>
    <p:sldId id="470" r:id="rId26"/>
    <p:sldId id="471" r:id="rId27"/>
    <p:sldId id="516" r:id="rId28"/>
    <p:sldId id="514" r:id="rId29"/>
    <p:sldId id="505" r:id="rId30"/>
    <p:sldId id="515" r:id="rId31"/>
    <p:sldId id="506" r:id="rId32"/>
    <p:sldId id="507" r:id="rId33"/>
    <p:sldId id="508" r:id="rId34"/>
    <p:sldId id="509" r:id="rId35"/>
    <p:sldId id="502" r:id="rId36"/>
    <p:sldId id="503" r:id="rId37"/>
    <p:sldId id="512" r:id="rId38"/>
    <p:sldId id="510" r:id="rId39"/>
    <p:sldId id="504" r:id="rId40"/>
    <p:sldId id="480" r:id="rId41"/>
    <p:sldId id="369" r:id="rId42"/>
    <p:sldId id="475" r:id="rId43"/>
  </p:sldIdLst>
  <p:sldSz cx="12192000" cy="6858000"/>
  <p:notesSz cx="6669088" cy="9753600"/>
  <p:defaultTextStyle>
    <a:defPPr>
      <a:defRPr lang="en-US"/>
    </a:defPPr>
    <a:lvl1pPr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1pPr>
    <a:lvl2pPr marL="4572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2pPr>
    <a:lvl3pPr marL="9144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3pPr>
    <a:lvl4pPr marL="13716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4pPr>
    <a:lvl5pPr marL="18288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9pPr>
  </p:defaultTextStyle>
  <p:extLst>
    <p:ext uri="{521415D9-36F7-43E2-AB2F-B90AF26B5E84}">
      <p14:sectionLst xmlns:p14="http://schemas.microsoft.com/office/powerpoint/2010/main">
        <p14:section name="Default Section" id="{C6BDEC5F-697C-4B6F-8CA4-64C1333D2DA4}">
          <p14:sldIdLst>
            <p14:sldId id="363"/>
            <p14:sldId id="461"/>
            <p14:sldId id="462"/>
            <p14:sldId id="463"/>
            <p14:sldId id="481"/>
            <p14:sldId id="468"/>
            <p14:sldId id="482"/>
            <p14:sldId id="474"/>
            <p14:sldId id="476"/>
            <p14:sldId id="477"/>
          </p14:sldIdLst>
        </p14:section>
        <p14:section name="Untitled Section" id="{8818504E-BE72-4240-9A2D-49BD9CD8528D}">
          <p14:sldIdLst>
            <p14:sldId id="484"/>
            <p14:sldId id="384"/>
            <p14:sldId id="495"/>
            <p14:sldId id="492"/>
            <p14:sldId id="493"/>
            <p14:sldId id="494"/>
            <p14:sldId id="496"/>
            <p14:sldId id="497"/>
            <p14:sldId id="498"/>
            <p14:sldId id="499"/>
            <p14:sldId id="500"/>
            <p14:sldId id="501"/>
            <p14:sldId id="511"/>
            <p14:sldId id="513"/>
            <p14:sldId id="470"/>
            <p14:sldId id="471"/>
            <p14:sldId id="516"/>
            <p14:sldId id="514"/>
            <p14:sldId id="505"/>
            <p14:sldId id="515"/>
            <p14:sldId id="506"/>
            <p14:sldId id="507"/>
            <p14:sldId id="508"/>
            <p14:sldId id="509"/>
            <p14:sldId id="502"/>
            <p14:sldId id="503"/>
            <p14:sldId id="512"/>
            <p14:sldId id="510"/>
            <p14:sldId id="504"/>
            <p14:sldId id="480"/>
            <p14:sldId id="369"/>
            <p14:sldId id="475"/>
          </p14:sldIdLst>
        </p14:section>
      </p14:sectionLst>
    </p:ext>
    <p:ext uri="{EFAFB233-063F-42B5-8137-9DF3F51BA10A}">
      <p15:sldGuideLst xmlns:p15="http://schemas.microsoft.com/office/powerpoint/2012/main">
        <p15:guide id="1" orient="horz" pos="2160" userDrawn="1">
          <p15:clr>
            <a:srgbClr val="A4A3A4"/>
          </p15:clr>
        </p15:guide>
        <p15:guide id="2" pos="3840" userDrawn="1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3072">
          <p15:clr>
            <a:srgbClr val="A4A3A4"/>
          </p15:clr>
        </p15:guide>
        <p15:guide id="2" pos="2101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0000FF"/>
    <a:srgbClr val="C0C0C0"/>
    <a:srgbClr val="5F5F5F"/>
    <a:srgbClr val="80808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D67D7D9C-694B-1E84-008E-1C8F1A8B67BF}" v="245" dt="2024-06-19T11:54:18.757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8130" autoAdjust="0"/>
    <p:restoredTop sz="89326" autoAdjust="0"/>
  </p:normalViewPr>
  <p:slideViewPr>
    <p:cSldViewPr>
      <p:cViewPr varScale="1">
        <p:scale>
          <a:sx n="69" d="100"/>
          <a:sy n="69" d="100"/>
        </p:scale>
        <p:origin x="444" y="60"/>
      </p:cViewPr>
      <p:guideLst>
        <p:guide orient="horz" pos="2160"/>
        <p:guide pos="384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 varScale="1">
      <p:scale>
        <a:sx n="100" d="100"/>
        <a:sy n="100" d="100"/>
      </p:scale>
      <p:origin x="0" y="0"/>
    </p:cViewPr>
  </p:sorterViewPr>
  <p:notesViewPr>
    <p:cSldViewPr>
      <p:cViewPr varScale="1">
        <p:scale>
          <a:sx n="61" d="100"/>
          <a:sy n="61" d="100"/>
        </p:scale>
        <p:origin x="-1698" y="-54"/>
      </p:cViewPr>
      <p:guideLst>
        <p:guide orient="horz" pos="3072"/>
        <p:guide pos="2101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slide" Target="slides/slide38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slide" Target="slides/slide41.xml"/><Relationship Id="rId47" Type="http://schemas.openxmlformats.org/officeDocument/2006/relationships/viewProps" Target="viewProps.xml"/><Relationship Id="rId50" Type="http://schemas.microsoft.com/office/2015/10/relationships/revisionInfo" Target="revisionInfo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9" Type="http://schemas.openxmlformats.org/officeDocument/2006/relationships/slide" Target="slides/slide28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slide" Target="slides/slide39.xml"/><Relationship Id="rId45" Type="http://schemas.openxmlformats.org/officeDocument/2006/relationships/handoutMaster" Target="handoutMasters/handoutMaster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49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4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slide" Target="slides/slide42.xml"/><Relationship Id="rId48" Type="http://schemas.openxmlformats.org/officeDocument/2006/relationships/theme" Target="theme/theme1.xml"/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46" Type="http://schemas.openxmlformats.org/officeDocument/2006/relationships/presProps" Target="presProps.xml"/><Relationship Id="rId20" Type="http://schemas.openxmlformats.org/officeDocument/2006/relationships/slide" Target="slides/slide19.xml"/><Relationship Id="rId41" Type="http://schemas.openxmlformats.org/officeDocument/2006/relationships/slide" Target="slides/slide40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9570" name="Rectangle 2">
            <a:extLst>
              <a:ext uri="{FF2B5EF4-FFF2-40B4-BE49-F238E27FC236}">
                <a16:creationId xmlns:a16="http://schemas.microsoft.com/office/drawing/2014/main" id="{57274D4A-6071-4C31-A995-8D631746066C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GB" altLang="en-US" dirty="0"/>
          </a:p>
        </p:txBody>
      </p:sp>
      <p:sp>
        <p:nvSpPr>
          <p:cNvPr id="109571" name="Rectangle 3">
            <a:extLst>
              <a:ext uri="{FF2B5EF4-FFF2-40B4-BE49-F238E27FC236}">
                <a16:creationId xmlns:a16="http://schemas.microsoft.com/office/drawing/2014/main" id="{BADEFA6E-7C85-4A2D-AB54-6E16E24BFB99}"/>
              </a:ext>
            </a:extLst>
          </p:cNvPr>
          <p:cNvSpPr>
            <a:spLocks noGrp="1" noChangeArrowheads="1"/>
          </p:cNvSpPr>
          <p:nvPr>
            <p:ph type="dt" sz="quarter" idx="1"/>
          </p:nvPr>
        </p:nvSpPr>
        <p:spPr bwMode="auto">
          <a:xfrm>
            <a:off x="3776663" y="0"/>
            <a:ext cx="2890837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endParaRPr lang="en-GB" altLang="en-US" dirty="0"/>
          </a:p>
        </p:txBody>
      </p:sp>
      <p:sp>
        <p:nvSpPr>
          <p:cNvPr id="109572" name="Rectangle 4">
            <a:extLst>
              <a:ext uri="{FF2B5EF4-FFF2-40B4-BE49-F238E27FC236}">
                <a16:creationId xmlns:a16="http://schemas.microsoft.com/office/drawing/2014/main" id="{52806E7A-8B06-4D8A-8399-677A8B7BC099}"/>
              </a:ext>
            </a:extLst>
          </p:cNvPr>
          <p:cNvSpPr>
            <a:spLocks noGrp="1" noChangeArrowheads="1"/>
          </p:cNvSpPr>
          <p:nvPr>
            <p:ph type="ftr" sz="quarter" idx="2"/>
          </p:nvPr>
        </p:nvSpPr>
        <p:spPr bwMode="auto">
          <a:xfrm>
            <a:off x="0" y="926465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GB" altLang="en-US" dirty="0"/>
          </a:p>
        </p:txBody>
      </p:sp>
      <p:sp>
        <p:nvSpPr>
          <p:cNvPr id="109573" name="Rectangle 5">
            <a:extLst>
              <a:ext uri="{FF2B5EF4-FFF2-40B4-BE49-F238E27FC236}">
                <a16:creationId xmlns:a16="http://schemas.microsoft.com/office/drawing/2014/main" id="{D0AFD47A-B545-4C2A-9CEB-19E3DDEAA340}"/>
              </a:ext>
            </a:extLst>
          </p:cNvPr>
          <p:cNvSpPr>
            <a:spLocks noGrp="1" noChangeArrowheads="1"/>
          </p:cNvSpPr>
          <p:nvPr>
            <p:ph type="sldNum" sz="quarter" idx="3"/>
          </p:nvPr>
        </p:nvSpPr>
        <p:spPr bwMode="auto">
          <a:xfrm>
            <a:off x="3776663" y="9264650"/>
            <a:ext cx="2890837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fld id="{EB3EE64B-EB71-4E2B-93C1-F4117BD13F79}" type="slidenum">
              <a:rPr lang="en-GB" altLang="en-US"/>
              <a:pPr>
                <a:defRPr/>
              </a:pPr>
              <a:t>‹#›</a:t>
            </a:fld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1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7042" name="Rectangle 2">
            <a:extLst>
              <a:ext uri="{FF2B5EF4-FFF2-40B4-BE49-F238E27FC236}">
                <a16:creationId xmlns:a16="http://schemas.microsoft.com/office/drawing/2014/main" id="{F97D3AEC-DAC3-4500-8659-DFA8FD0DBFFC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 dirty="0"/>
          </a:p>
        </p:txBody>
      </p:sp>
      <p:sp>
        <p:nvSpPr>
          <p:cNvPr id="87043" name="Rectangle 3">
            <a:extLst>
              <a:ext uri="{FF2B5EF4-FFF2-40B4-BE49-F238E27FC236}">
                <a16:creationId xmlns:a16="http://schemas.microsoft.com/office/drawing/2014/main" id="{160B9893-99AA-40C5-B429-8512093DCAE5}"/>
              </a:ext>
            </a:extLst>
          </p:cNvPr>
          <p:cNvSpPr>
            <a:spLocks noGrp="1" noChangeArrowheads="1"/>
          </p:cNvSpPr>
          <p:nvPr>
            <p:ph type="dt" idx="1"/>
          </p:nvPr>
        </p:nvSpPr>
        <p:spPr bwMode="auto">
          <a:xfrm>
            <a:off x="377825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 dirty="0"/>
          </a:p>
        </p:txBody>
      </p:sp>
      <p:sp>
        <p:nvSpPr>
          <p:cNvPr id="4100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82550" y="730250"/>
            <a:ext cx="6503988" cy="3659188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  <a:ext uri="{53640926-AAD7-44D8-BBD7-CCE9431645EC}">
              <a14:shadowObscured xmlns:a14="http://schemas.microsoft.com/office/drawing/2010/main" val="1"/>
            </a:ext>
          </a:extLst>
        </p:spPr>
      </p:sp>
      <p:sp>
        <p:nvSpPr>
          <p:cNvPr id="87045" name="Rectangle 5">
            <a:extLst>
              <a:ext uri="{FF2B5EF4-FFF2-40B4-BE49-F238E27FC236}">
                <a16:creationId xmlns:a16="http://schemas.microsoft.com/office/drawing/2014/main" id="{ECD89C32-CF52-4DF8-9846-7469C765B3C5}"/>
              </a:ext>
            </a:extLst>
          </p:cNvPr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889000" y="4632325"/>
            <a:ext cx="4891088" cy="43910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 altLang="en-US" noProof="0"/>
              <a:t>Click to edit Master text styles</a:t>
            </a:r>
          </a:p>
          <a:p>
            <a:pPr lvl="1"/>
            <a:r>
              <a:rPr lang="en-GB" altLang="en-US" noProof="0"/>
              <a:t>Second level</a:t>
            </a:r>
          </a:p>
          <a:p>
            <a:pPr lvl="2"/>
            <a:r>
              <a:rPr lang="en-GB" altLang="en-US" noProof="0"/>
              <a:t>Third level</a:t>
            </a:r>
          </a:p>
          <a:p>
            <a:pPr lvl="3"/>
            <a:r>
              <a:rPr lang="en-GB" altLang="en-US" noProof="0"/>
              <a:t>Fourth level</a:t>
            </a:r>
          </a:p>
          <a:p>
            <a:pPr lvl="4"/>
            <a:r>
              <a:rPr lang="en-GB" altLang="en-US" noProof="0"/>
              <a:t>Fifth level</a:t>
            </a:r>
          </a:p>
        </p:txBody>
      </p:sp>
      <p:sp>
        <p:nvSpPr>
          <p:cNvPr id="87046" name="Rectangle 6">
            <a:extLst>
              <a:ext uri="{FF2B5EF4-FFF2-40B4-BE49-F238E27FC236}">
                <a16:creationId xmlns:a16="http://schemas.microsoft.com/office/drawing/2014/main" id="{0881B87C-B2F0-403D-8047-490EAD13F442}"/>
              </a:ext>
            </a:extLst>
          </p:cNvPr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9266238"/>
            <a:ext cx="2890838" cy="4873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 dirty="0"/>
          </a:p>
        </p:txBody>
      </p:sp>
      <p:sp>
        <p:nvSpPr>
          <p:cNvPr id="87047" name="Rectangle 7">
            <a:extLst>
              <a:ext uri="{FF2B5EF4-FFF2-40B4-BE49-F238E27FC236}">
                <a16:creationId xmlns:a16="http://schemas.microsoft.com/office/drawing/2014/main" id="{AC955B34-3EBE-4CF3-8FA5-A6B243E1714D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778250" y="9266238"/>
            <a:ext cx="2890838" cy="4873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fld id="{81B164FB-C17E-44B0-8405-045844A6C61F}" type="slidenum">
              <a:rPr lang="en-GB" altLang="en-US"/>
              <a:pPr>
                <a:defRPr/>
              </a:pPr>
              <a:t>‹#›</a:t>
            </a:fld>
            <a:endParaRPr lang="en-GB" alt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8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Slide Image Placeholder 1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82550" y="730250"/>
            <a:ext cx="6503988" cy="3659188"/>
          </a:xfrm>
          <a:ln/>
        </p:spPr>
      </p:sp>
      <p:sp>
        <p:nvSpPr>
          <p:cNvPr id="8195" name="Notes Placeholder 2"/>
          <p:cNvSpPr>
            <a:spLocks noGrp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 dirty="0"/>
          </a:p>
        </p:txBody>
      </p:sp>
      <p:sp>
        <p:nvSpPr>
          <p:cNvPr id="8196" name="Slide Number Placeholder 3"/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31838" indent="-28098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2553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57638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2723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4844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416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3988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560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>
              <a:spcBef>
                <a:spcPct val="0"/>
              </a:spcBef>
            </a:pPr>
            <a:fld id="{457DD099-6E5F-4EB3-8873-C6D6682A2AAA}" type="slidenum">
              <a:rPr kumimoji="0" lang="en-GB" altLang="en-US" smtClean="0"/>
              <a:pPr>
                <a:spcBef>
                  <a:spcPct val="0"/>
                </a:spcBef>
              </a:pPr>
              <a:t>12</a:t>
            </a:fld>
            <a:endParaRPr kumimoji="0"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3002754580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Slide Image Placeholder 1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82550" y="730250"/>
            <a:ext cx="6503988" cy="3659188"/>
          </a:xfrm>
          <a:ln/>
        </p:spPr>
      </p:sp>
      <p:sp>
        <p:nvSpPr>
          <p:cNvPr id="8195" name="Notes Placeholder 2"/>
          <p:cNvSpPr>
            <a:spLocks noGrp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 dirty="0"/>
          </a:p>
        </p:txBody>
      </p:sp>
      <p:sp>
        <p:nvSpPr>
          <p:cNvPr id="8196" name="Slide Number Placeholder 3"/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31838" indent="-28098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2553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57638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2723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4844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416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3988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560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>
              <a:spcBef>
                <a:spcPct val="0"/>
              </a:spcBef>
            </a:pPr>
            <a:fld id="{457DD099-6E5F-4EB3-8873-C6D6682A2AAA}" type="slidenum">
              <a:rPr kumimoji="0" lang="en-GB" altLang="en-US" smtClean="0"/>
              <a:pPr>
                <a:spcBef>
                  <a:spcPct val="0"/>
                </a:spcBef>
              </a:pPr>
              <a:t>38</a:t>
            </a:fld>
            <a:endParaRPr kumimoji="0"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2384408847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Slide Image Placeholder 1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82550" y="730250"/>
            <a:ext cx="6503988" cy="3659188"/>
          </a:xfrm>
          <a:ln/>
        </p:spPr>
      </p:sp>
      <p:sp>
        <p:nvSpPr>
          <p:cNvPr id="8195" name="Notes Placeholder 2"/>
          <p:cNvSpPr>
            <a:spLocks noGrp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 dirty="0"/>
          </a:p>
        </p:txBody>
      </p:sp>
      <p:sp>
        <p:nvSpPr>
          <p:cNvPr id="8196" name="Slide Number Placeholder 3"/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31838" indent="-28098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2553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57638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2723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4844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416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3988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560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>
              <a:spcBef>
                <a:spcPct val="0"/>
              </a:spcBef>
            </a:pPr>
            <a:fld id="{457DD099-6E5F-4EB3-8873-C6D6682A2AAA}" type="slidenum">
              <a:rPr kumimoji="0" lang="en-GB" altLang="en-US" smtClean="0"/>
              <a:pPr>
                <a:spcBef>
                  <a:spcPct val="0"/>
                </a:spcBef>
              </a:pPr>
              <a:t>41</a:t>
            </a:fld>
            <a:endParaRPr kumimoji="0"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246553572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0">
          <a:blip r:embed="rId2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5BA379F-2687-42D5-BD11-CCFD486FA93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527051" y="6524626"/>
            <a:ext cx="1295400" cy="21907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953126BE-2B11-4C15-9167-0AEA0ED2A25D}" type="datetime1">
              <a:rPr lang="en-GB" altLang="en-US" smtClean="0"/>
              <a:t>19/06/2026</a:t>
            </a:fld>
            <a:endParaRPr lang="en-GB" alt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DDC0210-3A98-4E80-A493-9097B8EA885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5520267" y="6381751"/>
            <a:ext cx="38608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 alt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F529589-853B-4D1C-BB9C-5B46B696F2A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905DF63-1FF9-46D5-8FED-1829CDB5D9EE}" type="slidenum">
              <a:rPr lang="en-GB" altLang="en-US"/>
              <a:pPr>
                <a:defRPr/>
              </a:pPr>
              <a:t>‹#›</a:t>
            </a:fld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381239892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6E86CF0-C040-4ECE-8BD3-C00954DCC01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B939ABA-8476-47D9-80A0-5033786BCB72}" type="datetime1">
              <a:rPr lang="en-GB" altLang="en-US" smtClean="0"/>
              <a:t>19/06/2026</a:t>
            </a:fld>
            <a:endParaRPr lang="en-GB" alt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64C04FF-0357-4130-AC28-3F988C577F5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76184" y="6461126"/>
            <a:ext cx="38608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 alt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9EDCEDB-BC6D-4588-B62D-E297C328885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550E941-99E4-4403-A917-B30FF69A9617}" type="slidenum">
              <a:rPr lang="en-GB" altLang="en-US"/>
              <a:pPr>
                <a:defRPr/>
              </a:pPr>
              <a:t>‹#›</a:t>
            </a:fld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25825149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1424" y="3993084"/>
            <a:ext cx="103632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1424" y="2492897"/>
            <a:ext cx="103632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A80D81D-633B-4627-A562-25F3E6B64B11}" type="datetime1">
              <a:rPr lang="en-GB" altLang="en-US" smtClean="0"/>
              <a:t>19/06/2026</a:t>
            </a:fld>
            <a:endParaRPr lang="en-GB" altLang="en-US" dirty="0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F0CEAE2-E49E-4389-B4D7-B5A65611D1B7}" type="slidenum">
              <a:rPr lang="en-GB" altLang="en-US"/>
              <a:pPr>
                <a:defRPr/>
              </a:pPr>
              <a:t>‹#›</a:t>
            </a:fld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201493742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09600" y="1600201"/>
            <a:ext cx="53848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97600" y="1600201"/>
            <a:ext cx="53848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8156C84-0050-45C6-A153-D430B4C0D6FF}" type="datetime1">
              <a:rPr lang="en-GB" altLang="en-US" smtClean="0"/>
              <a:t>19/06/2026</a:t>
            </a:fld>
            <a:endParaRPr lang="en-GB" alt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86495F9-B3F5-4DDF-9323-6CEC80C52C17}" type="slidenum">
              <a:rPr lang="en-GB" altLang="en-US"/>
              <a:pPr>
                <a:defRPr/>
              </a:pPr>
              <a:t>‹#›</a:t>
            </a:fld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69491526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535113"/>
            <a:ext cx="5386917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09600" y="2174876"/>
            <a:ext cx="5386917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93368" y="1535113"/>
            <a:ext cx="5389033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93368" y="2174876"/>
            <a:ext cx="5389033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2E9540D-0AA9-4962-9475-E8ADC6DD4930}" type="datetime1">
              <a:rPr lang="en-GB" altLang="en-US" smtClean="0"/>
              <a:t>19/06/2026</a:t>
            </a:fld>
            <a:endParaRPr lang="en-GB" altLang="en-US" dirty="0"/>
          </a:p>
        </p:txBody>
      </p:sp>
      <p:sp>
        <p:nvSpPr>
          <p:cNvPr id="8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669F83E-C611-4B90-8FAE-1379528B23C3}" type="slidenum">
              <a:rPr lang="en-GB" altLang="en-US"/>
              <a:pPr>
                <a:defRPr/>
              </a:pPr>
              <a:t>‹#›</a:t>
            </a:fld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264480704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418B36E-4321-400C-8E7A-4FCB9118D968}" type="datetime1">
              <a:rPr lang="en-GB" altLang="en-US" smtClean="0"/>
              <a:t>19/06/2026</a:t>
            </a:fld>
            <a:endParaRPr lang="en-GB" altLang="en-US" dirty="0"/>
          </a:p>
        </p:txBody>
      </p:sp>
      <p:sp>
        <p:nvSpPr>
          <p:cNvPr id="4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AF5663D-1B9D-48C8-BD8E-835F92F174D7}" type="slidenum">
              <a:rPr lang="en-GB" altLang="en-US"/>
              <a:pPr>
                <a:defRPr/>
              </a:pPr>
              <a:t>‹#›</a:t>
            </a:fld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122074910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7EBCCEA-FF61-4260-ACFE-7F7C23F62991}" type="datetime1">
              <a:rPr lang="en-GB" altLang="en-US" smtClean="0"/>
              <a:t>19/06/2026</a:t>
            </a:fld>
            <a:endParaRPr lang="en-GB" altLang="en-US" dirty="0"/>
          </a:p>
        </p:txBody>
      </p:sp>
      <p:sp>
        <p:nvSpPr>
          <p:cNvPr id="3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A1819AB-B9DA-41D7-8C91-5DE9528F5AA4}" type="slidenum">
              <a:rPr lang="en-GB" altLang="en-US"/>
              <a:pPr>
                <a:defRPr/>
              </a:pPr>
              <a:t>‹#›</a:t>
            </a:fld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182642219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1" y="273050"/>
            <a:ext cx="4011084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6733" y="273051"/>
            <a:ext cx="6815667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1" y="1435101"/>
            <a:ext cx="4011084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D0D050C-C869-4CC5-9D78-7F483CBE7183}" type="datetime1">
              <a:rPr lang="en-GB" altLang="en-US" smtClean="0"/>
              <a:t>19/06/2026</a:t>
            </a:fld>
            <a:endParaRPr lang="en-GB" alt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F707D33-CDDE-408A-A9D9-8533BBB69567}" type="slidenum">
              <a:rPr lang="en-GB" altLang="en-US"/>
              <a:pPr>
                <a:defRPr/>
              </a:pPr>
              <a:t>‹#›</a:t>
            </a:fld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295448843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389717" y="4509120"/>
            <a:ext cx="73152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389717" y="612776"/>
            <a:ext cx="7315200" cy="3824337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en-US" noProof="0" dirty="0"/>
              <a:t>Click icon to add picture</a:t>
            </a:r>
            <a:endParaRPr lang="en-GB" noProof="0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389717" y="5157192"/>
            <a:ext cx="73152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634482C-3897-478C-BB79-23A31000D5CF}" type="datetime1">
              <a:rPr lang="en-GB" altLang="en-US" smtClean="0"/>
              <a:t>19/06/2026</a:t>
            </a:fld>
            <a:endParaRPr lang="en-GB" alt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C564236-0921-40F4-A526-D08299A9CEDF}" type="slidenum">
              <a:rPr lang="en-GB" altLang="en-US"/>
              <a:pPr>
                <a:defRPr/>
              </a:pPr>
              <a:t>‹#›</a:t>
            </a:fld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352999351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1E1161B-8EB7-4236-A7DB-8E6C420692B9}" type="datetime1">
              <a:rPr lang="en-GB" altLang="en-US" smtClean="0"/>
              <a:t>19/06/2026</a:t>
            </a:fld>
            <a:endParaRPr lang="en-GB" altLang="en-US" dirty="0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05FFBAA-7097-4EBF-8EC8-BA13F122F32E}" type="slidenum">
              <a:rPr lang="en-GB" altLang="en-US"/>
              <a:pPr>
                <a:defRPr/>
              </a:pPr>
              <a:t>‹#›</a:t>
            </a:fld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13421300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839200" y="274639"/>
            <a:ext cx="27432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09600" y="274639"/>
            <a:ext cx="8026400" cy="5242594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D4FE7E7-A98C-4CEB-A79A-5015CF368AA9}" type="datetime1">
              <a:rPr lang="en-GB" altLang="en-US" smtClean="0"/>
              <a:t>19/06/2026</a:t>
            </a:fld>
            <a:endParaRPr lang="en-GB" altLang="en-US" dirty="0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F27268F-FCE8-404C-B794-14F77261286D}" type="slidenum">
              <a:rPr lang="en-GB" altLang="en-US"/>
              <a:pPr>
                <a:defRPr/>
              </a:pPr>
              <a:t>‹#›</a:t>
            </a:fld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304842533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13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Title Placeholder 1"/>
          <p:cNvSpPr>
            <a:spLocks noGrp="1"/>
          </p:cNvSpPr>
          <p:nvPr>
            <p:ph type="title"/>
          </p:nvPr>
        </p:nvSpPr>
        <p:spPr bwMode="auto">
          <a:xfrm>
            <a:off x="609600" y="274638"/>
            <a:ext cx="109728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title style</a:t>
            </a:r>
            <a:endParaRPr lang="en-GB" altLang="en-US"/>
          </a:p>
        </p:txBody>
      </p:sp>
      <p:sp>
        <p:nvSpPr>
          <p:cNvPr id="1027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609600" y="1600200"/>
            <a:ext cx="10972800" cy="39163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Edit Master text styles</a:t>
            </a:r>
          </a:p>
          <a:p>
            <a:pPr lvl="1"/>
            <a:r>
              <a:rPr lang="en-US" altLang="en-US"/>
              <a:t>Second level</a:t>
            </a:r>
          </a:p>
          <a:p>
            <a:pPr lvl="2"/>
            <a:r>
              <a:rPr lang="en-US" altLang="en-US"/>
              <a:t>Third level</a:t>
            </a:r>
          </a:p>
          <a:p>
            <a:pPr lvl="3"/>
            <a:r>
              <a:rPr lang="en-US" altLang="en-US"/>
              <a:t>Fourth level</a:t>
            </a:r>
          </a:p>
          <a:p>
            <a:pPr lvl="4"/>
            <a:r>
              <a:rPr lang="en-US" altLang="en-US"/>
              <a:t>Fifth level</a:t>
            </a:r>
            <a:endParaRPr lang="en-GB" alt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334433" y="6524626"/>
            <a:ext cx="1295400" cy="2190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eaLnBrk="1" fontAlgn="auto" hangingPunct="1">
              <a:spcBef>
                <a:spcPts val="0"/>
              </a:spcBef>
              <a:spcAft>
                <a:spcPts val="0"/>
              </a:spcAft>
              <a:defRPr sz="105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633D1104-0316-455E-BAFF-BC38C56D81EE}" type="datetime1">
              <a:rPr lang="en-GB" altLang="en-US" smtClean="0"/>
              <a:t>19/06/2026</a:t>
            </a:fld>
            <a:endParaRPr lang="en-GB" alt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0608733" y="6381751"/>
            <a:ext cx="973667" cy="33972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solidFill>
                  <a:srgbClr val="898989"/>
                </a:solidFill>
                <a:latin typeface="Myriad Pro"/>
              </a:defRPr>
            </a:lvl1pPr>
          </a:lstStyle>
          <a:p>
            <a:pPr>
              <a:defRPr/>
            </a:pPr>
            <a:fld id="{AD58E4E2-7891-4D91-AF5F-9946CA6D74F2}" type="slidenum">
              <a:rPr lang="en-GB" altLang="en-US"/>
              <a:pPr>
                <a:defRPr/>
              </a:pPr>
              <a:t>‹#›</a:t>
            </a:fld>
            <a:endParaRPr lang="en-GB" alt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86" r:id="rId1"/>
    <p:sldLayoutId id="2147483787" r:id="rId2"/>
    <p:sldLayoutId id="2147483777" r:id="rId3"/>
    <p:sldLayoutId id="2147483778" r:id="rId4"/>
    <p:sldLayoutId id="2147483779" r:id="rId5"/>
    <p:sldLayoutId id="2147483780" r:id="rId6"/>
    <p:sldLayoutId id="2147483781" r:id="rId7"/>
    <p:sldLayoutId id="2147483782" r:id="rId8"/>
    <p:sldLayoutId id="2147483783" r:id="rId9"/>
    <p:sldLayoutId id="2147483784" r:id="rId10"/>
    <p:sldLayoutId id="2147483785" r:id="rId11"/>
  </p:sldLayoutIdLs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0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0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10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0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10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10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0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0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10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10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27" grpId="0" build="p" autoUpdateAnimBg="0">
        <p:tmplLst>
          <p:tmpl lvl="1">
            <p:tnLst>
              <p:par>
                <p:cTn presetID="2" presetClass="entr" presetSubtype="8" fill="hold" nodeType="click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2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3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4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5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</p:tmplLst>
      </p:bldP>
    </p:bldLst>
  </p:timing>
  <p:hf sldNum="0" hdr="0" ftr="0" dt="0"/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5pPr>
      <a:lvl6pPr marL="4572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6pPr>
      <a:lvl7pPr marL="9144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7pPr>
      <a:lvl8pPr marL="13716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8pPr>
      <a:lvl9pPr marL="18288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8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hyperlink" Target="https://www-cambridge-org.ezproxy.uwtsd.ac.uk/core/books/relational-lens/value-and-importance-of-relationships/718C31032061BDFA3F480BA2A53F45D4#CN-bp-1" TargetMode="Externa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4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4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4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8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/Relationships>
</file>

<file path=ppt/slides/_rels/slide3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7.xml"/></Relationships>
</file>

<file path=ppt/slides/_rels/slide4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Title 1"/>
          <p:cNvSpPr>
            <a:spLocks noGrp="1"/>
          </p:cNvSpPr>
          <p:nvPr>
            <p:ph type="ctrTitle"/>
          </p:nvPr>
        </p:nvSpPr>
        <p:spPr>
          <a:xfrm>
            <a:off x="2209800" y="404664"/>
            <a:ext cx="7772400" cy="1512888"/>
          </a:xfrm>
        </p:spPr>
        <p:txBody>
          <a:bodyPr/>
          <a:lstStyle/>
          <a:p>
            <a:pPr eaLnBrk="1" hangingPunct="1"/>
            <a:r>
              <a:rPr lang="en-GB" altLang="en-US" b="1" dirty="0"/>
              <a:t>LCLM5001</a:t>
            </a:r>
            <a:endParaRPr lang="en-GB" altLang="en-US" dirty="0"/>
          </a:p>
        </p:txBody>
      </p:sp>
      <p:sp>
        <p:nvSpPr>
          <p:cNvPr id="5" name="Subtitle 4">
            <a:extLst>
              <a:ext uri="{FF2B5EF4-FFF2-40B4-BE49-F238E27FC236}">
                <a16:creationId xmlns:a16="http://schemas.microsoft.com/office/drawing/2014/main" id="{E8FBFAA6-7D53-4F46-B4FA-B6E25AA48337}"/>
              </a:ext>
            </a:extLst>
          </p:cNvPr>
          <p:cNvSpPr txBox="1">
            <a:spLocks/>
          </p:cNvSpPr>
          <p:nvPr/>
        </p:nvSpPr>
        <p:spPr bwMode="auto">
          <a:xfrm>
            <a:off x="695400" y="3717032"/>
            <a:ext cx="10801200" cy="273630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marL="0" indent="0" algn="ctr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eaLnBrk="1" hangingPunct="1"/>
            <a:r>
              <a:rPr lang="en-GB" altLang="en-US" b="1" dirty="0">
                <a:solidFill>
                  <a:srgbClr val="FFFF00"/>
                </a:solidFill>
              </a:rPr>
              <a:t>Week 2 </a:t>
            </a:r>
            <a:r>
              <a:rPr lang="en-GB" altLang="en-US" b="1">
                <a:solidFill>
                  <a:srgbClr val="FFFF00"/>
                </a:solidFill>
              </a:rPr>
              <a:t>Lesson 1</a:t>
            </a:r>
            <a:endParaRPr lang="en-GB" altLang="en-US" b="1" dirty="0">
              <a:solidFill>
                <a:srgbClr val="FFFF00"/>
              </a:solidFill>
            </a:endParaRPr>
          </a:p>
          <a:p>
            <a:pPr eaLnBrk="1" hangingPunct="1"/>
            <a:r>
              <a:rPr lang="en-GB" altLang="en-US" sz="4000" dirty="0">
                <a:solidFill>
                  <a:srgbClr val="FFFF00"/>
                </a:solidFill>
              </a:rPr>
              <a:t>Business objectives and Analysis </a:t>
            </a:r>
          </a:p>
        </p:txBody>
      </p:sp>
      <p:sp>
        <p:nvSpPr>
          <p:cNvPr id="7" name="Subtitle 4">
            <a:extLst>
              <a:ext uri="{FF2B5EF4-FFF2-40B4-BE49-F238E27FC236}">
                <a16:creationId xmlns:a16="http://schemas.microsoft.com/office/drawing/2014/main" id="{673C1525-F3A6-4A8D-B8F9-227D18C2359A}"/>
              </a:ext>
            </a:extLst>
          </p:cNvPr>
          <p:cNvSpPr txBox="1">
            <a:spLocks/>
          </p:cNvSpPr>
          <p:nvPr/>
        </p:nvSpPr>
        <p:spPr bwMode="auto">
          <a:xfrm>
            <a:off x="479376" y="2276872"/>
            <a:ext cx="10945216" cy="144016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marL="0" indent="0" algn="ctr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eaLnBrk="1" hangingPunct="1"/>
            <a:r>
              <a:rPr lang="en-GB" sz="4000" b="1" dirty="0">
                <a:ln w="13462">
                  <a:solidFill>
                    <a:schemeClr val="bg1"/>
                  </a:solidFill>
                  <a:prstDash val="solid"/>
                </a:ln>
                <a:solidFill>
                  <a:srgbClr val="0000FF"/>
                </a:solidFill>
                <a:effectLst>
                  <a:outerShdw dist="38100" dir="2700000" algn="bl" rotWithShape="0">
                    <a:schemeClr val="accent5"/>
                  </a:outerShdw>
                </a:effectLst>
                <a:latin typeface="Aharoni" panose="02010803020104030203" pitchFamily="2" charset="-79"/>
                <a:cs typeface="Aharoni" panose="02010803020104030203" pitchFamily="2" charset="-79"/>
              </a:rPr>
              <a:t> Understanding and Engaging Stakeholders</a:t>
            </a:r>
            <a:endParaRPr lang="en-GB" altLang="en-US" sz="3600" b="1" dirty="0">
              <a:ln w="13462">
                <a:solidFill>
                  <a:schemeClr val="bg1"/>
                </a:solidFill>
                <a:prstDash val="solid"/>
              </a:ln>
              <a:solidFill>
                <a:srgbClr val="0000FF"/>
              </a:solidFill>
              <a:effectLst>
                <a:outerShdw dist="38100" dir="2700000" algn="bl" rotWithShape="0">
                  <a:schemeClr val="accent5"/>
                </a:outerShdw>
              </a:effectLst>
              <a:latin typeface="Aharoni" panose="02010803020104030203" pitchFamily="2" charset="-79"/>
              <a:cs typeface="Aharoni" panose="02010803020104030203" pitchFamily="2" charset="-79"/>
            </a:endParaRPr>
          </a:p>
        </p:txBody>
      </p:sp>
    </p:spTree>
    <p:extLst>
      <p:ext uri="{BB962C8B-B14F-4D97-AF65-F5344CB8AC3E}">
        <p14:creationId xmlns:p14="http://schemas.microsoft.com/office/powerpoint/2010/main" val="237010043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7CB6D42-59FA-6053-CD7A-456D79EB832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1" y="273050"/>
            <a:ext cx="4011084" cy="1162050"/>
          </a:xfrm>
        </p:spPr>
        <p:txBody>
          <a:bodyPr wrap="square" anchor="b">
            <a:normAutofit/>
          </a:bodyPr>
          <a:lstStyle/>
          <a:p>
            <a:r>
              <a:rPr lang="en-GB" dirty="0"/>
              <a:t>Class Management 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9924DD39-B083-9520-4381-FDF667A5F6A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66733" y="587248"/>
            <a:ext cx="6815667" cy="4543778"/>
          </a:xfrm>
          <a:prstGeom prst="rect">
            <a:avLst/>
          </a:prstGeom>
          <a:noFill/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A611D49-8BA0-A501-DE57-91F93F5AEC4E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09601" y="1435101"/>
            <a:ext cx="4011084" cy="4029891"/>
          </a:xfrm>
        </p:spPr>
        <p:txBody>
          <a:bodyPr wrap="square" anchor="t">
            <a:normAutofit/>
          </a:bodyPr>
          <a:lstStyle/>
          <a:p>
            <a:pPr marL="285750" indent="-285750">
              <a:buFont typeface="Wingdings" panose="05000000000000000000" pitchFamily="2" charset="2"/>
              <a:buChar char="Ø"/>
            </a:pPr>
            <a:r>
              <a:rPr lang="en-GB" sz="1600" dirty="0"/>
              <a:t>Please arrive to your class on time </a:t>
            </a:r>
          </a:p>
          <a:p>
            <a:pPr marL="285750" indent="-285750">
              <a:buFont typeface="Wingdings" panose="05000000000000000000" pitchFamily="2" charset="2"/>
              <a:buChar char="Ø"/>
            </a:pPr>
            <a:r>
              <a:rPr lang="en-GB" sz="1600" dirty="0"/>
              <a:t>Do not get distracted with your phone</a:t>
            </a:r>
          </a:p>
          <a:p>
            <a:pPr marL="285750" indent="-285750">
              <a:buFont typeface="Wingdings" panose="05000000000000000000" pitchFamily="2" charset="2"/>
              <a:buChar char="Ø"/>
            </a:pPr>
            <a:r>
              <a:rPr lang="en-US" sz="1600" b="0" i="0" dirty="0">
                <a:effectLst/>
              </a:rPr>
              <a:t>Respect and listen to your classmates</a:t>
            </a:r>
          </a:p>
          <a:p>
            <a:pPr marL="285750" indent="-285750">
              <a:buFont typeface="Wingdings" panose="05000000000000000000" pitchFamily="2" charset="2"/>
              <a:buChar char="Ø"/>
            </a:pPr>
            <a:r>
              <a:rPr lang="en-GB" sz="1600" b="0" i="0" dirty="0">
                <a:effectLst/>
              </a:rPr>
              <a:t>Ask questions</a:t>
            </a:r>
          </a:p>
          <a:p>
            <a:pPr marL="285750" indent="-285750">
              <a:buFont typeface="Wingdings" panose="05000000000000000000" pitchFamily="2" charset="2"/>
              <a:buChar char="Ø"/>
            </a:pPr>
            <a:r>
              <a:rPr lang="en-US" sz="1600" b="0" i="0" dirty="0">
                <a:effectLst/>
              </a:rPr>
              <a:t>Raise your hand to speak</a:t>
            </a:r>
          </a:p>
          <a:p>
            <a:pPr marL="285750" indent="-285750">
              <a:buFont typeface="Wingdings" panose="05000000000000000000" pitchFamily="2" charset="2"/>
              <a:buChar char="Ø"/>
            </a:pPr>
            <a:r>
              <a:rPr lang="en-GB" sz="1600" b="0" i="0" dirty="0">
                <a:effectLst/>
              </a:rPr>
              <a:t>Contribute to discussions</a:t>
            </a:r>
            <a:endParaRPr lang="en-US" sz="1600" b="0" i="0" dirty="0">
              <a:effectLst/>
            </a:endParaRPr>
          </a:p>
          <a:p>
            <a:pPr marL="285750" indent="-285750">
              <a:buFont typeface="Wingdings" panose="05000000000000000000" pitchFamily="2" charset="2"/>
              <a:buChar char="Ø"/>
            </a:pPr>
            <a:r>
              <a:rPr lang="en-GB" sz="1600" b="0" i="0" dirty="0">
                <a:effectLst/>
              </a:rPr>
              <a:t>Always do your best</a:t>
            </a:r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19286401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9887E67-DDA1-2858-5351-87DE6C68452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Learning outcome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5E5FDC8-6B76-3DEC-3196-504ACE8C349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lnSpc>
                <a:spcPct val="107000"/>
              </a:lnSpc>
              <a:spcAft>
                <a:spcPts val="800"/>
              </a:spcAft>
              <a:buSzPts val="1000"/>
              <a:buNone/>
              <a:tabLst>
                <a:tab pos="457200" algn="l"/>
              </a:tabLst>
            </a:pPr>
            <a:r>
              <a:rPr lang="en-GB" sz="1800" kern="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Upon the successful completion of this module, you should be able to: </a:t>
            </a:r>
          </a:p>
          <a:p>
            <a:pPr lvl="0" fontAlgn="base">
              <a:lnSpc>
                <a:spcPct val="107000"/>
              </a:lnSpc>
              <a:spcAft>
                <a:spcPts val="800"/>
              </a:spcAft>
              <a:buSzPts val="1000"/>
              <a:buFont typeface="Wingdings" panose="05000000000000000000" pitchFamily="2" charset="2"/>
              <a:buChar char="Ø"/>
              <a:tabLst>
                <a:tab pos="457200" algn="l"/>
              </a:tabLst>
            </a:pPr>
            <a:r>
              <a:rPr lang="en-GB" sz="1800" kern="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Demonstrate the ability to establish mechanisms of engagement with identified stakeholders; </a:t>
            </a:r>
            <a:endParaRPr lang="en-GB" sz="1800" kern="1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lvl="0" fontAlgn="base">
              <a:lnSpc>
                <a:spcPct val="107000"/>
              </a:lnSpc>
              <a:spcAft>
                <a:spcPts val="800"/>
              </a:spcAft>
              <a:buSzPts val="1000"/>
              <a:buFont typeface="Wingdings" panose="05000000000000000000" pitchFamily="2" charset="2"/>
              <a:buChar char="Ø"/>
              <a:tabLst>
                <a:tab pos="457200" algn="l"/>
              </a:tabLst>
            </a:pPr>
            <a:r>
              <a:rPr lang="en-GB" sz="1800" kern="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Critically evaluate the benefits and challenges of sustainable stakeholder engagement   </a:t>
            </a:r>
            <a:endParaRPr lang="en-GB" sz="1800" kern="1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5237407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199EE52-6E33-7479-7E27-2E4E7F46E4A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Indicative content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FF2253F-AE8D-78B5-0016-244E56B254D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fontAlgn="base">
              <a:lnSpc>
                <a:spcPct val="107000"/>
              </a:lnSpc>
              <a:spcAft>
                <a:spcPts val="800"/>
              </a:spcAft>
              <a:buSzPts val="1000"/>
              <a:buFont typeface="Wingdings" panose="05000000000000000000" pitchFamily="2" charset="2"/>
              <a:buChar char="q"/>
              <a:tabLst>
                <a:tab pos="457200" algn="l"/>
              </a:tabLst>
            </a:pPr>
            <a:r>
              <a:rPr lang="en-GB" sz="1800" b="1" kern="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Identifying stakeholders of an organisation Week 2 </a:t>
            </a:r>
            <a:endParaRPr lang="en-GB" sz="1800" b="1" kern="1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lvl="0" fontAlgn="base">
              <a:lnSpc>
                <a:spcPct val="107000"/>
              </a:lnSpc>
              <a:spcAft>
                <a:spcPts val="800"/>
              </a:spcAft>
              <a:buSzPts val="1000"/>
              <a:buFont typeface="Wingdings" panose="05000000000000000000" pitchFamily="2" charset="2"/>
              <a:buChar char="q"/>
              <a:tabLst>
                <a:tab pos="457200" algn="l"/>
              </a:tabLst>
            </a:pPr>
            <a:r>
              <a:rPr lang="en-GB" sz="1800" kern="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Stakeholder relationships – Benefits and challenges </a:t>
            </a:r>
            <a:r>
              <a:rPr lang="en-GB" sz="1800" b="1" kern="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Week 3 </a:t>
            </a:r>
            <a:endParaRPr lang="en-GB" sz="1800" b="1" kern="1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lvl="0" fontAlgn="base">
              <a:lnSpc>
                <a:spcPct val="107000"/>
              </a:lnSpc>
              <a:spcAft>
                <a:spcPts val="800"/>
              </a:spcAft>
              <a:buSzPts val="1000"/>
              <a:buFont typeface="Wingdings" panose="05000000000000000000" pitchFamily="2" charset="2"/>
              <a:buChar char="q"/>
              <a:tabLst>
                <a:tab pos="457200" algn="l"/>
              </a:tabLst>
            </a:pPr>
            <a:r>
              <a:rPr lang="en-GB" sz="1800" kern="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Frameworks/models/theories for stakeholder engagement and management </a:t>
            </a:r>
            <a:r>
              <a:rPr lang="en-GB" sz="1800" b="1" kern="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Week 4 </a:t>
            </a:r>
            <a:endParaRPr lang="en-GB" sz="1800" b="1" kern="1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lvl="0" fontAlgn="base">
              <a:lnSpc>
                <a:spcPct val="107000"/>
              </a:lnSpc>
              <a:spcAft>
                <a:spcPts val="800"/>
              </a:spcAft>
              <a:buSzPts val="1000"/>
              <a:buFont typeface="Wingdings" panose="05000000000000000000" pitchFamily="2" charset="2"/>
              <a:buChar char="q"/>
              <a:tabLst>
                <a:tab pos="457200" algn="l"/>
              </a:tabLst>
            </a:pPr>
            <a:r>
              <a:rPr lang="en-GB" sz="1800" kern="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Stakeholder engagement process </a:t>
            </a:r>
            <a:r>
              <a:rPr lang="en-GB" sz="1800" b="1" kern="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Week 5 </a:t>
            </a:r>
            <a:endParaRPr lang="en-GB" sz="1800" b="1" kern="1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lvl="0" fontAlgn="base">
              <a:lnSpc>
                <a:spcPct val="107000"/>
              </a:lnSpc>
              <a:spcAft>
                <a:spcPts val="800"/>
              </a:spcAft>
              <a:buSzPts val="1000"/>
              <a:buFont typeface="Wingdings" panose="05000000000000000000" pitchFamily="2" charset="2"/>
              <a:buChar char="q"/>
              <a:tabLst>
                <a:tab pos="457200" algn="l"/>
              </a:tabLst>
            </a:pPr>
            <a:r>
              <a:rPr lang="en-GB" sz="1800" kern="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Role of the manager in stakeholder engagement </a:t>
            </a:r>
            <a:r>
              <a:rPr lang="en-GB" sz="1800" b="1" kern="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Week 6</a:t>
            </a:r>
            <a:endParaRPr lang="en-GB" sz="1800" b="1" kern="1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lvl="0" fontAlgn="base">
              <a:lnSpc>
                <a:spcPct val="107000"/>
              </a:lnSpc>
              <a:spcAft>
                <a:spcPts val="800"/>
              </a:spcAft>
              <a:buSzPts val="1000"/>
              <a:buFont typeface="Wingdings" panose="05000000000000000000" pitchFamily="2" charset="2"/>
              <a:buChar char="q"/>
              <a:tabLst>
                <a:tab pos="457200" algn="l"/>
              </a:tabLst>
            </a:pPr>
            <a:r>
              <a:rPr lang="en-GB" sz="1800" kern="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Methods of managing conflicts of stakeholder expectations </a:t>
            </a:r>
            <a:r>
              <a:rPr lang="en-GB" sz="1800" b="1" kern="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Week 7</a:t>
            </a:r>
            <a:r>
              <a:rPr lang="en-GB" sz="1800" kern="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endParaRPr lang="en-GB" sz="1800" kern="1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lvl="0" fontAlgn="base">
              <a:lnSpc>
                <a:spcPct val="107000"/>
              </a:lnSpc>
              <a:spcAft>
                <a:spcPts val="800"/>
              </a:spcAft>
              <a:buSzPts val="1000"/>
              <a:buFont typeface="Wingdings" panose="05000000000000000000" pitchFamily="2" charset="2"/>
              <a:buChar char="q"/>
              <a:tabLst>
                <a:tab pos="457200" algn="l"/>
              </a:tabLst>
            </a:pPr>
            <a:r>
              <a:rPr lang="en-GB" sz="1800" kern="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Evaluating the impact of stakeholder engagement on organisational performance  </a:t>
            </a:r>
            <a:r>
              <a:rPr lang="en-GB" sz="1800" b="1" kern="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Week 8 </a:t>
            </a:r>
            <a:endParaRPr lang="en-GB" sz="1800" b="1" kern="1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875906759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199EE52-6E33-7479-7E27-2E4E7F46E4A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Lesson Planning 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FF2253F-AE8D-78B5-0016-244E56B254D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51384" y="1600200"/>
            <a:ext cx="11031016" cy="4565103"/>
          </a:xfrm>
        </p:spPr>
        <p:txBody>
          <a:bodyPr/>
          <a:lstStyle/>
          <a:p>
            <a:pPr lvl="0" fontAlgn="base">
              <a:lnSpc>
                <a:spcPct val="107000"/>
              </a:lnSpc>
              <a:spcAft>
                <a:spcPts val="800"/>
              </a:spcAft>
              <a:buSzPts val="1000"/>
              <a:buFont typeface="Wingdings" panose="05000000000000000000" pitchFamily="2" charset="2"/>
              <a:buChar char="q"/>
              <a:tabLst>
                <a:tab pos="457200" algn="l"/>
              </a:tabLst>
            </a:pPr>
            <a:r>
              <a:rPr lang="en-GB" sz="1600" b="1" kern="0" dirty="0">
                <a:solidFill>
                  <a:srgbClr val="000000"/>
                </a:solidFill>
                <a:highlight>
                  <a:srgbClr val="FFFF00"/>
                </a:highlight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Introduction Week 1 </a:t>
            </a:r>
            <a:endParaRPr lang="en-GB" sz="1600" b="1" kern="0" dirty="0">
              <a:solidFill>
                <a:srgbClr val="000000"/>
              </a:solidFill>
              <a:effectLst/>
              <a:highlight>
                <a:srgbClr val="FFFF00"/>
              </a:highlight>
              <a:latin typeface="Arial" panose="020B0604020202020204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lvl="0" fontAlgn="base">
              <a:lnSpc>
                <a:spcPct val="107000"/>
              </a:lnSpc>
              <a:spcAft>
                <a:spcPts val="800"/>
              </a:spcAft>
              <a:buSzPts val="1000"/>
              <a:buFont typeface="Wingdings" panose="05000000000000000000" pitchFamily="2" charset="2"/>
              <a:buChar char="q"/>
              <a:tabLst>
                <a:tab pos="457200" algn="l"/>
              </a:tabLst>
            </a:pPr>
            <a:r>
              <a:rPr lang="en-GB" sz="1600" b="1" kern="0" dirty="0">
                <a:solidFill>
                  <a:srgbClr val="000000"/>
                </a:solidFill>
                <a:effectLst/>
                <a:highlight>
                  <a:srgbClr val="00FF00"/>
                </a:highlight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Identifying stakeholders of an organisation Week 2 </a:t>
            </a:r>
            <a:endParaRPr lang="en-GB" sz="1600" b="1" kern="100" dirty="0">
              <a:effectLst/>
              <a:highlight>
                <a:srgbClr val="00FF00"/>
              </a:highlight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lvl="0" fontAlgn="base">
              <a:lnSpc>
                <a:spcPct val="107000"/>
              </a:lnSpc>
              <a:spcAft>
                <a:spcPts val="800"/>
              </a:spcAft>
              <a:buSzPts val="1000"/>
              <a:buFont typeface="Wingdings" panose="05000000000000000000" pitchFamily="2" charset="2"/>
              <a:buChar char="q"/>
              <a:tabLst>
                <a:tab pos="457200" algn="l"/>
              </a:tabLst>
            </a:pPr>
            <a:r>
              <a:rPr lang="en-GB" sz="1600" kern="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Stakeholder relationships – Benefits and challenges  and assessment discussion </a:t>
            </a:r>
            <a:r>
              <a:rPr lang="en-GB" sz="1600" b="1" kern="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Week 3 </a:t>
            </a:r>
            <a:endParaRPr lang="en-GB" sz="1600" b="1" kern="1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lvl="0" fontAlgn="base">
              <a:lnSpc>
                <a:spcPct val="107000"/>
              </a:lnSpc>
              <a:spcAft>
                <a:spcPts val="800"/>
              </a:spcAft>
              <a:buSzPts val="1000"/>
              <a:buFont typeface="Wingdings" panose="05000000000000000000" pitchFamily="2" charset="2"/>
              <a:buChar char="q"/>
              <a:tabLst>
                <a:tab pos="457200" algn="l"/>
              </a:tabLst>
            </a:pPr>
            <a:r>
              <a:rPr lang="en-GB" sz="1600" kern="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Frameworks/models/theories for stakeholder engagement and management </a:t>
            </a:r>
            <a:r>
              <a:rPr lang="en-GB" sz="1600" b="1" kern="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Week 4 </a:t>
            </a:r>
            <a:endParaRPr lang="en-GB" sz="1600" b="1" kern="1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lvl="0" fontAlgn="base">
              <a:lnSpc>
                <a:spcPct val="107000"/>
              </a:lnSpc>
              <a:spcAft>
                <a:spcPts val="800"/>
              </a:spcAft>
              <a:buSzPts val="1000"/>
              <a:buFont typeface="Wingdings" panose="05000000000000000000" pitchFamily="2" charset="2"/>
              <a:buChar char="q"/>
              <a:tabLst>
                <a:tab pos="457200" algn="l"/>
              </a:tabLst>
            </a:pPr>
            <a:r>
              <a:rPr lang="en-GB" sz="1600" kern="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Stakeholder engagement process </a:t>
            </a:r>
            <a:r>
              <a:rPr lang="en-GB" sz="1600" b="1" kern="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Week 5 </a:t>
            </a:r>
            <a:endParaRPr lang="en-GB" sz="1600" b="1" kern="1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lvl="0" fontAlgn="base">
              <a:lnSpc>
                <a:spcPct val="107000"/>
              </a:lnSpc>
              <a:spcAft>
                <a:spcPts val="800"/>
              </a:spcAft>
              <a:buSzPts val="1000"/>
              <a:buFont typeface="Wingdings" panose="05000000000000000000" pitchFamily="2" charset="2"/>
              <a:buChar char="q"/>
              <a:tabLst>
                <a:tab pos="457200" algn="l"/>
              </a:tabLst>
            </a:pPr>
            <a:r>
              <a:rPr lang="en-GB" sz="1600" kern="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Role of the manager in stakeholder engagement </a:t>
            </a:r>
            <a:r>
              <a:rPr lang="en-GB" sz="1600" b="1" kern="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Week 6</a:t>
            </a:r>
            <a:endParaRPr lang="en-GB" sz="1600" b="1" kern="1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lvl="0" fontAlgn="base">
              <a:lnSpc>
                <a:spcPct val="107000"/>
              </a:lnSpc>
              <a:spcAft>
                <a:spcPts val="800"/>
              </a:spcAft>
              <a:buSzPts val="1000"/>
              <a:buFont typeface="Wingdings" panose="05000000000000000000" pitchFamily="2" charset="2"/>
              <a:buChar char="q"/>
              <a:tabLst>
                <a:tab pos="457200" algn="l"/>
              </a:tabLst>
            </a:pPr>
            <a:r>
              <a:rPr lang="en-GB" sz="1600" kern="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Methods of managing conflicts of stakeholder expectations </a:t>
            </a:r>
            <a:r>
              <a:rPr lang="en-GB" sz="1600" b="1" kern="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Week 7</a:t>
            </a:r>
            <a:r>
              <a:rPr lang="en-GB" sz="1600" kern="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endParaRPr lang="en-GB" sz="1600" kern="1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lvl="0" fontAlgn="base">
              <a:lnSpc>
                <a:spcPct val="107000"/>
              </a:lnSpc>
              <a:spcAft>
                <a:spcPts val="800"/>
              </a:spcAft>
              <a:buSzPts val="1000"/>
              <a:buFont typeface="Wingdings" panose="05000000000000000000" pitchFamily="2" charset="2"/>
              <a:buChar char="q"/>
              <a:tabLst>
                <a:tab pos="457200" algn="l"/>
              </a:tabLst>
            </a:pPr>
            <a:r>
              <a:rPr lang="en-GB" sz="1600" kern="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Evaluating the impact of stakeholder engagement on organisational performance  </a:t>
            </a:r>
            <a:r>
              <a:rPr lang="en-GB" sz="1600" b="1" kern="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Week 8 </a:t>
            </a:r>
          </a:p>
          <a:p>
            <a:pPr lvl="0" fontAlgn="base">
              <a:lnSpc>
                <a:spcPct val="107000"/>
              </a:lnSpc>
              <a:spcAft>
                <a:spcPts val="800"/>
              </a:spcAft>
              <a:buSzPts val="1000"/>
              <a:buFont typeface="Wingdings" panose="05000000000000000000" pitchFamily="2" charset="2"/>
              <a:buChar char="q"/>
              <a:tabLst>
                <a:tab pos="457200" algn="l"/>
              </a:tabLst>
            </a:pPr>
            <a:r>
              <a:rPr lang="en-GB" sz="1600" b="1" kern="0" dirty="0">
                <a:solidFill>
                  <a:srgbClr val="000000"/>
                </a:solidFill>
                <a:highlight>
                  <a:srgbClr val="C0C0C0"/>
                </a:highlight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Revision Week 9 </a:t>
            </a:r>
          </a:p>
          <a:p>
            <a:pPr lvl="0" fontAlgn="base">
              <a:lnSpc>
                <a:spcPct val="107000"/>
              </a:lnSpc>
              <a:spcAft>
                <a:spcPts val="800"/>
              </a:spcAft>
              <a:buSzPts val="1000"/>
              <a:buFont typeface="Wingdings" panose="05000000000000000000" pitchFamily="2" charset="2"/>
              <a:buChar char="q"/>
              <a:tabLst>
                <a:tab pos="457200" algn="l"/>
              </a:tabLst>
            </a:pPr>
            <a:r>
              <a:rPr lang="en-GB" sz="1600" b="1" kern="0" dirty="0">
                <a:solidFill>
                  <a:srgbClr val="000000"/>
                </a:solidFill>
                <a:effectLst/>
                <a:highlight>
                  <a:srgbClr val="C0C0C0"/>
                </a:highlight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Feedback and assessment Workshop Week 10 </a:t>
            </a:r>
            <a:endParaRPr lang="en-GB" sz="1600" b="1" kern="100" dirty="0">
              <a:effectLst/>
              <a:highlight>
                <a:srgbClr val="C0C0C0"/>
              </a:highlight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111137026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83DBDCF-51A4-A058-2E09-A6FD5F5B076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Recommended Reading textbook </a:t>
            </a:r>
          </a:p>
        </p:txBody>
      </p:sp>
      <p:graphicFrame>
        <p:nvGraphicFramePr>
          <p:cNvPr id="4" name="Content Placeholder 3">
            <a:extLst>
              <a:ext uri="{FF2B5EF4-FFF2-40B4-BE49-F238E27FC236}">
                <a16:creationId xmlns:a16="http://schemas.microsoft.com/office/drawing/2014/main" id="{1AD15634-BC05-2E0E-F192-1C9D915C1B62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763436091"/>
              </p:ext>
            </p:extLst>
          </p:nvPr>
        </p:nvGraphicFramePr>
        <p:xfrm>
          <a:off x="1415480" y="1340769"/>
          <a:ext cx="9361040" cy="3960441"/>
        </p:xfrm>
        <a:graphic>
          <a:graphicData uri="http://schemas.openxmlformats.org/drawingml/2006/table">
            <a:tbl>
              <a:tblPr firstRow="1" firstCol="1" bandRow="1"/>
              <a:tblGrid>
                <a:gridCol w="3580363">
                  <a:extLst>
                    <a:ext uri="{9D8B030D-6E8A-4147-A177-3AD203B41FA5}">
                      <a16:colId xmlns:a16="http://schemas.microsoft.com/office/drawing/2014/main" val="1584043908"/>
                    </a:ext>
                  </a:extLst>
                </a:gridCol>
                <a:gridCol w="4707974">
                  <a:extLst>
                    <a:ext uri="{9D8B030D-6E8A-4147-A177-3AD203B41FA5}">
                      <a16:colId xmlns:a16="http://schemas.microsoft.com/office/drawing/2014/main" val="1205117775"/>
                    </a:ext>
                  </a:extLst>
                </a:gridCol>
                <a:gridCol w="1072703">
                  <a:extLst>
                    <a:ext uri="{9D8B030D-6E8A-4147-A177-3AD203B41FA5}">
                      <a16:colId xmlns:a16="http://schemas.microsoft.com/office/drawing/2014/main" val="1747255961"/>
                    </a:ext>
                  </a:extLst>
                </a:gridCol>
              </a:tblGrid>
              <a:tr h="233210">
                <a:tc>
                  <a:txBody>
                    <a:bodyPr/>
                    <a:lstStyle/>
                    <a:p>
                      <a:pPr fontAlgn="base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100" b="1" kern="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Module Code </a:t>
                      </a:r>
                      <a:r>
                        <a:rPr lang="en-GB" sz="1100" kern="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  </a:t>
                      </a:r>
                      <a:endParaRPr lang="en-GB" sz="1100" kern="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0" marR="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BEBEBE"/>
                    </a:solidFill>
                  </a:tcPr>
                </a:tc>
                <a:tc gridSpan="2">
                  <a:txBody>
                    <a:bodyPr/>
                    <a:lstStyle/>
                    <a:p>
                      <a:pPr marL="57150" fontAlgn="base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100" b="1" kern="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BALM5001</a:t>
                      </a:r>
                      <a:r>
                        <a:rPr lang="en-GB" sz="1100" kern="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  </a:t>
                      </a:r>
                      <a:endParaRPr lang="en-GB" sz="1100" kern="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0" marR="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692748219"/>
                  </a:ext>
                </a:extLst>
              </a:tr>
              <a:tr h="233210">
                <a:tc>
                  <a:txBody>
                    <a:bodyPr/>
                    <a:lstStyle/>
                    <a:p>
                      <a:pPr fontAlgn="base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100" b="1" kern="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Module Title </a:t>
                      </a:r>
                      <a:r>
                        <a:rPr lang="en-GB" sz="1100" kern="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  </a:t>
                      </a:r>
                      <a:endParaRPr lang="en-GB" sz="1100" kern="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0" marR="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BEBEBE"/>
                    </a:solidFill>
                  </a:tcPr>
                </a:tc>
                <a:tc gridSpan="2">
                  <a:txBody>
                    <a:bodyPr/>
                    <a:lstStyle/>
                    <a:p>
                      <a:pPr marL="57150" fontAlgn="base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100" b="1" kern="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Understanding and Engaging Stakeholders</a:t>
                      </a:r>
                      <a:r>
                        <a:rPr lang="en-GB" sz="1100" kern="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  </a:t>
                      </a:r>
                      <a:endParaRPr lang="en-GB" sz="1100" kern="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0" marR="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888705807"/>
                  </a:ext>
                </a:extLst>
              </a:tr>
              <a:tr h="472573">
                <a:tc>
                  <a:txBody>
                    <a:bodyPr/>
                    <a:lstStyle/>
                    <a:p>
                      <a:pPr fontAlgn="base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100" b="1" kern="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Classification </a:t>
                      </a:r>
                      <a:r>
                        <a:rPr lang="en-GB" sz="1100" kern="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  </a:t>
                      </a:r>
                      <a:endParaRPr lang="en-GB" sz="1100" kern="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0" marR="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BEBEBE"/>
                    </a:solidFill>
                  </a:tcPr>
                </a:tc>
                <a:tc>
                  <a:txBody>
                    <a:bodyPr/>
                    <a:lstStyle/>
                    <a:p>
                      <a:pPr marL="57150" fontAlgn="base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100" b="1" kern="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Reading List entry </a:t>
                      </a:r>
                      <a:r>
                        <a:rPr lang="en-GB" sz="1100" kern="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  </a:t>
                      </a:r>
                      <a:endParaRPr lang="en-GB" sz="1100" kern="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0" marR="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BEBEBE"/>
                    </a:solidFill>
                  </a:tcPr>
                </a:tc>
                <a:tc>
                  <a:txBody>
                    <a:bodyPr/>
                    <a:lstStyle/>
                    <a:p>
                      <a:pPr marL="57150" indent="38100" algn="just" fontAlgn="base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100" b="1" kern="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Electronic*</a:t>
                      </a:r>
                      <a:r>
                        <a:rPr lang="en-GB" sz="1100" kern="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  </a:t>
                      </a:r>
                      <a:endParaRPr lang="en-GB" sz="1100" kern="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0" marR="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BEBEBE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929307326"/>
                  </a:ext>
                </a:extLst>
              </a:tr>
              <a:tr h="2306496">
                <a:tc>
                  <a:txBody>
                    <a:bodyPr/>
                    <a:lstStyle/>
                    <a:p>
                      <a:pPr fontAlgn="base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100" kern="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Essential   </a:t>
                      </a:r>
                      <a:endParaRPr lang="en-GB" sz="1100" kern="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0" marR="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 fontAlgn="base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100" kern="0" dirty="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Ashcroft, J. (2017) The relational lens: understanding, measuring, and managing stakeholder relationships. Cambridge: Cambridge University Press. Available at: </a:t>
                      </a:r>
                      <a:r>
                        <a:rPr lang="en-GB" sz="1100" u="sng" kern="0" dirty="0">
                          <a:solidFill>
                            <a:srgbClr val="0563C1"/>
                          </a:solidFill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  <a:hlinkClick r:id="rId2"/>
                        </a:rPr>
                        <a:t>https://www-cambridge-org.ezproxy.uwtsd.ac.uk/core/books/relational-lens/value-and-importance-of-relationships/718C31032061BDFA3F480BA2A53F45D4#CN-bp-1</a:t>
                      </a:r>
                      <a:r>
                        <a:rPr lang="en-GB" sz="1100" kern="0" dirty="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  </a:t>
                      </a:r>
                      <a:endParaRPr lang="en-GB" sz="1100" kern="1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  <a:p>
                      <a:pPr algn="just" fontAlgn="base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100" kern="0" dirty="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  </a:t>
                      </a:r>
                      <a:endParaRPr lang="en-GB" sz="1100" kern="1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0" marR="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47625" algn="ctr" fontAlgn="base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100" kern="0">
                          <a:solidFill>
                            <a:srgbClr val="000000"/>
                          </a:solidFill>
                          <a:effectLst/>
                          <a:latin typeface="Segoe UI Symbol" panose="020B0502040204020203" pitchFamily="34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☒   </a:t>
                      </a:r>
                      <a:endParaRPr lang="en-GB" sz="1100" kern="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0" marR="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2105817237"/>
                  </a:ext>
                </a:extLst>
              </a:tr>
              <a:tr h="714952">
                <a:tc>
                  <a:txBody>
                    <a:bodyPr/>
                    <a:lstStyle/>
                    <a:p>
                      <a:pPr fontAlgn="base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100" kern="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Further   </a:t>
                      </a:r>
                      <a:endParaRPr lang="en-GB" sz="1100" kern="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0" marR="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100" kern="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Christopher, M., Payne, A., &amp; Ballantyne, D. (2013). Relationship Marketing: Creating Stakeholder Value. Saint Louis: Taylor and Francis.   </a:t>
                      </a:r>
                      <a:endParaRPr lang="en-GB" sz="1100" kern="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0" marR="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47625" algn="ctr" fontAlgn="base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100" kern="0" dirty="0">
                          <a:solidFill>
                            <a:srgbClr val="000000"/>
                          </a:solidFill>
                          <a:effectLst/>
                          <a:latin typeface="Segoe UI Symbol" panose="020B0502040204020203" pitchFamily="34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☐   </a:t>
                      </a:r>
                      <a:endParaRPr lang="en-GB" sz="1100" kern="1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0" marR="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476503478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89334516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1546E84-EAB2-439E-BFC6-DA989C108B5B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 wrap="square" anchor="ctr">
            <a:normAutofit/>
          </a:bodyPr>
          <a:lstStyle/>
          <a:p>
            <a:r>
              <a:rPr lang="en-GB" dirty="0"/>
              <a:t>Session Recap </a:t>
            </a:r>
          </a:p>
        </p:txBody>
      </p:sp>
      <p:sp>
        <p:nvSpPr>
          <p:cNvPr id="8" name="Subtitle 2">
            <a:extLst>
              <a:ext uri="{FF2B5EF4-FFF2-40B4-BE49-F238E27FC236}">
                <a16:creationId xmlns:a16="http://schemas.microsoft.com/office/drawing/2014/main" id="{A119E8E1-C2DF-04C0-FF61-F5F60F2F5984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/>
          <a:p>
            <a:r>
              <a:rPr lang="en-US" dirty="0"/>
              <a:t>Stakeholders </a:t>
            </a:r>
          </a:p>
        </p:txBody>
      </p:sp>
    </p:spTree>
    <p:extLst>
      <p:ext uri="{BB962C8B-B14F-4D97-AF65-F5344CB8AC3E}">
        <p14:creationId xmlns:p14="http://schemas.microsoft.com/office/powerpoint/2010/main" val="1302142232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1D022A2-E587-4B6A-AB0B-8A729393E48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Stakeholder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B077C95-833C-DE6A-DF9C-9D0442EFD7D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b="0" i="0" dirty="0">
                <a:solidFill>
                  <a:srgbClr val="1D1D1F"/>
                </a:solidFill>
                <a:effectLst/>
                <a:latin typeface="helvetica neue"/>
              </a:rPr>
              <a:t>A stakeholder is anybody who can affect or is affected by an organization, strategy or project. They can be </a:t>
            </a:r>
            <a:r>
              <a:rPr lang="en-US" b="0" i="0" u="sng" dirty="0">
                <a:solidFill>
                  <a:srgbClr val="1D1D1F"/>
                </a:solidFill>
                <a:effectLst/>
                <a:latin typeface="helvetica neue"/>
              </a:rPr>
              <a:t>internal</a:t>
            </a:r>
            <a:r>
              <a:rPr lang="en-US" b="0" i="0" dirty="0">
                <a:solidFill>
                  <a:srgbClr val="1D1D1F"/>
                </a:solidFill>
                <a:effectLst/>
                <a:latin typeface="helvetica neue"/>
              </a:rPr>
              <a:t> or </a:t>
            </a:r>
            <a:r>
              <a:rPr lang="en-US" b="0" i="0" u="sng" dirty="0">
                <a:solidFill>
                  <a:srgbClr val="1D1D1F"/>
                </a:solidFill>
                <a:effectLst/>
                <a:latin typeface="helvetica neue"/>
              </a:rPr>
              <a:t>external</a:t>
            </a:r>
            <a:r>
              <a:rPr lang="en-US" b="0" i="0" dirty="0">
                <a:solidFill>
                  <a:srgbClr val="1D1D1F"/>
                </a:solidFill>
                <a:effectLst/>
                <a:latin typeface="helvetica neue"/>
              </a:rPr>
              <a:t> and they can be at senior or junior levels.</a:t>
            </a:r>
            <a:br>
              <a:rPr lang="en-US" dirty="0"/>
            </a:br>
            <a:br>
              <a:rPr lang="en-US" dirty="0"/>
            </a:br>
            <a:endParaRPr lang="en-US" dirty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867474472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1D022A2-E587-4B6A-AB0B-8A729393E48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Stakeholder definition by </a:t>
            </a:r>
            <a:br>
              <a:rPr lang="en-GB" b="1" dirty="0"/>
            </a:br>
            <a:r>
              <a:rPr lang="en-GB" b="1" dirty="0"/>
              <a:t>Eden and Ackermann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B077C95-833C-DE6A-DF9C-9D0442EFD7D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US" b="0" i="0" dirty="0">
                <a:solidFill>
                  <a:srgbClr val="1D1D1F"/>
                </a:solidFill>
                <a:effectLst/>
                <a:latin typeface="helvetica neue"/>
              </a:rPr>
              <a:t>'People or small groups with the power to respond to, negotiate with, and change the strategic future of the organization' (Eden and Ackermann 1998: 117).</a:t>
            </a:r>
            <a:br>
              <a:rPr lang="en-US" dirty="0"/>
            </a:br>
            <a:br>
              <a:rPr lang="en-US" dirty="0"/>
            </a:b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513206244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8F31D51-F022-6A2E-405C-100F7AF6C80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z="3600" b="1" i="0" dirty="0">
                <a:solidFill>
                  <a:srgbClr val="1D1D1F"/>
                </a:solidFill>
                <a:effectLst/>
                <a:latin typeface="helvetica neue"/>
              </a:rPr>
              <a:t>A broader definition also aligns with Edward Freeman's view.</a:t>
            </a:r>
            <a:endParaRPr lang="en-GB" sz="3600" b="1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4CE2867-2270-56FC-C266-28E2D2AEDAE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US" b="0" i="0" dirty="0">
                <a:solidFill>
                  <a:srgbClr val="1D1D1F"/>
                </a:solidFill>
                <a:effectLst/>
                <a:latin typeface="helvetica neue"/>
              </a:rPr>
              <a:t>In his influential book Strategic Management: </a:t>
            </a:r>
          </a:p>
          <a:p>
            <a:pPr marL="0" indent="0">
              <a:buNone/>
            </a:pPr>
            <a:r>
              <a:rPr lang="en-US" b="0" i="0" dirty="0">
                <a:solidFill>
                  <a:srgbClr val="1D1D1F"/>
                </a:solidFill>
                <a:effectLst/>
                <a:latin typeface="helvetica neue"/>
              </a:rPr>
              <a:t>A Stakeholder Approach (1984), he defines a stakeholder as: </a:t>
            </a:r>
          </a:p>
          <a:p>
            <a:pPr marL="0" indent="0">
              <a:buNone/>
            </a:pPr>
            <a:r>
              <a:rPr lang="en-US" b="0" i="0" dirty="0">
                <a:solidFill>
                  <a:srgbClr val="1D1D1F"/>
                </a:solidFill>
                <a:effectLst/>
                <a:latin typeface="helvetica neue"/>
              </a:rPr>
              <a:t>'any group or individual who can affect or is affected by the achievement of the organization's objectives' (1984: 46).</a:t>
            </a:r>
            <a:br>
              <a:rPr lang="en-US" dirty="0"/>
            </a:br>
            <a:br>
              <a:rPr lang="en-US" dirty="0"/>
            </a:b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085145987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4DA9B4C-E453-9A39-8C61-F5348960DDA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</p:spPr>
        <p:txBody>
          <a:bodyPr wrap="square" anchor="ctr">
            <a:normAutofit/>
          </a:bodyPr>
          <a:lstStyle/>
          <a:p>
            <a:r>
              <a:rPr lang="en-GB" dirty="0"/>
              <a:t>Types of Stakeholders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912DF3E-9AE7-08CC-03BD-56E3DB602DB4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09600" y="1600201"/>
            <a:ext cx="5384800" cy="3989040"/>
          </a:xfrm>
        </p:spPr>
        <p:txBody>
          <a:bodyPr wrap="square" anchor="t">
            <a:normAutofit/>
          </a:bodyPr>
          <a:lstStyle/>
          <a:p>
            <a:r>
              <a:rPr lang="en-GB" dirty="0"/>
              <a:t>Internal </a:t>
            </a:r>
          </a:p>
          <a:p>
            <a:r>
              <a:rPr lang="en-GB" dirty="0"/>
              <a:t>Connected </a:t>
            </a:r>
          </a:p>
          <a:p>
            <a:r>
              <a:rPr lang="en-GB" dirty="0"/>
              <a:t>External 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453B44ED-A19B-CB1D-B562-D097C5ED2C2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230640" y="1600201"/>
            <a:ext cx="5318720" cy="3989040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286801826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1" name="Title 1"/>
          <p:cNvSpPr>
            <a:spLocks noGrp="1"/>
          </p:cNvSpPr>
          <p:nvPr>
            <p:ph type="title" idx="4294967295"/>
          </p:nvPr>
        </p:nvSpPr>
        <p:spPr>
          <a:xfrm>
            <a:off x="551384" y="3789040"/>
            <a:ext cx="11089232" cy="1656184"/>
          </a:xfrm>
        </p:spPr>
        <p:txBody>
          <a:bodyPr/>
          <a:lstStyle/>
          <a:p>
            <a:pPr algn="just" eaLnBrk="1" hangingPunct="1"/>
            <a:r>
              <a:rPr lang="en-GB" altLang="en-US" sz="3200" b="1" dirty="0">
                <a:solidFill>
                  <a:schemeClr val="tx2">
                    <a:lumMod val="75000"/>
                  </a:schemeClr>
                </a:solidFill>
              </a:rPr>
              <a:t>Do you have any question?  Types of stakeholders will be discussed further in week 3 </a:t>
            </a:r>
          </a:p>
        </p:txBody>
      </p:sp>
      <p:sp>
        <p:nvSpPr>
          <p:cNvPr id="5" name="Title 1">
            <a:extLst>
              <a:ext uri="{FF2B5EF4-FFF2-40B4-BE49-F238E27FC236}">
                <a16:creationId xmlns:a16="http://schemas.microsoft.com/office/drawing/2014/main" id="{BE795394-C2EC-4665-A6C4-1D6E02EDD767}"/>
              </a:ext>
            </a:extLst>
          </p:cNvPr>
          <p:cNvSpPr txBox="1">
            <a:spLocks/>
          </p:cNvSpPr>
          <p:nvPr/>
        </p:nvSpPr>
        <p:spPr bwMode="auto">
          <a:xfrm>
            <a:off x="551384" y="0"/>
            <a:ext cx="11089232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ctr" rtl="0" eaLnBrk="0" fontAlgn="base" hangingPunct="0">
              <a:spcBef>
                <a:spcPct val="0"/>
              </a:spcBef>
              <a:spcAft>
                <a:spcPct val="0"/>
              </a:spcAft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Myriad Pro"/>
              </a:defRPr>
            </a:lvl2pPr>
            <a:lvl3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Myriad Pro"/>
              </a:defRPr>
            </a:lvl3pPr>
            <a:lvl4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Myriad Pro"/>
              </a:defRPr>
            </a:lvl4pPr>
            <a:lvl5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Myriad Pro"/>
              </a:defRPr>
            </a:lvl5pPr>
            <a:lvl6pPr marL="457200" algn="ctr" rtl="0" eaLnBrk="1" fontAlgn="base" hangingPunct="1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Myriad Pro"/>
              </a:defRPr>
            </a:lvl6pPr>
            <a:lvl7pPr marL="914400" algn="ctr" rtl="0" eaLnBrk="1" fontAlgn="base" hangingPunct="1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Myriad Pro"/>
              </a:defRPr>
            </a:lvl7pPr>
            <a:lvl8pPr marL="1371600" algn="ctr" rtl="0" eaLnBrk="1" fontAlgn="base" hangingPunct="1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Myriad Pro"/>
              </a:defRPr>
            </a:lvl8pPr>
            <a:lvl9pPr marL="1828800" algn="ctr" rtl="0" eaLnBrk="1" fontAlgn="base" hangingPunct="1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Myriad Pro"/>
              </a:defRPr>
            </a:lvl9pPr>
          </a:lstStyle>
          <a:p>
            <a:pPr eaLnBrk="1" hangingPunct="1"/>
            <a:r>
              <a:rPr lang="en-GB" altLang="en-US" sz="3200" b="1" dirty="0">
                <a:solidFill>
                  <a:schemeClr val="tx2">
                    <a:lumMod val="75000"/>
                  </a:schemeClr>
                </a:solidFill>
              </a:rPr>
              <a:t>Question?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671F3BF7-5621-47FB-8873-F8C34A6944DF}"/>
              </a:ext>
            </a:extLst>
          </p:cNvPr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087888" y="1117036"/>
            <a:ext cx="2492896" cy="249289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1833912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500"/>
                            </p:stCondLst>
                            <p:childTnLst>
                              <p:par>
                                <p:cTn id="11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717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717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717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171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6F9EFFB-BB6F-052A-2BB6-EE4C05C5ED6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</p:spPr>
        <p:txBody>
          <a:bodyPr wrap="square" anchor="ctr">
            <a:normAutofit/>
          </a:bodyPr>
          <a:lstStyle/>
          <a:p>
            <a:r>
              <a:rPr lang="en-GB" dirty="0"/>
              <a:t>Business objectives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8D35D42-6736-7F3F-439F-D0D697D62C44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09600" y="1600201"/>
            <a:ext cx="5384800" cy="3989040"/>
          </a:xfrm>
        </p:spPr>
        <p:txBody>
          <a:bodyPr wrap="square" anchor="t">
            <a:normAutofit/>
          </a:bodyPr>
          <a:lstStyle/>
          <a:p>
            <a:pPr>
              <a:buFont typeface="Wingdings" panose="05000000000000000000" pitchFamily="2" charset="2"/>
              <a:buChar char="Ø"/>
            </a:pPr>
            <a:r>
              <a:rPr lang="en-GB" dirty="0"/>
              <a:t>What are business objectives ?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GB" dirty="0"/>
              <a:t>Are business objectives and business goals similar ?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GB" dirty="0"/>
              <a:t>Lets discuss 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AD2FED8D-8E6B-09D7-27BA-E7342DA8109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895480" y="1600201"/>
            <a:ext cx="3989040" cy="3989040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1800771114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D160C38-3335-AE7F-A980-81879292E84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Business objectives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FC7BF32-728E-697B-64FE-0EAAB67227F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A </a:t>
            </a:r>
            <a:r>
              <a:rPr lang="en-US" b="1" i="0" dirty="0">
                <a:solidFill>
                  <a:srgbClr val="222222"/>
                </a:solidFill>
                <a:effectLst/>
                <a:highlight>
                  <a:srgbClr val="FFFF00"/>
                </a:highlight>
                <a:latin typeface="Arial" panose="020B0604020202020204" pitchFamily="34" charset="0"/>
              </a:rPr>
              <a:t>business objective</a:t>
            </a:r>
            <a:r>
              <a:rPr lang="en-US" b="0" i="0" dirty="0">
                <a:solidFill>
                  <a:srgbClr val="222222"/>
                </a:solidFill>
                <a:effectLst/>
                <a:highlight>
                  <a:srgbClr val="FFFF00"/>
                </a:highlight>
                <a:latin typeface="Arial" panose="020B0604020202020204" pitchFamily="34" charset="0"/>
              </a:rPr>
              <a:t> </a:t>
            </a:r>
            <a:r>
              <a:rPr lang="en-US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is a result that a company aims to achieve. It also includes the strategies that people will use to get there. A business objective usually includes a time frame and lists the resources available.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7750900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C05E1F7-C935-A06E-D6F8-F28A262C6FB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Business goal vs objectives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162D928-E1B9-6F26-1DCA-B65A1B24C30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A company’s goals and objectives are </a:t>
            </a:r>
            <a:r>
              <a:rPr lang="en-US" b="0" i="0" dirty="0">
                <a:solidFill>
                  <a:srgbClr val="222222"/>
                </a:solidFill>
                <a:effectLst/>
                <a:highlight>
                  <a:srgbClr val="FFFF00"/>
                </a:highlight>
                <a:latin typeface="Arial" panose="020B0604020202020204" pitchFamily="34" charset="0"/>
              </a:rPr>
              <a:t>not</a:t>
            </a:r>
            <a:r>
              <a:rPr lang="en-US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 the same. The goal includes a broad primary outcome. A business objective, on the other hand, is a measurable step people take to achieve that goal. Goals are general while objectives are specific.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123558277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B81CF81-D9FD-9354-5049-8F7CCB1A49F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Examples of business objectives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B3D707F-301B-E05B-11D1-681C34B4396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 typeface="Wingdings" panose="05000000000000000000" pitchFamily="2" charset="2"/>
              <a:buChar char="Ø"/>
            </a:pPr>
            <a:r>
              <a:rPr lang="en-GB" dirty="0"/>
              <a:t>Profit Maximisation 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GB" dirty="0"/>
              <a:t>Survival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GB" dirty="0"/>
              <a:t>Profit satisficing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GB" dirty="0"/>
              <a:t>Sales growth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GB" dirty="0"/>
              <a:t>Social Responsibility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GB" dirty="0"/>
              <a:t>Providing a service </a:t>
            </a:r>
          </a:p>
        </p:txBody>
      </p:sp>
    </p:spTree>
    <p:extLst>
      <p:ext uri="{BB962C8B-B14F-4D97-AF65-F5344CB8AC3E}">
        <p14:creationId xmlns:p14="http://schemas.microsoft.com/office/powerpoint/2010/main" val="1580552085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24ECCB3-0D60-198D-6FCA-A7B9FC5E2C3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Glossary of terms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75F43E8-861C-AE8D-F185-E92EB1F1223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lnSpc>
                <a:spcPct val="150000"/>
              </a:lnSpc>
            </a:pPr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Profit Maximization 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- </a:t>
            </a:r>
            <a:r>
              <a:rPr lang="en-US" sz="2400" b="0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Profit maximization means making as much profit as possible. In fact, everybody has this business objective.</a:t>
            </a:r>
          </a:p>
          <a:p>
            <a:pPr>
              <a:lnSpc>
                <a:spcPct val="150000"/>
              </a:lnSpc>
            </a:pPr>
            <a:r>
              <a:rPr lang="en-US" sz="2400" b="1" dirty="0">
                <a:latin typeface="Arial" panose="020B0604020202020204" pitchFamily="34" charset="0"/>
                <a:cs typeface="Arial" panose="020B0604020202020204" pitchFamily="34" charset="0"/>
              </a:rPr>
              <a:t>Survival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 - </a:t>
            </a:r>
            <a:r>
              <a:rPr lang="en-US" sz="2400" b="0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Survival is a short-term business objective. When you have a start-up company, staying alive is uppermost in your mind. Survival is also a priority for small or young companies when there is an economic crisis. In fact, it is also a priority for many large corporations. </a:t>
            </a:r>
            <a:r>
              <a:rPr lang="en-US" sz="2400" b="0" i="0" strike="noStrike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An economic crisis is a situation</a:t>
            </a:r>
            <a:r>
              <a:rPr lang="en-US" sz="2400" b="0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 in which the economy takes a sudden and severe downturn.</a:t>
            </a:r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089098897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24ECCB3-0D60-198D-6FCA-A7B9FC5E2C3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Glossary of terms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75F43E8-861C-AE8D-F185-E92EB1F1223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 algn="l">
              <a:buNone/>
            </a:pPr>
            <a:r>
              <a:rPr lang="en-US" sz="2400" b="1" i="0" dirty="0">
                <a:effectLst/>
                <a:latin typeface="Arial" panose="020B0604020202020204" pitchFamily="34" charset="0"/>
              </a:rPr>
              <a:t>Profit satisficing </a:t>
            </a:r>
            <a:r>
              <a:rPr lang="en-US" sz="2400" b="0" i="0" dirty="0">
                <a:effectLst/>
                <a:latin typeface="Arial" panose="020B0604020202020204" pitchFamily="34" charset="0"/>
              </a:rPr>
              <a:t>means making enough profit to keep the owners happy. It is a common strategy in small businesses in which the owners do not work in the company.</a:t>
            </a:r>
          </a:p>
          <a:p>
            <a:pPr marL="0" indent="0" algn="l">
              <a:buNone/>
            </a:pPr>
            <a:r>
              <a:rPr lang="en-US" sz="2400" b="0" i="0" u="none" strike="noStrike" dirty="0">
                <a:effectLst/>
                <a:latin typeface="Arial" panose="020B0604020202020204" pitchFamily="34" charset="0"/>
              </a:rPr>
              <a:t>Satisficing means being happy with </a:t>
            </a:r>
            <a:r>
              <a:rPr lang="en-US" sz="2400" b="0" i="1" u="none" strike="noStrike" dirty="0">
                <a:effectLst/>
                <a:latin typeface="Arial" panose="020B0604020202020204" pitchFamily="34" charset="0"/>
              </a:rPr>
              <a:t>‘good enough’</a:t>
            </a:r>
            <a:r>
              <a:rPr lang="en-US" sz="2400" b="0" i="0" dirty="0">
                <a:effectLst/>
                <a:latin typeface="Arial" panose="020B0604020202020204" pitchFamily="34" charset="0"/>
              </a:rPr>
              <a:t> rather than striving for the best possible option.</a:t>
            </a:r>
          </a:p>
          <a:p>
            <a:pPr marL="0" indent="0" algn="l">
              <a:lnSpc>
                <a:spcPct val="150000"/>
              </a:lnSpc>
              <a:buNone/>
            </a:pPr>
            <a:r>
              <a:rPr lang="en-US" sz="2400" b="1" dirty="0">
                <a:latin typeface="Arial" panose="020B0604020202020204" pitchFamily="34" charset="0"/>
              </a:rPr>
              <a:t>Sales growth </a:t>
            </a:r>
            <a:r>
              <a:rPr lang="en-US" sz="2400" b="0" i="0" dirty="0">
                <a:effectLst/>
                <a:latin typeface="Arial" panose="020B0604020202020204" pitchFamily="34" charset="0"/>
              </a:rPr>
              <a:t>With sales growth, a company gets larger. Most people want their company to grow. In fact, some believe that growth is the only route to survival.</a:t>
            </a:r>
          </a:p>
        </p:txBody>
      </p:sp>
    </p:spTree>
    <p:extLst>
      <p:ext uri="{BB962C8B-B14F-4D97-AF65-F5344CB8AC3E}">
        <p14:creationId xmlns:p14="http://schemas.microsoft.com/office/powerpoint/2010/main" val="667634705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24ECCB3-0D60-198D-6FCA-A7B9FC5E2C3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Glossary of terms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75F43E8-861C-AE8D-F185-E92EB1F1223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 algn="l">
              <a:lnSpc>
                <a:spcPct val="150000"/>
              </a:lnSpc>
              <a:buNone/>
            </a:pPr>
            <a:r>
              <a:rPr lang="en-US" sz="2400" b="1" i="0" dirty="0">
                <a:effectLst/>
                <a:latin typeface="Arial" panose="020B0604020202020204" pitchFamily="34" charset="0"/>
              </a:rPr>
              <a:t>Social Responsibility </a:t>
            </a:r>
            <a:r>
              <a:rPr lang="en-US" sz="2400" i="0" dirty="0">
                <a:effectLst/>
                <a:latin typeface="Arial" panose="020B0604020202020204" pitchFamily="34" charset="0"/>
              </a:rPr>
              <a:t>is an assumed obligation toward the good of society , the environment , consumers, employees and the community </a:t>
            </a:r>
          </a:p>
          <a:p>
            <a:pPr marL="0" indent="0" algn="l">
              <a:lnSpc>
                <a:spcPct val="150000"/>
              </a:lnSpc>
              <a:buNone/>
            </a:pPr>
            <a:r>
              <a:rPr lang="en-US" sz="2400" b="1" dirty="0">
                <a:latin typeface="Arial" panose="020B0604020202020204" pitchFamily="34" charset="0"/>
              </a:rPr>
              <a:t>Providing a service </a:t>
            </a:r>
            <a:r>
              <a:rPr lang="en-US" sz="2400" dirty="0">
                <a:latin typeface="Arial" panose="020B0604020202020204" pitchFamily="34" charset="0"/>
              </a:rPr>
              <a:t>to meet customer needs and demands</a:t>
            </a:r>
            <a:endParaRPr lang="en-US" sz="2400" i="0" dirty="0">
              <a:effectLst/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853668070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EFF46BA-D332-58EF-1DF4-3284DFCF5F83}"/>
              </a:ext>
            </a:extLst>
          </p:cNvPr>
          <p:cNvSpPr>
            <a:spLocks noGrp="1"/>
          </p:cNvSpPr>
          <p:nvPr>
            <p:ph type="title"/>
          </p:nvPr>
        </p:nvSpPr>
        <p:spPr>
          <a:solidFill>
            <a:schemeClr val="accent3"/>
          </a:solidFill>
        </p:spPr>
        <p:txBody>
          <a:bodyPr/>
          <a:lstStyle/>
          <a:p>
            <a:r>
              <a:rPr lang="en-GB" dirty="0"/>
              <a:t>SMART Framework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FD836D6-F9DA-6704-CD03-E5E939B960F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>
                <a:highlight>
                  <a:srgbClr val="00FF00"/>
                </a:highlight>
              </a:rPr>
              <a:t>S</a:t>
            </a:r>
            <a:r>
              <a:rPr lang="en-GB" dirty="0"/>
              <a:t>pecific </a:t>
            </a:r>
          </a:p>
          <a:p>
            <a:r>
              <a:rPr lang="en-GB" dirty="0">
                <a:highlight>
                  <a:srgbClr val="00FF00"/>
                </a:highlight>
              </a:rPr>
              <a:t>M</a:t>
            </a:r>
            <a:r>
              <a:rPr lang="en-GB" dirty="0"/>
              <a:t>easurable</a:t>
            </a:r>
          </a:p>
          <a:p>
            <a:r>
              <a:rPr lang="en-GB" dirty="0">
                <a:highlight>
                  <a:srgbClr val="00FF00"/>
                </a:highlight>
              </a:rPr>
              <a:t>A</a:t>
            </a:r>
            <a:r>
              <a:rPr lang="en-GB" dirty="0"/>
              <a:t>chievable </a:t>
            </a:r>
          </a:p>
          <a:p>
            <a:r>
              <a:rPr lang="en-GB" dirty="0">
                <a:highlight>
                  <a:srgbClr val="00FF00"/>
                </a:highlight>
              </a:rPr>
              <a:t>R</a:t>
            </a:r>
            <a:r>
              <a:rPr lang="en-GB" dirty="0"/>
              <a:t>ealistic</a:t>
            </a:r>
          </a:p>
          <a:p>
            <a:r>
              <a:rPr lang="en-GB" dirty="0">
                <a:highlight>
                  <a:srgbClr val="00FF00"/>
                </a:highlight>
              </a:rPr>
              <a:t>T</a:t>
            </a:r>
            <a:r>
              <a:rPr lang="en-GB" dirty="0"/>
              <a:t>imed </a:t>
            </a:r>
          </a:p>
        </p:txBody>
      </p:sp>
    </p:spTree>
    <p:extLst>
      <p:ext uri="{BB962C8B-B14F-4D97-AF65-F5344CB8AC3E}">
        <p14:creationId xmlns:p14="http://schemas.microsoft.com/office/powerpoint/2010/main" val="2105092153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97373D4-916C-4F07-5590-66909A36733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Application of the SMART objectives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3C9A3DB-1F35-9B28-6A64-F2841869888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>
                <a:highlight>
                  <a:srgbClr val="00FF00"/>
                </a:highlight>
              </a:rPr>
              <a:t>Specific</a:t>
            </a:r>
            <a:r>
              <a:rPr lang="en-GB" dirty="0"/>
              <a:t>  - </a:t>
            </a:r>
            <a:r>
              <a:rPr lang="en-US" b="0" i="0" dirty="0">
                <a:effectLst/>
                <a:latin typeface="Charlie Text"/>
              </a:rPr>
              <a:t>What needs to be accomplished? Who is responsible for it ? What steps needs to be taken to achieve this ?</a:t>
            </a:r>
          </a:p>
          <a:p>
            <a:r>
              <a:rPr lang="en-US" dirty="0">
                <a:highlight>
                  <a:srgbClr val="00FF00"/>
                </a:highlight>
                <a:latin typeface="Charlie Text"/>
              </a:rPr>
              <a:t>Measurable</a:t>
            </a:r>
            <a:r>
              <a:rPr lang="en-US" dirty="0">
                <a:latin typeface="Charlie Text"/>
              </a:rPr>
              <a:t> - </a:t>
            </a:r>
            <a:r>
              <a:rPr lang="en-US" b="0" i="0" dirty="0">
                <a:effectLst/>
                <a:latin typeface="Charlie Text"/>
              </a:rPr>
              <a:t>Specificity is a solid start, but quantifying your goals (that is, making sure they’re measurable) makes it easier to track progress and know when you’ve reached the finish line.</a:t>
            </a:r>
          </a:p>
          <a:p>
            <a:endParaRPr lang="en-US" b="0" i="0" dirty="0">
              <a:effectLst/>
              <a:latin typeface="Charlie Text"/>
            </a:endParaRPr>
          </a:p>
          <a:p>
            <a:r>
              <a:rPr lang="en-US" b="0" i="0" u="sng" dirty="0">
                <a:solidFill>
                  <a:srgbClr val="FFFFFF"/>
                </a:solidFill>
                <a:effectLst/>
                <a:latin typeface="Charlie Text"/>
              </a:rPr>
              <a:t>What needs to be accomplished?</a:t>
            </a:r>
            <a:endParaRPr lang="en-US" b="0" i="0" dirty="0">
              <a:solidFill>
                <a:srgbClr val="172B4D"/>
              </a:solidFill>
              <a:effectLst/>
              <a:latin typeface="Charlie Text"/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051043378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97373D4-916C-4F07-5590-66909A36733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Application of the SMART objectives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3C9A3DB-1F35-9B28-6A64-F2841869888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z="2400" b="1" i="0" dirty="0">
                <a:effectLst/>
                <a:highlight>
                  <a:srgbClr val="00FF00"/>
                </a:highlight>
                <a:latin typeface="Charlie Text"/>
              </a:rPr>
              <a:t>Achievable</a:t>
            </a:r>
            <a:r>
              <a:rPr lang="en-US" sz="2400" b="0" i="0" dirty="0">
                <a:effectLst/>
                <a:latin typeface="Charlie Text"/>
              </a:rPr>
              <a:t> - This is the point in the process when you give yourself a serious reality check. Ask yourself: </a:t>
            </a:r>
            <a:r>
              <a:rPr lang="en-US" sz="2400" b="1" i="0" dirty="0">
                <a:effectLst/>
                <a:latin typeface="Charlie Text"/>
              </a:rPr>
              <a:t>is your objective something your team can reasonably accomplish?</a:t>
            </a:r>
          </a:p>
          <a:p>
            <a:r>
              <a:rPr lang="en-US" sz="2400" b="1" dirty="0">
                <a:highlight>
                  <a:srgbClr val="00FF00"/>
                </a:highlight>
                <a:latin typeface="Charlie Text"/>
              </a:rPr>
              <a:t>Realistic </a:t>
            </a:r>
            <a:r>
              <a:rPr lang="en-US" sz="2400" b="1" dirty="0">
                <a:latin typeface="Charlie Text"/>
              </a:rPr>
              <a:t> - </a:t>
            </a:r>
            <a:r>
              <a:rPr lang="en-US" sz="2400" b="0" i="0" dirty="0">
                <a:effectLst/>
                <a:latin typeface="Charlie Text"/>
              </a:rPr>
              <a:t>Here’s where you need to think about the big picture. Why are you setting the goal that you’re setting?</a:t>
            </a:r>
          </a:p>
          <a:p>
            <a:r>
              <a:rPr lang="en-US" sz="2400" b="1" i="0" dirty="0">
                <a:effectLst/>
                <a:highlight>
                  <a:srgbClr val="00FF00"/>
                </a:highlight>
                <a:latin typeface="Charlie Text"/>
              </a:rPr>
              <a:t>Timed bound </a:t>
            </a:r>
            <a:r>
              <a:rPr lang="en-US" sz="2400" b="0" i="0" dirty="0">
                <a:effectLst/>
                <a:latin typeface="Charlie Text"/>
              </a:rPr>
              <a:t>- To properly measure success, you and your team need to be on the same page about when a goal has been reached. What’s your time horizon? When will the team start creating and implementing the tasks they’ve identified? When will they finish?</a:t>
            </a:r>
            <a:br>
              <a:rPr lang="en-US" sz="2400" b="0" i="0" dirty="0">
                <a:effectLst/>
                <a:latin typeface="Charlie Text"/>
              </a:rPr>
            </a:br>
            <a:endParaRPr lang="en-US" sz="2400" b="1" i="0" dirty="0">
              <a:effectLst/>
              <a:latin typeface="Charlie Text"/>
            </a:endParaRPr>
          </a:p>
          <a:p>
            <a:r>
              <a:rPr lang="en-US" sz="2400" b="0" i="0" u="sng" dirty="0">
                <a:solidFill>
                  <a:srgbClr val="FFFFFF"/>
                </a:solidFill>
                <a:effectLst/>
                <a:latin typeface="Charlie Text"/>
              </a:rPr>
              <a:t>What needs to be accomplished?</a:t>
            </a:r>
            <a:endParaRPr lang="en-US" sz="2400" b="0" i="0" dirty="0">
              <a:solidFill>
                <a:srgbClr val="172B4D"/>
              </a:solidFill>
              <a:effectLst/>
              <a:latin typeface="Charlie Text"/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758001396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2EE6979-51B0-5B57-4D00-29C6606EF68B}"/>
              </a:ext>
            </a:extLst>
          </p:cNvPr>
          <p:cNvSpPr>
            <a:spLocks noGrp="1"/>
          </p:cNvSpPr>
          <p:nvPr>
            <p:ph type="title"/>
          </p:nvPr>
        </p:nvSpPr>
        <p:spPr>
          <a:solidFill>
            <a:schemeClr val="accent3"/>
          </a:solidFill>
        </p:spPr>
        <p:txBody>
          <a:bodyPr/>
          <a:lstStyle/>
          <a:p>
            <a:r>
              <a:rPr lang="en-US" dirty="0"/>
              <a:t>Group Activity 20 minutes – Tutor led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7A382B2-DB10-52EE-DAC1-18E2D5FA7C1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US" dirty="0"/>
              <a:t>Working in small group of 3 or 4, 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US" dirty="0"/>
              <a:t>identify 3 ways how </a:t>
            </a:r>
            <a:r>
              <a:rPr lang="en-US" dirty="0" err="1"/>
              <a:t>organisations</a:t>
            </a:r>
            <a:r>
              <a:rPr lang="en-US" dirty="0"/>
              <a:t> can achieve objectives by using the SMART framework  … 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US" dirty="0"/>
              <a:t>After 20 Minutes , share your answers in class and compare your understanding with the rest of the group </a:t>
            </a:r>
          </a:p>
        </p:txBody>
      </p:sp>
    </p:spTree>
    <p:extLst>
      <p:ext uri="{BB962C8B-B14F-4D97-AF65-F5344CB8AC3E}">
        <p14:creationId xmlns:p14="http://schemas.microsoft.com/office/powerpoint/2010/main" val="2364508426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A1D4D91-78F3-4E24-0234-70EF36DA1D0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95400" y="318346"/>
            <a:ext cx="10972800" cy="1143000"/>
          </a:xfrm>
          <a:solidFill>
            <a:srgbClr val="92D050"/>
          </a:solidFill>
        </p:spPr>
        <p:txBody>
          <a:bodyPr/>
          <a:lstStyle/>
          <a:p>
            <a:r>
              <a:rPr lang="en-GB" dirty="0"/>
              <a:t>Individual Activity – 20 Minutes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2B49D64-6FC8-AF42-1825-28B3168B821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95400" y="1628800"/>
            <a:ext cx="10972800" cy="3845023"/>
          </a:xfrm>
        </p:spPr>
        <p:txBody>
          <a:bodyPr/>
          <a:lstStyle/>
          <a:p>
            <a:r>
              <a:rPr lang="en-GB" dirty="0"/>
              <a:t>As a stakeholder of UWTSD, use the SMART framework to identify ONE objective as a student </a:t>
            </a:r>
          </a:p>
          <a:p>
            <a:endParaRPr lang="en-GB" dirty="0"/>
          </a:p>
        </p:txBody>
      </p:sp>
      <p:graphicFrame>
        <p:nvGraphicFramePr>
          <p:cNvPr id="4" name="Table 3">
            <a:extLst>
              <a:ext uri="{FF2B5EF4-FFF2-40B4-BE49-F238E27FC236}">
                <a16:creationId xmlns:a16="http://schemas.microsoft.com/office/drawing/2014/main" id="{89F3FD3F-E96A-76F1-C281-4695F06D97DB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714159302"/>
              </p:ext>
            </p:extLst>
          </p:nvPr>
        </p:nvGraphicFramePr>
        <p:xfrm>
          <a:off x="1343472" y="2780928"/>
          <a:ext cx="8128000" cy="347472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625600">
                  <a:extLst>
                    <a:ext uri="{9D8B030D-6E8A-4147-A177-3AD203B41FA5}">
                      <a16:colId xmlns:a16="http://schemas.microsoft.com/office/drawing/2014/main" val="2124185842"/>
                    </a:ext>
                  </a:extLst>
                </a:gridCol>
                <a:gridCol w="1625600">
                  <a:extLst>
                    <a:ext uri="{9D8B030D-6E8A-4147-A177-3AD203B41FA5}">
                      <a16:colId xmlns:a16="http://schemas.microsoft.com/office/drawing/2014/main" val="1420523806"/>
                    </a:ext>
                  </a:extLst>
                </a:gridCol>
                <a:gridCol w="1625600">
                  <a:extLst>
                    <a:ext uri="{9D8B030D-6E8A-4147-A177-3AD203B41FA5}">
                      <a16:colId xmlns:a16="http://schemas.microsoft.com/office/drawing/2014/main" val="4132235865"/>
                    </a:ext>
                  </a:extLst>
                </a:gridCol>
                <a:gridCol w="1625600">
                  <a:extLst>
                    <a:ext uri="{9D8B030D-6E8A-4147-A177-3AD203B41FA5}">
                      <a16:colId xmlns:a16="http://schemas.microsoft.com/office/drawing/2014/main" val="512979437"/>
                    </a:ext>
                  </a:extLst>
                </a:gridCol>
                <a:gridCol w="1625600">
                  <a:extLst>
                    <a:ext uri="{9D8B030D-6E8A-4147-A177-3AD203B41FA5}">
                      <a16:colId xmlns:a16="http://schemas.microsoft.com/office/drawing/2014/main" val="3313897889"/>
                    </a:ext>
                  </a:extLst>
                </a:gridCol>
              </a:tblGrid>
              <a:tr h="318351">
                <a:tc>
                  <a:txBody>
                    <a:bodyPr/>
                    <a:lstStyle/>
                    <a:p>
                      <a:r>
                        <a:rPr lang="en-GB" dirty="0"/>
                        <a:t>Specific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Measurable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Achievable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Relevant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Timed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754353320"/>
                  </a:ext>
                </a:extLst>
              </a:tr>
              <a:tr h="2705985">
                <a:tc>
                  <a:txBody>
                    <a:bodyPr/>
                    <a:lstStyle/>
                    <a:p>
                      <a:pPr marL="171450" indent="-171450">
                        <a:buFont typeface="Wingdings" panose="05000000000000000000" pitchFamily="2" charset="2"/>
                        <a:buChar char="Ø"/>
                      </a:pPr>
                      <a:r>
                        <a:rPr lang="en-GB" sz="1200" dirty="0"/>
                        <a:t>What exactly do I want to accomplish?</a:t>
                      </a:r>
                    </a:p>
                    <a:p>
                      <a:pPr marL="171450" indent="-171450">
                        <a:buFont typeface="Wingdings" panose="05000000000000000000" pitchFamily="2" charset="2"/>
                        <a:buChar char="Ø"/>
                      </a:pPr>
                      <a:r>
                        <a:rPr lang="en-GB" sz="1200" dirty="0"/>
                        <a:t>Why is this goal important to me?</a:t>
                      </a:r>
                    </a:p>
                    <a:p>
                      <a:pPr marL="171450" indent="-171450">
                        <a:buFont typeface="Wingdings" panose="05000000000000000000" pitchFamily="2" charset="2"/>
                        <a:buChar char="Ø"/>
                      </a:pPr>
                      <a:r>
                        <a:rPr lang="en-GB" sz="1200" dirty="0"/>
                        <a:t>Which subject, skill, or area am I focusing on?</a:t>
                      </a:r>
                    </a:p>
                    <a:p>
                      <a:pPr marL="171450" indent="-171450">
                        <a:buFont typeface="Wingdings" panose="05000000000000000000" pitchFamily="2" charset="2"/>
                        <a:buChar char="Ø"/>
                      </a:pPr>
                      <a:r>
                        <a:rPr lang="en-GB" sz="1200" dirty="0"/>
                        <a:t>Who is involved or can help me?</a:t>
                      </a:r>
                    </a:p>
                    <a:p>
                      <a:pPr marL="171450" indent="-171450">
                        <a:buFont typeface="Wingdings" panose="05000000000000000000" pitchFamily="2" charset="2"/>
                        <a:buChar char="Ø"/>
                      </a:pPr>
                      <a:r>
                        <a:rPr lang="en-GB" sz="1200" dirty="0"/>
                        <a:t>Where will this happen (e.g., in class, at home, online)?</a:t>
                      </a:r>
                    </a:p>
                    <a:p>
                      <a:pPr marL="285750" indent="-285750">
                        <a:buFont typeface="Wingdings" panose="05000000000000000000" pitchFamily="2" charset="2"/>
                        <a:buChar char="Ø"/>
                      </a:pP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171450" indent="-171450">
                        <a:buFont typeface="Wingdings" panose="05000000000000000000" pitchFamily="2" charset="2"/>
                        <a:buChar char="Ø"/>
                      </a:pPr>
                      <a:r>
                        <a:rPr lang="en-GB" sz="1200" dirty="0"/>
                        <a:t>How will I know I’ve reached my goal?</a:t>
                      </a:r>
                    </a:p>
                    <a:p>
                      <a:pPr marL="171450" indent="-171450">
                        <a:buFont typeface="Wingdings" panose="05000000000000000000" pitchFamily="2" charset="2"/>
                        <a:buChar char="Ø"/>
                      </a:pPr>
                      <a:r>
                        <a:rPr lang="en-GB" sz="1200" dirty="0"/>
                        <a:t>What will success look like?</a:t>
                      </a:r>
                    </a:p>
                    <a:p>
                      <a:pPr marL="171450" indent="-171450">
                        <a:buFont typeface="Wingdings" panose="05000000000000000000" pitchFamily="2" charset="2"/>
                        <a:buChar char="Ø"/>
                      </a:pPr>
                      <a:r>
                        <a:rPr lang="en-GB" sz="1200" dirty="0"/>
                        <a:t>How can I track my progress?</a:t>
                      </a:r>
                    </a:p>
                    <a:p>
                      <a:pPr marL="171450" indent="-171450">
                        <a:buFont typeface="Wingdings" panose="05000000000000000000" pitchFamily="2" charset="2"/>
                        <a:buChar char="Ø"/>
                      </a:pPr>
                      <a:r>
                        <a:rPr lang="en-GB" sz="1200" dirty="0"/>
                        <a:t>How much? How many? How often?</a:t>
                      </a:r>
                    </a:p>
                    <a:p>
                      <a:pPr marL="285750" indent="-285750">
                        <a:buFont typeface="Wingdings" panose="05000000000000000000" pitchFamily="2" charset="2"/>
                        <a:buChar char="Ø"/>
                      </a:pP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171450" indent="-171450">
                        <a:buFont typeface="Wingdings" panose="05000000000000000000" pitchFamily="2" charset="2"/>
                        <a:buChar char="Ø"/>
                      </a:pPr>
                      <a:r>
                        <a:rPr lang="en-GB" sz="1200" dirty="0"/>
                        <a:t>Is this goal realistic based on my current ability and schedule?</a:t>
                      </a:r>
                    </a:p>
                    <a:p>
                      <a:pPr marL="171450" indent="-171450">
                        <a:buFont typeface="Wingdings" panose="05000000000000000000" pitchFamily="2" charset="2"/>
                        <a:buChar char="Ø"/>
                      </a:pPr>
                      <a:r>
                        <a:rPr lang="en-GB" sz="1200" dirty="0"/>
                        <a:t>What steps will I take to achieve this?</a:t>
                      </a:r>
                    </a:p>
                    <a:p>
                      <a:pPr marL="171450" indent="-171450">
                        <a:buFont typeface="Wingdings" panose="05000000000000000000" pitchFamily="2" charset="2"/>
                        <a:buChar char="Ø"/>
                      </a:pPr>
                      <a:r>
                        <a:rPr lang="en-GB" sz="1200" dirty="0"/>
                        <a:t>What resources (time, tools, support) do I need?</a:t>
                      </a:r>
                    </a:p>
                    <a:p>
                      <a:pPr marL="171450" indent="-171450">
                        <a:buFont typeface="Wingdings" panose="05000000000000000000" pitchFamily="2" charset="2"/>
                        <a:buChar char="Ø"/>
                      </a:pPr>
                      <a:r>
                        <a:rPr lang="en-GB" sz="1200" dirty="0"/>
                        <a:t>What obstacles might I face, and how can I overcome them?</a:t>
                      </a:r>
                    </a:p>
                    <a:p>
                      <a:pPr marL="285750" indent="-285750">
                        <a:buFont typeface="Wingdings" panose="05000000000000000000" pitchFamily="2" charset="2"/>
                        <a:buChar char="Ø"/>
                      </a:pP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171450" indent="-171450">
                        <a:buFont typeface="Wingdings" panose="05000000000000000000" pitchFamily="2" charset="2"/>
                        <a:buChar char="Ø"/>
                      </a:pPr>
                      <a:r>
                        <a:rPr lang="en-GB" sz="1200" dirty="0"/>
                        <a:t>How does this goal help me in my education or future plans?</a:t>
                      </a:r>
                    </a:p>
                    <a:p>
                      <a:pPr marL="171450" indent="-171450">
                        <a:buFont typeface="Wingdings" panose="05000000000000000000" pitchFamily="2" charset="2"/>
                        <a:buChar char="Ø"/>
                      </a:pPr>
                      <a:r>
                        <a:rPr lang="en-GB" sz="1200" dirty="0"/>
                        <a:t>Does it match my interests or strengths?</a:t>
                      </a:r>
                    </a:p>
                    <a:p>
                      <a:pPr marL="171450" indent="-171450">
                        <a:buFont typeface="Wingdings" panose="05000000000000000000" pitchFamily="2" charset="2"/>
                        <a:buChar char="Ø"/>
                      </a:pPr>
                      <a:r>
                        <a:rPr lang="en-GB" sz="1200" dirty="0"/>
                        <a:t>Why is this the right time to work on this goal?</a:t>
                      </a:r>
                    </a:p>
                    <a:p>
                      <a:pPr marL="171450" indent="-171450">
                        <a:buFont typeface="Wingdings" panose="05000000000000000000" pitchFamily="2" charset="2"/>
                        <a:buChar char="Ø"/>
                      </a:pPr>
                      <a:r>
                        <a:rPr lang="en-GB" sz="1200" dirty="0"/>
                        <a:t>Is this goal worth the effort?</a:t>
                      </a:r>
                    </a:p>
                    <a:p>
                      <a:pPr marL="285750" indent="-285750">
                        <a:buFont typeface="Wingdings" panose="05000000000000000000" pitchFamily="2" charset="2"/>
                        <a:buChar char="Ø"/>
                      </a:pP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171450" indent="-171450">
                        <a:buFont typeface="Wingdings" panose="05000000000000000000" pitchFamily="2" charset="2"/>
                        <a:buChar char="Ø"/>
                      </a:pPr>
                      <a:r>
                        <a:rPr lang="en-GB" sz="1200" dirty="0"/>
                        <a:t>What is my deadline?</a:t>
                      </a:r>
                    </a:p>
                    <a:p>
                      <a:pPr marL="171450" indent="-171450">
                        <a:buFont typeface="Wingdings" panose="05000000000000000000" pitchFamily="2" charset="2"/>
                        <a:buChar char="Ø"/>
                      </a:pPr>
                      <a:r>
                        <a:rPr lang="en-GB" sz="1200" dirty="0"/>
                        <a:t>What can I do today to get started?</a:t>
                      </a:r>
                    </a:p>
                    <a:p>
                      <a:pPr marL="171450" indent="-171450">
                        <a:buFont typeface="Wingdings" panose="05000000000000000000" pitchFamily="2" charset="2"/>
                        <a:buChar char="Ø"/>
                      </a:pPr>
                      <a:r>
                        <a:rPr lang="en-GB" sz="1200" dirty="0"/>
                        <a:t>What can I accomplish this week/month?</a:t>
                      </a:r>
                    </a:p>
                    <a:p>
                      <a:pPr marL="171450" indent="-171450">
                        <a:buFont typeface="Wingdings" panose="05000000000000000000" pitchFamily="2" charset="2"/>
                        <a:buChar char="Ø"/>
                      </a:pPr>
                      <a:r>
                        <a:rPr lang="en-GB" sz="1200" dirty="0"/>
                        <a:t>How will I stay on schedule?</a:t>
                      </a:r>
                    </a:p>
                    <a:p>
                      <a:pPr marL="285750" indent="-285750">
                        <a:buFont typeface="Wingdings" panose="05000000000000000000" pitchFamily="2" charset="2"/>
                        <a:buChar char="Ø"/>
                      </a:pP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698479877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95517898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025500F-1365-6B5F-C94B-34E3C014171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</p:spPr>
        <p:txBody>
          <a:bodyPr wrap="square" anchor="ctr">
            <a:normAutofit/>
          </a:bodyPr>
          <a:lstStyle/>
          <a:p>
            <a:r>
              <a:rPr lang="en-GB" dirty="0"/>
              <a:t>Break </a:t>
            </a:r>
          </a:p>
        </p:txBody>
      </p:sp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F1A9C812-4554-CDB4-94A8-CB890F2FBB25}"/>
              </a:ext>
            </a:extLst>
          </p:cNvPr>
          <p:cNvPicPr>
            <a:picLocks noGrp="1" noChangeAspect="1"/>
          </p:cNvPicPr>
          <p:nvPr>
            <p:ph sz="half" idx="1"/>
          </p:nvPr>
        </p:nvPicPr>
        <p:blipFill>
          <a:blip r:embed="rId2"/>
          <a:stretch>
            <a:fillRect/>
          </a:stretch>
        </p:blipFill>
        <p:spPr>
          <a:xfrm>
            <a:off x="681725" y="1600201"/>
            <a:ext cx="5312676" cy="3989040"/>
          </a:xfrm>
          <a:prstGeom prst="rect">
            <a:avLst/>
          </a:prstGeom>
          <a:noFill/>
        </p:spPr>
      </p:pic>
      <p:pic>
        <p:nvPicPr>
          <p:cNvPr id="6" name="Content Placeholder 5">
            <a:extLst>
              <a:ext uri="{FF2B5EF4-FFF2-40B4-BE49-F238E27FC236}">
                <a16:creationId xmlns:a16="http://schemas.microsoft.com/office/drawing/2014/main" id="{00F23CA9-01D6-231A-DE03-0431C618F31D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>
          <a:blip r:embed="rId3"/>
          <a:stretch>
            <a:fillRect/>
          </a:stretch>
        </p:blipFill>
        <p:spPr>
          <a:xfrm>
            <a:off x="7842250" y="2547144"/>
            <a:ext cx="2095500" cy="20955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13405095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A3CF547-9993-53E0-45D2-690F0A49E7C1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 wrap="square" anchor="ctr">
            <a:normAutofit/>
          </a:bodyPr>
          <a:lstStyle/>
          <a:p>
            <a:r>
              <a:rPr lang="en-GB" dirty="0"/>
              <a:t>Session 2 </a:t>
            </a:r>
          </a:p>
        </p:txBody>
      </p:sp>
      <p:sp>
        <p:nvSpPr>
          <p:cNvPr id="8" name="Subtitle 2">
            <a:extLst>
              <a:ext uri="{FF2B5EF4-FFF2-40B4-BE49-F238E27FC236}">
                <a16:creationId xmlns:a16="http://schemas.microsoft.com/office/drawing/2014/main" id="{E0351766-7CF3-2918-5710-8CEE9301EDC6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/>
          <a:p>
            <a:r>
              <a:rPr lang="en-US" dirty="0">
                <a:solidFill>
                  <a:schemeClr val="bg1"/>
                </a:solidFill>
              </a:rPr>
              <a:t>Welcome to UES session 2 </a:t>
            </a:r>
          </a:p>
        </p:txBody>
      </p:sp>
    </p:spTree>
    <p:extLst>
      <p:ext uri="{BB962C8B-B14F-4D97-AF65-F5344CB8AC3E}">
        <p14:creationId xmlns:p14="http://schemas.microsoft.com/office/powerpoint/2010/main" val="234201650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77AF553-1EFD-5275-86AA-55A06F5BD53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4162474"/>
          </a:xfrm>
          <a:solidFill>
            <a:srgbClr val="00B050"/>
          </a:solidFill>
        </p:spPr>
        <p:txBody>
          <a:bodyPr/>
          <a:lstStyle/>
          <a:p>
            <a:r>
              <a:rPr lang="en-GB" b="1" dirty="0"/>
              <a:t>Strategic Planning </a:t>
            </a:r>
          </a:p>
        </p:txBody>
      </p:sp>
    </p:spTree>
    <p:extLst>
      <p:ext uri="{BB962C8B-B14F-4D97-AF65-F5344CB8AC3E}">
        <p14:creationId xmlns:p14="http://schemas.microsoft.com/office/powerpoint/2010/main" val="3681733058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C89C7A8-3559-B9BD-72A0-37E120C3B93C}"/>
              </a:ext>
            </a:extLst>
          </p:cNvPr>
          <p:cNvSpPr>
            <a:spLocks noGrp="1"/>
          </p:cNvSpPr>
          <p:nvPr>
            <p:ph type="title"/>
          </p:nvPr>
        </p:nvSpPr>
        <p:spPr>
          <a:solidFill>
            <a:srgbClr val="92D050"/>
          </a:solidFill>
        </p:spPr>
        <p:txBody>
          <a:bodyPr/>
          <a:lstStyle/>
          <a:p>
            <a:r>
              <a:rPr lang="en-GB" dirty="0"/>
              <a:t>Strategic Planning Analysis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7FAEA09-A215-02B4-576E-EE523CFD7F3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A </a:t>
            </a:r>
            <a:r>
              <a:rPr lang="en-GB" b="1" dirty="0"/>
              <a:t>SWOT</a:t>
            </a:r>
            <a:r>
              <a:rPr lang="en-GB" dirty="0"/>
              <a:t> analysis is a strategic planning tool used to evaluate the </a:t>
            </a:r>
            <a:r>
              <a:rPr lang="en-GB" b="1" dirty="0"/>
              <a:t>Strengths, Weaknesses, Opportunities, and Threats</a:t>
            </a:r>
            <a:r>
              <a:rPr lang="en-GB" dirty="0"/>
              <a:t> related to a person, project, business, or decision.</a:t>
            </a:r>
          </a:p>
        </p:txBody>
      </p:sp>
    </p:spTree>
    <p:extLst>
      <p:ext uri="{BB962C8B-B14F-4D97-AF65-F5344CB8AC3E}">
        <p14:creationId xmlns:p14="http://schemas.microsoft.com/office/powerpoint/2010/main" val="516964936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B923DE4-03AE-7C8A-259E-03086551501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</p:spPr>
        <p:txBody>
          <a:bodyPr wrap="square" anchor="ctr">
            <a:normAutofit/>
          </a:bodyPr>
          <a:lstStyle/>
          <a:p>
            <a:r>
              <a:rPr lang="en-GB" dirty="0"/>
              <a:t>SWOT Analysis </a:t>
            </a:r>
          </a:p>
        </p:txBody>
      </p:sp>
      <p:pic>
        <p:nvPicPr>
          <p:cNvPr id="4" name="Content Placeholder 3" descr="A close up of a logo&#10;&#10;Description automatically generated">
            <a:extLst>
              <a:ext uri="{FF2B5EF4-FFF2-40B4-BE49-F238E27FC236}">
                <a16:creationId xmlns:a16="http://schemas.microsoft.com/office/drawing/2014/main" id="{72C938BD-57D2-5EFB-BAAB-3A2691B29335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693198" y="1600201"/>
            <a:ext cx="10805604" cy="3917032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1007194348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9040E10-871B-EF67-1F65-D9C95670E48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994122"/>
          </a:xfrm>
          <a:solidFill>
            <a:schemeClr val="accent3"/>
          </a:solidFill>
        </p:spPr>
        <p:txBody>
          <a:bodyPr/>
          <a:lstStyle/>
          <a:p>
            <a:r>
              <a:rPr lang="en-GB" dirty="0"/>
              <a:t>SWOT Example </a:t>
            </a:r>
          </a:p>
        </p:txBody>
      </p:sp>
      <p:graphicFrame>
        <p:nvGraphicFramePr>
          <p:cNvPr id="4" name="Content Placeholder 3">
            <a:extLst>
              <a:ext uri="{FF2B5EF4-FFF2-40B4-BE49-F238E27FC236}">
                <a16:creationId xmlns:a16="http://schemas.microsoft.com/office/drawing/2014/main" id="{F4DBB2A6-55C2-4FD4-8EB6-36C93CB6A2E2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353076998"/>
              </p:ext>
            </p:extLst>
          </p:nvPr>
        </p:nvGraphicFramePr>
        <p:xfrm>
          <a:off x="609600" y="1268760"/>
          <a:ext cx="10972800" cy="4778702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952328">
                  <a:extLst>
                    <a:ext uri="{9D8B030D-6E8A-4147-A177-3AD203B41FA5}">
                      <a16:colId xmlns:a16="http://schemas.microsoft.com/office/drawing/2014/main" val="297991570"/>
                    </a:ext>
                  </a:extLst>
                </a:gridCol>
                <a:gridCol w="2534072">
                  <a:extLst>
                    <a:ext uri="{9D8B030D-6E8A-4147-A177-3AD203B41FA5}">
                      <a16:colId xmlns:a16="http://schemas.microsoft.com/office/drawing/2014/main" val="583400319"/>
                    </a:ext>
                  </a:extLst>
                </a:gridCol>
                <a:gridCol w="2938535">
                  <a:extLst>
                    <a:ext uri="{9D8B030D-6E8A-4147-A177-3AD203B41FA5}">
                      <a16:colId xmlns:a16="http://schemas.microsoft.com/office/drawing/2014/main" val="2895787236"/>
                    </a:ext>
                  </a:extLst>
                </a:gridCol>
                <a:gridCol w="2547865">
                  <a:extLst>
                    <a:ext uri="{9D8B030D-6E8A-4147-A177-3AD203B41FA5}">
                      <a16:colId xmlns:a16="http://schemas.microsoft.com/office/drawing/2014/main" val="2779082408"/>
                    </a:ext>
                  </a:extLst>
                </a:gridCol>
              </a:tblGrid>
              <a:tr h="572462">
                <a:tc>
                  <a:txBody>
                    <a:bodyPr/>
                    <a:lstStyle/>
                    <a:p>
                      <a:r>
                        <a:rPr lang="en-GB" dirty="0"/>
                        <a:t>Strength ( Internal)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Weakness ( Internal)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Opportunities (external)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Threat ( external) 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65846994"/>
                  </a:ext>
                </a:extLst>
              </a:tr>
              <a:tr h="4142974">
                <a:tc>
                  <a:txBody>
                    <a:bodyPr/>
                    <a:lstStyle/>
                    <a:p>
                      <a:r>
                        <a:rPr lang="en-GB" dirty="0"/>
                        <a:t>These are the positive attributes that give a company a competitive advantage.</a:t>
                      </a:r>
                      <a:br>
                        <a:rPr lang="en-GB" dirty="0"/>
                      </a:br>
                      <a:r>
                        <a:rPr lang="en-GB" b="1" dirty="0"/>
                        <a:t>Examples:</a:t>
                      </a:r>
                    </a:p>
                    <a:p>
                      <a:pPr marL="285750" indent="-285750">
                        <a:buFont typeface="Wingdings" panose="05000000000000000000" pitchFamily="2" charset="2"/>
                        <a:buChar char="ü"/>
                      </a:pPr>
                      <a:r>
                        <a:rPr lang="en-GB" dirty="0"/>
                        <a:t>Strong brand reputation</a:t>
                      </a:r>
                    </a:p>
                    <a:p>
                      <a:pPr marL="285750" indent="-285750">
                        <a:buFont typeface="Wingdings" panose="05000000000000000000" pitchFamily="2" charset="2"/>
                        <a:buChar char="ü"/>
                      </a:pPr>
                      <a:r>
                        <a:rPr lang="en-GB" dirty="0"/>
                        <a:t>Loyal customer base</a:t>
                      </a:r>
                    </a:p>
                    <a:p>
                      <a:pPr marL="285750" indent="-285750">
                        <a:buFont typeface="Wingdings" panose="05000000000000000000" pitchFamily="2" charset="2"/>
                        <a:buChar char="ü"/>
                      </a:pPr>
                      <a:r>
                        <a:rPr lang="en-GB" dirty="0"/>
                        <a:t>Patents or proprietary technology</a:t>
                      </a:r>
                    </a:p>
                    <a:p>
                      <a:pPr marL="285750" indent="-285750">
                        <a:buFont typeface="Wingdings" panose="05000000000000000000" pitchFamily="2" charset="2"/>
                        <a:buChar char="ü"/>
                      </a:pPr>
                      <a:r>
                        <a:rPr lang="en-GB" dirty="0"/>
                        <a:t>Skilled workforce</a:t>
                      </a:r>
                    </a:p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These are internal factors that put the company at a disadvantage or hinder growth.</a:t>
                      </a:r>
                      <a:br>
                        <a:rPr lang="en-GB" dirty="0"/>
                      </a:br>
                      <a:r>
                        <a:rPr lang="en-GB" b="1" dirty="0"/>
                        <a:t>Examples:</a:t>
                      </a:r>
                    </a:p>
                    <a:p>
                      <a:pPr marL="285750" indent="-285750">
                        <a:buFont typeface="Wingdings" panose="05000000000000000000" pitchFamily="2" charset="2"/>
                        <a:buChar char="Ø"/>
                      </a:pPr>
                      <a:r>
                        <a:rPr lang="en-GB" dirty="0"/>
                        <a:t>High employee turnover</a:t>
                      </a:r>
                    </a:p>
                    <a:p>
                      <a:pPr marL="285750" indent="-285750">
                        <a:buFont typeface="Wingdings" panose="05000000000000000000" pitchFamily="2" charset="2"/>
                        <a:buChar char="Ø"/>
                      </a:pPr>
                      <a:r>
                        <a:rPr lang="en-GB" dirty="0"/>
                        <a:t>Poor supply chain management</a:t>
                      </a:r>
                    </a:p>
                    <a:p>
                      <a:pPr marL="285750" indent="-285750">
                        <a:buFont typeface="Wingdings" panose="05000000000000000000" pitchFamily="2" charset="2"/>
                        <a:buChar char="Ø"/>
                      </a:pPr>
                      <a:r>
                        <a:rPr lang="en-GB" dirty="0"/>
                        <a:t>Outdated technology</a:t>
                      </a:r>
                    </a:p>
                    <a:p>
                      <a:pPr marL="285750" indent="-285750">
                        <a:buFont typeface="Wingdings" panose="05000000000000000000" pitchFamily="2" charset="2"/>
                        <a:buChar char="Ø"/>
                      </a:pPr>
                      <a:r>
                        <a:rPr lang="en-GB" dirty="0"/>
                        <a:t>Weak online presence</a:t>
                      </a:r>
                    </a:p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These are external chances to improve performance or growth in the market.</a:t>
                      </a:r>
                      <a:br>
                        <a:rPr lang="en-GB" dirty="0"/>
                      </a:br>
                      <a:r>
                        <a:rPr lang="en-GB" b="1" dirty="0"/>
                        <a:t>Examples:</a:t>
                      </a:r>
                    </a:p>
                    <a:p>
                      <a:pPr marL="285750" indent="-285750">
                        <a:buFont typeface="Wingdings" panose="05000000000000000000" pitchFamily="2" charset="2"/>
                        <a:buChar char="Ø"/>
                      </a:pPr>
                      <a:r>
                        <a:rPr lang="en-GB" dirty="0"/>
                        <a:t>Emerging markets</a:t>
                      </a:r>
                    </a:p>
                    <a:p>
                      <a:pPr marL="285750" indent="-285750">
                        <a:buFont typeface="Wingdings" panose="05000000000000000000" pitchFamily="2" charset="2"/>
                        <a:buChar char="Ø"/>
                      </a:pPr>
                      <a:r>
                        <a:rPr lang="en-GB" dirty="0"/>
                        <a:t>Technological advancements</a:t>
                      </a:r>
                    </a:p>
                    <a:p>
                      <a:pPr marL="285750" indent="-285750">
                        <a:buFont typeface="Wingdings" panose="05000000000000000000" pitchFamily="2" charset="2"/>
                        <a:buChar char="Ø"/>
                      </a:pPr>
                      <a:r>
                        <a:rPr lang="en-GB" dirty="0"/>
                        <a:t>Shifting consumer trends</a:t>
                      </a:r>
                    </a:p>
                    <a:p>
                      <a:pPr marL="285750" indent="-285750">
                        <a:buFont typeface="Wingdings" panose="05000000000000000000" pitchFamily="2" charset="2"/>
                        <a:buChar char="Ø"/>
                      </a:pPr>
                      <a:r>
                        <a:rPr lang="en-GB" dirty="0"/>
                        <a:t>Competitor weaknesses</a:t>
                      </a:r>
                    </a:p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External factors that could negatively impact the company.</a:t>
                      </a:r>
                      <a:br>
                        <a:rPr lang="en-GB" dirty="0"/>
                      </a:br>
                      <a:r>
                        <a:rPr lang="en-GB" b="1" dirty="0"/>
                        <a:t>Examples:</a:t>
                      </a:r>
                    </a:p>
                    <a:p>
                      <a:pPr marL="285750" indent="-285750">
                        <a:buFont typeface="Wingdings" panose="05000000000000000000" pitchFamily="2" charset="2"/>
                        <a:buChar char="Ø"/>
                      </a:pPr>
                      <a:r>
                        <a:rPr lang="en-GB" dirty="0"/>
                        <a:t>New regulations</a:t>
                      </a:r>
                    </a:p>
                    <a:p>
                      <a:pPr marL="285750" indent="-285750">
                        <a:buFont typeface="Wingdings" panose="05000000000000000000" pitchFamily="2" charset="2"/>
                        <a:buChar char="Ø"/>
                      </a:pPr>
                      <a:r>
                        <a:rPr lang="en-GB" dirty="0"/>
                        <a:t>Increased competition</a:t>
                      </a:r>
                    </a:p>
                    <a:p>
                      <a:pPr marL="285750" indent="-285750">
                        <a:buFont typeface="Wingdings" panose="05000000000000000000" pitchFamily="2" charset="2"/>
                        <a:buChar char="Ø"/>
                      </a:pPr>
                      <a:r>
                        <a:rPr lang="en-GB" dirty="0"/>
                        <a:t>Economic downturns</a:t>
                      </a:r>
                    </a:p>
                    <a:p>
                      <a:pPr marL="285750" indent="-285750">
                        <a:buFont typeface="Wingdings" panose="05000000000000000000" pitchFamily="2" charset="2"/>
                        <a:buChar char="Ø"/>
                      </a:pPr>
                      <a:r>
                        <a:rPr lang="en-GB" dirty="0"/>
                        <a:t>Negative press</a:t>
                      </a:r>
                    </a:p>
                    <a:p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276813940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998767804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27A7912-BAEC-FDCF-163A-C50D0031AD7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Strength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4F00BA2-8020-F317-3CFA-6F47B692914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 algn="l" fontAlgn="auto">
              <a:buNone/>
            </a:pPr>
            <a:r>
              <a:rPr lang="en-US" b="0" i="0" dirty="0">
                <a:solidFill>
                  <a:srgbClr val="2A2B2C"/>
                </a:solidFill>
                <a:effectLst/>
                <a:latin typeface="gordita"/>
              </a:rPr>
              <a:t>When looking into the strengths of your organization, ask yourself the following questions:</a:t>
            </a:r>
          </a:p>
          <a:p>
            <a:pPr algn="l" fontAlgn="auto">
              <a:buFont typeface="Wingdings" panose="05000000000000000000" pitchFamily="2" charset="2"/>
              <a:buChar char="Ø"/>
            </a:pPr>
            <a:r>
              <a:rPr lang="en-US" b="0" i="0" dirty="0">
                <a:solidFill>
                  <a:srgbClr val="0D0E10"/>
                </a:solidFill>
                <a:effectLst/>
                <a:latin typeface="inherit"/>
              </a:rPr>
              <a:t>What do we do well? Or, even better: What do we do best?</a:t>
            </a:r>
          </a:p>
          <a:p>
            <a:pPr algn="l" fontAlgn="auto">
              <a:buFont typeface="Wingdings" panose="05000000000000000000" pitchFamily="2" charset="2"/>
              <a:buChar char="Ø"/>
            </a:pPr>
            <a:r>
              <a:rPr lang="en-US" b="0" i="0" dirty="0">
                <a:solidFill>
                  <a:srgbClr val="0D0E10"/>
                </a:solidFill>
                <a:effectLst/>
                <a:latin typeface="inherit"/>
              </a:rPr>
              <a:t>What’s unique about our organization?</a:t>
            </a:r>
          </a:p>
          <a:p>
            <a:pPr algn="l" fontAlgn="auto">
              <a:buFont typeface="Wingdings" panose="05000000000000000000" pitchFamily="2" charset="2"/>
              <a:buChar char="Ø"/>
            </a:pPr>
            <a:r>
              <a:rPr lang="en-US" b="0" i="0" dirty="0">
                <a:solidFill>
                  <a:srgbClr val="0D0E10"/>
                </a:solidFill>
                <a:effectLst/>
                <a:latin typeface="inherit"/>
              </a:rPr>
              <a:t>What does our target audience like about our organization?</a:t>
            </a:r>
          </a:p>
          <a:p>
            <a:pPr algn="l" fontAlgn="auto">
              <a:buFont typeface="Wingdings" panose="05000000000000000000" pitchFamily="2" charset="2"/>
              <a:buChar char="Ø"/>
            </a:pPr>
            <a:r>
              <a:rPr lang="en-US" b="0" i="0" dirty="0">
                <a:solidFill>
                  <a:srgbClr val="0D0E10"/>
                </a:solidFill>
                <a:effectLst/>
                <a:latin typeface="inherit"/>
              </a:rPr>
              <a:t>Which categories or features beat out our competitors?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09459573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EF35F68-75F5-7866-E023-738C124963F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Weakness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B905B4E-1379-785D-59F6-9B7874D0DAD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/>
              <a:t>These are internal initiatives that are underperforming . The following questions may be asked :</a:t>
            </a:r>
          </a:p>
          <a:p>
            <a:pPr algn="l" fontAlgn="auto">
              <a:buFont typeface="Wingdings" panose="05000000000000000000" pitchFamily="2" charset="2"/>
              <a:buChar char="Ø"/>
            </a:pPr>
            <a:r>
              <a:rPr lang="en-US" b="0" i="0" dirty="0">
                <a:solidFill>
                  <a:srgbClr val="0D0E10"/>
                </a:solidFill>
                <a:effectLst/>
                <a:latin typeface="inherit"/>
              </a:rPr>
              <a:t>Which initiatives are underperforming and why?</a:t>
            </a:r>
          </a:p>
          <a:p>
            <a:pPr algn="l" fontAlgn="auto">
              <a:buFont typeface="Wingdings" panose="05000000000000000000" pitchFamily="2" charset="2"/>
              <a:buChar char="Ø"/>
            </a:pPr>
            <a:r>
              <a:rPr lang="en-US" b="0" i="0" dirty="0">
                <a:solidFill>
                  <a:srgbClr val="0D0E10"/>
                </a:solidFill>
                <a:effectLst/>
                <a:latin typeface="inherit"/>
              </a:rPr>
              <a:t>What can be improved?</a:t>
            </a:r>
          </a:p>
          <a:p>
            <a:pPr algn="l" fontAlgn="auto">
              <a:buFont typeface="Wingdings" panose="05000000000000000000" pitchFamily="2" charset="2"/>
              <a:buChar char="Ø"/>
            </a:pPr>
            <a:r>
              <a:rPr lang="en-US" b="0" i="0" dirty="0">
                <a:solidFill>
                  <a:srgbClr val="0D0E10"/>
                </a:solidFill>
                <a:effectLst/>
                <a:latin typeface="inherit"/>
              </a:rPr>
              <a:t>What resources could improve our performance?</a:t>
            </a:r>
          </a:p>
          <a:p>
            <a:pPr algn="l" fontAlgn="auto">
              <a:buFont typeface="Wingdings" panose="05000000000000000000" pitchFamily="2" charset="2"/>
              <a:buChar char="Ø"/>
            </a:pPr>
            <a:r>
              <a:rPr lang="en-US" b="0" i="0" dirty="0">
                <a:solidFill>
                  <a:srgbClr val="0D0E10"/>
                </a:solidFill>
                <a:effectLst/>
                <a:latin typeface="inherit"/>
              </a:rPr>
              <a:t>How do we rank against our competitors?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074343309"/>
      </p:ext>
    </p:ext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2FFE4F-EE70-DF08-151D-5905F6A6597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Opportunities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7DEF56E-6975-E924-6FB7-187FFFD1580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US" b="0" i="0" dirty="0">
                <a:solidFill>
                  <a:srgbClr val="2A2B2C"/>
                </a:solidFill>
                <a:effectLst/>
                <a:latin typeface="gordita"/>
              </a:rPr>
              <a:t>Opportunities result from </a:t>
            </a:r>
            <a:r>
              <a:rPr lang="en-US" dirty="0">
                <a:solidFill>
                  <a:srgbClr val="2A2B2C"/>
                </a:solidFill>
                <a:latin typeface="gordita"/>
              </a:rPr>
              <a:t>the </a:t>
            </a:r>
            <a:r>
              <a:rPr lang="en-US" b="0" i="0" dirty="0">
                <a:solidFill>
                  <a:srgbClr val="2A2B2C"/>
                </a:solidFill>
                <a:effectLst/>
                <a:latin typeface="gordita"/>
              </a:rPr>
              <a:t>existing strengths and weaknesses, along with any external initiatives that will put the company in a stronger competitive position.</a:t>
            </a:r>
          </a:p>
          <a:p>
            <a:pPr algn="l" fontAlgn="auto">
              <a:buFont typeface="Wingdings" panose="05000000000000000000" pitchFamily="2" charset="2"/>
              <a:buChar char="Ø"/>
            </a:pPr>
            <a:r>
              <a:rPr lang="en-US" b="0" i="0" dirty="0">
                <a:solidFill>
                  <a:srgbClr val="0D0E10"/>
                </a:solidFill>
                <a:effectLst/>
                <a:latin typeface="inherit"/>
              </a:rPr>
              <a:t>What resources can we use to improve weaknesses?</a:t>
            </a:r>
          </a:p>
          <a:p>
            <a:pPr algn="l" fontAlgn="auto">
              <a:buFont typeface="Wingdings" panose="05000000000000000000" pitchFamily="2" charset="2"/>
              <a:buChar char="Ø"/>
            </a:pPr>
            <a:r>
              <a:rPr lang="en-US" b="0" i="0" dirty="0">
                <a:solidFill>
                  <a:srgbClr val="0D0E10"/>
                </a:solidFill>
                <a:effectLst/>
                <a:latin typeface="inherit"/>
              </a:rPr>
              <a:t>Are there market gaps in our services?</a:t>
            </a:r>
          </a:p>
          <a:p>
            <a:pPr algn="l" fontAlgn="auto">
              <a:buFont typeface="Wingdings" panose="05000000000000000000" pitchFamily="2" charset="2"/>
              <a:buChar char="Ø"/>
            </a:pPr>
            <a:r>
              <a:rPr lang="en-US" b="0" i="0" dirty="0">
                <a:solidFill>
                  <a:srgbClr val="0D0E10"/>
                </a:solidFill>
                <a:effectLst/>
                <a:latin typeface="inherit"/>
              </a:rPr>
              <a:t>What are our </a:t>
            </a:r>
            <a:r>
              <a:rPr lang="en-US" b="0" i="0" u="none" strike="noStrike" dirty="0">
                <a:solidFill>
                  <a:srgbClr val="0D0E10"/>
                </a:solidFill>
                <a:effectLst/>
                <a:latin typeface="inherit"/>
              </a:rPr>
              <a:t>business goals</a:t>
            </a:r>
            <a:r>
              <a:rPr lang="en-US" b="0" i="0" dirty="0">
                <a:solidFill>
                  <a:srgbClr val="0D0E10"/>
                </a:solidFill>
                <a:effectLst/>
                <a:latin typeface="inherit"/>
              </a:rPr>
              <a:t> for the year?</a:t>
            </a:r>
          </a:p>
          <a:p>
            <a:pPr algn="l" fontAlgn="auto">
              <a:buFont typeface="Wingdings" panose="05000000000000000000" pitchFamily="2" charset="2"/>
              <a:buChar char="Ø"/>
            </a:pPr>
            <a:r>
              <a:rPr lang="en-US" b="0" i="0" dirty="0">
                <a:solidFill>
                  <a:srgbClr val="0D0E10"/>
                </a:solidFill>
                <a:effectLst/>
                <a:latin typeface="inherit"/>
              </a:rPr>
              <a:t>What do your competitors offer?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23430263"/>
      </p:ext>
    </p:extLst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A369C6C-72F8-24FC-5E7B-D3877C1D104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Threats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6BB8691-17A6-8E78-C0AE-6A303B4C4A4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US" sz="2400" b="0" i="0" dirty="0">
                <a:solidFill>
                  <a:srgbClr val="2A2B2C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Threats are areas with the potential to cause problems. Different from weaknesses, threats are external and ‌out of your control. This can include anything from a global pandemic to a change in the </a:t>
            </a:r>
          </a:p>
          <a:p>
            <a:pPr marL="0" indent="0" algn="l" fontAlgn="auto">
              <a:buNone/>
            </a:pPr>
            <a:r>
              <a:rPr lang="en-US" sz="2400" b="0" i="0" dirty="0">
                <a:solidFill>
                  <a:srgbClr val="0D0E1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What changes in the industry are cause for concern?</a:t>
            </a:r>
          </a:p>
          <a:p>
            <a:pPr marL="0" indent="0" algn="l" fontAlgn="auto">
              <a:buNone/>
            </a:pPr>
            <a:r>
              <a:rPr lang="en-US" sz="2400" b="0" i="0" dirty="0">
                <a:solidFill>
                  <a:srgbClr val="0D0E1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What new market trends are on the horizon?</a:t>
            </a:r>
          </a:p>
          <a:p>
            <a:pPr marL="0" indent="0" algn="l" fontAlgn="auto">
              <a:buNone/>
            </a:pPr>
            <a:r>
              <a:rPr lang="en-US" sz="2400" b="0" i="0" dirty="0">
                <a:solidFill>
                  <a:srgbClr val="0D0E1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Where are our competitors outperforming us?</a:t>
            </a:r>
          </a:p>
          <a:p>
            <a:pPr marL="0" indent="0">
              <a:buNone/>
            </a:pPr>
            <a:r>
              <a:rPr lang="en-US" sz="2400" b="0" i="0" dirty="0">
                <a:solidFill>
                  <a:srgbClr val="2A2B2C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competitive landscape. </a:t>
            </a:r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848438912"/>
      </p:ext>
    </p:extLst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A4EB05B-DF60-6A1B-B7D9-2D58E77B92AA}"/>
              </a:ext>
            </a:extLst>
          </p:cNvPr>
          <p:cNvSpPr>
            <a:spLocks noGrp="1"/>
          </p:cNvSpPr>
          <p:nvPr>
            <p:ph type="title"/>
          </p:nvPr>
        </p:nvSpPr>
        <p:spPr>
          <a:solidFill>
            <a:schemeClr val="accent3"/>
          </a:solidFill>
        </p:spPr>
        <p:txBody>
          <a:bodyPr/>
          <a:lstStyle/>
          <a:p>
            <a:r>
              <a:rPr lang="en-GB" dirty="0"/>
              <a:t>SOSTAC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295AD01-F2F9-61E0-8C8F-04131CB8265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The SOSTAC model or framework is a planning methodology . </a:t>
            </a:r>
          </a:p>
          <a:p>
            <a:pPr marL="0" indent="0">
              <a:buNone/>
            </a:pPr>
            <a:r>
              <a:rPr lang="en-GB" sz="2400" dirty="0">
                <a:highlight>
                  <a:srgbClr val="00FF00"/>
                </a:highlight>
                <a:latin typeface="Arial" panose="020B0604020202020204" pitchFamily="34" charset="0"/>
                <a:cs typeface="Arial" panose="020B0604020202020204" pitchFamily="34" charset="0"/>
              </a:rPr>
              <a:t>S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 – Situation </a:t>
            </a:r>
          </a:p>
          <a:p>
            <a:pPr marL="0" indent="0">
              <a:buNone/>
            </a:pPr>
            <a:r>
              <a:rPr lang="en-GB" sz="2400" dirty="0">
                <a:highlight>
                  <a:srgbClr val="00FF00"/>
                </a:highlight>
                <a:latin typeface="Arial" panose="020B0604020202020204" pitchFamily="34" charset="0"/>
                <a:cs typeface="Arial" panose="020B0604020202020204" pitchFamily="34" charset="0"/>
              </a:rPr>
              <a:t>O 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– Objectives</a:t>
            </a:r>
          </a:p>
          <a:p>
            <a:pPr marL="0" indent="0">
              <a:buNone/>
            </a:pPr>
            <a:r>
              <a:rPr lang="en-GB" sz="2400" dirty="0">
                <a:highlight>
                  <a:srgbClr val="00FF00"/>
                </a:highlight>
                <a:latin typeface="Arial" panose="020B0604020202020204" pitchFamily="34" charset="0"/>
                <a:cs typeface="Arial" panose="020B0604020202020204" pitchFamily="34" charset="0"/>
              </a:rPr>
              <a:t>S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 – Strategies</a:t>
            </a:r>
          </a:p>
          <a:p>
            <a:pPr marL="0" indent="0">
              <a:buNone/>
            </a:pPr>
            <a:r>
              <a:rPr lang="en-GB" sz="2400" dirty="0">
                <a:highlight>
                  <a:srgbClr val="00FF00"/>
                </a:highlight>
                <a:latin typeface="Arial" panose="020B0604020202020204" pitchFamily="34" charset="0"/>
                <a:cs typeface="Arial" panose="020B0604020202020204" pitchFamily="34" charset="0"/>
              </a:rPr>
              <a:t>T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 – Tactics </a:t>
            </a:r>
          </a:p>
          <a:p>
            <a:pPr marL="0" indent="0">
              <a:buNone/>
            </a:pPr>
            <a:r>
              <a:rPr lang="en-GB" sz="2400" dirty="0">
                <a:highlight>
                  <a:srgbClr val="00FF00"/>
                </a:highlight>
                <a:latin typeface="Arial" panose="020B0604020202020204" pitchFamily="34" charset="0"/>
                <a:cs typeface="Arial" panose="020B0604020202020204" pitchFamily="34" charset="0"/>
              </a:rPr>
              <a:t>A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 – Action </a:t>
            </a:r>
          </a:p>
          <a:p>
            <a:pPr marL="0" indent="0">
              <a:buNone/>
            </a:pPr>
            <a:r>
              <a:rPr lang="en-GB" sz="2400" dirty="0">
                <a:highlight>
                  <a:srgbClr val="00FF00"/>
                </a:highlight>
                <a:latin typeface="Arial" panose="020B0604020202020204" pitchFamily="34" charset="0"/>
                <a:cs typeface="Arial" panose="020B0604020202020204" pitchFamily="34" charset="0"/>
              </a:rPr>
              <a:t>C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 – Control </a:t>
            </a:r>
          </a:p>
        </p:txBody>
      </p:sp>
    </p:spTree>
    <p:extLst>
      <p:ext uri="{BB962C8B-B14F-4D97-AF65-F5344CB8AC3E}">
        <p14:creationId xmlns:p14="http://schemas.microsoft.com/office/powerpoint/2010/main" val="3663122144"/>
      </p:ext>
    </p:extLst>
  </p:cSld>
  <p:clrMapOvr>
    <a:masterClrMapping/>
  </p:clrMapOvr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A4EB05B-DF60-6A1B-B7D9-2D58E77B92AA}"/>
              </a:ext>
            </a:extLst>
          </p:cNvPr>
          <p:cNvSpPr>
            <a:spLocks noGrp="1"/>
          </p:cNvSpPr>
          <p:nvPr>
            <p:ph type="title"/>
          </p:nvPr>
        </p:nvSpPr>
        <p:spPr>
          <a:solidFill>
            <a:schemeClr val="accent3"/>
          </a:solidFill>
        </p:spPr>
        <p:txBody>
          <a:bodyPr/>
          <a:lstStyle/>
          <a:p>
            <a:r>
              <a:rPr lang="en-GB" dirty="0"/>
              <a:t>SOSTAC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295AD01-F2F9-61E0-8C8F-04131CB8265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 algn="l">
              <a:buNone/>
            </a:pPr>
            <a:r>
              <a:rPr lang="en-US" b="1" i="0" dirty="0">
                <a:solidFill>
                  <a:srgbClr val="595959"/>
                </a:solidFill>
                <a:effectLst/>
                <a:latin typeface="Helvetica" panose="020B0604020202020204" pitchFamily="34" charset="0"/>
              </a:rPr>
              <a:t>Situation</a:t>
            </a:r>
            <a:r>
              <a:rPr lang="en-US" b="0" i="0" dirty="0">
                <a:solidFill>
                  <a:srgbClr val="595959"/>
                </a:solidFill>
                <a:effectLst/>
                <a:latin typeface="Helvetica" panose="020B0604020202020204" pitchFamily="34" charset="0"/>
              </a:rPr>
              <a:t> – where are we now?</a:t>
            </a:r>
          </a:p>
          <a:p>
            <a:pPr marL="0" indent="0" algn="l">
              <a:buNone/>
            </a:pPr>
            <a:r>
              <a:rPr lang="en-US" b="1" i="0" dirty="0">
                <a:solidFill>
                  <a:srgbClr val="595959"/>
                </a:solidFill>
                <a:effectLst/>
                <a:latin typeface="Helvetica" panose="020B0604020202020204" pitchFamily="34" charset="0"/>
              </a:rPr>
              <a:t>Objectives</a:t>
            </a:r>
            <a:r>
              <a:rPr lang="en-US" b="0" i="0" dirty="0">
                <a:solidFill>
                  <a:srgbClr val="595959"/>
                </a:solidFill>
                <a:effectLst/>
                <a:latin typeface="Helvetica" panose="020B0604020202020204" pitchFamily="34" charset="0"/>
              </a:rPr>
              <a:t> – where do we want to be?</a:t>
            </a:r>
          </a:p>
          <a:p>
            <a:pPr marL="0" indent="0" algn="l">
              <a:buNone/>
            </a:pPr>
            <a:r>
              <a:rPr lang="en-US" b="1" i="0" dirty="0">
                <a:solidFill>
                  <a:srgbClr val="595959"/>
                </a:solidFill>
                <a:effectLst/>
                <a:latin typeface="Helvetica" panose="020B0604020202020204" pitchFamily="34" charset="0"/>
              </a:rPr>
              <a:t>Strategy</a:t>
            </a:r>
            <a:r>
              <a:rPr lang="en-US" b="0" i="0" dirty="0">
                <a:solidFill>
                  <a:srgbClr val="595959"/>
                </a:solidFill>
                <a:effectLst/>
                <a:latin typeface="Helvetica" panose="020B0604020202020204" pitchFamily="34" charset="0"/>
              </a:rPr>
              <a:t> – how do we get there?</a:t>
            </a:r>
          </a:p>
          <a:p>
            <a:pPr marL="0" indent="0" algn="l">
              <a:buNone/>
            </a:pPr>
            <a:r>
              <a:rPr lang="en-US" b="1" i="0" dirty="0">
                <a:solidFill>
                  <a:srgbClr val="595959"/>
                </a:solidFill>
                <a:effectLst/>
                <a:latin typeface="Helvetica" panose="020B0604020202020204" pitchFamily="34" charset="0"/>
              </a:rPr>
              <a:t>Tactics</a:t>
            </a:r>
            <a:r>
              <a:rPr lang="en-US" b="0" i="0" dirty="0">
                <a:solidFill>
                  <a:srgbClr val="595959"/>
                </a:solidFill>
                <a:effectLst/>
                <a:latin typeface="Helvetica" panose="020B0604020202020204" pitchFamily="34" charset="0"/>
              </a:rPr>
              <a:t> – how exactly do we get there?</a:t>
            </a:r>
          </a:p>
          <a:p>
            <a:pPr marL="0" indent="0" algn="l">
              <a:buNone/>
            </a:pPr>
            <a:r>
              <a:rPr lang="en-US" b="1" i="0" dirty="0">
                <a:solidFill>
                  <a:srgbClr val="595959"/>
                </a:solidFill>
                <a:effectLst/>
                <a:latin typeface="Helvetica" panose="020B0604020202020204" pitchFamily="34" charset="0"/>
              </a:rPr>
              <a:t>Action</a:t>
            </a:r>
            <a:r>
              <a:rPr lang="en-US" b="0" i="0" dirty="0">
                <a:solidFill>
                  <a:srgbClr val="595959"/>
                </a:solidFill>
                <a:effectLst/>
                <a:latin typeface="Helvetica" panose="020B0604020202020204" pitchFamily="34" charset="0"/>
              </a:rPr>
              <a:t> – what is our plan?</a:t>
            </a:r>
          </a:p>
          <a:p>
            <a:pPr marL="0" indent="0" algn="l">
              <a:buNone/>
            </a:pPr>
            <a:r>
              <a:rPr lang="en-US" b="1" i="0" dirty="0">
                <a:solidFill>
                  <a:srgbClr val="595959"/>
                </a:solidFill>
                <a:effectLst/>
                <a:latin typeface="Helvetica" panose="020B0604020202020204" pitchFamily="34" charset="0"/>
              </a:rPr>
              <a:t>Control</a:t>
            </a:r>
            <a:r>
              <a:rPr lang="en-US" b="0" i="0" dirty="0">
                <a:solidFill>
                  <a:srgbClr val="595959"/>
                </a:solidFill>
                <a:effectLst/>
                <a:latin typeface="Helvetica" panose="020B0604020202020204" pitchFamily="34" charset="0"/>
              </a:rPr>
              <a:t> – did we get there?</a:t>
            </a:r>
          </a:p>
          <a:p>
            <a:pPr marL="0" indent="0">
              <a:buNone/>
            </a:pPr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395708377"/>
      </p:ext>
    </p:extLst>
  </p:cSld>
  <p:clrMapOvr>
    <a:masterClrMapping/>
  </p:clrMapOvr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3964230-62E3-9071-1206-C902D28135D2}"/>
              </a:ext>
            </a:extLst>
          </p:cNvPr>
          <p:cNvSpPr>
            <a:spLocks noGrp="1"/>
          </p:cNvSpPr>
          <p:nvPr>
            <p:ph type="title"/>
          </p:nvPr>
        </p:nvSpPr>
        <p:spPr>
          <a:solidFill>
            <a:schemeClr val="accent3"/>
          </a:solidFill>
        </p:spPr>
        <p:txBody>
          <a:bodyPr/>
          <a:lstStyle/>
          <a:p>
            <a:r>
              <a:rPr lang="en-US" dirty="0"/>
              <a:t>Company Appraisal – Working  in Pairs </a:t>
            </a:r>
            <a:br>
              <a:rPr lang="en-US" dirty="0"/>
            </a:br>
            <a:r>
              <a:rPr lang="en-US" b="1" dirty="0"/>
              <a:t>30 Mins prep and 15 mins discussion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566165C-F8E9-2D60-8C48-370A9ADF0D4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US" sz="2000" dirty="0"/>
              <a:t>Working in pairs, you are required to conduct a company Appraisal </a:t>
            </a:r>
          </a:p>
          <a:p>
            <a:pPr marL="0" indent="0">
              <a:buNone/>
            </a:pPr>
            <a:r>
              <a:rPr lang="en-US" sz="2000" b="1" dirty="0"/>
              <a:t>To complete the task</a:t>
            </a:r>
            <a:r>
              <a:rPr lang="en-US" sz="2000" dirty="0"/>
              <a:t>,</a:t>
            </a:r>
          </a:p>
          <a:p>
            <a:pPr>
              <a:buFontTx/>
              <a:buChar char="-"/>
            </a:pPr>
            <a:r>
              <a:rPr lang="en-US" sz="2000" dirty="0"/>
              <a:t>Choose a company </a:t>
            </a:r>
          </a:p>
          <a:p>
            <a:pPr>
              <a:buFontTx/>
              <a:buChar char="-"/>
            </a:pPr>
            <a:r>
              <a:rPr lang="en-US" sz="2000" dirty="0"/>
              <a:t>Outline their vision and mission statement </a:t>
            </a:r>
          </a:p>
          <a:p>
            <a:pPr>
              <a:buFontTx/>
              <a:buChar char="-"/>
            </a:pPr>
            <a:r>
              <a:rPr lang="en-US" sz="2000" dirty="0"/>
              <a:t>Conduct a SWOT analysis </a:t>
            </a:r>
          </a:p>
          <a:p>
            <a:pPr>
              <a:buFontTx/>
              <a:buChar char="-"/>
            </a:pPr>
            <a:r>
              <a:rPr lang="en-US" sz="2000" dirty="0"/>
              <a:t>Identify the challenges they are currently facing due to technological advancement </a:t>
            </a:r>
          </a:p>
          <a:p>
            <a:pPr>
              <a:buFontTx/>
              <a:buChar char="-"/>
            </a:pPr>
            <a:r>
              <a:rPr lang="en-US" sz="2000" dirty="0"/>
              <a:t>Explain how technological challenges may affect their objectives </a:t>
            </a:r>
          </a:p>
        </p:txBody>
      </p:sp>
    </p:spTree>
    <p:extLst>
      <p:ext uri="{BB962C8B-B14F-4D97-AF65-F5344CB8AC3E}">
        <p14:creationId xmlns:p14="http://schemas.microsoft.com/office/powerpoint/2010/main" val="1108476093"/>
      </p:ext>
    </p:extLst>
  </p:cSld>
  <p:clrMapOvr>
    <a:masterClrMapping/>
  </p:clrMapOvr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1" name="Title 1"/>
          <p:cNvSpPr>
            <a:spLocks noGrp="1"/>
          </p:cNvSpPr>
          <p:nvPr>
            <p:ph type="title" idx="4294967295"/>
          </p:nvPr>
        </p:nvSpPr>
        <p:spPr>
          <a:xfrm>
            <a:off x="551384" y="3789040"/>
            <a:ext cx="11089232" cy="1656184"/>
          </a:xfrm>
        </p:spPr>
        <p:txBody>
          <a:bodyPr/>
          <a:lstStyle/>
          <a:p>
            <a:pPr algn="just"/>
            <a:r>
              <a:rPr lang="en-GB" altLang="en-US" sz="3200" b="1" dirty="0">
                <a:solidFill>
                  <a:schemeClr val="tx2">
                    <a:lumMod val="75000"/>
                  </a:schemeClr>
                </a:solidFill>
              </a:rPr>
              <a:t>For the remaining time please through the PEST analysis available on Moodle/Week 2</a:t>
            </a:r>
          </a:p>
        </p:txBody>
      </p:sp>
      <p:sp>
        <p:nvSpPr>
          <p:cNvPr id="5" name="Title 1">
            <a:extLst>
              <a:ext uri="{FF2B5EF4-FFF2-40B4-BE49-F238E27FC236}">
                <a16:creationId xmlns:a16="http://schemas.microsoft.com/office/drawing/2014/main" id="{BE795394-C2EC-4665-A6C4-1D6E02EDD767}"/>
              </a:ext>
            </a:extLst>
          </p:cNvPr>
          <p:cNvSpPr txBox="1">
            <a:spLocks/>
          </p:cNvSpPr>
          <p:nvPr/>
        </p:nvSpPr>
        <p:spPr bwMode="auto">
          <a:xfrm>
            <a:off x="551384" y="0"/>
            <a:ext cx="11089232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ctr" rtl="0" eaLnBrk="0" fontAlgn="base" hangingPunct="0">
              <a:spcBef>
                <a:spcPct val="0"/>
              </a:spcBef>
              <a:spcAft>
                <a:spcPct val="0"/>
              </a:spcAft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Myriad Pro"/>
              </a:defRPr>
            </a:lvl2pPr>
            <a:lvl3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Myriad Pro"/>
              </a:defRPr>
            </a:lvl3pPr>
            <a:lvl4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Myriad Pro"/>
              </a:defRPr>
            </a:lvl4pPr>
            <a:lvl5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Myriad Pro"/>
              </a:defRPr>
            </a:lvl5pPr>
            <a:lvl6pPr marL="457200" algn="ctr" rtl="0" eaLnBrk="1" fontAlgn="base" hangingPunct="1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Myriad Pro"/>
              </a:defRPr>
            </a:lvl6pPr>
            <a:lvl7pPr marL="914400" algn="ctr" rtl="0" eaLnBrk="1" fontAlgn="base" hangingPunct="1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Myriad Pro"/>
              </a:defRPr>
            </a:lvl7pPr>
            <a:lvl8pPr marL="1371600" algn="ctr" rtl="0" eaLnBrk="1" fontAlgn="base" hangingPunct="1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Myriad Pro"/>
              </a:defRPr>
            </a:lvl8pPr>
            <a:lvl9pPr marL="1828800" algn="ctr" rtl="0" eaLnBrk="1" fontAlgn="base" hangingPunct="1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Myriad Pro"/>
              </a:defRPr>
            </a:lvl9pPr>
          </a:lstStyle>
          <a:p>
            <a:pPr eaLnBrk="1" hangingPunct="1"/>
            <a:r>
              <a:rPr lang="en-GB" altLang="en-US" sz="3200" b="1" dirty="0">
                <a:solidFill>
                  <a:schemeClr val="tx2">
                    <a:lumMod val="75000"/>
                  </a:schemeClr>
                </a:solidFill>
              </a:rPr>
              <a:t>Question?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671F3BF7-5621-47FB-8873-F8C34A6944DF}"/>
              </a:ext>
            </a:extLst>
          </p:cNvPr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087888" y="1117036"/>
            <a:ext cx="2492896" cy="249289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5049098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500"/>
                            </p:stCondLst>
                            <p:childTnLst>
                              <p:par>
                                <p:cTn id="11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717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717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717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171" grpId="0"/>
    </p:bldLst>
  </p:timing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6DFDBE-7D0C-993F-53B1-B87558A2486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Assignment brief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9556CD5-8CE1-83DA-4597-E5F30D00FC8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The assignment brief is now available on Moodle, lets ensure we can all see it and access it . </a:t>
            </a:r>
          </a:p>
        </p:txBody>
      </p:sp>
    </p:spTree>
    <p:extLst>
      <p:ext uri="{BB962C8B-B14F-4D97-AF65-F5344CB8AC3E}">
        <p14:creationId xmlns:p14="http://schemas.microsoft.com/office/powerpoint/2010/main" val="1426228"/>
      </p:ext>
    </p:extLst>
  </p:cSld>
  <p:clrMapOvr>
    <a:masterClrMapping/>
  </p:clrMapOvr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197A9A5-9165-CED5-1FD2-6AFD6C8FC9F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Next Week Plan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CC0C28E-62C7-EBAD-92A7-BE3A1F280BE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In week 3, we will focus on the benefits and challenges of stakeholders in organisations . </a:t>
            </a:r>
          </a:p>
        </p:txBody>
      </p:sp>
    </p:spTree>
    <p:extLst>
      <p:ext uri="{BB962C8B-B14F-4D97-AF65-F5344CB8AC3E}">
        <p14:creationId xmlns:p14="http://schemas.microsoft.com/office/powerpoint/2010/main" val="977906264"/>
      </p:ext>
    </p:extLst>
  </p:cSld>
  <p:clrMapOvr>
    <a:masterClrMapping/>
  </p:clrMapOvr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1" name="Title 1"/>
          <p:cNvSpPr>
            <a:spLocks noGrp="1"/>
          </p:cNvSpPr>
          <p:nvPr>
            <p:ph type="title" idx="4294967295"/>
          </p:nvPr>
        </p:nvSpPr>
        <p:spPr>
          <a:xfrm>
            <a:off x="551384" y="0"/>
            <a:ext cx="11089232" cy="1143000"/>
          </a:xfrm>
        </p:spPr>
        <p:txBody>
          <a:bodyPr/>
          <a:lstStyle/>
          <a:p>
            <a:pPr eaLnBrk="1" hangingPunct="1"/>
            <a:r>
              <a:rPr lang="en-GB" altLang="en-US" sz="3600" b="1" dirty="0">
                <a:solidFill>
                  <a:schemeClr val="tx2">
                    <a:lumMod val="75000"/>
                  </a:schemeClr>
                </a:solidFill>
              </a:rPr>
              <a:t>Any Questions?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02581647-D630-488B-A847-C58C019C6591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328248" y="2027237"/>
            <a:ext cx="2573338" cy="28035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5" name="Rectangle 3">
            <a:extLst>
              <a:ext uri="{FF2B5EF4-FFF2-40B4-BE49-F238E27FC236}">
                <a16:creationId xmlns:a16="http://schemas.microsoft.com/office/drawing/2014/main" id="{A380AC12-6F12-41E4-ADF8-C374BD53E9B5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631504" y="2954337"/>
            <a:ext cx="4464496" cy="213084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Clr>
                <a:schemeClr val="accent1"/>
              </a:buClr>
              <a:buSzPct val="100000"/>
              <a:buFont typeface="Symbol" panose="05050102010706020507" pitchFamily="18" charset="2"/>
              <a:buChar char=""/>
              <a:defRPr sz="2400">
                <a:solidFill>
                  <a:schemeClr val="tx2"/>
                </a:solidFill>
                <a:latin typeface="Candara" panose="020E0502030303020204" pitchFamily="34" charset="0"/>
              </a:defRPr>
            </a:lvl1pPr>
            <a:lvl2pPr marL="576263" indent="-273050">
              <a:spcBef>
                <a:spcPct val="20000"/>
              </a:spcBef>
              <a:buClr>
                <a:schemeClr val="accent1"/>
              </a:buClr>
              <a:buSzPct val="100000"/>
              <a:buFont typeface="Symbol" panose="05050102010706020507" pitchFamily="18" charset="2"/>
              <a:buChar char=""/>
              <a:defRPr sz="2200">
                <a:solidFill>
                  <a:schemeClr val="tx2"/>
                </a:solidFill>
                <a:latin typeface="Candara" panose="020E0502030303020204" pitchFamily="34" charset="0"/>
              </a:defRPr>
            </a:lvl2pPr>
            <a:lvl3pPr marL="855663" indent="-228600">
              <a:spcBef>
                <a:spcPct val="20000"/>
              </a:spcBef>
              <a:buClr>
                <a:schemeClr val="accent1"/>
              </a:buClr>
              <a:buSzPct val="100000"/>
              <a:buFont typeface="Symbol" panose="05050102010706020507" pitchFamily="18" charset="2"/>
              <a:buChar char=""/>
              <a:defRPr sz="2000">
                <a:solidFill>
                  <a:schemeClr val="tx2"/>
                </a:solidFill>
                <a:latin typeface="Candara" panose="020E0502030303020204" pitchFamily="34" charset="0"/>
              </a:defRPr>
            </a:lvl3pPr>
            <a:lvl4pPr marL="1143000" indent="-228600">
              <a:spcBef>
                <a:spcPct val="20000"/>
              </a:spcBef>
              <a:buClr>
                <a:schemeClr val="accent1"/>
              </a:buClr>
              <a:buSzPct val="100000"/>
              <a:buFont typeface="Symbol" panose="05050102010706020507" pitchFamily="18" charset="2"/>
              <a:buChar char=""/>
              <a:defRPr>
                <a:solidFill>
                  <a:schemeClr val="tx2"/>
                </a:solidFill>
                <a:latin typeface="Candara" panose="020E0502030303020204" pitchFamily="34" charset="0"/>
              </a:defRPr>
            </a:lvl4pPr>
            <a:lvl5pPr marL="1462088" indent="-228600">
              <a:spcBef>
                <a:spcPct val="20000"/>
              </a:spcBef>
              <a:buClr>
                <a:schemeClr val="accent1"/>
              </a:buClr>
              <a:buSzPct val="100000"/>
              <a:buFont typeface="Symbol" panose="05050102010706020507" pitchFamily="18" charset="2"/>
              <a:buChar char=""/>
              <a:defRPr sz="1600">
                <a:solidFill>
                  <a:schemeClr val="tx2"/>
                </a:solidFill>
                <a:latin typeface="Candara" panose="020E0502030303020204" pitchFamily="34" charset="0"/>
              </a:defRPr>
            </a:lvl5pPr>
            <a:lvl6pPr marL="1919288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100000"/>
              <a:buFont typeface="Symbol" panose="05050102010706020507" pitchFamily="18" charset="2"/>
              <a:buChar char=""/>
              <a:defRPr sz="1600">
                <a:solidFill>
                  <a:schemeClr val="tx2"/>
                </a:solidFill>
                <a:latin typeface="Candara" panose="020E0502030303020204" pitchFamily="34" charset="0"/>
              </a:defRPr>
            </a:lvl6pPr>
            <a:lvl7pPr marL="2376488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100000"/>
              <a:buFont typeface="Symbol" panose="05050102010706020507" pitchFamily="18" charset="2"/>
              <a:buChar char=""/>
              <a:defRPr sz="1600">
                <a:solidFill>
                  <a:schemeClr val="tx2"/>
                </a:solidFill>
                <a:latin typeface="Candara" panose="020E0502030303020204" pitchFamily="34" charset="0"/>
              </a:defRPr>
            </a:lvl7pPr>
            <a:lvl8pPr marL="2833688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100000"/>
              <a:buFont typeface="Symbol" panose="05050102010706020507" pitchFamily="18" charset="2"/>
              <a:buChar char=""/>
              <a:defRPr sz="1600">
                <a:solidFill>
                  <a:schemeClr val="tx2"/>
                </a:solidFill>
                <a:latin typeface="Candara" panose="020E0502030303020204" pitchFamily="34" charset="0"/>
              </a:defRPr>
            </a:lvl8pPr>
            <a:lvl9pPr marL="3290888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100000"/>
              <a:buFont typeface="Symbol" panose="05050102010706020507" pitchFamily="18" charset="2"/>
              <a:buChar char=""/>
              <a:defRPr sz="1600">
                <a:solidFill>
                  <a:schemeClr val="tx2"/>
                </a:solidFill>
                <a:latin typeface="Candara" panose="020E0502030303020204" pitchFamily="34" charset="0"/>
              </a:defRPr>
            </a:lvl9pPr>
          </a:lstStyle>
          <a:p>
            <a:pPr algn="ctr" eaLnBrk="1" hangingPunct="1">
              <a:buFont typeface="Symbol" panose="05050102010706020507" pitchFamily="18" charset="2"/>
              <a:buNone/>
            </a:pPr>
            <a:r>
              <a:rPr lang="en-GB" altLang="en-US" sz="4400" dirty="0">
                <a:solidFill>
                  <a:schemeClr val="tx1"/>
                </a:solidFill>
              </a:rPr>
              <a:t>Enjoy the rest of the week and Thank You </a:t>
            </a:r>
            <a:r>
              <a:rPr lang="en-GB" altLang="en-US" sz="4400" dirty="0">
                <a:solidFill>
                  <a:schemeClr val="tx1"/>
                </a:solidFill>
                <a:sym typeface="Wingdings" panose="05000000000000000000" pitchFamily="2" charset="2"/>
              </a:rPr>
              <a:t> </a:t>
            </a:r>
          </a:p>
          <a:p>
            <a:pPr algn="just" eaLnBrk="1" hangingPunct="1">
              <a:buFont typeface="Symbol" panose="05050102010706020507" pitchFamily="18" charset="2"/>
              <a:buNone/>
            </a:pPr>
            <a:endParaRPr lang="en-GB" altLang="en-US" sz="3200" dirty="0"/>
          </a:p>
          <a:p>
            <a:pPr algn="just" eaLnBrk="1" hangingPunct="1">
              <a:buFont typeface="Symbol" panose="05050102010706020507" pitchFamily="18" charset="2"/>
              <a:buNone/>
            </a:pPr>
            <a:endParaRPr lang="en-GB" altLang="en-US" sz="3200" b="1" dirty="0"/>
          </a:p>
          <a:p>
            <a:pPr algn="just" eaLnBrk="1" hangingPunct="1">
              <a:buFont typeface="Symbol" panose="05050102010706020507" pitchFamily="18" charset="2"/>
              <a:buNone/>
            </a:pPr>
            <a:endParaRPr lang="en-US" altLang="en-US" sz="2800" b="1" dirty="0"/>
          </a:p>
        </p:txBody>
      </p:sp>
    </p:spTree>
    <p:extLst>
      <p:ext uri="{BB962C8B-B14F-4D97-AF65-F5344CB8AC3E}">
        <p14:creationId xmlns:p14="http://schemas.microsoft.com/office/powerpoint/2010/main" val="253996884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2000"/>
                            </p:stCondLst>
                            <p:childTnLst>
                              <p:par>
                                <p:cTn id="22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4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DE30B76-520A-930E-6749-93C48D5C153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References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AD620A8-DB5B-5807-FDEA-3C95FA63E5D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z="2400" kern="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Christopher, M., Payne, A., &amp; Ballantyne, D. (2013). Relationship Marketing: Creating Stakeholder Value. Saint Louis: Taylor and Francis.   </a:t>
            </a:r>
          </a:p>
          <a:p>
            <a:r>
              <a:rPr lang="en-US" sz="2400" b="0" i="0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See Andreas </a:t>
            </a:r>
            <a:r>
              <a:rPr lang="en-US" sz="2400" b="0" i="0" dirty="0" err="1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Schedler</a:t>
            </a:r>
            <a:r>
              <a:rPr lang="en-US" sz="2400" b="0" i="0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, “Conceptualizing Accountability,” in </a:t>
            </a:r>
            <a:r>
              <a:rPr lang="en-US" sz="2400" b="0" i="1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The Self-Restraining State: Power and Accountability in New Democracies</a:t>
            </a:r>
            <a:r>
              <a:rPr lang="en-US" sz="2400" b="0" i="0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, ed. Andreas </a:t>
            </a:r>
            <a:r>
              <a:rPr lang="en-US" sz="2400" b="0" i="0" dirty="0" err="1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Schedler</a:t>
            </a:r>
            <a:r>
              <a:rPr lang="en-US" sz="2400" b="0" i="0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, Larry Diamond, and Marc F. Plattner (Boulder, CO: Lynne </a:t>
            </a:r>
            <a:r>
              <a:rPr lang="en-US" sz="2400" b="0" i="0" dirty="0" err="1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Rienner</a:t>
            </a:r>
            <a:r>
              <a:rPr lang="en-US" sz="2400" b="0" i="0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 Publishers, 1999), 13–28.</a:t>
            </a:r>
          </a:p>
          <a:p>
            <a:r>
              <a:rPr lang="en-US" sz="2400" b="0" i="0" dirty="0">
                <a:solidFill>
                  <a:srgbClr val="000000"/>
                </a:solidFill>
                <a:effectLst/>
                <a:latin typeface="inherit"/>
              </a:rPr>
              <a:t>The editors, “</a:t>
            </a:r>
            <a:r>
              <a:rPr lang="en-US" sz="2400" b="0" i="0" u="none" strike="noStrike" dirty="0">
                <a:solidFill>
                  <a:srgbClr val="E10111"/>
                </a:solidFill>
                <a:effectLst/>
                <a:latin typeface="inherit"/>
              </a:rPr>
              <a:t>Unbalanced: A Map of Nonprofit Stakeholders</a:t>
            </a:r>
            <a:r>
              <a:rPr lang="en-US" sz="2400" b="0" i="0" dirty="0">
                <a:solidFill>
                  <a:srgbClr val="000000"/>
                </a:solidFill>
                <a:effectLst/>
                <a:latin typeface="inherit"/>
              </a:rPr>
              <a:t>,” </a:t>
            </a:r>
            <a:r>
              <a:rPr lang="en-US" sz="2400" b="0" i="1" dirty="0">
                <a:solidFill>
                  <a:srgbClr val="000000"/>
                </a:solidFill>
                <a:effectLst/>
                <a:latin typeface="Avenir-Medium"/>
              </a:rPr>
              <a:t>Nonprofit Quarterly</a:t>
            </a:r>
            <a:r>
              <a:rPr lang="en-US" sz="2400" b="0" i="0" dirty="0">
                <a:solidFill>
                  <a:srgbClr val="000000"/>
                </a:solidFill>
                <a:effectLst/>
                <a:latin typeface="inherit"/>
              </a:rPr>
              <a:t> 26, no. 2 (Summer 2019): 20–22, published online August 24, 2019. ( Accessed on 28</a:t>
            </a:r>
            <a:r>
              <a:rPr lang="en-US" sz="2400" b="0" i="0" baseline="30000" dirty="0">
                <a:solidFill>
                  <a:srgbClr val="000000"/>
                </a:solidFill>
                <a:effectLst/>
                <a:latin typeface="inherit"/>
              </a:rPr>
              <a:t>th</a:t>
            </a:r>
            <a:r>
              <a:rPr lang="en-US" sz="2400" b="0" i="0" dirty="0">
                <a:solidFill>
                  <a:srgbClr val="000000"/>
                </a:solidFill>
                <a:effectLst/>
                <a:latin typeface="inherit"/>
              </a:rPr>
              <a:t> July 2023) </a:t>
            </a:r>
          </a:p>
          <a:p>
            <a:endParaRPr lang="en-US" sz="2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921734812"/>
      </p:ext>
    </p:extLst>
  </p:cSld>
  <p:clrMapOvr>
    <a:masterClrMapping/>
  </p:clrMapOvr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4531</TotalTime>
  <Words>2026</Words>
  <Application>Microsoft Office PowerPoint</Application>
  <PresentationFormat>Widescreen</PresentationFormat>
  <Paragraphs>234</Paragraphs>
  <Slides>42</Slides>
  <Notes>3</Notes>
  <HiddenSlides>0</HiddenSlides>
  <MMClips>0</MMClips>
  <ScaleCrop>false</ScaleCrop>
  <HeadingPairs>
    <vt:vector size="6" baseType="variant">
      <vt:variant>
        <vt:lpstr>Fonts Used</vt:lpstr>
      </vt:variant>
      <vt:variant>
        <vt:i4>14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42</vt:i4>
      </vt:variant>
    </vt:vector>
  </HeadingPairs>
  <TitlesOfParts>
    <vt:vector size="57" baseType="lpstr">
      <vt:lpstr>Avenir-Medium</vt:lpstr>
      <vt:lpstr>Charlie Text</vt:lpstr>
      <vt:lpstr>gordita</vt:lpstr>
      <vt:lpstr>helvetica neue</vt:lpstr>
      <vt:lpstr>inherit</vt:lpstr>
      <vt:lpstr>Myriad Pro</vt:lpstr>
      <vt:lpstr>Aharoni</vt:lpstr>
      <vt:lpstr>Arial</vt:lpstr>
      <vt:lpstr>Calibri</vt:lpstr>
      <vt:lpstr>Helvetica</vt:lpstr>
      <vt:lpstr>Segoe UI Symbol</vt:lpstr>
      <vt:lpstr>Symbol</vt:lpstr>
      <vt:lpstr>Verdana</vt:lpstr>
      <vt:lpstr>Wingdings</vt:lpstr>
      <vt:lpstr>20140311PresentationUWTSDTemplate</vt:lpstr>
      <vt:lpstr>LCLM5001</vt:lpstr>
      <vt:lpstr>Class Management </vt:lpstr>
      <vt:lpstr>Learning outcome </vt:lpstr>
      <vt:lpstr>Indicative content </vt:lpstr>
      <vt:lpstr>Lesson Planning  </vt:lpstr>
      <vt:lpstr>Recommended Reading textbook </vt:lpstr>
      <vt:lpstr>Session Recap </vt:lpstr>
      <vt:lpstr>Stakeholder </vt:lpstr>
      <vt:lpstr>Stakeholder definition by  Eden and Ackermann</vt:lpstr>
      <vt:lpstr>A broader definition also aligns with Edward Freeman's view.</vt:lpstr>
      <vt:lpstr>Types of Stakeholders </vt:lpstr>
      <vt:lpstr>Do you have any question?  Types of stakeholders will be discussed further in week 3 </vt:lpstr>
      <vt:lpstr>Business objectives </vt:lpstr>
      <vt:lpstr>Business objectives </vt:lpstr>
      <vt:lpstr>Business goal vs objectives</vt:lpstr>
      <vt:lpstr>Examples of business objectives </vt:lpstr>
      <vt:lpstr>Glossary of terms </vt:lpstr>
      <vt:lpstr>Glossary of terms </vt:lpstr>
      <vt:lpstr>Glossary of terms </vt:lpstr>
      <vt:lpstr>SMART Framework </vt:lpstr>
      <vt:lpstr>Application of the SMART objectives </vt:lpstr>
      <vt:lpstr>Application of the SMART objectives </vt:lpstr>
      <vt:lpstr>Group Activity 20 minutes – Tutor led </vt:lpstr>
      <vt:lpstr>Individual Activity – 20 Minutes </vt:lpstr>
      <vt:lpstr>Break </vt:lpstr>
      <vt:lpstr>Session 2 </vt:lpstr>
      <vt:lpstr>Strategic Planning </vt:lpstr>
      <vt:lpstr>Strategic Planning Analysis </vt:lpstr>
      <vt:lpstr>SWOT Analysis </vt:lpstr>
      <vt:lpstr>SWOT Example </vt:lpstr>
      <vt:lpstr>Strength </vt:lpstr>
      <vt:lpstr>Weakness </vt:lpstr>
      <vt:lpstr>Opportunities </vt:lpstr>
      <vt:lpstr>Threats </vt:lpstr>
      <vt:lpstr>SOSTAC </vt:lpstr>
      <vt:lpstr>SOSTAC </vt:lpstr>
      <vt:lpstr>Company Appraisal – Working  in Pairs  30 Mins prep and 15 mins discussion</vt:lpstr>
      <vt:lpstr>For the remaining time please through the PEST analysis available on Moodle/Week 2</vt:lpstr>
      <vt:lpstr>Assignment brief </vt:lpstr>
      <vt:lpstr>Next Week Plan </vt:lpstr>
      <vt:lpstr>Any Questions?</vt:lpstr>
      <vt:lpstr>References </vt:lpstr>
    </vt:vector>
  </TitlesOfParts>
  <Company>University of Wales Lampeter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Personal Management Skills I</dc:title>
  <dc:creator>Venus</dc:creator>
  <cp:lastModifiedBy>Nadeem Mirza</cp:lastModifiedBy>
  <cp:revision>383</cp:revision>
  <cp:lastPrinted>2018-07-09T15:27:01Z</cp:lastPrinted>
  <dcterms:created xsi:type="dcterms:W3CDTF">2002-10-07T19:43:58Z</dcterms:created>
  <dcterms:modified xsi:type="dcterms:W3CDTF">2026-06-19T12:33:27Z</dcterms:modified>
</cp:coreProperties>
</file>