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tags/tag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7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02" autoAdjust="0"/>
    <p:restoredTop sz="93447" autoAdjust="0"/>
  </p:normalViewPr>
  <p:slideViewPr>
    <p:cSldViewPr snapToGrid="0">
      <p:cViewPr varScale="1">
        <p:scale>
          <a:sx n="63" d="100"/>
          <a:sy n="63" d="100"/>
        </p:scale>
        <p:origin x="840" y="56"/>
      </p:cViewPr>
      <p:guideLst/>
    </p:cSldViewPr>
  </p:slideViewPr>
  <p:notesTextViewPr>
    <p:cViewPr>
      <p:scale>
        <a:sx n="20" d="100"/>
        <a:sy n="2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 in 2019</c:v>
                </c:pt>
              </c:strCache>
            </c:strRef>
          </c:tx>
          <c:spPr>
            <a:ln w="34925" cap="rnd">
              <a:solidFill>
                <a:schemeClr val="accent1"/>
              </a:solidFill>
              <a:round/>
            </a:ln>
            <a:effectLst>
              <a:outerShdw blurRad="57150" dist="19050" dir="5400000" algn="ctr" rotWithShape="0">
                <a:srgbClr val="000000">
                  <a:alpha val="48000"/>
                </a:srgbClr>
              </a:outerShdw>
            </a:effectLst>
          </c:spPr>
          <c:marker>
            <c:symbol val="none"/>
          </c:marker>
          <c:cat>
            <c:strRef>
              <c:f>Sheet1!$A$2:$A$8</c:f>
              <c:strCache>
                <c:ptCount val="3"/>
                <c:pt idx="0">
                  <c:v>2019</c:v>
                </c:pt>
                <c:pt idx="1">
                  <c:v>2020</c:v>
                </c:pt>
                <c:pt idx="2">
                  <c:v>2023-2025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8.5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363-4BBA-86BF-5A33F62B817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Sales in 2020</c:v>
                </c:pt>
              </c:strCache>
            </c:strRef>
          </c:tx>
          <c:spPr>
            <a:ln w="34925" cap="rnd">
              <a:solidFill>
                <a:schemeClr val="accent2"/>
              </a:solidFill>
              <a:round/>
            </a:ln>
            <a:effectLst>
              <a:outerShdw blurRad="57150" dist="19050" dir="5400000" algn="ctr" rotWithShape="0">
                <a:srgbClr val="000000">
                  <a:alpha val="48000"/>
                </a:srgbClr>
              </a:outerShdw>
            </a:effectLst>
          </c:spPr>
          <c:marker>
            <c:symbol val="none"/>
          </c:marker>
          <c:cat>
            <c:strRef>
              <c:f>Sheet1!$A$2:$A$8</c:f>
              <c:strCache>
                <c:ptCount val="3"/>
                <c:pt idx="0">
                  <c:v>2019</c:v>
                </c:pt>
                <c:pt idx="1">
                  <c:v>2020</c:v>
                </c:pt>
                <c:pt idx="2">
                  <c:v>2023-2025</c:v>
                </c:pt>
              </c:strCache>
            </c:strRef>
          </c:cat>
          <c:val>
            <c:numRef>
              <c:f>Sheet1!$C$2:$C$8</c:f>
              <c:numCache>
                <c:formatCode>General</c:formatCode>
                <c:ptCount val="7"/>
                <c:pt idx="0">
                  <c:v>2</c:v>
                </c:pt>
                <c:pt idx="1">
                  <c:v>2.4</c:v>
                </c:pt>
                <c:pt idx="2">
                  <c:v>2.4</c:v>
                </c:pt>
                <c:pt idx="3">
                  <c:v>2.4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363-4BBA-86BF-5A33F62B8177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Sales in 2023-2025</c:v>
                </c:pt>
              </c:strCache>
            </c:strRef>
          </c:tx>
          <c:spPr>
            <a:ln w="34925" cap="rnd">
              <a:solidFill>
                <a:schemeClr val="accent3"/>
              </a:solidFill>
              <a:round/>
            </a:ln>
            <a:effectLst>
              <a:outerShdw blurRad="57150" dist="19050" dir="5400000" algn="ctr" rotWithShape="0">
                <a:srgbClr val="000000">
                  <a:alpha val="48000"/>
                </a:srgbClr>
              </a:outerShdw>
            </a:effectLst>
          </c:spPr>
          <c:marker>
            <c:symbol val="none"/>
          </c:marker>
          <c:cat>
            <c:strRef>
              <c:f>Sheet1!$A$2:$A$8</c:f>
              <c:strCache>
                <c:ptCount val="3"/>
                <c:pt idx="0">
                  <c:v>2019</c:v>
                </c:pt>
                <c:pt idx="1">
                  <c:v>2020</c:v>
                </c:pt>
                <c:pt idx="2">
                  <c:v>2023-2025</c:v>
                </c:pt>
              </c:strCache>
            </c:strRef>
          </c:cat>
          <c:val>
            <c:numRef>
              <c:f>Sheet1!$D$2:$D$8</c:f>
              <c:numCache>
                <c:formatCode>General</c:formatCode>
                <c:ptCount val="7"/>
                <c:pt idx="0">
                  <c:v>6</c:v>
                </c:pt>
                <c:pt idx="1">
                  <c:v>0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363-4BBA-86BF-5A33F62B8177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</c:strCache>
            </c:strRef>
          </c:tx>
          <c:spPr>
            <a:ln w="34925" cap="rnd">
              <a:solidFill>
                <a:schemeClr val="accent4"/>
              </a:solidFill>
              <a:round/>
            </a:ln>
            <a:effectLst>
              <a:outerShdw blurRad="57150" dist="19050" dir="5400000" algn="ctr" rotWithShape="0">
                <a:srgbClr val="000000">
                  <a:alpha val="48000"/>
                </a:srgbClr>
              </a:outerShdw>
            </a:effectLst>
          </c:spPr>
          <c:marker>
            <c:symbol val="none"/>
          </c:marker>
          <c:cat>
            <c:strRef>
              <c:f>Sheet1!$A$2:$A$8</c:f>
              <c:strCache>
                <c:ptCount val="3"/>
                <c:pt idx="0">
                  <c:v>2019</c:v>
                </c:pt>
                <c:pt idx="1">
                  <c:v>2020</c:v>
                </c:pt>
                <c:pt idx="2">
                  <c:v>2023-2025</c:v>
                </c:pt>
              </c:strCache>
            </c:strRef>
          </c:cat>
          <c:val>
            <c:numRef>
              <c:f>Sheet1!$E$2:$E$8</c:f>
              <c:numCache>
                <c:formatCode>General</c:formatCode>
                <c:ptCount val="7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8363-4BBA-86BF-5A33F62B8177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</c:strCache>
            </c:strRef>
          </c:tx>
          <c:spPr>
            <a:ln w="34925" cap="rnd">
              <a:solidFill>
                <a:schemeClr val="accent5"/>
              </a:solidFill>
              <a:round/>
            </a:ln>
            <a:effectLst>
              <a:outerShdw blurRad="57150" dist="19050" dir="5400000" algn="ctr" rotWithShape="0">
                <a:srgbClr val="000000">
                  <a:alpha val="48000"/>
                </a:srgbClr>
              </a:outerShdw>
            </a:effectLst>
          </c:spPr>
          <c:marker>
            <c:symbol val="none"/>
          </c:marker>
          <c:cat>
            <c:strRef>
              <c:f>Sheet1!$A$2:$A$8</c:f>
              <c:strCache>
                <c:ptCount val="3"/>
                <c:pt idx="0">
                  <c:v>2019</c:v>
                </c:pt>
                <c:pt idx="1">
                  <c:v>2020</c:v>
                </c:pt>
                <c:pt idx="2">
                  <c:v>2023-2025</c:v>
                </c:pt>
              </c:strCache>
            </c:strRef>
          </c:cat>
          <c:val>
            <c:numRef>
              <c:f>Sheet1!$F$2:$F$8</c:f>
              <c:numCache>
                <c:formatCode>General</c:formatCode>
                <c:ptCount val="7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8363-4BBA-86BF-5A33F62B81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854293023"/>
        <c:axId val="1854292543"/>
      </c:lineChart>
      <c:catAx>
        <c:axId val="185429302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95000"/>
                <a:alpha val="1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54292543"/>
        <c:crosses val="autoZero"/>
        <c:auto val="1"/>
        <c:lblAlgn val="ctr"/>
        <c:lblOffset val="100"/>
        <c:noMultiLvlLbl val="0"/>
      </c:catAx>
      <c:valAx>
        <c:axId val="1854292543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5429302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33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3AB0C3-D2F4-4278-9FCF-62E8CC7197F9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CCD83-CF07-436A-B3E0-CCA72F44B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833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CCD83-CF07-436A-B3E0-CCA72F44B36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762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CCD83-CF07-436A-B3E0-CCA72F44B36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7323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CCD83-CF07-436A-B3E0-CCA72F44B36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7025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CCD83-CF07-436A-B3E0-CCA72F44B36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527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D1D1EADE-8E88-4C7C-8AC5-FB148DE4940E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612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256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3DB64E7-5594-42A3-ADBF-E95A7ACEAD64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938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245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885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805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487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235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957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33184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31BA835-12AC-4E8F-955A-EA3F4DE2791F}" type="datetime1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6227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31BA835-12AC-4E8F-955A-EA3F4DE2791F}" type="datetime1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4374665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31BA835-12AC-4E8F-955A-EA3F4DE2791F}" type="datetime1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98431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65493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97066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232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2D3AED5-E26D-4E29-B1B3-7847B6779594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70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248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2.xml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7" Type="http://schemas.openxmlformats.org/officeDocument/2006/relationships/image" Target="../media/image4.png"/><Relationship Id="rId2" Type="http://schemas.microsoft.com/office/2007/relationships/media" Target="../media/media2.m4a"/><Relationship Id="rId1" Type="http://schemas.openxmlformats.org/officeDocument/2006/relationships/tags" Target="../tags/tag3.xml"/><Relationship Id="rId6" Type="http://schemas.openxmlformats.org/officeDocument/2006/relationships/chart" Target="../charts/chart1.xml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4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audio" Target="../media/media4.m4a"/><Relationship Id="rId7" Type="http://schemas.openxmlformats.org/officeDocument/2006/relationships/hyperlink" Target="https://www.flickr.com/photos/gemmerich/8676632840" TargetMode="External"/><Relationship Id="rId2" Type="http://schemas.microsoft.com/office/2007/relationships/media" Target="../media/media4.m4a"/><Relationship Id="rId1" Type="http://schemas.openxmlformats.org/officeDocument/2006/relationships/tags" Target="../tags/tag5.xml"/><Relationship Id="rId6" Type="http://schemas.openxmlformats.org/officeDocument/2006/relationships/image" Target="../media/image5.jp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7" Type="http://schemas.openxmlformats.org/officeDocument/2006/relationships/image" Target="../media/image4.png"/><Relationship Id="rId2" Type="http://schemas.microsoft.com/office/2007/relationships/media" Target="../media/media5.m4a"/><Relationship Id="rId1" Type="http://schemas.openxmlformats.org/officeDocument/2006/relationships/tags" Target="../tags/tag6.xml"/><Relationship Id="rId6" Type="http://schemas.openxmlformats.org/officeDocument/2006/relationships/image" Target="../media/image6.pn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4.png"/><Relationship Id="rId5" Type="http://schemas.openxmlformats.org/officeDocument/2006/relationships/hyperlink" Target="https://www.pexels.com/photo/skeleton-fish-museum-fish-bones-9365/" TargetMode="Externa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anakjajan.com/2015/08/14/breadlife-japanese-artisan-bakery/" TargetMode="Externa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8.jpeg"/><Relationship Id="rId5" Type="http://schemas.openxmlformats.org/officeDocument/2006/relationships/image" Target="../media/image2.png"/><Relationship Id="rId4" Type="http://schemas.openxmlformats.org/officeDocument/2006/relationships/image" Target="../media/image1.png"/><Relationship Id="rId9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sb.org.uk/" TargetMode="External"/><Relationship Id="rId2" Type="http://schemas.openxmlformats.org/officeDocument/2006/relationships/hyperlink" Target="https://www.ons.gov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9E209-FF8C-249F-2744-AAB5EAAE76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66820" y="673240"/>
            <a:ext cx="3300981" cy="3446373"/>
          </a:xfrm>
          <a:noFill/>
          <a:ln w="19050">
            <a:noFill/>
            <a:prstDash val="dash"/>
          </a:ln>
        </p:spPr>
        <p:txBody>
          <a:bodyPr>
            <a:normAutofit/>
          </a:bodyPr>
          <a:lstStyle/>
          <a:p>
            <a:r>
              <a:rPr lang="en-GB" sz="1900" dirty="0"/>
              <a:t>Name: Sebastian Blake.</a:t>
            </a:r>
            <a:br>
              <a:rPr lang="en-GB" sz="1900" dirty="0"/>
            </a:br>
            <a:r>
              <a:rPr lang="en-GB" sz="1900" dirty="0"/>
              <a:t>Student number: </a:t>
            </a:r>
            <a:br>
              <a:rPr lang="en-GB" sz="1900" dirty="0"/>
            </a:br>
            <a:r>
              <a:rPr lang="en-GB" sz="1900" dirty="0"/>
              <a:t>Module Code: LCLM4004.</a:t>
            </a:r>
            <a:br>
              <a:rPr lang="en-GB" sz="1900" dirty="0"/>
            </a:br>
            <a:r>
              <a:rPr lang="en-GB" sz="1900" dirty="0"/>
              <a:t>Module Name: Problem solving and decision making.</a:t>
            </a:r>
            <a:br>
              <a:rPr lang="en-GB" sz="1900" dirty="0"/>
            </a:br>
            <a:r>
              <a:rPr lang="en-GB" sz="1900" dirty="0"/>
              <a:t>Lecturer: Anna Marie Dufficy, Anita Nan.</a:t>
            </a:r>
            <a:br>
              <a:rPr lang="en-GB" sz="1900" dirty="0"/>
            </a:br>
            <a:endParaRPr lang="en-GB" sz="19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1432301-4726-4BC7-A053-C83570C6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F533E5-9750-4E88-96EA-897A0D703F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94678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11">
            <a:extLst>
              <a:ext uri="{FF2B5EF4-FFF2-40B4-BE49-F238E27FC236}">
                <a16:creationId xmlns:a16="http://schemas.microsoft.com/office/drawing/2014/main" id="{F41BBC71-7D18-4156-8DE4-06F1CB298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8" y="643464"/>
            <a:ext cx="6638814" cy="5571072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6B9D75-A80A-E4F4-054C-504BD19001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05" r="-1" b="21996"/>
          <a:stretch>
            <a:fillRect/>
          </a:stretch>
        </p:blipFill>
        <p:spPr>
          <a:xfrm>
            <a:off x="1293000" y="1286928"/>
            <a:ext cx="5339490" cy="428414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51F921E-7B08-8D51-E61C-37F9ECD921BE}"/>
              </a:ext>
            </a:extLst>
          </p:cNvPr>
          <p:cNvSpPr txBox="1"/>
          <p:nvPr/>
        </p:nvSpPr>
        <p:spPr>
          <a:xfrm>
            <a:off x="8331199" y="4711700"/>
            <a:ext cx="3577771" cy="949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Basil's Bakery: Analysis of Sales Stagnation and Business Environment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81500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3A24D-09E7-FDD4-AF03-CFB84B66C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1"/>
            <a:ext cx="7726680" cy="2184934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will.</a:t>
            </a:r>
          </a:p>
          <a:p>
            <a:pPr marL="457200" indent="-457200" algn="just">
              <a:buAutoNum type="arabicParenR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Examine the factors causing Basil’s bakery stagnant sales.</a:t>
            </a:r>
          </a:p>
          <a:p>
            <a:pPr marL="457200" indent="-457200" algn="just">
              <a:buAutoNum type="arabicParenR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Analyse the external business environment using PESTEL analysis.</a:t>
            </a:r>
          </a:p>
          <a:p>
            <a:pPr marL="457200" indent="-457200" algn="just">
              <a:buAutoNum type="arabicParenR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root causes through a Fishbone diagram.</a:t>
            </a:r>
          </a:p>
          <a:p>
            <a:pPr marL="457200" indent="-457200" algn="just">
              <a:buAutoNum type="arabicParenR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 key findings and recommendations.</a:t>
            </a:r>
          </a:p>
          <a:p>
            <a:pPr marL="457200" indent="-457200" algn="just">
              <a:buAutoNum type="arabicParenR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019728F-885B-6794-DD2B-7B9241584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Introduction:Basil's</a:t>
            </a:r>
            <a:r>
              <a:rPr lang="en-GB" dirty="0"/>
              <a:t> Bakery Analysis of Sales Stagnation and Business Environment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80A88D-091C-5C5E-07DC-9C6F70EF94AE}"/>
              </a:ext>
            </a:extLst>
          </p:cNvPr>
          <p:cNvSpPr txBox="1"/>
          <p:nvPr/>
        </p:nvSpPr>
        <p:spPr>
          <a:xfrm>
            <a:off x="356135" y="4516655"/>
            <a:ext cx="1147331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case study.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Founded in 2015, it is an independent artisan bakery. situated in a shopping park in Coventry .Organic breads, cakes, and pastries have a solid reputation. Up to 2019, sales grew consistently.2020 saw a steep drop in sales due to COVID-19 regulations. Sales are still about 25% below 2019 levels, despite a slight recovery. Growing operating expenses are putting additional strain on profitability.</a:t>
            </a:r>
          </a:p>
        </p:txBody>
      </p:sp>
      <p:pic>
        <p:nvPicPr>
          <p:cNvPr id="11" name="slide 2">
            <a:hlinkClick r:id="" action="ppaction://media"/>
            <a:extLst>
              <a:ext uri="{FF2B5EF4-FFF2-40B4-BE49-F238E27FC236}">
                <a16:creationId xmlns:a16="http://schemas.microsoft.com/office/drawing/2014/main" id="{30F66E31-38E2-B1EA-9968-38845A629C1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79448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269"/>
    </mc:Choice>
    <mc:Fallback xmlns="">
      <p:transition spd="slow" advTm="622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1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0" dur="6226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3" grpId="0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9B9EF-09FA-1E35-397A-2E67BD1EC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and scope of the issues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E6B8F-3BFC-BA42-E5DD-7714409E4C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sz="1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issues affecting sales:</a:t>
            </a:r>
          </a:p>
          <a:p>
            <a:pPr marL="0" indent="0" algn="just">
              <a:buNone/>
            </a:pPr>
            <a:r>
              <a:rPr lang="en-GB" sz="1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Decreased visits from customers:</a:t>
            </a:r>
          </a:p>
          <a:p>
            <a:pPr algn="just"/>
            <a:r>
              <a:rPr lang="en-GB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 customers are going to shopping centres.</a:t>
            </a:r>
          </a:p>
          <a:p>
            <a:pPr algn="just"/>
            <a:r>
              <a:rPr lang="en-GB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more and more empty retail spaces, Redundancies, Shifts in work practices.</a:t>
            </a:r>
          </a:p>
          <a:p>
            <a:pPr algn="just"/>
            <a:r>
              <a:rPr lang="en-GB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service restrictions.</a:t>
            </a:r>
          </a:p>
          <a:p>
            <a:pPr algn="just"/>
            <a:r>
              <a:rPr lang="en-GB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less office workers in the region.</a:t>
            </a:r>
          </a:p>
          <a:p>
            <a:pPr algn="just"/>
            <a:r>
              <a:rPr lang="en-GB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phone pre-orders is challenging, lengthy waiting times during busy times.</a:t>
            </a:r>
          </a:p>
          <a:p>
            <a:pPr algn="just"/>
            <a:r>
              <a:rPr lang="en-GB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Growing commercial expenses, increased utility bills, rent, and business prices.</a:t>
            </a:r>
          </a:p>
          <a:p>
            <a:pPr algn="just"/>
            <a:r>
              <a:rPr lang="en-GB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Lower margins of profit.</a:t>
            </a:r>
          </a:p>
          <a:p>
            <a:pPr marL="0" indent="0" algn="just">
              <a:buNone/>
            </a:pPr>
            <a:r>
              <a:rPr lang="en-GB" sz="1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Effect:</a:t>
            </a:r>
            <a:endParaRPr lang="en-GB" sz="17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Sales continue to be 25% below pre-pandemic levels, long-term issues with sustainability/</a:t>
            </a:r>
          </a:p>
          <a:p>
            <a:pPr marL="0" indent="0" algn="just">
              <a:buNone/>
            </a:pP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6EC47FA-4B5C-52A7-D006-F91F093EAC1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53232485"/>
              </p:ext>
            </p:extLst>
          </p:nvPr>
        </p:nvGraphicFramePr>
        <p:xfrm>
          <a:off x="6172200" y="2193925"/>
          <a:ext cx="5334000" cy="40243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E9D1327-19E7-D712-820C-42DE3E8ADC1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80273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700"/>
    </mc:Choice>
    <mc:Fallback xmlns="">
      <p:transition spd="slow" advTm="47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2" dur="477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4B5C4-37BF-F22C-006F-C0A97A424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ANAYLSIS: WHAT IS PESTEL?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2CCC9-D4BD-922C-83E5-E8DB4E3C4E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357097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PESTEL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strategic tool used to analyse the external factors affecting businesses performance.</a:t>
            </a:r>
          </a:p>
          <a:p>
            <a:pPr marL="0" indent="0" algn="just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examines:</a:t>
            </a:r>
          </a:p>
          <a:p>
            <a:pPr marL="0" indent="0" algn="just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Factor:                         Meaning:</a:t>
            </a:r>
          </a:p>
          <a:p>
            <a:pPr marL="0" indent="0" algn="just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Political.                       Government policies.</a:t>
            </a:r>
          </a:p>
          <a:p>
            <a:pPr marL="0" indent="0" algn="just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Economic.                    Economic conditions.</a:t>
            </a:r>
          </a:p>
          <a:p>
            <a:pPr marL="0" indent="0" algn="just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Social.                          Customer behaviours.</a:t>
            </a:r>
          </a:p>
          <a:p>
            <a:pPr marL="0" indent="0" algn="just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Technological.             Technology Developments.</a:t>
            </a:r>
          </a:p>
          <a:p>
            <a:pPr marL="0" indent="0" algn="just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Environmental.           Sustainability factors.</a:t>
            </a:r>
          </a:p>
          <a:p>
            <a:pPr marL="0" indent="0" algn="just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Legal.                           Laws and Regulations.</a:t>
            </a:r>
          </a:p>
          <a:p>
            <a:pPr marL="0" indent="0" algn="just">
              <a:buNone/>
            </a:pP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98AD77A-74EF-A409-ADA5-3801E477653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96575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783"/>
    </mc:Choice>
    <mc:Fallback xmlns="">
      <p:transition spd="slow" advTm="497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0" dur="4978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BC997-B6B4-A829-8D57-FE2987599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PESTEL ANALYSIS APPLIED TO BASIL’S BAKERY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64BE8-24CC-2464-3EE4-23EC2C21B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94560"/>
            <a:ext cx="58166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000" b="1" dirty="0"/>
              <a:t>PESTEL Analysis:</a:t>
            </a:r>
          </a:p>
          <a:p>
            <a:pPr marL="0" indent="0">
              <a:buNone/>
            </a:pP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Factor:                     Impact on Basil’s bakery:</a:t>
            </a:r>
          </a:p>
          <a:p>
            <a:pPr marL="0" indent="0">
              <a:buNone/>
            </a:pP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Political.                   Government responses to Covid-19 changed consumer behaviour.</a:t>
            </a:r>
          </a:p>
          <a:p>
            <a:pPr marL="0" indent="0">
              <a:buNone/>
            </a:pP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Economic.                Inflation, energy costs and rising ingredient prices increase operating prices.</a:t>
            </a:r>
          </a:p>
          <a:p>
            <a:pPr marL="0" indent="0">
              <a:buNone/>
            </a:pP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Social:                      Growth of home working reduces daily customer numbers. Consumers</a:t>
            </a:r>
          </a:p>
          <a:p>
            <a:pPr marL="0" indent="0">
              <a:buNone/>
            </a:pP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increasingly demand convenience services.</a:t>
            </a:r>
          </a:p>
          <a:p>
            <a:pPr marL="0" indent="0">
              <a:buNone/>
            </a:pP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Technological.         Lack of online ordering and digital pre-ordering systems limits customer   </a:t>
            </a:r>
          </a:p>
          <a:p>
            <a:pPr marL="0" indent="0">
              <a:buNone/>
            </a:pP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accessibility.</a:t>
            </a:r>
          </a:p>
          <a:p>
            <a:pPr marL="0" indent="0">
              <a:buNone/>
            </a:pP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Environmental.       Organic ingredients vulnerable to crop failures and supply fluctuations.</a:t>
            </a:r>
          </a:p>
          <a:p>
            <a:pPr marL="0" indent="0">
              <a:buNone/>
            </a:pP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Law.                         Business rates, Employment regulations and food safety requirements</a:t>
            </a:r>
          </a:p>
          <a:p>
            <a:pPr marL="0" indent="0">
              <a:buNone/>
            </a:pP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increase costs.</a:t>
            </a:r>
          </a:p>
          <a:p>
            <a:pPr marL="0" indent="0">
              <a:buNone/>
            </a:pP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Analysis:  The most significant factors are, Social changes (Hybrid working), Economic pressures (Inflation).</a:t>
            </a:r>
          </a:p>
          <a:p>
            <a:pPr marL="0" indent="0">
              <a:buNone/>
            </a:pP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short comings (Absence of Online ordering), These factors directly affect both customer demand and operational efficiency.                           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0584D4-88B7-D9B5-F351-F3CA7B8B3B1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493933" y="2541168"/>
            <a:ext cx="4521200" cy="31987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DF40CF-1460-3E44-6069-89A887602511}"/>
              </a:ext>
            </a:extLst>
          </p:cNvPr>
          <p:cNvSpPr txBox="1"/>
          <p:nvPr/>
        </p:nvSpPr>
        <p:spPr>
          <a:xfrm>
            <a:off x="8334592" y="5539862"/>
            <a:ext cx="26805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www.flickr.com/photos/gemmerich/867663284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FC735CD-5B80-8C6F-08A8-EAF417E1FBA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17794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497"/>
    </mc:Choice>
    <mc:Fallback xmlns="">
      <p:transition spd="slow" advTm="804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5" dur="80497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D9A419-54F5-BB79-2E83-8C6DAA899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 dirty="0"/>
              <a:t>FISHBONE DIAGRAM: EXPLANATION.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B4CA7-B80C-5CD1-302F-325C98BDD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94560"/>
            <a:ext cx="5816600" cy="402412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 Fishbone Diagram: What Is It?</a:t>
            </a:r>
          </a:p>
          <a:p>
            <a:r>
              <a:rPr lang="en-US" dirty="0"/>
              <a:t>A business problem's underlying causes can be found using a Fishbone (Ishikawa) Diagram.</a:t>
            </a:r>
          </a:p>
          <a:p>
            <a:r>
              <a:rPr lang="en-US" dirty="0"/>
              <a:t>Issue: Basil's Bakery's stagnant sales The method aids in classifying causes and comprehending how various problems come together to form a business challenge.</a:t>
            </a:r>
          </a:p>
          <a:p>
            <a:r>
              <a:rPr lang="en-US" dirty="0" err="1"/>
              <a:t>Citation:Ishikawa</a:t>
            </a:r>
            <a:r>
              <a:rPr lang="en-US" dirty="0"/>
              <a:t> (1985).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652DD2-F63C-A5DC-7B0A-968D00A892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9" r="4149"/>
          <a:stretch/>
        </p:blipFill>
        <p:spPr>
          <a:xfrm>
            <a:off x="6985000" y="2444112"/>
            <a:ext cx="4521200" cy="3410926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F85A9B-0D7F-5997-9BED-7FE56B1836B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87532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165"/>
    </mc:Choice>
    <mc:Fallback xmlns="">
      <p:transition spd="slow" advTm="18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000"/>
                            </p:stCondLst>
                            <p:childTnLst>
                              <p:par>
                                <p:cTn id="9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5" dur="1816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2FDE5296-1D12-A73A-364D-E5A02A40716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9094" b="6320"/>
          <a:stretch>
            <a:fillRect/>
          </a:stretch>
        </p:blipFill>
        <p:spPr>
          <a:xfrm>
            <a:off x="177810" y="-562836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2EEDD4-1B00-8715-1380-4A5634B3C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Fishbone diagram applied to basil’s bakery.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05241-3415-CD70-9253-57B82C8FB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3FF69C10-E023-5BB5-A0BD-F8104A80A75E}"/>
              </a:ext>
            </a:extLst>
          </p:cNvPr>
          <p:cNvSpPr txBox="1"/>
          <p:nvPr/>
        </p:nvSpPr>
        <p:spPr>
          <a:xfrm>
            <a:off x="5162565" y="3808690"/>
            <a:ext cx="210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Technological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0A7BD6DE-E97B-5141-4566-2C0325A255FB}"/>
              </a:ext>
            </a:extLst>
          </p:cNvPr>
          <p:cNvSpPr txBox="1"/>
          <p:nvPr/>
        </p:nvSpPr>
        <p:spPr>
          <a:xfrm>
            <a:off x="3105158" y="3943171"/>
            <a:ext cx="2832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Environmental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CC80E4E0-5F96-ACC3-8738-6E5CF55FE8F6}"/>
              </a:ext>
            </a:extLst>
          </p:cNvPr>
          <p:cNvSpPr txBox="1"/>
          <p:nvPr/>
        </p:nvSpPr>
        <p:spPr>
          <a:xfrm>
            <a:off x="3441705" y="2486382"/>
            <a:ext cx="2832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Processes 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CF0CF74B-4089-1119-A9C9-F9F1AAD71166}"/>
              </a:ext>
            </a:extLst>
          </p:cNvPr>
          <p:cNvSpPr txBox="1"/>
          <p:nvPr/>
        </p:nvSpPr>
        <p:spPr>
          <a:xfrm>
            <a:off x="3521711" y="3476420"/>
            <a:ext cx="4167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Sales Stagnation 25% below 2019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7DBCD70C-A426-42EA-7002-45A32983723B}"/>
              </a:ext>
            </a:extLst>
          </p:cNvPr>
          <p:cNvSpPr txBox="1"/>
          <p:nvPr/>
        </p:nvSpPr>
        <p:spPr>
          <a:xfrm>
            <a:off x="4857751" y="2496827"/>
            <a:ext cx="33887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Customers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228598A9-6ECA-9402-7752-1DB2D470B9C0}"/>
              </a:ext>
            </a:extLst>
          </p:cNvPr>
          <p:cNvSpPr txBox="1"/>
          <p:nvPr/>
        </p:nvSpPr>
        <p:spPr>
          <a:xfrm>
            <a:off x="5011422" y="2876604"/>
            <a:ext cx="280924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/>
              <a:t>Fewer visitors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/>
              <a:t>Reduced office demand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/>
              <a:t>Redundancies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9822EC9C-5BC5-F8A2-FE8A-F859A6EB52E6}"/>
              </a:ext>
            </a:extLst>
          </p:cNvPr>
          <p:cNvSpPr txBox="1"/>
          <p:nvPr/>
        </p:nvSpPr>
        <p:spPr>
          <a:xfrm>
            <a:off x="3521711" y="2855714"/>
            <a:ext cx="1463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/>
              <a:t>Long waiting times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/>
              <a:t>Limited order taking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F65D6C72-4845-78DC-51DE-5BD5B6109002}"/>
              </a:ext>
            </a:extLst>
          </p:cNvPr>
          <p:cNvSpPr txBox="1"/>
          <p:nvPr/>
        </p:nvSpPr>
        <p:spPr>
          <a:xfrm>
            <a:off x="5604932" y="4140959"/>
            <a:ext cx="16594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No online ordering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No delivery service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Poor communication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B526F977-C2FB-D3EB-2017-1BF773BEA0B5}"/>
              </a:ext>
            </a:extLst>
          </p:cNvPr>
          <p:cNvSpPr txBox="1"/>
          <p:nvPr/>
        </p:nvSpPr>
        <p:spPr>
          <a:xfrm>
            <a:off x="3534823" y="4246054"/>
            <a:ext cx="17208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Empty retail units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Reduced attractiveness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EEA95237-8687-25E8-2C50-693E81DF6690}"/>
              </a:ext>
            </a:extLst>
          </p:cNvPr>
          <p:cNvSpPr txBox="1"/>
          <p:nvPr/>
        </p:nvSpPr>
        <p:spPr>
          <a:xfrm>
            <a:off x="1209029" y="3935119"/>
            <a:ext cx="1898671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Rising utilities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Rising  rent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Higher insurance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Variable ingredient costs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2EBB2B56-6A05-7EBC-53FD-7710A9E414F1}"/>
              </a:ext>
            </a:extLst>
          </p:cNvPr>
          <p:cNvSpPr txBox="1"/>
          <p:nvPr/>
        </p:nvSpPr>
        <p:spPr>
          <a:xfrm>
            <a:off x="702751" y="2496827"/>
            <a:ext cx="274319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Management /Strategy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Reliance on footfall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Limited diversification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3CD9720E-9E83-B283-3491-D0959DC1B519}"/>
              </a:ext>
            </a:extLst>
          </p:cNvPr>
          <p:cNvSpPr txBox="1"/>
          <p:nvPr/>
        </p:nvSpPr>
        <p:spPr>
          <a:xfrm>
            <a:off x="8025968" y="2371446"/>
            <a:ext cx="352023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Analysis:</a:t>
            </a:r>
            <a:r>
              <a:rPr lang="en-GB" dirty="0"/>
              <a:t> The diagram shows that sales stagnation stems from a combination of customer changes, operational inefficiencies, technological limitations, environmental factors, increasing costs, and strategic challenges rather than a single cause.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E2F761-ED2B-3DEB-0EF2-2E01978BF4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011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828"/>
    </mc:Choice>
    <mc:Fallback xmlns="">
      <p:transition spd="slow" advTm="248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61EBB-5704-3956-FAC8-C248149FE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OF ROOT CAUSES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45D06-0722-4364-AB68-44C687A96C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Main causes identified:</a:t>
            </a:r>
          </a:p>
          <a:p>
            <a:r>
              <a:rPr lang="en-GB" dirty="0"/>
              <a:t>According to the Fishbone research, the following factors are the main causes of sales stagnation</a:t>
            </a:r>
          </a:p>
          <a:p>
            <a:r>
              <a:rPr lang="en-GB" dirty="0"/>
              <a:t>Outside Factors, </a:t>
            </a:r>
          </a:p>
          <a:p>
            <a:r>
              <a:rPr lang="en-GB" dirty="0"/>
              <a:t>Decreased activity in retail parks. </a:t>
            </a:r>
          </a:p>
          <a:p>
            <a:r>
              <a:rPr lang="en-GB" dirty="0"/>
              <a:t>Hybrid methods of operation Inflation in the economy.</a:t>
            </a:r>
          </a:p>
          <a:p>
            <a:r>
              <a:rPr lang="en-GB" dirty="0"/>
              <a:t>Internal Elements Absence of delivery assistance.</a:t>
            </a:r>
          </a:p>
          <a:p>
            <a:r>
              <a:rPr lang="en-GB" dirty="0"/>
              <a:t>Restricted ordering methods</a:t>
            </a:r>
          </a:p>
          <a:p>
            <a:r>
              <a:rPr lang="en-GB" dirty="0"/>
              <a:t>Limitations on capacity during peak times.</a:t>
            </a:r>
          </a:p>
          <a:p>
            <a:r>
              <a:rPr lang="en-GB" dirty="0"/>
              <a:t>The data indicates that product quality is not the reason for sales stagnation. Instead, the company is unable to adjust to post-pandemic market conditions due to shifting consumer behaviour and operational constraints.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ECB0410-A32A-788A-D286-1B9EDA2A25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459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958"/>
    </mc:Choice>
    <mc:Fallback xmlns="">
      <p:transition spd="slow" advTm="499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2000"/>
                            </p:stCondLst>
                            <p:childTnLst>
                              <p:par>
                                <p:cTn id="18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5" dur="4995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8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C6EE-7427-C914-589F-5A2DC29C5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findings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97527-21C6-8F1C-03C0-00F02706BD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Key Findings</a:t>
            </a:r>
          </a:p>
          <a:p>
            <a:r>
              <a:rPr lang="en-GB" dirty="0"/>
              <a:t>Sales are still about 25% lower than they were in 2019.</a:t>
            </a:r>
          </a:p>
          <a:p>
            <a:r>
              <a:rPr lang="en-GB" dirty="0"/>
              <a:t>.Customer numbers have decreased due to decreased foot traffic in retail parks.</a:t>
            </a:r>
          </a:p>
          <a:p>
            <a:r>
              <a:rPr lang="en-GB" dirty="0"/>
              <a:t>Demand patterns have been permanently altered by hybrid working.</a:t>
            </a:r>
          </a:p>
          <a:p>
            <a:r>
              <a:rPr lang="en-GB" dirty="0"/>
              <a:t>Profitability is declining due to rising operating expenses.</a:t>
            </a:r>
          </a:p>
          <a:p>
            <a:r>
              <a:rPr lang="en-GB" dirty="0"/>
              <a:t>Convenience is limited by digital ordering and lack of delivery.</a:t>
            </a:r>
          </a:p>
          <a:p>
            <a:r>
              <a:rPr lang="en-GB" dirty="0"/>
              <a:t>The main external pressures were determined via PESTEL research.</a:t>
            </a:r>
          </a:p>
          <a:p>
            <a:r>
              <a:rPr lang="en-GB" dirty="0"/>
              <a:t>Numerous interrelated fundamental causes were identified via fishbone analysis. To maintain long-term viability, businesses must change.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64A3966-D5FF-8B33-77D8-2879B2559A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267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621"/>
    </mc:Choice>
    <mc:Fallback xmlns="">
      <p:transition spd="slow" advTm="436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436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0F06750-78FE-4472-8DA5-14CF3336F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1BEBC8-79F2-648F-5ACF-B364DBAAC359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1779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4875837-4627-6436-697E-A82B5D4482F1}"/>
              </a:ext>
            </a:extLst>
          </p:cNvPr>
          <p:cNvSpPr txBox="1"/>
          <p:nvPr/>
        </p:nvSpPr>
        <p:spPr>
          <a:xfrm>
            <a:off x="1371600" y="3014139"/>
            <a:ext cx="9448800" cy="182509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cap="all">
                <a:latin typeface="+mj-lt"/>
                <a:ea typeface="+mj-ea"/>
                <a:cs typeface="+mj-cs"/>
              </a:rPr>
              <a:t>Thankyou for listening, please feel free to ask me any questions.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2F7868-72C4-65A8-0741-C250BC99D121}"/>
              </a:ext>
            </a:extLst>
          </p:cNvPr>
          <p:cNvSpPr txBox="1"/>
          <p:nvPr/>
        </p:nvSpPr>
        <p:spPr>
          <a:xfrm>
            <a:off x="9319099" y="6657945"/>
            <a:ext cx="287290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anakjajan.com/2015/08/14/breadlife-japanese-artisan-baker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8B5AB33-1625-D8C7-4081-156E01894A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36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47"/>
    </mc:Choice>
    <mc:Fallback xmlns="">
      <p:transition spd="slow" advTm="6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4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D0BBA-A0C9-B0F0-58DE-F4210A7F1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00ED4-68FE-5B4F-3D5A-4392B5FF0B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Johnson, G., Whittington, R., Scholes, K., Angwin, D. and </a:t>
            </a:r>
            <a:r>
              <a:rPr lang="en-GB" dirty="0" err="1"/>
              <a:t>Regnér</a:t>
            </a:r>
            <a:r>
              <a:rPr lang="en-GB" dirty="0"/>
              <a:t>, P. (2023) </a:t>
            </a:r>
            <a:r>
              <a:rPr lang="en-GB" i="1" dirty="0"/>
              <a:t>Exploring Strategy</a:t>
            </a:r>
            <a:r>
              <a:rPr lang="en-GB" dirty="0"/>
              <a:t>. 13th ed. Harlow: Pearson.</a:t>
            </a:r>
          </a:p>
          <a:p>
            <a:r>
              <a:rPr lang="en-GB" dirty="0"/>
              <a:t>Ishikawa, K. (1985) </a:t>
            </a:r>
            <a:r>
              <a:rPr lang="en-GB" i="1" dirty="0"/>
              <a:t>What is Total Quality Control? The Japanese Way</a:t>
            </a:r>
            <a:r>
              <a:rPr lang="en-GB" dirty="0"/>
              <a:t>. New Jersey: Prentice Hall.</a:t>
            </a:r>
          </a:p>
          <a:p>
            <a:r>
              <a:rPr lang="en-GB" dirty="0"/>
              <a:t>Office for National Statistics (2024) </a:t>
            </a:r>
            <a:r>
              <a:rPr lang="en-GB" i="1" dirty="0"/>
              <a:t>Retail Sales Index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https://www.ons.gov.uk</a:t>
            </a:r>
            <a:endParaRPr lang="en-GB" dirty="0"/>
          </a:p>
          <a:p>
            <a:r>
              <a:rPr lang="en-GB" dirty="0"/>
              <a:t>Federation of Small Businesses (2024) </a:t>
            </a:r>
            <a:r>
              <a:rPr lang="en-GB" i="1" dirty="0"/>
              <a:t>Small Business Index Report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https://www.fsb.org.uk</a:t>
            </a:r>
            <a:endParaRPr lang="en-GB" dirty="0"/>
          </a:p>
          <a:p>
            <a:r>
              <a:rPr lang="en-GB" dirty="0"/>
              <a:t>Department for Business and Trade (2024) </a:t>
            </a:r>
            <a:r>
              <a:rPr lang="en-GB" i="1" dirty="0"/>
              <a:t>UK Retail Sector Overview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https://www.gov.u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311558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3|4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3|7.9|0.6|0.3|0.2|0.1|0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0.9|1.6|3.5|6.4|1.3|1.4|2.8|5.9|5.9|1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1|0.1|0.1|0.2|0.1|0.1|0.1|0.1|0.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|0.1|1.6|0.4|0.1|0.1|0.1|0.1|0.1|0.1|0.1|0.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6.1|0.8|5.5|13.6"/>
</p:tagLst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12851</TotalTime>
  <Words>985</Words>
  <Application>Microsoft Office PowerPoint</Application>
  <PresentationFormat>Widescreen</PresentationFormat>
  <Paragraphs>110</Paragraphs>
  <Slides>11</Slides>
  <Notes>4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Century Gothic</vt:lpstr>
      <vt:lpstr>Times New Roman</vt:lpstr>
      <vt:lpstr>Vapor Trail</vt:lpstr>
      <vt:lpstr>Name: Sebastian Blake. Student number:  Module Code: LCLM4004. Module Name: Problem solving and decision making. Lecturer: Anna Marie Dufficy, Anita Nan. </vt:lpstr>
      <vt:lpstr>Introduction:Basil's Bakery Analysis of Sales Stagnation and Business Environment </vt:lpstr>
      <vt:lpstr>Nature and scope of the issues </vt:lpstr>
      <vt:lpstr>PESTEL ANAYLSIS: WHAT IS PESTEL?</vt:lpstr>
      <vt:lpstr>PESTEL ANALYSIS APPLIED TO BASIL’S BAKERY</vt:lpstr>
      <vt:lpstr>FISHBONE DIAGRAM: EXPLANATION.</vt:lpstr>
      <vt:lpstr>Fishbone diagram applied to basil’s bakery.</vt:lpstr>
      <vt:lpstr>DISCUSSION OF ROOT CAUSES </vt:lpstr>
      <vt:lpstr>Key findings 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Giovanni of Birmingham Blake</dc:creator>
  <cp:lastModifiedBy>Giovanni of Birmingham Blake</cp:lastModifiedBy>
  <cp:revision>4</cp:revision>
  <dcterms:created xsi:type="dcterms:W3CDTF">2026-06-11T21:07:14Z</dcterms:created>
  <dcterms:modified xsi:type="dcterms:W3CDTF">2026-06-27T14:15:10Z</dcterms:modified>
</cp:coreProperties>
</file>