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62" r:id="rId4"/>
    <p:sldId id="261"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797"/>
    <a:srgbClr val="FEB1A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8A219C-536F-444D-BA57-CC83BB7EBEA8}" type="datetimeFigureOut">
              <a:rPr lang="en-GB" smtClean="0"/>
              <a:t>01/11/2018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E0C577-C32A-4A4A-A751-B9EF65B91D99}" type="slidenum">
              <a:rPr lang="en-GB" smtClean="0"/>
              <a:t>‹#›</a:t>
            </a:fld>
            <a:endParaRPr lang="en-GB"/>
          </a:p>
        </p:txBody>
      </p:sp>
    </p:spTree>
    <p:extLst>
      <p:ext uri="{BB962C8B-B14F-4D97-AF65-F5344CB8AC3E}">
        <p14:creationId xmlns:p14="http://schemas.microsoft.com/office/powerpoint/2010/main" val="2608988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CE0C577-C32A-4A4A-A751-B9EF65B91D99}" type="slidenum">
              <a:rPr lang="en-GB" smtClean="0"/>
              <a:t>1</a:t>
            </a:fld>
            <a:endParaRPr lang="en-GB"/>
          </a:p>
        </p:txBody>
      </p:sp>
    </p:spTree>
    <p:extLst>
      <p:ext uri="{BB962C8B-B14F-4D97-AF65-F5344CB8AC3E}">
        <p14:creationId xmlns:p14="http://schemas.microsoft.com/office/powerpoint/2010/main" val="3736105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0B486-78A8-46F0-8668-267223A17814}"/>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B995C52A-A211-479A-9E1A-8DC86E343535}"/>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7C687F6C-1717-43B0-B353-8079A06C72DE}"/>
              </a:ext>
            </a:extLst>
          </p:cNvPr>
          <p:cNvSpPr txBox="1">
            <a:spLocks noGrp="1"/>
          </p:cNvSpPr>
          <p:nvPr>
            <p:ph type="dt" sz="half" idx="7"/>
          </p:nvPr>
        </p:nvSpPr>
        <p:spPr/>
        <p:txBody>
          <a:bodyPr/>
          <a:lstStyle>
            <a:lvl1pPr>
              <a:defRPr/>
            </a:lvl1pPr>
          </a:lstStyle>
          <a:p>
            <a:pPr lvl="0"/>
            <a:fld id="{5663B0FA-9CF1-4789-AD8A-40CF1D28E953}" type="datetime1">
              <a:rPr lang="en-GB"/>
              <a:pPr lvl="0"/>
              <a:t>01/11/2018</a:t>
            </a:fld>
            <a:endParaRPr lang="en-GB"/>
          </a:p>
        </p:txBody>
      </p:sp>
      <p:sp>
        <p:nvSpPr>
          <p:cNvPr id="5" name="Footer Placeholder 4">
            <a:extLst>
              <a:ext uri="{FF2B5EF4-FFF2-40B4-BE49-F238E27FC236}">
                <a16:creationId xmlns:a16="http://schemas.microsoft.com/office/drawing/2014/main" id="{BDDCE4ED-29FD-4109-B439-8B3F5A7A34A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9D7924A-3FDE-48D2-9B7D-CEF0D2437EBD}"/>
              </a:ext>
            </a:extLst>
          </p:cNvPr>
          <p:cNvSpPr txBox="1">
            <a:spLocks noGrp="1"/>
          </p:cNvSpPr>
          <p:nvPr>
            <p:ph type="sldNum" sz="quarter" idx="8"/>
          </p:nvPr>
        </p:nvSpPr>
        <p:spPr/>
        <p:txBody>
          <a:bodyPr/>
          <a:lstStyle>
            <a:lvl1pPr>
              <a:defRPr/>
            </a:lvl1pPr>
          </a:lstStyle>
          <a:p>
            <a:pPr lvl="0"/>
            <a:fld id="{1DA62FD3-839D-4F7F-AC5E-2057FE271559}" type="slidenum">
              <a:t>‹#›</a:t>
            </a:fld>
            <a:endParaRPr lang="en-GB"/>
          </a:p>
        </p:txBody>
      </p:sp>
    </p:spTree>
    <p:extLst>
      <p:ext uri="{BB962C8B-B14F-4D97-AF65-F5344CB8AC3E}">
        <p14:creationId xmlns:p14="http://schemas.microsoft.com/office/powerpoint/2010/main" val="16478086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C2F18-3897-42A5-8CE2-E8BE33FBFA6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AB3BE2F-4C15-41FC-AD56-DC6D12DAB10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3D464-9E1F-42A9-823E-7468160AF461}"/>
              </a:ext>
            </a:extLst>
          </p:cNvPr>
          <p:cNvSpPr txBox="1">
            <a:spLocks noGrp="1"/>
          </p:cNvSpPr>
          <p:nvPr>
            <p:ph type="dt" sz="half" idx="7"/>
          </p:nvPr>
        </p:nvSpPr>
        <p:spPr/>
        <p:txBody>
          <a:bodyPr/>
          <a:lstStyle>
            <a:lvl1pPr>
              <a:defRPr/>
            </a:lvl1pPr>
          </a:lstStyle>
          <a:p>
            <a:pPr lvl="0"/>
            <a:fld id="{BBD42F96-6894-4EA3-AC85-A9D8C93B0117}" type="datetime1">
              <a:rPr lang="en-GB"/>
              <a:pPr lvl="0"/>
              <a:t>01/11/2018</a:t>
            </a:fld>
            <a:endParaRPr lang="en-GB"/>
          </a:p>
        </p:txBody>
      </p:sp>
      <p:sp>
        <p:nvSpPr>
          <p:cNvPr id="5" name="Footer Placeholder 4">
            <a:extLst>
              <a:ext uri="{FF2B5EF4-FFF2-40B4-BE49-F238E27FC236}">
                <a16:creationId xmlns:a16="http://schemas.microsoft.com/office/drawing/2014/main" id="{E1268D13-CC08-4605-8297-E053776F1FB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56798DB-2339-42E7-AE8A-D39CDFBC3EB9}"/>
              </a:ext>
            </a:extLst>
          </p:cNvPr>
          <p:cNvSpPr txBox="1">
            <a:spLocks noGrp="1"/>
          </p:cNvSpPr>
          <p:nvPr>
            <p:ph type="sldNum" sz="quarter" idx="8"/>
          </p:nvPr>
        </p:nvSpPr>
        <p:spPr/>
        <p:txBody>
          <a:bodyPr/>
          <a:lstStyle>
            <a:lvl1pPr>
              <a:defRPr/>
            </a:lvl1pPr>
          </a:lstStyle>
          <a:p>
            <a:pPr lvl="0"/>
            <a:fld id="{B543BFAC-8F76-4003-9229-D5C89EF1262A}" type="slidenum">
              <a:t>‹#›</a:t>
            </a:fld>
            <a:endParaRPr lang="en-GB"/>
          </a:p>
        </p:txBody>
      </p:sp>
    </p:spTree>
    <p:extLst>
      <p:ext uri="{BB962C8B-B14F-4D97-AF65-F5344CB8AC3E}">
        <p14:creationId xmlns:p14="http://schemas.microsoft.com/office/powerpoint/2010/main" val="415011016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4A57E-5463-4AEF-9B14-8E66BA525E9E}"/>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9BEEC98-1CAB-4E8E-A04E-F0C77D4ACC38}"/>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Edit Master text styles</a:t>
            </a:r>
          </a:p>
        </p:txBody>
      </p:sp>
      <p:sp>
        <p:nvSpPr>
          <p:cNvPr id="4" name="Date Placeholder 3">
            <a:extLst>
              <a:ext uri="{FF2B5EF4-FFF2-40B4-BE49-F238E27FC236}">
                <a16:creationId xmlns:a16="http://schemas.microsoft.com/office/drawing/2014/main" id="{864630BA-E6C4-4E68-88EF-CB1AD89E00A6}"/>
              </a:ext>
            </a:extLst>
          </p:cNvPr>
          <p:cNvSpPr txBox="1">
            <a:spLocks noGrp="1"/>
          </p:cNvSpPr>
          <p:nvPr>
            <p:ph type="dt" sz="half" idx="7"/>
          </p:nvPr>
        </p:nvSpPr>
        <p:spPr/>
        <p:txBody>
          <a:bodyPr/>
          <a:lstStyle>
            <a:lvl1pPr>
              <a:defRPr/>
            </a:lvl1pPr>
          </a:lstStyle>
          <a:p>
            <a:pPr lvl="0"/>
            <a:fld id="{EA2EC994-5EFA-401A-BCBE-6A02AA16157A}" type="datetime1">
              <a:rPr lang="en-GB"/>
              <a:pPr lvl="0"/>
              <a:t>01/11/2018</a:t>
            </a:fld>
            <a:endParaRPr lang="en-GB"/>
          </a:p>
        </p:txBody>
      </p:sp>
      <p:sp>
        <p:nvSpPr>
          <p:cNvPr id="5" name="Footer Placeholder 4">
            <a:extLst>
              <a:ext uri="{FF2B5EF4-FFF2-40B4-BE49-F238E27FC236}">
                <a16:creationId xmlns:a16="http://schemas.microsoft.com/office/drawing/2014/main" id="{B570AB85-2F80-4FF5-ADD2-BD260216C51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BF96BA7-A379-4F69-AC36-1CA20563C049}"/>
              </a:ext>
            </a:extLst>
          </p:cNvPr>
          <p:cNvSpPr txBox="1">
            <a:spLocks noGrp="1"/>
          </p:cNvSpPr>
          <p:nvPr>
            <p:ph type="sldNum" sz="quarter" idx="8"/>
          </p:nvPr>
        </p:nvSpPr>
        <p:spPr/>
        <p:txBody>
          <a:bodyPr/>
          <a:lstStyle>
            <a:lvl1pPr>
              <a:defRPr/>
            </a:lvl1pPr>
          </a:lstStyle>
          <a:p>
            <a:pPr lvl="0"/>
            <a:fld id="{94F27CBC-F71D-4875-8AB3-5EDD2B93BFDC}" type="slidenum">
              <a:t>‹#›</a:t>
            </a:fld>
            <a:endParaRPr lang="en-GB"/>
          </a:p>
        </p:txBody>
      </p:sp>
    </p:spTree>
    <p:extLst>
      <p:ext uri="{BB962C8B-B14F-4D97-AF65-F5344CB8AC3E}">
        <p14:creationId xmlns:p14="http://schemas.microsoft.com/office/powerpoint/2010/main" val="179752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3C669-86B0-4B58-B73E-328E1DFC6D08}"/>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BC8D6E2-EB68-4A0E-B67D-8F7C103B6AEB}"/>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4719D9-F992-487D-B161-5D79A5B3B96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04D44-A92E-4D8E-B005-B81C4ABED592}"/>
              </a:ext>
            </a:extLst>
          </p:cNvPr>
          <p:cNvSpPr txBox="1">
            <a:spLocks noGrp="1"/>
          </p:cNvSpPr>
          <p:nvPr>
            <p:ph type="dt" sz="half" idx="7"/>
          </p:nvPr>
        </p:nvSpPr>
        <p:spPr/>
        <p:txBody>
          <a:bodyPr/>
          <a:lstStyle>
            <a:lvl1pPr>
              <a:defRPr/>
            </a:lvl1pPr>
          </a:lstStyle>
          <a:p>
            <a:pPr lvl="0"/>
            <a:fld id="{8EFB3AA7-BED1-429E-A883-1376471674ED}" type="datetime1">
              <a:rPr lang="en-GB"/>
              <a:pPr lvl="0"/>
              <a:t>01/11/2018</a:t>
            </a:fld>
            <a:endParaRPr lang="en-GB"/>
          </a:p>
        </p:txBody>
      </p:sp>
      <p:sp>
        <p:nvSpPr>
          <p:cNvPr id="6" name="Footer Placeholder 5">
            <a:extLst>
              <a:ext uri="{FF2B5EF4-FFF2-40B4-BE49-F238E27FC236}">
                <a16:creationId xmlns:a16="http://schemas.microsoft.com/office/drawing/2014/main" id="{1BA05D04-C010-4C10-9FAE-364E3FA8B33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2FB6F33-740F-4606-AEED-CB739B2C382E}"/>
              </a:ext>
            </a:extLst>
          </p:cNvPr>
          <p:cNvSpPr txBox="1">
            <a:spLocks noGrp="1"/>
          </p:cNvSpPr>
          <p:nvPr>
            <p:ph type="sldNum" sz="quarter" idx="8"/>
          </p:nvPr>
        </p:nvSpPr>
        <p:spPr/>
        <p:txBody>
          <a:bodyPr/>
          <a:lstStyle>
            <a:lvl1pPr>
              <a:defRPr/>
            </a:lvl1pPr>
          </a:lstStyle>
          <a:p>
            <a:pPr lvl="0"/>
            <a:fld id="{F37F7663-E982-4A64-9A4C-97952799275F}" type="slidenum">
              <a:t>‹#›</a:t>
            </a:fld>
            <a:endParaRPr lang="en-GB"/>
          </a:p>
        </p:txBody>
      </p:sp>
    </p:spTree>
    <p:extLst>
      <p:ext uri="{BB962C8B-B14F-4D97-AF65-F5344CB8AC3E}">
        <p14:creationId xmlns:p14="http://schemas.microsoft.com/office/powerpoint/2010/main" val="3349918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A22B9-367C-4693-A2C0-55B631419C88}"/>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4586A92-6D07-48CA-985C-BAA537B22D6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Edit Master text styles</a:t>
            </a:r>
          </a:p>
        </p:txBody>
      </p:sp>
      <p:sp>
        <p:nvSpPr>
          <p:cNvPr id="4" name="Content Placeholder 3">
            <a:extLst>
              <a:ext uri="{FF2B5EF4-FFF2-40B4-BE49-F238E27FC236}">
                <a16:creationId xmlns:a16="http://schemas.microsoft.com/office/drawing/2014/main" id="{6F2C292D-DC87-4897-9B1C-B4B0A7DE80AB}"/>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A89B53-5E39-496E-8EC3-17C18B712DF2}"/>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Edit Master text styles</a:t>
            </a:r>
          </a:p>
        </p:txBody>
      </p:sp>
      <p:sp>
        <p:nvSpPr>
          <p:cNvPr id="6" name="Content Placeholder 5">
            <a:extLst>
              <a:ext uri="{FF2B5EF4-FFF2-40B4-BE49-F238E27FC236}">
                <a16:creationId xmlns:a16="http://schemas.microsoft.com/office/drawing/2014/main" id="{1EF75132-6FA8-4716-A76B-7EE4E3147EB6}"/>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80CF0EC-2701-4315-A31E-3384DF72E41E}"/>
              </a:ext>
            </a:extLst>
          </p:cNvPr>
          <p:cNvSpPr txBox="1">
            <a:spLocks noGrp="1"/>
          </p:cNvSpPr>
          <p:nvPr>
            <p:ph type="dt" sz="half" idx="7"/>
          </p:nvPr>
        </p:nvSpPr>
        <p:spPr/>
        <p:txBody>
          <a:bodyPr/>
          <a:lstStyle>
            <a:lvl1pPr>
              <a:defRPr/>
            </a:lvl1pPr>
          </a:lstStyle>
          <a:p>
            <a:pPr lvl="0"/>
            <a:fld id="{EA3E4A19-70E4-44BF-9792-227D3A1A400C}" type="datetime1">
              <a:rPr lang="en-GB"/>
              <a:pPr lvl="0"/>
              <a:t>01/11/2018</a:t>
            </a:fld>
            <a:endParaRPr lang="en-GB"/>
          </a:p>
        </p:txBody>
      </p:sp>
      <p:sp>
        <p:nvSpPr>
          <p:cNvPr id="8" name="Footer Placeholder 7">
            <a:extLst>
              <a:ext uri="{FF2B5EF4-FFF2-40B4-BE49-F238E27FC236}">
                <a16:creationId xmlns:a16="http://schemas.microsoft.com/office/drawing/2014/main" id="{3251F907-B6D8-4F5E-B6AB-91C90E5A2F09}"/>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2BBCC123-27E8-45BD-98E8-895BEEDC5A5C}"/>
              </a:ext>
            </a:extLst>
          </p:cNvPr>
          <p:cNvSpPr txBox="1">
            <a:spLocks noGrp="1"/>
          </p:cNvSpPr>
          <p:nvPr>
            <p:ph type="sldNum" sz="quarter" idx="8"/>
          </p:nvPr>
        </p:nvSpPr>
        <p:spPr/>
        <p:txBody>
          <a:bodyPr/>
          <a:lstStyle>
            <a:lvl1pPr>
              <a:defRPr/>
            </a:lvl1pPr>
          </a:lstStyle>
          <a:p>
            <a:pPr lvl="0"/>
            <a:fld id="{92817949-5453-478E-80CC-F97F8D5B747A}" type="slidenum">
              <a:t>‹#›</a:t>
            </a:fld>
            <a:endParaRPr lang="en-GB"/>
          </a:p>
        </p:txBody>
      </p:sp>
    </p:spTree>
    <p:extLst>
      <p:ext uri="{BB962C8B-B14F-4D97-AF65-F5344CB8AC3E}">
        <p14:creationId xmlns:p14="http://schemas.microsoft.com/office/powerpoint/2010/main" val="3223241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2D49E-AC54-4BA0-B70B-A397FCF1F8D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939B756F-01D0-4CCA-9960-26C2C782B507}"/>
              </a:ext>
            </a:extLst>
          </p:cNvPr>
          <p:cNvSpPr txBox="1">
            <a:spLocks noGrp="1"/>
          </p:cNvSpPr>
          <p:nvPr>
            <p:ph type="dt" sz="half" idx="7"/>
          </p:nvPr>
        </p:nvSpPr>
        <p:spPr/>
        <p:txBody>
          <a:bodyPr/>
          <a:lstStyle>
            <a:lvl1pPr>
              <a:defRPr/>
            </a:lvl1pPr>
          </a:lstStyle>
          <a:p>
            <a:pPr lvl="0"/>
            <a:fld id="{E06A79ED-5FFB-444E-B1F5-AB8331E2B0CC}" type="datetime1">
              <a:rPr lang="en-GB"/>
              <a:pPr lvl="0"/>
              <a:t>01/11/2018</a:t>
            </a:fld>
            <a:endParaRPr lang="en-GB"/>
          </a:p>
        </p:txBody>
      </p:sp>
      <p:sp>
        <p:nvSpPr>
          <p:cNvPr id="4" name="Footer Placeholder 3">
            <a:extLst>
              <a:ext uri="{FF2B5EF4-FFF2-40B4-BE49-F238E27FC236}">
                <a16:creationId xmlns:a16="http://schemas.microsoft.com/office/drawing/2014/main" id="{177B662E-3CE3-427B-BFBB-64D9EF87DE2F}"/>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ADA43FC-96B4-4A14-A541-DAA3EF1EE987}"/>
              </a:ext>
            </a:extLst>
          </p:cNvPr>
          <p:cNvSpPr txBox="1">
            <a:spLocks noGrp="1"/>
          </p:cNvSpPr>
          <p:nvPr>
            <p:ph type="sldNum" sz="quarter" idx="8"/>
          </p:nvPr>
        </p:nvSpPr>
        <p:spPr/>
        <p:txBody>
          <a:bodyPr/>
          <a:lstStyle>
            <a:lvl1pPr>
              <a:defRPr/>
            </a:lvl1pPr>
          </a:lstStyle>
          <a:p>
            <a:pPr lvl="0"/>
            <a:fld id="{1722A670-EE60-49C3-AC22-D7EC4870670B}" type="slidenum">
              <a:t>‹#›</a:t>
            </a:fld>
            <a:endParaRPr lang="en-GB"/>
          </a:p>
        </p:txBody>
      </p:sp>
    </p:spTree>
    <p:extLst>
      <p:ext uri="{BB962C8B-B14F-4D97-AF65-F5344CB8AC3E}">
        <p14:creationId xmlns:p14="http://schemas.microsoft.com/office/powerpoint/2010/main" val="1126618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F8C08C-B059-4DEC-B89C-36B6D4FB7C4B}"/>
              </a:ext>
            </a:extLst>
          </p:cNvPr>
          <p:cNvSpPr txBox="1">
            <a:spLocks noGrp="1"/>
          </p:cNvSpPr>
          <p:nvPr>
            <p:ph type="dt" sz="half" idx="7"/>
          </p:nvPr>
        </p:nvSpPr>
        <p:spPr/>
        <p:txBody>
          <a:bodyPr/>
          <a:lstStyle>
            <a:lvl1pPr>
              <a:defRPr/>
            </a:lvl1pPr>
          </a:lstStyle>
          <a:p>
            <a:pPr lvl="0"/>
            <a:fld id="{06C40008-9C75-40BC-B533-B1EEF3C0B9AB}" type="datetime1">
              <a:rPr lang="en-GB"/>
              <a:pPr lvl="0"/>
              <a:t>01/11/2018</a:t>
            </a:fld>
            <a:endParaRPr lang="en-GB"/>
          </a:p>
        </p:txBody>
      </p:sp>
      <p:sp>
        <p:nvSpPr>
          <p:cNvPr id="3" name="Footer Placeholder 2">
            <a:extLst>
              <a:ext uri="{FF2B5EF4-FFF2-40B4-BE49-F238E27FC236}">
                <a16:creationId xmlns:a16="http://schemas.microsoft.com/office/drawing/2014/main" id="{BFC38C0C-7135-4AB1-A2C9-20F5D9686AC7}"/>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D4B77BC9-6DAD-4910-8B46-58BF6C03DAAA}"/>
              </a:ext>
            </a:extLst>
          </p:cNvPr>
          <p:cNvSpPr txBox="1">
            <a:spLocks noGrp="1"/>
          </p:cNvSpPr>
          <p:nvPr>
            <p:ph type="sldNum" sz="quarter" idx="8"/>
          </p:nvPr>
        </p:nvSpPr>
        <p:spPr/>
        <p:txBody>
          <a:bodyPr/>
          <a:lstStyle>
            <a:lvl1pPr>
              <a:defRPr/>
            </a:lvl1pPr>
          </a:lstStyle>
          <a:p>
            <a:pPr lvl="0"/>
            <a:fld id="{9D5F082C-BB09-46C1-854E-A00A3AB5C696}" type="slidenum">
              <a:t>‹#›</a:t>
            </a:fld>
            <a:endParaRPr lang="en-GB"/>
          </a:p>
        </p:txBody>
      </p:sp>
    </p:spTree>
    <p:extLst>
      <p:ext uri="{BB962C8B-B14F-4D97-AF65-F5344CB8AC3E}">
        <p14:creationId xmlns:p14="http://schemas.microsoft.com/office/powerpoint/2010/main" val="2350260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2C76C-0633-4628-8031-6263C552547D}"/>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412ADCA-9DB5-4BCB-B453-12FE9E9B71CD}"/>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128466-3314-4C9A-91BD-68A0044DC3E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Edit Master text styles</a:t>
            </a:r>
          </a:p>
        </p:txBody>
      </p:sp>
      <p:sp>
        <p:nvSpPr>
          <p:cNvPr id="5" name="Date Placeholder 4">
            <a:extLst>
              <a:ext uri="{FF2B5EF4-FFF2-40B4-BE49-F238E27FC236}">
                <a16:creationId xmlns:a16="http://schemas.microsoft.com/office/drawing/2014/main" id="{88FEA5B8-F819-464B-A947-95803431346C}"/>
              </a:ext>
            </a:extLst>
          </p:cNvPr>
          <p:cNvSpPr txBox="1">
            <a:spLocks noGrp="1"/>
          </p:cNvSpPr>
          <p:nvPr>
            <p:ph type="dt" sz="half" idx="7"/>
          </p:nvPr>
        </p:nvSpPr>
        <p:spPr/>
        <p:txBody>
          <a:bodyPr/>
          <a:lstStyle>
            <a:lvl1pPr>
              <a:defRPr/>
            </a:lvl1pPr>
          </a:lstStyle>
          <a:p>
            <a:pPr lvl="0"/>
            <a:fld id="{2DB9EC85-C099-4199-8EBF-41A3D628A1B4}" type="datetime1">
              <a:rPr lang="en-GB"/>
              <a:pPr lvl="0"/>
              <a:t>01/11/2018</a:t>
            </a:fld>
            <a:endParaRPr lang="en-GB"/>
          </a:p>
        </p:txBody>
      </p:sp>
      <p:sp>
        <p:nvSpPr>
          <p:cNvPr id="6" name="Footer Placeholder 5">
            <a:extLst>
              <a:ext uri="{FF2B5EF4-FFF2-40B4-BE49-F238E27FC236}">
                <a16:creationId xmlns:a16="http://schemas.microsoft.com/office/drawing/2014/main" id="{A1E7F386-A0F4-4DC5-88DE-105B7407424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81A7070-1091-4E07-A83A-18BD0B781BBC}"/>
              </a:ext>
            </a:extLst>
          </p:cNvPr>
          <p:cNvSpPr txBox="1">
            <a:spLocks noGrp="1"/>
          </p:cNvSpPr>
          <p:nvPr>
            <p:ph type="sldNum" sz="quarter" idx="8"/>
          </p:nvPr>
        </p:nvSpPr>
        <p:spPr/>
        <p:txBody>
          <a:bodyPr/>
          <a:lstStyle>
            <a:lvl1pPr>
              <a:defRPr/>
            </a:lvl1pPr>
          </a:lstStyle>
          <a:p>
            <a:pPr lvl="0"/>
            <a:fld id="{ECA75B19-30D7-4CAD-B305-8604D297B5E6}" type="slidenum">
              <a:t>‹#›</a:t>
            </a:fld>
            <a:endParaRPr lang="en-GB"/>
          </a:p>
        </p:txBody>
      </p:sp>
    </p:spTree>
    <p:extLst>
      <p:ext uri="{BB962C8B-B14F-4D97-AF65-F5344CB8AC3E}">
        <p14:creationId xmlns:p14="http://schemas.microsoft.com/office/powerpoint/2010/main" val="528966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20CC4-97B4-4E56-9A1E-32D0E0ADD29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8E7AD1E5-80AA-471C-A132-6D518AE273E9}"/>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F9680AA2-AB4F-4D7D-A498-D474D73A96CE}"/>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Edit Master text styles</a:t>
            </a:r>
          </a:p>
        </p:txBody>
      </p:sp>
      <p:sp>
        <p:nvSpPr>
          <p:cNvPr id="5" name="Date Placeholder 4">
            <a:extLst>
              <a:ext uri="{FF2B5EF4-FFF2-40B4-BE49-F238E27FC236}">
                <a16:creationId xmlns:a16="http://schemas.microsoft.com/office/drawing/2014/main" id="{D52C4EAA-6A6E-4A96-B1C4-56146A430F59}"/>
              </a:ext>
            </a:extLst>
          </p:cNvPr>
          <p:cNvSpPr txBox="1">
            <a:spLocks noGrp="1"/>
          </p:cNvSpPr>
          <p:nvPr>
            <p:ph type="dt" sz="half" idx="7"/>
          </p:nvPr>
        </p:nvSpPr>
        <p:spPr/>
        <p:txBody>
          <a:bodyPr/>
          <a:lstStyle>
            <a:lvl1pPr>
              <a:defRPr/>
            </a:lvl1pPr>
          </a:lstStyle>
          <a:p>
            <a:pPr lvl="0"/>
            <a:fld id="{2781D52C-30D6-4CD2-8D96-B472BEF516C4}" type="datetime1">
              <a:rPr lang="en-GB"/>
              <a:pPr lvl="0"/>
              <a:t>01/11/2018</a:t>
            </a:fld>
            <a:endParaRPr lang="en-GB"/>
          </a:p>
        </p:txBody>
      </p:sp>
      <p:sp>
        <p:nvSpPr>
          <p:cNvPr id="6" name="Footer Placeholder 5">
            <a:extLst>
              <a:ext uri="{FF2B5EF4-FFF2-40B4-BE49-F238E27FC236}">
                <a16:creationId xmlns:a16="http://schemas.microsoft.com/office/drawing/2014/main" id="{9FC04006-E022-4FF0-8C5F-1123976DA2C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6D7C71B-9F1B-4004-89CC-1B7DA816872C}"/>
              </a:ext>
            </a:extLst>
          </p:cNvPr>
          <p:cNvSpPr txBox="1">
            <a:spLocks noGrp="1"/>
          </p:cNvSpPr>
          <p:nvPr>
            <p:ph type="sldNum" sz="quarter" idx="8"/>
          </p:nvPr>
        </p:nvSpPr>
        <p:spPr/>
        <p:txBody>
          <a:bodyPr/>
          <a:lstStyle>
            <a:lvl1pPr>
              <a:defRPr/>
            </a:lvl1pPr>
          </a:lstStyle>
          <a:p>
            <a:pPr lvl="0"/>
            <a:fld id="{300FF9F8-8732-4F15-923A-B20287A0776A}" type="slidenum">
              <a:t>‹#›</a:t>
            </a:fld>
            <a:endParaRPr lang="en-GB"/>
          </a:p>
        </p:txBody>
      </p:sp>
    </p:spTree>
    <p:extLst>
      <p:ext uri="{BB962C8B-B14F-4D97-AF65-F5344CB8AC3E}">
        <p14:creationId xmlns:p14="http://schemas.microsoft.com/office/powerpoint/2010/main" val="2688059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04813-E058-4EA1-8FB9-FA49377F480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A987CD97-F050-465C-A113-8D5E66E477E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A60F34-A486-4A89-A31B-1C1F4ADE61B9}"/>
              </a:ext>
            </a:extLst>
          </p:cNvPr>
          <p:cNvSpPr txBox="1">
            <a:spLocks noGrp="1"/>
          </p:cNvSpPr>
          <p:nvPr>
            <p:ph type="dt" sz="half" idx="7"/>
          </p:nvPr>
        </p:nvSpPr>
        <p:spPr/>
        <p:txBody>
          <a:bodyPr/>
          <a:lstStyle>
            <a:lvl1pPr>
              <a:defRPr/>
            </a:lvl1pPr>
          </a:lstStyle>
          <a:p>
            <a:pPr lvl="0"/>
            <a:fld id="{99FFD119-4936-4DD5-8314-6036FE06B8FF}" type="datetime1">
              <a:rPr lang="en-GB"/>
              <a:pPr lvl="0"/>
              <a:t>01/11/2018</a:t>
            </a:fld>
            <a:endParaRPr lang="en-GB"/>
          </a:p>
        </p:txBody>
      </p:sp>
      <p:sp>
        <p:nvSpPr>
          <p:cNvPr id="5" name="Footer Placeholder 4">
            <a:extLst>
              <a:ext uri="{FF2B5EF4-FFF2-40B4-BE49-F238E27FC236}">
                <a16:creationId xmlns:a16="http://schemas.microsoft.com/office/drawing/2014/main" id="{AA1CA66B-7273-415E-99CB-B9F6F78A70C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C2F2487-8D1F-4F3E-A2C8-32731FEC364E}"/>
              </a:ext>
            </a:extLst>
          </p:cNvPr>
          <p:cNvSpPr txBox="1">
            <a:spLocks noGrp="1"/>
          </p:cNvSpPr>
          <p:nvPr>
            <p:ph type="sldNum" sz="quarter" idx="8"/>
          </p:nvPr>
        </p:nvSpPr>
        <p:spPr/>
        <p:txBody>
          <a:bodyPr/>
          <a:lstStyle>
            <a:lvl1pPr>
              <a:defRPr/>
            </a:lvl1pPr>
          </a:lstStyle>
          <a:p>
            <a:pPr lvl="0"/>
            <a:fld id="{97F28170-A839-4A52-B8AA-38C506E1CFA1}" type="slidenum">
              <a:t>‹#›</a:t>
            </a:fld>
            <a:endParaRPr lang="en-GB"/>
          </a:p>
        </p:txBody>
      </p:sp>
    </p:spTree>
    <p:extLst>
      <p:ext uri="{BB962C8B-B14F-4D97-AF65-F5344CB8AC3E}">
        <p14:creationId xmlns:p14="http://schemas.microsoft.com/office/powerpoint/2010/main" val="3443388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3FEC41-4EF9-4D99-AC70-90F50ADC6AD8}"/>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213B1BD9-8C7B-4F19-B950-F5424FF3F98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18938C-E2BF-4580-9FEC-365E008653B7}"/>
              </a:ext>
            </a:extLst>
          </p:cNvPr>
          <p:cNvSpPr txBox="1">
            <a:spLocks noGrp="1"/>
          </p:cNvSpPr>
          <p:nvPr>
            <p:ph type="dt" sz="half" idx="7"/>
          </p:nvPr>
        </p:nvSpPr>
        <p:spPr/>
        <p:txBody>
          <a:bodyPr/>
          <a:lstStyle>
            <a:lvl1pPr>
              <a:defRPr/>
            </a:lvl1pPr>
          </a:lstStyle>
          <a:p>
            <a:pPr lvl="0"/>
            <a:fld id="{F10A6431-A7AB-420F-9E0D-300373912B01}" type="datetime1">
              <a:rPr lang="en-GB"/>
              <a:pPr lvl="0"/>
              <a:t>01/11/2018</a:t>
            </a:fld>
            <a:endParaRPr lang="en-GB"/>
          </a:p>
        </p:txBody>
      </p:sp>
      <p:sp>
        <p:nvSpPr>
          <p:cNvPr id="5" name="Footer Placeholder 4">
            <a:extLst>
              <a:ext uri="{FF2B5EF4-FFF2-40B4-BE49-F238E27FC236}">
                <a16:creationId xmlns:a16="http://schemas.microsoft.com/office/drawing/2014/main" id="{AE4E1519-BD85-416D-B3F7-2F4F2695386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2B3F7D3-F580-479A-879B-5CBB3D71033A}"/>
              </a:ext>
            </a:extLst>
          </p:cNvPr>
          <p:cNvSpPr txBox="1">
            <a:spLocks noGrp="1"/>
          </p:cNvSpPr>
          <p:nvPr>
            <p:ph type="sldNum" sz="quarter" idx="8"/>
          </p:nvPr>
        </p:nvSpPr>
        <p:spPr/>
        <p:txBody>
          <a:bodyPr/>
          <a:lstStyle>
            <a:lvl1pPr>
              <a:defRPr/>
            </a:lvl1pPr>
          </a:lstStyle>
          <a:p>
            <a:pPr lvl="0"/>
            <a:fld id="{1CB570C3-0A2D-49B0-81A4-037C77B7139F}" type="slidenum">
              <a:t>‹#›</a:t>
            </a:fld>
            <a:endParaRPr lang="en-GB"/>
          </a:p>
        </p:txBody>
      </p:sp>
    </p:spTree>
    <p:extLst>
      <p:ext uri="{BB962C8B-B14F-4D97-AF65-F5344CB8AC3E}">
        <p14:creationId xmlns:p14="http://schemas.microsoft.com/office/powerpoint/2010/main" val="3860693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4158B9-B69C-4AC1-9DA3-C6DC237AEFF7}"/>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E5A5D84-C4A8-46DB-8F52-95C63E4ED5A7}"/>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9EC793-B83E-466D-AAAD-74D783689C59}"/>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FE160594-4B47-4AE3-92C6-65454DA8D57E}" type="datetime1">
              <a:rPr lang="en-GB"/>
              <a:pPr lvl="0"/>
              <a:t>01/11/2018</a:t>
            </a:fld>
            <a:endParaRPr lang="en-GB"/>
          </a:p>
        </p:txBody>
      </p:sp>
      <p:sp>
        <p:nvSpPr>
          <p:cNvPr id="5" name="Footer Placeholder 4">
            <a:extLst>
              <a:ext uri="{FF2B5EF4-FFF2-40B4-BE49-F238E27FC236}">
                <a16:creationId xmlns:a16="http://schemas.microsoft.com/office/drawing/2014/main" id="{CDF72E36-010D-46E6-837B-75D58F45DEC3}"/>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8106BC3D-BF49-4E1C-AA0A-60DDB88BBD3F}"/>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30304FD5-F141-47A8-B6D1-D8053DFD84DE}"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272064/5860.pdf" TargetMode="External"/><Relationship Id="rId3" Type="http://schemas.openxmlformats.org/officeDocument/2006/relationships/hyperlink" Target="https://www.theguardian.com/society/2005/may/18/childrensservices2" TargetMode="External"/><Relationship Id="rId7" Type="http://schemas.openxmlformats.org/officeDocument/2006/relationships/hyperlink" Target="https://www.coram.org.uk/thomas-coram" TargetMode="External"/><Relationship Id="rId2" Type="http://schemas.openxmlformats.org/officeDocument/2006/relationships/hyperlink" Target="https://www.actionforchildren.org.uk/what-we-do/our-work-in-wales/" TargetMode="External"/><Relationship Id="rId1" Type="http://schemas.openxmlformats.org/officeDocument/2006/relationships/slideLayout" Target="../slideLayouts/slideLayout2.xml"/><Relationship Id="rId6" Type="http://schemas.openxmlformats.org/officeDocument/2006/relationships/hyperlink" Target="http://www.childreninwales.org.uk/policy-document/wales-child-protection-procedures-2008/" TargetMode="External"/><Relationship Id="rId5" Type="http://schemas.openxmlformats.org/officeDocument/2006/relationships/hyperlink" Target="https://www.childcomwales.org.uk/" TargetMode="External"/><Relationship Id="rId4" Type="http://schemas.openxmlformats.org/officeDocument/2006/relationships/hyperlink" Target="https://careinspectorate.wales/" TargetMode="External"/><Relationship Id="rId9" Type="http://schemas.openxmlformats.org/officeDocument/2006/relationships/hyperlink" Target="https://www.estyn.gov.wales/"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beta.gov.wales/free-breakfast-primary-schools" TargetMode="External"/><Relationship Id="rId3" Type="http://schemas.openxmlformats.org/officeDocument/2006/relationships/hyperlink" Target="http://www.playwales.org.uk/eng/sevencoreaims" TargetMode="External"/><Relationship Id="rId7" Type="http://schemas.openxmlformats.org/officeDocument/2006/relationships/hyperlink" Target="https://beta.gov.wales/free-school-meals-frequently-asked-questions" TargetMode="External"/><Relationship Id="rId2" Type="http://schemas.openxmlformats.org/officeDocument/2006/relationships/hyperlink" Target="http://blogs.mtroyal.ca/jhall/children-in-icd/comparing-maslow-to-the-convention-on-rights-of-the-child/" TargetMode="External"/><Relationship Id="rId1" Type="http://schemas.openxmlformats.org/officeDocument/2006/relationships/slideLayout" Target="../slideLayouts/slideLayout2.xml"/><Relationship Id="rId6" Type="http://schemas.openxmlformats.org/officeDocument/2006/relationships/hyperlink" Target="https://www.unicef.org.uk/what-we-do/um-convention-child-rights/" TargetMode="External"/><Relationship Id="rId5" Type="http://schemas.openxmlformats.org/officeDocument/2006/relationships/hyperlink" Target="https://socialcare.wales/" TargetMode="External"/><Relationship Id="rId10" Type="http://schemas.openxmlformats.org/officeDocument/2006/relationships/hyperlink" Target="https://gov.wales/topics/people-and-communities/people/children-and-young-people/parenting-support-guidance/help/flyingstart/?lang=en" TargetMode="External"/><Relationship Id="rId4" Type="http://schemas.openxmlformats.org/officeDocument/2006/relationships/hyperlink" Target="https://www.savethechildren.org/" TargetMode="External"/><Relationship Id="rId9" Type="http://schemas.openxmlformats.org/officeDocument/2006/relationships/hyperlink" Target="https://gov.wales/topics/health/professionals/dental/smile/?lang=en"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72064/5860.pdf" TargetMode="External"/><Relationship Id="rId2" Type="http://schemas.openxmlformats.org/officeDocument/2006/relationships/hyperlink" Target="https://www.speechandlanguagekids.com/picture-exchange-communication-system-pecs-non-verbal-children" TargetMode="External"/><Relationship Id="rId1" Type="http://schemas.openxmlformats.org/officeDocument/2006/relationships/slideLayout" Target="../slideLayouts/slideLayout2.xml"/><Relationship Id="rId4" Type="http://schemas.openxmlformats.org/officeDocument/2006/relationships/hyperlink" Target="https://www.simplypsychology.org/maslo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730E9-1C3F-4E7A-8E09-7840E11C6DEC}"/>
              </a:ext>
            </a:extLst>
          </p:cNvPr>
          <p:cNvSpPr txBox="1">
            <a:spLocks noGrp="1"/>
          </p:cNvSpPr>
          <p:nvPr>
            <p:ph type="ctrTitle"/>
          </p:nvPr>
        </p:nvSpPr>
        <p:spPr>
          <a:xfrm>
            <a:off x="94107" y="128013"/>
            <a:ext cx="3883395" cy="1119260"/>
          </a:xfrm>
          <a:solidFill>
            <a:srgbClr val="AFABAB"/>
          </a:solidFill>
          <a:ln w="25402">
            <a:solidFill>
              <a:srgbClr val="000000"/>
            </a:solidFill>
            <a:prstDash val="solid"/>
          </a:ln>
        </p:spPr>
        <p:txBody>
          <a:bodyPr>
            <a:normAutofit fontScale="90000"/>
          </a:bodyPr>
          <a:lstStyle/>
          <a:p>
            <a:pPr lvl="0"/>
            <a:br>
              <a:rPr lang="en-GB" sz="1600" b="1" dirty="0"/>
            </a:br>
            <a:br>
              <a:rPr lang="en-GB" sz="1600" b="1" dirty="0"/>
            </a:br>
            <a:br>
              <a:rPr lang="en-GB" sz="1600" b="1" dirty="0"/>
            </a:br>
            <a:br>
              <a:rPr lang="en-GB" sz="1600" b="1" dirty="0"/>
            </a:br>
            <a:br>
              <a:rPr lang="en-GB" sz="1600" b="1" dirty="0"/>
            </a:br>
            <a:br>
              <a:rPr lang="en-GB" sz="1600" b="1" dirty="0"/>
            </a:br>
            <a:br>
              <a:rPr lang="en-GB" sz="1600" b="1" dirty="0"/>
            </a:br>
            <a:br>
              <a:rPr lang="en-GB" sz="1600" b="1" dirty="0"/>
            </a:br>
            <a:br>
              <a:rPr lang="en-GB" sz="1600" b="1"/>
            </a:br>
            <a:br>
              <a:rPr lang="en-GB" sz="1600" b="1"/>
            </a:br>
            <a:br>
              <a:rPr lang="en-GB" sz="1600" b="1"/>
            </a:br>
            <a:r>
              <a:rPr lang="en-GB" sz="1600" b="1"/>
              <a:t>Briefing </a:t>
            </a:r>
            <a:r>
              <a:rPr lang="en-GB" sz="1600" b="1" dirty="0"/>
              <a:t>Paper on United Nations Convention on </a:t>
            </a:r>
            <a:r>
              <a:rPr lang="en-GB" sz="1600" b="1"/>
              <a:t>the </a:t>
            </a:r>
            <a:br>
              <a:rPr lang="en-GB" sz="1600" b="1"/>
            </a:br>
            <a:r>
              <a:rPr lang="en-GB" sz="1600" b="1"/>
              <a:t>Rights </a:t>
            </a:r>
            <a:r>
              <a:rPr lang="en-GB" sz="1600" b="1" dirty="0"/>
              <a:t>of the Child</a:t>
            </a:r>
            <a:br>
              <a:rPr lang="en-GB" sz="1600" b="1" dirty="0"/>
            </a:br>
            <a:r>
              <a:rPr lang="en-GB" sz="1600" b="1" dirty="0"/>
              <a:t>(UNCRC)</a:t>
            </a:r>
            <a:br>
              <a:rPr lang="en-GB" sz="1600" b="1" dirty="0"/>
            </a:br>
            <a:r>
              <a:rPr lang="en-GB" sz="1600" b="1"/>
              <a:t>Student Number 1804341</a:t>
            </a:r>
            <a:br>
              <a:rPr lang="en-GB" sz="1400" b="1" dirty="0"/>
            </a:br>
            <a:endParaRPr lang="en-GB" sz="1400" b="1" dirty="0"/>
          </a:p>
        </p:txBody>
      </p:sp>
      <p:sp>
        <p:nvSpPr>
          <p:cNvPr id="6" name="TextBox 10">
            <a:extLst>
              <a:ext uri="{FF2B5EF4-FFF2-40B4-BE49-F238E27FC236}">
                <a16:creationId xmlns:a16="http://schemas.microsoft.com/office/drawing/2014/main" id="{94154B56-3A3F-4C09-AD2D-5FBCDBE15824}"/>
              </a:ext>
            </a:extLst>
          </p:cNvPr>
          <p:cNvSpPr txBox="1"/>
          <p:nvPr/>
        </p:nvSpPr>
        <p:spPr>
          <a:xfrm>
            <a:off x="89661" y="1247273"/>
            <a:ext cx="3894653" cy="2031325"/>
          </a:xfrm>
          <a:prstGeom prst="rect">
            <a:avLst/>
          </a:prstGeom>
          <a:solidFill>
            <a:srgbClr val="F11B05"/>
          </a:solidFill>
          <a:ln w="9528" cap="flat">
            <a:solidFill>
              <a:srgbClr val="000000"/>
            </a:solidFill>
            <a:prstDash val="solid"/>
            <a:miter/>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i="0" u="sng" strike="noStrike" kern="1200" cap="none" spc="0" baseline="0" dirty="0">
                <a:solidFill>
                  <a:srgbClr val="FFFFFF"/>
                </a:solidFill>
                <a:uFillTx/>
                <a:latin typeface="Calibri"/>
              </a:rPr>
              <a:t>Background</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dirty="0">
                <a:solidFill>
                  <a:srgbClr val="FFFFFF"/>
                </a:solidFill>
                <a:uFillTx/>
                <a:latin typeface="Calibri"/>
              </a:rPr>
              <a:t>In 1924, Eglantyne Jebb, the founder of ‘Save the Children’, devised ‘The Declaration of the Rights of the Child’, which she then presented to the League of Nations Convention. It was this declaration that led to a more extensive version of</a:t>
            </a:r>
            <a:r>
              <a:rPr lang="en-GB" sz="900" b="0" i="0" u="none" strike="noStrike" kern="0" cap="none" spc="0" baseline="0" dirty="0">
                <a:solidFill>
                  <a:srgbClr val="FFFFFF"/>
                </a:solidFill>
                <a:uFillTx/>
                <a:latin typeface="Calibri"/>
              </a:rPr>
              <a:t> these rights in 1959. In 1979, Poland (possibly to honour the work done by Janusz Korczak, a renowned paediatrician), suggested drafting a more formal</a:t>
            </a:r>
            <a:r>
              <a:rPr lang="en-GB" sz="900" b="0" i="0" u="none" strike="noStrike" kern="1200" cap="none" spc="0" baseline="0" dirty="0">
                <a:solidFill>
                  <a:srgbClr val="FFFFFF"/>
                </a:solidFill>
                <a:uFillTx/>
                <a:latin typeface="Calibri"/>
              </a:rPr>
              <a:t> </a:t>
            </a:r>
            <a:r>
              <a:rPr lang="en-GB" sz="900" b="0" i="0" u="none" strike="noStrike" kern="0" cap="none" spc="0" baseline="0" dirty="0">
                <a:solidFill>
                  <a:srgbClr val="FFFFFF"/>
                </a:solidFill>
                <a:uFillTx/>
                <a:latin typeface="Calibri"/>
              </a:rPr>
              <a:t>Convention on the Rights of the Child. The aim was to make this a more formal treaty, consequently, binding any states that upheld it. The United Nations Convention on the Rights of the Child was finally adopted by the United Nations in 1989. It is the most comprehensive list of human rights ever to have been devised. It has been adopted by almost all countries of the world, except for United States of America and Somalia.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dirty="0">
                <a:solidFill>
                  <a:srgbClr val="FFFFFF"/>
                </a:solidFill>
                <a:uFillTx/>
                <a:latin typeface="Calibri"/>
              </a:rPr>
              <a:t>The aim of the convention is to ensure that children's best interes</a:t>
            </a:r>
            <a:r>
              <a:rPr lang="en-GB" sz="900" b="0" i="0" u="none" strike="noStrike" kern="0" cap="none" spc="0" baseline="0" dirty="0">
                <a:solidFill>
                  <a:srgbClr val="FFFFFF"/>
                </a:solidFill>
                <a:uFillTx/>
                <a:latin typeface="Calibri"/>
              </a:rPr>
              <a:t>ts are a priority.</a:t>
            </a:r>
            <a:endParaRPr lang="en-GB" sz="900" b="0" i="0" u="none" strike="noStrike" kern="1200" cap="none" spc="0" baseline="0" dirty="0">
              <a:solidFill>
                <a:srgbClr val="FFFFFF"/>
              </a:solidFill>
              <a:uFillTx/>
              <a:latin typeface="Calibri"/>
            </a:endParaRPr>
          </a:p>
        </p:txBody>
      </p:sp>
      <p:sp>
        <p:nvSpPr>
          <p:cNvPr id="9" name="TextBox 9">
            <a:extLst>
              <a:ext uri="{FF2B5EF4-FFF2-40B4-BE49-F238E27FC236}">
                <a16:creationId xmlns:a16="http://schemas.microsoft.com/office/drawing/2014/main" id="{EFEB2B1E-6425-4925-B74C-B536C8A5FAD6}"/>
              </a:ext>
            </a:extLst>
          </p:cNvPr>
          <p:cNvSpPr txBox="1"/>
          <p:nvPr/>
        </p:nvSpPr>
        <p:spPr>
          <a:xfrm>
            <a:off x="89660" y="3256236"/>
            <a:ext cx="3896414" cy="1184940"/>
          </a:xfrm>
          <a:prstGeom prst="rect">
            <a:avLst/>
          </a:prstGeom>
          <a:solidFill>
            <a:srgbClr val="7F7F7F"/>
          </a:solidFill>
          <a:ln w="9528" cap="flat">
            <a:solidFill>
              <a:srgbClr val="000000"/>
            </a:solidFill>
            <a:prstDash val="solid"/>
            <a:miter/>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sng" strike="noStrike" kern="1200" cap="none" spc="0" baseline="0" dirty="0">
                <a:solidFill>
                  <a:srgbClr val="FFFFFF"/>
                </a:solidFill>
                <a:uFillTx/>
                <a:latin typeface="Calibri"/>
              </a:rPr>
              <a:t>Constitution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FFFFFF"/>
                </a:solidFill>
                <a:uFillTx/>
                <a:latin typeface="Calibri"/>
              </a:rPr>
              <a:t>The Convention is made up of 54 articles that cover a variety of considerations, including social, civil, political, economic and cultural rights, to which every child, everywhere is entitled.  Of the 54 rights, 1-42 outline how children should be treated, and 43-54 outline how governments and people in authority should work together to ensure these rights are met.</a:t>
            </a:r>
          </a:p>
        </p:txBody>
      </p:sp>
      <p:cxnSp>
        <p:nvCxnSpPr>
          <p:cNvPr id="15" name="Straight Connector 14">
            <a:extLst>
              <a:ext uri="{FF2B5EF4-FFF2-40B4-BE49-F238E27FC236}">
                <a16:creationId xmlns:a16="http://schemas.microsoft.com/office/drawing/2014/main" id="{E06F70AC-02A6-455F-BB8E-DD63C12105BA}"/>
              </a:ext>
            </a:extLst>
          </p:cNvPr>
          <p:cNvCxnSpPr>
            <a:cxnSpLocks/>
          </p:cNvCxnSpPr>
          <p:nvPr/>
        </p:nvCxnSpPr>
        <p:spPr>
          <a:xfrm>
            <a:off x="5420835" y="1709847"/>
            <a:ext cx="160685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D8178E1-8295-4C69-92F8-EB3AB0F140B1}"/>
              </a:ext>
            </a:extLst>
          </p:cNvPr>
          <p:cNvCxnSpPr>
            <a:cxnSpLocks/>
          </p:cNvCxnSpPr>
          <p:nvPr/>
        </p:nvCxnSpPr>
        <p:spPr>
          <a:xfrm>
            <a:off x="5062314" y="2236496"/>
            <a:ext cx="224605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2" name="Group 31">
            <a:extLst>
              <a:ext uri="{FF2B5EF4-FFF2-40B4-BE49-F238E27FC236}">
                <a16:creationId xmlns:a16="http://schemas.microsoft.com/office/drawing/2014/main" id="{28DFF317-0335-48E9-9FAE-726EBBFE791C}"/>
              </a:ext>
            </a:extLst>
          </p:cNvPr>
          <p:cNvGrpSpPr/>
          <p:nvPr/>
        </p:nvGrpSpPr>
        <p:grpSpPr>
          <a:xfrm>
            <a:off x="4197144" y="193267"/>
            <a:ext cx="3902169" cy="3033160"/>
            <a:chOff x="238372" y="68022"/>
            <a:chExt cx="3582821" cy="2917209"/>
          </a:xfrm>
        </p:grpSpPr>
        <p:cxnSp>
          <p:nvCxnSpPr>
            <p:cNvPr id="14" name="Straight Connector 13">
              <a:extLst>
                <a:ext uri="{FF2B5EF4-FFF2-40B4-BE49-F238E27FC236}">
                  <a16:creationId xmlns:a16="http://schemas.microsoft.com/office/drawing/2014/main" id="{5A9FF54F-259E-4C19-9B93-EE5ACA5F1140}"/>
                </a:ext>
              </a:extLst>
            </p:cNvPr>
            <p:cNvCxnSpPr/>
            <p:nvPr/>
          </p:nvCxnSpPr>
          <p:spPr>
            <a:xfrm>
              <a:off x="550416" y="2432482"/>
              <a:ext cx="2911875" cy="0"/>
            </a:xfrm>
            <a:prstGeom prst="line">
              <a:avLst/>
            </a:prstGeom>
            <a:ln>
              <a:no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4985B45-D2B8-4CA6-A564-40EF13BCC06E}"/>
                </a:ext>
              </a:extLst>
            </p:cNvPr>
            <p:cNvCxnSpPr>
              <a:cxnSpLocks/>
            </p:cNvCxnSpPr>
            <p:nvPr/>
          </p:nvCxnSpPr>
          <p:spPr>
            <a:xfrm>
              <a:off x="1526959" y="981398"/>
              <a:ext cx="967666" cy="0"/>
            </a:xfrm>
            <a:prstGeom prst="line">
              <a:avLst/>
            </a:prstGeom>
            <a:ln>
              <a:noFill/>
            </a:ln>
          </p:spPr>
          <p:style>
            <a:lnRef idx="1">
              <a:schemeClr val="accent1"/>
            </a:lnRef>
            <a:fillRef idx="0">
              <a:schemeClr val="accent1"/>
            </a:fillRef>
            <a:effectRef idx="0">
              <a:schemeClr val="accent1"/>
            </a:effectRef>
            <a:fontRef idx="minor">
              <a:schemeClr val="tx1"/>
            </a:fontRef>
          </p:style>
        </p:cxnSp>
        <p:grpSp>
          <p:nvGrpSpPr>
            <p:cNvPr id="31" name="Group 30">
              <a:extLst>
                <a:ext uri="{FF2B5EF4-FFF2-40B4-BE49-F238E27FC236}">
                  <a16:creationId xmlns:a16="http://schemas.microsoft.com/office/drawing/2014/main" id="{121664CE-1EAE-4981-AA36-139E3C31A91E}"/>
                </a:ext>
              </a:extLst>
            </p:cNvPr>
            <p:cNvGrpSpPr/>
            <p:nvPr/>
          </p:nvGrpSpPr>
          <p:grpSpPr>
            <a:xfrm>
              <a:off x="238372" y="68022"/>
              <a:ext cx="3582821" cy="2917209"/>
              <a:chOff x="238372" y="68022"/>
              <a:chExt cx="3582821" cy="2917209"/>
            </a:xfrm>
          </p:grpSpPr>
          <p:sp>
            <p:nvSpPr>
              <p:cNvPr id="12" name="Isosceles Triangle 11">
                <a:extLst>
                  <a:ext uri="{FF2B5EF4-FFF2-40B4-BE49-F238E27FC236}">
                    <a16:creationId xmlns:a16="http://schemas.microsoft.com/office/drawing/2014/main" id="{5FCE3FFF-DA68-4D72-8F7E-8972602E925B}"/>
                  </a:ext>
                </a:extLst>
              </p:cNvPr>
              <p:cNvSpPr/>
              <p:nvPr/>
            </p:nvSpPr>
            <p:spPr>
              <a:xfrm>
                <a:off x="238372" y="68022"/>
                <a:ext cx="3582821" cy="2917209"/>
              </a:xfrm>
              <a:prstGeom prst="triangle">
                <a:avLst>
                  <a:gd name="adj" fmla="val 50000"/>
                </a:avLst>
              </a:prstGeom>
              <a:solidFill>
                <a:srgbClr val="FEB1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90A19E84-2488-4F6C-8C9F-3385507F2732}"/>
                  </a:ext>
                </a:extLst>
              </p:cNvPr>
              <p:cNvSpPr txBox="1"/>
              <p:nvPr/>
            </p:nvSpPr>
            <p:spPr>
              <a:xfrm>
                <a:off x="1560806" y="839921"/>
                <a:ext cx="949221" cy="621623"/>
              </a:xfrm>
              <a:prstGeom prst="rect">
                <a:avLst/>
              </a:prstGeom>
              <a:solidFill>
                <a:srgbClr val="FEB1A4"/>
              </a:solidFill>
              <a:ln>
                <a:noFill/>
              </a:ln>
            </p:spPr>
            <p:txBody>
              <a:bodyPr wrap="square" rtlCol="0">
                <a:spAutoFit/>
              </a:bodyPr>
              <a:lstStyle/>
              <a:p>
                <a:pPr algn="ctr"/>
                <a:r>
                  <a:rPr lang="en-GB" sz="900" b="1" dirty="0"/>
                  <a:t>Self-actualisation-</a:t>
                </a:r>
              </a:p>
              <a:p>
                <a:pPr algn="ctr"/>
                <a:r>
                  <a:rPr lang="en-GB" sz="900" dirty="0"/>
                  <a:t>Personal growth, fulfilment</a:t>
                </a:r>
              </a:p>
            </p:txBody>
          </p:sp>
          <p:sp>
            <p:nvSpPr>
              <p:cNvPr id="28" name="TextBox 27">
                <a:extLst>
                  <a:ext uri="{FF2B5EF4-FFF2-40B4-BE49-F238E27FC236}">
                    <a16:creationId xmlns:a16="http://schemas.microsoft.com/office/drawing/2014/main" id="{E346CF4B-6C52-4BB6-A532-61F1750CC6C8}"/>
                  </a:ext>
                </a:extLst>
              </p:cNvPr>
              <p:cNvSpPr txBox="1"/>
              <p:nvPr/>
            </p:nvSpPr>
            <p:spPr>
              <a:xfrm>
                <a:off x="1093511" y="1934387"/>
                <a:ext cx="1946246" cy="355213"/>
              </a:xfrm>
              <a:prstGeom prst="rect">
                <a:avLst/>
              </a:prstGeom>
              <a:noFill/>
              <a:ln>
                <a:noFill/>
              </a:ln>
            </p:spPr>
            <p:txBody>
              <a:bodyPr wrap="square" rtlCol="0">
                <a:spAutoFit/>
              </a:bodyPr>
              <a:lstStyle/>
              <a:p>
                <a:pPr algn="ctr"/>
                <a:r>
                  <a:rPr lang="en-GB" sz="900" b="1" dirty="0"/>
                  <a:t>Belongingness and Love needs-</a:t>
                </a:r>
              </a:p>
              <a:p>
                <a:pPr algn="ctr"/>
                <a:r>
                  <a:rPr lang="en-GB" sz="900" dirty="0"/>
                  <a:t>Family, affection, relationships etc</a:t>
                </a:r>
              </a:p>
            </p:txBody>
          </p:sp>
          <p:sp>
            <p:nvSpPr>
              <p:cNvPr id="29" name="TextBox 28">
                <a:extLst>
                  <a:ext uri="{FF2B5EF4-FFF2-40B4-BE49-F238E27FC236}">
                    <a16:creationId xmlns:a16="http://schemas.microsoft.com/office/drawing/2014/main" id="{58C7DD48-A9A2-4098-B4D4-C5CBF9ED0D8C}"/>
                  </a:ext>
                </a:extLst>
              </p:cNvPr>
              <p:cNvSpPr txBox="1"/>
              <p:nvPr/>
            </p:nvSpPr>
            <p:spPr>
              <a:xfrm>
                <a:off x="1004298" y="2281274"/>
                <a:ext cx="2062236" cy="355213"/>
              </a:xfrm>
              <a:prstGeom prst="rect">
                <a:avLst/>
              </a:prstGeom>
              <a:noFill/>
              <a:ln>
                <a:noFill/>
              </a:ln>
            </p:spPr>
            <p:txBody>
              <a:bodyPr wrap="square" rtlCol="0">
                <a:spAutoFit/>
              </a:bodyPr>
              <a:lstStyle/>
              <a:p>
                <a:pPr algn="ctr"/>
                <a:r>
                  <a:rPr lang="en-GB" sz="900" b="1" dirty="0"/>
                  <a:t>Safety needs-</a:t>
                </a:r>
              </a:p>
              <a:p>
                <a:pPr algn="ctr"/>
                <a:r>
                  <a:rPr lang="en-GB" sz="900" dirty="0"/>
                  <a:t>Protection, security, stability etc</a:t>
                </a:r>
              </a:p>
            </p:txBody>
          </p:sp>
        </p:grpSp>
      </p:grpSp>
      <p:sp>
        <p:nvSpPr>
          <p:cNvPr id="30" name="TextBox 29">
            <a:extLst>
              <a:ext uri="{FF2B5EF4-FFF2-40B4-BE49-F238E27FC236}">
                <a16:creationId xmlns:a16="http://schemas.microsoft.com/office/drawing/2014/main" id="{8A1F3E5F-D020-479B-ACB4-701D76232AC9}"/>
              </a:ext>
            </a:extLst>
          </p:cNvPr>
          <p:cNvSpPr txBox="1"/>
          <p:nvPr/>
        </p:nvSpPr>
        <p:spPr>
          <a:xfrm>
            <a:off x="4249802" y="3256756"/>
            <a:ext cx="3809125" cy="1015663"/>
          </a:xfrm>
          <a:prstGeom prst="rect">
            <a:avLst/>
          </a:prstGeom>
          <a:solidFill>
            <a:schemeClr val="bg2">
              <a:lumMod val="25000"/>
            </a:schemeClr>
          </a:solidFill>
          <a:ln>
            <a:solidFill>
              <a:schemeClr val="tx1"/>
            </a:solidFill>
          </a:ln>
        </p:spPr>
        <p:txBody>
          <a:bodyPr wrap="square" rtlCol="0">
            <a:spAutoFit/>
          </a:bodyPr>
          <a:lstStyle/>
          <a:p>
            <a:pPr algn="just"/>
            <a:r>
              <a:rPr lang="en-GB" sz="1000" dirty="0">
                <a:solidFill>
                  <a:schemeClr val="bg1"/>
                </a:solidFill>
              </a:rPr>
              <a:t>All children deserve to grow up happy and healthy and it is the UNCRC that ensures an holistic approach to successfully achieving this. Maslow’s Hierarchy of Needs (1943) provides a comparable structure to that of the rights of the child (Mount Royal University, 2018). Illustrated in the diagram above is how some of the articles in the UNCRC correspond to Maslow’s theory. </a:t>
            </a:r>
          </a:p>
        </p:txBody>
      </p:sp>
      <p:cxnSp>
        <p:nvCxnSpPr>
          <p:cNvPr id="34" name="Straight Connector 33">
            <a:extLst>
              <a:ext uri="{FF2B5EF4-FFF2-40B4-BE49-F238E27FC236}">
                <a16:creationId xmlns:a16="http://schemas.microsoft.com/office/drawing/2014/main" id="{B3D0946C-D1D4-464F-B78D-F5764C292246}"/>
              </a:ext>
            </a:extLst>
          </p:cNvPr>
          <p:cNvCxnSpPr/>
          <p:nvPr/>
        </p:nvCxnSpPr>
        <p:spPr>
          <a:xfrm>
            <a:off x="4143270" y="114863"/>
            <a:ext cx="0" cy="653337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35A3D09-FBC6-40E6-92B4-901445618B46}"/>
              </a:ext>
            </a:extLst>
          </p:cNvPr>
          <p:cNvCxnSpPr/>
          <p:nvPr/>
        </p:nvCxnSpPr>
        <p:spPr>
          <a:xfrm>
            <a:off x="8139700" y="114863"/>
            <a:ext cx="0" cy="653337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35DE34CD-56B6-405F-B459-4210A277C632}"/>
              </a:ext>
            </a:extLst>
          </p:cNvPr>
          <p:cNvSpPr txBox="1"/>
          <p:nvPr/>
        </p:nvSpPr>
        <p:spPr>
          <a:xfrm>
            <a:off x="4902033" y="2864476"/>
            <a:ext cx="2441354" cy="369332"/>
          </a:xfrm>
          <a:prstGeom prst="rect">
            <a:avLst/>
          </a:prstGeom>
          <a:noFill/>
          <a:ln>
            <a:noFill/>
          </a:ln>
        </p:spPr>
        <p:txBody>
          <a:bodyPr wrap="square" rtlCol="0">
            <a:spAutoFit/>
          </a:bodyPr>
          <a:lstStyle/>
          <a:p>
            <a:pPr algn="ctr"/>
            <a:r>
              <a:rPr lang="en-GB" sz="900" b="1" dirty="0"/>
              <a:t>Biological/Physical needs-</a:t>
            </a:r>
          </a:p>
          <a:p>
            <a:pPr algn="ctr"/>
            <a:r>
              <a:rPr lang="en-GB" sz="900" dirty="0"/>
              <a:t>Food, drink, warmth, shelter, sleep etc</a:t>
            </a:r>
          </a:p>
        </p:txBody>
      </p:sp>
      <p:sp>
        <p:nvSpPr>
          <p:cNvPr id="37" name="TextBox 36">
            <a:extLst>
              <a:ext uri="{FF2B5EF4-FFF2-40B4-BE49-F238E27FC236}">
                <a16:creationId xmlns:a16="http://schemas.microsoft.com/office/drawing/2014/main" id="{D5C16325-5368-459C-8361-1A5840C19C10}"/>
              </a:ext>
            </a:extLst>
          </p:cNvPr>
          <p:cNvSpPr txBox="1"/>
          <p:nvPr/>
        </p:nvSpPr>
        <p:spPr>
          <a:xfrm>
            <a:off x="5340062" y="1613568"/>
            <a:ext cx="1558208" cy="507831"/>
          </a:xfrm>
          <a:prstGeom prst="rect">
            <a:avLst/>
          </a:prstGeom>
          <a:solidFill>
            <a:srgbClr val="FEB1A4"/>
          </a:solidFill>
          <a:ln>
            <a:noFill/>
          </a:ln>
        </p:spPr>
        <p:txBody>
          <a:bodyPr wrap="square" rtlCol="0">
            <a:spAutoFit/>
          </a:bodyPr>
          <a:lstStyle/>
          <a:p>
            <a:pPr algn="ctr"/>
            <a:r>
              <a:rPr lang="en-GB" sz="900" b="1" dirty="0"/>
              <a:t>Esteem needs-</a:t>
            </a:r>
          </a:p>
          <a:p>
            <a:pPr algn="ctr"/>
            <a:r>
              <a:rPr lang="en-GB" sz="900" dirty="0"/>
              <a:t>Achievement, status, responsibility, reputation</a:t>
            </a:r>
          </a:p>
        </p:txBody>
      </p:sp>
      <p:cxnSp>
        <p:nvCxnSpPr>
          <p:cNvPr id="39" name="Straight Connector 38">
            <a:extLst>
              <a:ext uri="{FF2B5EF4-FFF2-40B4-BE49-F238E27FC236}">
                <a16:creationId xmlns:a16="http://schemas.microsoft.com/office/drawing/2014/main" id="{F4FC41D9-A679-4908-B1CC-F8EBD46DA521}"/>
              </a:ext>
            </a:extLst>
          </p:cNvPr>
          <p:cNvCxnSpPr/>
          <p:nvPr/>
        </p:nvCxnSpPr>
        <p:spPr>
          <a:xfrm>
            <a:off x="5790984" y="1613568"/>
            <a:ext cx="656363"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94DED72-7519-4256-B251-0A0329164E41}"/>
              </a:ext>
            </a:extLst>
          </p:cNvPr>
          <p:cNvCxnSpPr/>
          <p:nvPr/>
        </p:nvCxnSpPr>
        <p:spPr>
          <a:xfrm>
            <a:off x="5767818" y="2133815"/>
            <a:ext cx="656363"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EEFF3D1-BFD0-4703-A8FA-3FC8C85CCF6D}"/>
              </a:ext>
            </a:extLst>
          </p:cNvPr>
          <p:cNvCxnSpPr/>
          <p:nvPr/>
        </p:nvCxnSpPr>
        <p:spPr>
          <a:xfrm>
            <a:off x="5790984" y="2493801"/>
            <a:ext cx="656363"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C692045-E01C-4A7C-809D-74ED0A6DB2DC}"/>
              </a:ext>
            </a:extLst>
          </p:cNvPr>
          <p:cNvCxnSpPr/>
          <p:nvPr/>
        </p:nvCxnSpPr>
        <p:spPr>
          <a:xfrm>
            <a:off x="5820046" y="2863821"/>
            <a:ext cx="656363"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2C60F2EA-3EA3-4011-B64F-E94E06F33D8A}"/>
              </a:ext>
            </a:extLst>
          </p:cNvPr>
          <p:cNvSpPr txBox="1"/>
          <p:nvPr/>
        </p:nvSpPr>
        <p:spPr>
          <a:xfrm>
            <a:off x="6793742" y="1667540"/>
            <a:ext cx="1333375" cy="369332"/>
          </a:xfrm>
          <a:prstGeom prst="rect">
            <a:avLst/>
          </a:prstGeom>
          <a:noFill/>
        </p:spPr>
        <p:txBody>
          <a:bodyPr wrap="square" rtlCol="0">
            <a:spAutoFit/>
          </a:bodyPr>
          <a:lstStyle/>
          <a:p>
            <a:r>
              <a:rPr lang="en-GB" sz="900" b="1" dirty="0">
                <a:solidFill>
                  <a:srgbClr val="FF0000"/>
                </a:solidFill>
              </a:rPr>
              <a:t>Esteem-</a:t>
            </a:r>
          </a:p>
          <a:p>
            <a:r>
              <a:rPr lang="en-GB" sz="900" b="1" dirty="0">
                <a:solidFill>
                  <a:srgbClr val="FF0000"/>
                </a:solidFill>
              </a:rPr>
              <a:t>articles 12,13,14,28</a:t>
            </a:r>
          </a:p>
        </p:txBody>
      </p:sp>
      <p:sp>
        <p:nvSpPr>
          <p:cNvPr id="44" name="TextBox 43">
            <a:extLst>
              <a:ext uri="{FF2B5EF4-FFF2-40B4-BE49-F238E27FC236}">
                <a16:creationId xmlns:a16="http://schemas.microsoft.com/office/drawing/2014/main" id="{28C287FF-0031-4B5A-809D-BC8CC31F6ABA}"/>
              </a:ext>
            </a:extLst>
          </p:cNvPr>
          <p:cNvSpPr txBox="1"/>
          <p:nvPr/>
        </p:nvSpPr>
        <p:spPr>
          <a:xfrm>
            <a:off x="4298653" y="2129529"/>
            <a:ext cx="1333375" cy="369332"/>
          </a:xfrm>
          <a:prstGeom prst="rect">
            <a:avLst/>
          </a:prstGeom>
          <a:noFill/>
        </p:spPr>
        <p:txBody>
          <a:bodyPr wrap="square" rtlCol="0">
            <a:spAutoFit/>
          </a:bodyPr>
          <a:lstStyle/>
          <a:p>
            <a:r>
              <a:rPr lang="en-GB" sz="900" b="1" dirty="0">
                <a:solidFill>
                  <a:srgbClr val="FF0000"/>
                </a:solidFill>
              </a:rPr>
              <a:t>Belongingness-</a:t>
            </a:r>
          </a:p>
          <a:p>
            <a:r>
              <a:rPr lang="en-GB" sz="900" b="1" dirty="0">
                <a:solidFill>
                  <a:srgbClr val="FF0000"/>
                </a:solidFill>
              </a:rPr>
              <a:t>articles 18, 20, 21</a:t>
            </a:r>
          </a:p>
        </p:txBody>
      </p:sp>
      <p:sp>
        <p:nvSpPr>
          <p:cNvPr id="45" name="TextBox 44">
            <a:extLst>
              <a:ext uri="{FF2B5EF4-FFF2-40B4-BE49-F238E27FC236}">
                <a16:creationId xmlns:a16="http://schemas.microsoft.com/office/drawing/2014/main" id="{FEA45CA6-A550-4DF4-9479-40C70FE9C351}"/>
              </a:ext>
            </a:extLst>
          </p:cNvPr>
          <p:cNvSpPr txBox="1"/>
          <p:nvPr/>
        </p:nvSpPr>
        <p:spPr>
          <a:xfrm>
            <a:off x="6924585" y="2464681"/>
            <a:ext cx="1314467" cy="507831"/>
          </a:xfrm>
          <a:prstGeom prst="rect">
            <a:avLst/>
          </a:prstGeom>
          <a:noFill/>
        </p:spPr>
        <p:txBody>
          <a:bodyPr wrap="square" rtlCol="0">
            <a:spAutoFit/>
          </a:bodyPr>
          <a:lstStyle/>
          <a:p>
            <a:r>
              <a:rPr lang="en-GB" sz="900" b="1" dirty="0">
                <a:solidFill>
                  <a:srgbClr val="FF0000"/>
                </a:solidFill>
              </a:rPr>
              <a:t>Safety-</a:t>
            </a:r>
          </a:p>
          <a:p>
            <a:r>
              <a:rPr lang="en-GB" sz="900" b="1" dirty="0">
                <a:solidFill>
                  <a:srgbClr val="FF0000"/>
                </a:solidFill>
              </a:rPr>
              <a:t>articles 19,24, 26, 27, 33, 34, 35, 36</a:t>
            </a:r>
          </a:p>
        </p:txBody>
      </p:sp>
      <p:sp>
        <p:nvSpPr>
          <p:cNvPr id="46" name="TextBox 45">
            <a:extLst>
              <a:ext uri="{FF2B5EF4-FFF2-40B4-BE49-F238E27FC236}">
                <a16:creationId xmlns:a16="http://schemas.microsoft.com/office/drawing/2014/main" id="{AB8733D0-42DC-4CAF-A520-50D297102460}"/>
              </a:ext>
            </a:extLst>
          </p:cNvPr>
          <p:cNvSpPr txBox="1"/>
          <p:nvPr/>
        </p:nvSpPr>
        <p:spPr>
          <a:xfrm>
            <a:off x="4325607" y="2886904"/>
            <a:ext cx="1333375" cy="369332"/>
          </a:xfrm>
          <a:prstGeom prst="rect">
            <a:avLst/>
          </a:prstGeom>
          <a:noFill/>
        </p:spPr>
        <p:txBody>
          <a:bodyPr wrap="square" rtlCol="0">
            <a:spAutoFit/>
          </a:bodyPr>
          <a:lstStyle/>
          <a:p>
            <a:r>
              <a:rPr lang="en-GB" sz="900" b="1" dirty="0">
                <a:solidFill>
                  <a:srgbClr val="FF0000"/>
                </a:solidFill>
              </a:rPr>
              <a:t>Physiological-</a:t>
            </a:r>
          </a:p>
          <a:p>
            <a:r>
              <a:rPr lang="en-GB" sz="900" b="1" dirty="0">
                <a:solidFill>
                  <a:srgbClr val="FF0000"/>
                </a:solidFill>
              </a:rPr>
              <a:t>articles 24</a:t>
            </a:r>
          </a:p>
        </p:txBody>
      </p:sp>
      <p:sp>
        <p:nvSpPr>
          <p:cNvPr id="47" name="TextBox 46">
            <a:extLst>
              <a:ext uri="{FF2B5EF4-FFF2-40B4-BE49-F238E27FC236}">
                <a16:creationId xmlns:a16="http://schemas.microsoft.com/office/drawing/2014/main" id="{CA7FDC93-3BE3-4A62-81E6-566D904F8226}"/>
              </a:ext>
            </a:extLst>
          </p:cNvPr>
          <p:cNvSpPr txBox="1"/>
          <p:nvPr/>
        </p:nvSpPr>
        <p:spPr>
          <a:xfrm>
            <a:off x="8218871" y="210217"/>
            <a:ext cx="3876025" cy="5524589"/>
          </a:xfrm>
          <a:prstGeom prst="rect">
            <a:avLst/>
          </a:prstGeom>
          <a:solidFill>
            <a:schemeClr val="bg1">
              <a:lumMod val="85000"/>
            </a:schemeClr>
          </a:solidFill>
          <a:ln>
            <a:solidFill>
              <a:schemeClr val="tx1"/>
            </a:solidFill>
          </a:ln>
        </p:spPr>
        <p:txBody>
          <a:bodyPr wrap="square" rtlCol="0">
            <a:spAutoFit/>
          </a:bodyPr>
          <a:lstStyle/>
          <a:p>
            <a:pPr lvl="0" algn="ctr">
              <a:defRPr sz="1800" b="0" i="0" u="none" strike="noStrike" kern="0" cap="none" spc="0" baseline="0">
                <a:solidFill>
                  <a:srgbClr val="000000"/>
                </a:solidFill>
                <a:uFillTx/>
              </a:defRPr>
            </a:pPr>
            <a:r>
              <a:rPr lang="en-GB" sz="1000" b="1" dirty="0">
                <a:solidFill>
                  <a:srgbClr val="FF0000"/>
                </a:solidFill>
              </a:rPr>
              <a:t>Relevant UK AND Welsh Legislation</a:t>
            </a:r>
          </a:p>
          <a:p>
            <a:pPr lvl="0" algn="ctr">
              <a:defRPr sz="1800" b="0" i="0" u="none" strike="noStrike" kern="0" cap="none" spc="0" baseline="0">
                <a:solidFill>
                  <a:srgbClr val="000000"/>
                </a:solidFill>
                <a:uFillTx/>
              </a:defRPr>
            </a:pPr>
            <a:endParaRPr lang="en-GB" sz="1000" b="1" dirty="0">
              <a:solidFill>
                <a:srgbClr val="FFFFFF"/>
              </a:solidFill>
            </a:endParaRPr>
          </a:p>
          <a:p>
            <a:pPr lvl="0" algn="just">
              <a:defRPr sz="1800" b="0" i="0" u="none" strike="noStrike" kern="0" cap="none" spc="0" baseline="0">
                <a:solidFill>
                  <a:srgbClr val="000000"/>
                </a:solidFill>
                <a:uFillTx/>
              </a:defRPr>
            </a:pPr>
            <a:r>
              <a:rPr lang="en-GB" sz="900" dirty="0">
                <a:solidFill>
                  <a:srgbClr val="000000"/>
                </a:solidFill>
              </a:rPr>
              <a:t>There have been many pieces of legislation concerned with children’s welfare during the last century. Some of the earliest include the 1889 legislation on cruelty to children, 1908 Children’s Act, 1932 Children and Young Persons Act 1932, 1948 Children Act, 1970 Local Authority Social Services Act, 1974 Children Act</a:t>
            </a:r>
          </a:p>
          <a:p>
            <a:pPr lvl="0" algn="just">
              <a:defRPr sz="1800" b="0" i="0" u="none" strike="noStrike" kern="0" cap="none" spc="0" baseline="0">
                <a:solidFill>
                  <a:srgbClr val="000000"/>
                </a:solidFill>
                <a:uFillTx/>
              </a:defRPr>
            </a:pPr>
            <a:r>
              <a:rPr lang="en-GB" sz="900" dirty="0">
                <a:solidFill>
                  <a:srgbClr val="000000"/>
                </a:solidFill>
              </a:rPr>
              <a:t>More recently, and as a direct consequence of the UNCRC more comprehensive and relevant legislation has been developed. </a:t>
            </a:r>
          </a:p>
          <a:p>
            <a:pPr lvl="0" algn="just">
              <a:defRPr sz="1800" b="0" i="0" u="none" strike="noStrike" kern="0" cap="none" spc="0" baseline="0">
                <a:solidFill>
                  <a:srgbClr val="000000"/>
                </a:solidFill>
                <a:uFillTx/>
              </a:defRPr>
            </a:pPr>
            <a:r>
              <a:rPr lang="en-GB" sz="900" b="1" dirty="0">
                <a:solidFill>
                  <a:srgbClr val="000000"/>
                </a:solidFill>
              </a:rPr>
              <a:t>Children Act 1989 </a:t>
            </a:r>
            <a:r>
              <a:rPr lang="en-GB" sz="900" dirty="0">
                <a:solidFill>
                  <a:srgbClr val="000000"/>
                </a:solidFill>
              </a:rPr>
              <a:t>– The aim of this Act is to ensure that all children are protected from harm, abuse or exploitations, and should these occur, a right to an inquiry.</a:t>
            </a:r>
          </a:p>
          <a:p>
            <a:pPr lvl="0" algn="just">
              <a:defRPr sz="1800" b="0" i="0" u="none" strike="noStrike" kern="0" cap="none" spc="0" baseline="0">
                <a:solidFill>
                  <a:srgbClr val="000000"/>
                </a:solidFill>
                <a:uFillTx/>
              </a:defRPr>
            </a:pPr>
            <a:r>
              <a:rPr lang="en-GB" sz="900" b="1" dirty="0">
                <a:solidFill>
                  <a:srgbClr val="000000"/>
                </a:solidFill>
              </a:rPr>
              <a:t>Protection of Children Act 1999 (POCA) </a:t>
            </a:r>
            <a:r>
              <a:rPr lang="en-GB" sz="900" dirty="0">
                <a:solidFill>
                  <a:srgbClr val="000000"/>
                </a:solidFill>
              </a:rPr>
              <a:t>– This Act was introduced to ensure no paedophiles were able to work with children.   </a:t>
            </a:r>
          </a:p>
          <a:p>
            <a:pPr lvl="0" algn="just">
              <a:defRPr sz="1800" b="0" i="0" u="none" strike="noStrike" kern="0" cap="none" spc="0" baseline="0">
                <a:solidFill>
                  <a:srgbClr val="000000"/>
                </a:solidFill>
                <a:uFillTx/>
              </a:defRPr>
            </a:pPr>
            <a:r>
              <a:rPr lang="en-GB" sz="900" b="1" dirty="0">
                <a:solidFill>
                  <a:srgbClr val="000000"/>
                </a:solidFill>
              </a:rPr>
              <a:t>Care Standards Act 2000 </a:t>
            </a:r>
            <a:r>
              <a:rPr lang="en-GB" sz="900" dirty="0">
                <a:solidFill>
                  <a:srgbClr val="000000"/>
                </a:solidFill>
              </a:rPr>
              <a:t>– Which is concerned with monitoring and regulating a variety of agencies/service providers within education, social care and domiciliary services. Ensuring a high standard of care for all. </a:t>
            </a:r>
          </a:p>
          <a:p>
            <a:pPr lvl="0" algn="just">
              <a:defRPr sz="1800" b="0" i="0" u="none" strike="noStrike" kern="0" cap="none" spc="0" baseline="0">
                <a:solidFill>
                  <a:srgbClr val="000000"/>
                </a:solidFill>
                <a:uFillTx/>
              </a:defRPr>
            </a:pPr>
            <a:r>
              <a:rPr lang="en-GB" sz="900" b="1" dirty="0">
                <a:solidFill>
                  <a:srgbClr val="000000"/>
                </a:solidFill>
              </a:rPr>
              <a:t>Children’s Commissioner for Wales Act 2001 </a:t>
            </a:r>
            <a:r>
              <a:rPr lang="en-GB" sz="900" dirty="0">
                <a:solidFill>
                  <a:srgbClr val="000000"/>
                </a:solidFill>
              </a:rPr>
              <a:t>– This Act is responsible for making sure that the rights of the child as set out in the UNCRC are upheld</a:t>
            </a:r>
          </a:p>
          <a:p>
            <a:pPr lvl="0" algn="just">
              <a:defRPr sz="1800" b="0" i="0" u="none" strike="noStrike" kern="0" cap="none" spc="0" baseline="0">
                <a:solidFill>
                  <a:srgbClr val="000000"/>
                </a:solidFill>
                <a:uFillTx/>
              </a:defRPr>
            </a:pPr>
            <a:r>
              <a:rPr lang="en-GB" sz="900" b="1" dirty="0">
                <a:solidFill>
                  <a:srgbClr val="000000"/>
                </a:solidFill>
              </a:rPr>
              <a:t>Special Educational Needs and Disability Act 2001 </a:t>
            </a:r>
            <a:r>
              <a:rPr lang="en-GB" sz="900" dirty="0">
                <a:solidFill>
                  <a:srgbClr val="000000"/>
                </a:solidFill>
              </a:rPr>
              <a:t>– This Act is about allowing every child, regardless of additional needs of disability are not discriminated against or disadvantaged.</a:t>
            </a:r>
          </a:p>
          <a:p>
            <a:pPr lvl="0" algn="just">
              <a:defRPr sz="1800" b="0" i="0" u="none" strike="noStrike" kern="0" cap="none" spc="0" baseline="0">
                <a:solidFill>
                  <a:srgbClr val="000000"/>
                </a:solidFill>
                <a:uFillTx/>
              </a:defRPr>
            </a:pPr>
            <a:r>
              <a:rPr lang="en-GB" sz="900" b="1" dirty="0">
                <a:solidFill>
                  <a:srgbClr val="000000"/>
                </a:solidFill>
              </a:rPr>
              <a:t>Children Act 2004 </a:t>
            </a:r>
            <a:r>
              <a:rPr lang="en-GB" sz="900" dirty="0">
                <a:solidFill>
                  <a:srgbClr val="000000"/>
                </a:solidFill>
              </a:rPr>
              <a:t>– This Act came into force as a result of the death of Victoria Climbié, where Lord Laming’s report found that there were 12 failings from health, police and social services. It was this Act that introduced ‘Multiagency working'. It was as a direct consequence of this that the Every Child Matters green paper was written.  It is vital to focus on the service that every child utilises in terms of protecting and maximising a child’s potential (Department of Education and Skills, 2003). </a:t>
            </a:r>
          </a:p>
          <a:p>
            <a:pPr lvl="0" algn="just">
              <a:defRPr sz="1800" b="0" i="0" u="none" strike="noStrike" kern="0" cap="none" spc="0" baseline="0">
                <a:solidFill>
                  <a:srgbClr val="000000"/>
                </a:solidFill>
                <a:uFillTx/>
              </a:defRPr>
            </a:pPr>
            <a:r>
              <a:rPr lang="en-GB" sz="900" b="1" dirty="0">
                <a:solidFill>
                  <a:srgbClr val="000000"/>
                </a:solidFill>
              </a:rPr>
              <a:t>Childcare Act 2006 </a:t>
            </a:r>
            <a:r>
              <a:rPr lang="en-GB" sz="900" dirty="0">
                <a:solidFill>
                  <a:srgbClr val="000000"/>
                </a:solidFill>
              </a:rPr>
              <a:t>– This Act sets out the duties of local authorities to provide sufficient and high-quality childcare. It reinforces the need for multiagency working as introduced in the Foundation Phase. </a:t>
            </a:r>
          </a:p>
          <a:p>
            <a:pPr lvl="0" algn="just">
              <a:defRPr sz="1800" b="0" i="0" u="none" strike="noStrike" kern="0" cap="none" spc="0" baseline="0">
                <a:solidFill>
                  <a:srgbClr val="000000"/>
                </a:solidFill>
                <a:uFillTx/>
              </a:defRPr>
            </a:pPr>
            <a:r>
              <a:rPr lang="en-GB" sz="900" b="1" dirty="0">
                <a:solidFill>
                  <a:srgbClr val="000000"/>
                </a:solidFill>
              </a:rPr>
              <a:t>Rights of Children and Young Persons (Wales) Measure 2011 </a:t>
            </a:r>
            <a:r>
              <a:rPr lang="en-GB" sz="900" dirty="0">
                <a:solidFill>
                  <a:srgbClr val="000000"/>
                </a:solidFill>
              </a:rPr>
              <a:t>-  This is important to us in Wales as it sets out the duty that is imposed on all Welsh Ministers, and the First Minister to consider the rights and obligations set out in the UNCRC. The UNCRC have to play a vital role when considering any new/proposed legislation/policies in Wales (Welsh Government, 2015)</a:t>
            </a:r>
          </a:p>
          <a:p>
            <a:pPr lvl="0" algn="just">
              <a:defRPr sz="1800" b="0" i="0" u="none" strike="noStrike" kern="0" cap="none" spc="0" baseline="0">
                <a:solidFill>
                  <a:srgbClr val="000000"/>
                </a:solidFill>
                <a:uFillTx/>
              </a:defRPr>
            </a:pPr>
            <a:r>
              <a:rPr lang="en-GB" sz="900" b="1" dirty="0">
                <a:solidFill>
                  <a:srgbClr val="000000"/>
                </a:solidFill>
              </a:rPr>
              <a:t>Social Services and Well-being (Wales) Act 2014 </a:t>
            </a:r>
            <a:r>
              <a:rPr lang="en-GB" sz="900" dirty="0">
                <a:solidFill>
                  <a:srgbClr val="000000"/>
                </a:solidFill>
              </a:rPr>
              <a:t>– This Act puts new duties on local authorities with regards to social care.</a:t>
            </a:r>
            <a:endParaRPr lang="en-GB" sz="900" dirty="0"/>
          </a:p>
        </p:txBody>
      </p:sp>
      <p:sp>
        <p:nvSpPr>
          <p:cNvPr id="48" name="TextBox 47">
            <a:extLst>
              <a:ext uri="{FF2B5EF4-FFF2-40B4-BE49-F238E27FC236}">
                <a16:creationId xmlns:a16="http://schemas.microsoft.com/office/drawing/2014/main" id="{2527A3D5-688E-4306-95BD-A780A874870A}"/>
              </a:ext>
            </a:extLst>
          </p:cNvPr>
          <p:cNvSpPr txBox="1"/>
          <p:nvPr/>
        </p:nvSpPr>
        <p:spPr>
          <a:xfrm>
            <a:off x="4249802" y="4227978"/>
            <a:ext cx="3809125" cy="2585323"/>
          </a:xfrm>
          <a:prstGeom prst="rect">
            <a:avLst/>
          </a:prstGeom>
          <a:solidFill>
            <a:schemeClr val="bg1">
              <a:lumMod val="85000"/>
            </a:schemeClr>
          </a:solidFill>
          <a:ln>
            <a:solidFill>
              <a:schemeClr val="tx1"/>
            </a:solidFill>
          </a:ln>
        </p:spPr>
        <p:txBody>
          <a:bodyPr wrap="square" rtlCol="0">
            <a:spAutoFit/>
          </a:bodyPr>
          <a:lstStyle/>
          <a:p>
            <a:pPr algn="ctr"/>
            <a:r>
              <a:rPr lang="en-GB" sz="900" b="1" u="sng" dirty="0"/>
              <a:t>Influences on children’s rights</a:t>
            </a:r>
          </a:p>
          <a:p>
            <a:pPr algn="just"/>
            <a:r>
              <a:rPr lang="en-GB" sz="900" b="1" dirty="0"/>
              <a:t>Eglantyne Jebb</a:t>
            </a:r>
            <a:r>
              <a:rPr lang="en-GB" sz="900" dirty="0"/>
              <a:t>, founder of Save the Children was the most influential individual with regards to children’s rights. She believed children’s rights should be at the forefront of everyone's agenda. Jebb (quoted on UNICEF 2018) “I believe we should claim certain rights of the children and labour for their universal recognition that everybody who comes into contact with children may be in a position to help”</a:t>
            </a:r>
          </a:p>
          <a:p>
            <a:pPr algn="just"/>
            <a:r>
              <a:rPr lang="en-GB" sz="900" b="1" dirty="0"/>
              <a:t>Thomas Coram</a:t>
            </a:r>
            <a:r>
              <a:rPr lang="en-GB" sz="900" dirty="0"/>
              <a:t>, founder of the Foundling Hospital in 1739. Thomas Coram “triumphed over prejudices of a society that tolerated child poverty and abandonment” (Coram, 2018).</a:t>
            </a:r>
          </a:p>
          <a:p>
            <a:pPr algn="just"/>
            <a:r>
              <a:rPr lang="en-GB" sz="900" dirty="0"/>
              <a:t>Maynard and Thomas (2009) note that </a:t>
            </a:r>
            <a:r>
              <a:rPr lang="en-GB" sz="900" b="1" dirty="0"/>
              <a:t>Janusz Korczak </a:t>
            </a:r>
            <a:r>
              <a:rPr lang="en-GB" sz="900" dirty="0"/>
              <a:t>was also a big advocate of children’s rights. As a paediatrician and pedagogue, his dedication and commitment to children were unquestionable. </a:t>
            </a:r>
          </a:p>
          <a:p>
            <a:pPr algn="just"/>
            <a:r>
              <a:rPr lang="en-GB" sz="900" b="1" dirty="0"/>
              <a:t>Charles Bruce</a:t>
            </a:r>
            <a:r>
              <a:rPr lang="en-GB" sz="900" dirty="0"/>
              <a:t>, founder of ‘Children’s Aid Society’ in 1853.</a:t>
            </a:r>
          </a:p>
          <a:p>
            <a:pPr algn="just"/>
            <a:r>
              <a:rPr lang="en-GB" sz="900" b="1" dirty="0"/>
              <a:t>Mary Carpenter </a:t>
            </a:r>
            <a:r>
              <a:rPr lang="en-GB" sz="900" dirty="0"/>
              <a:t>a social reformer in the 1850’s who was active in the fight against slavery and educational reform.</a:t>
            </a:r>
          </a:p>
          <a:p>
            <a:pPr algn="just"/>
            <a:r>
              <a:rPr lang="en-GB" sz="900" dirty="0"/>
              <a:t>Without the pioneering work of these individuals, children’s rights may not be so well represented today.</a:t>
            </a:r>
          </a:p>
        </p:txBody>
      </p:sp>
      <p:sp>
        <p:nvSpPr>
          <p:cNvPr id="49" name="TextBox 48">
            <a:extLst>
              <a:ext uri="{FF2B5EF4-FFF2-40B4-BE49-F238E27FC236}">
                <a16:creationId xmlns:a16="http://schemas.microsoft.com/office/drawing/2014/main" id="{1A655FC0-2E83-4C67-8A10-6359149B9000}"/>
              </a:ext>
            </a:extLst>
          </p:cNvPr>
          <p:cNvSpPr txBox="1"/>
          <p:nvPr/>
        </p:nvSpPr>
        <p:spPr>
          <a:xfrm>
            <a:off x="8218871" y="5701680"/>
            <a:ext cx="3876017" cy="1077218"/>
          </a:xfrm>
          <a:prstGeom prst="rect">
            <a:avLst/>
          </a:prstGeom>
          <a:solidFill>
            <a:srgbClr val="FF0000"/>
          </a:solidFill>
          <a:ln>
            <a:solidFill>
              <a:schemeClr val="tx1"/>
            </a:solidFill>
          </a:ln>
        </p:spPr>
        <p:txBody>
          <a:bodyPr wrap="square" rtlCol="0">
            <a:spAutoFit/>
          </a:bodyPr>
          <a:lstStyle/>
          <a:p>
            <a:pPr algn="ctr"/>
            <a:r>
              <a:rPr lang="en-GB" sz="1000" b="1" u="sng" dirty="0"/>
              <a:t>Giving children a voice</a:t>
            </a:r>
          </a:p>
          <a:p>
            <a:pPr algn="just"/>
            <a:r>
              <a:rPr lang="en-GB" sz="900" dirty="0"/>
              <a:t>Beckley (2012) notes that giving children the opportunity to actively participate allows them to practically express their rights and improves well being.  All children have a right to be heard without being discriminated against. All children have the right to be treated fairly by all who are involved in their care. Beckley (2012) also states that children feel included and valued when their opinions are recognised both in school and within the community.</a:t>
            </a:r>
          </a:p>
        </p:txBody>
      </p:sp>
      <p:sp>
        <p:nvSpPr>
          <p:cNvPr id="50" name="TextBox 49">
            <a:extLst>
              <a:ext uri="{FF2B5EF4-FFF2-40B4-BE49-F238E27FC236}">
                <a16:creationId xmlns:a16="http://schemas.microsoft.com/office/drawing/2014/main" id="{5845169E-8D59-4FFA-8A1C-E812716D9E09}"/>
              </a:ext>
            </a:extLst>
          </p:cNvPr>
          <p:cNvSpPr txBox="1"/>
          <p:nvPr/>
        </p:nvSpPr>
        <p:spPr>
          <a:xfrm>
            <a:off x="89659" y="4441176"/>
            <a:ext cx="3896415" cy="1169551"/>
          </a:xfrm>
          <a:prstGeom prst="rect">
            <a:avLst/>
          </a:prstGeom>
          <a:noFill/>
          <a:ln>
            <a:solidFill>
              <a:schemeClr val="tx1"/>
            </a:solidFill>
          </a:ln>
        </p:spPr>
        <p:txBody>
          <a:bodyPr wrap="square" rtlCol="0">
            <a:spAutoFit/>
          </a:bodyPr>
          <a:lstStyle/>
          <a:p>
            <a:pPr algn="ctr"/>
            <a:r>
              <a:rPr lang="en-GB" sz="1000" b="1" u="sng" dirty="0">
                <a:solidFill>
                  <a:srgbClr val="FF0000"/>
                </a:solidFill>
              </a:rPr>
              <a:t>4 Key Principles </a:t>
            </a:r>
            <a:r>
              <a:rPr lang="en-GB" sz="1000" b="1" u="sng" dirty="0" err="1">
                <a:solidFill>
                  <a:srgbClr val="FF0000"/>
                </a:solidFill>
              </a:rPr>
              <a:t>ot</a:t>
            </a:r>
            <a:r>
              <a:rPr lang="en-GB" sz="1000" b="1" u="sng" dirty="0">
                <a:solidFill>
                  <a:srgbClr val="FF0000"/>
                </a:solidFill>
              </a:rPr>
              <a:t> the UNCRC</a:t>
            </a:r>
          </a:p>
          <a:p>
            <a:pPr marL="171450" indent="-171450" algn="just">
              <a:buFont typeface="Arial" panose="020B0604020202020204" pitchFamily="34" charset="0"/>
              <a:buChar char="•"/>
            </a:pPr>
            <a:r>
              <a:rPr lang="en-GB" sz="1000" dirty="0">
                <a:solidFill>
                  <a:srgbClr val="FF0000"/>
                </a:solidFill>
              </a:rPr>
              <a:t>Non-discrimination</a:t>
            </a:r>
          </a:p>
          <a:p>
            <a:pPr marL="171450" indent="-171450" algn="just">
              <a:buFont typeface="Arial" panose="020B0604020202020204" pitchFamily="34" charset="0"/>
              <a:buChar char="•"/>
            </a:pPr>
            <a:r>
              <a:rPr lang="en-GB" sz="1000" dirty="0">
                <a:solidFill>
                  <a:srgbClr val="FF0000"/>
                </a:solidFill>
              </a:rPr>
              <a:t>The best interests of the child</a:t>
            </a:r>
          </a:p>
          <a:p>
            <a:pPr marL="171450" indent="-171450" algn="just">
              <a:buFont typeface="Arial" panose="020B0604020202020204" pitchFamily="34" charset="0"/>
              <a:buChar char="•"/>
            </a:pPr>
            <a:r>
              <a:rPr lang="en-GB" sz="1000" dirty="0">
                <a:solidFill>
                  <a:srgbClr val="FF0000"/>
                </a:solidFill>
              </a:rPr>
              <a:t>The right to life</a:t>
            </a:r>
          </a:p>
          <a:p>
            <a:pPr marL="171450" indent="-171450" algn="just">
              <a:buFont typeface="Arial" panose="020B0604020202020204" pitchFamily="34" charset="0"/>
              <a:buChar char="•"/>
            </a:pPr>
            <a:r>
              <a:rPr lang="en-GB" sz="1000" dirty="0">
                <a:solidFill>
                  <a:srgbClr val="FF0000"/>
                </a:solidFill>
              </a:rPr>
              <a:t>Survival and development; and respect for the views of the child</a:t>
            </a:r>
          </a:p>
          <a:p>
            <a:pPr algn="just"/>
            <a:r>
              <a:rPr lang="en-GB" sz="1000" dirty="0">
                <a:solidFill>
                  <a:srgbClr val="FF0000"/>
                </a:solidFill>
              </a:rPr>
              <a:t>			UNICEF (2018)</a:t>
            </a:r>
          </a:p>
          <a:p>
            <a:endParaRPr lang="en-GB" sz="1000" dirty="0"/>
          </a:p>
        </p:txBody>
      </p:sp>
      <p:sp>
        <p:nvSpPr>
          <p:cNvPr id="51" name="TextBox 50">
            <a:extLst>
              <a:ext uri="{FF2B5EF4-FFF2-40B4-BE49-F238E27FC236}">
                <a16:creationId xmlns:a16="http://schemas.microsoft.com/office/drawing/2014/main" id="{36CBE2E9-D64C-45A3-880E-EC6DE22DC44A}"/>
              </a:ext>
            </a:extLst>
          </p:cNvPr>
          <p:cNvSpPr txBox="1"/>
          <p:nvPr/>
        </p:nvSpPr>
        <p:spPr>
          <a:xfrm>
            <a:off x="89659" y="5470848"/>
            <a:ext cx="3899700" cy="1323439"/>
          </a:xfrm>
          <a:prstGeom prst="rect">
            <a:avLst/>
          </a:prstGeom>
          <a:solidFill>
            <a:schemeClr val="bg2">
              <a:lumMod val="50000"/>
            </a:schemeClr>
          </a:solidFill>
          <a:ln>
            <a:solidFill>
              <a:schemeClr val="tx1"/>
            </a:solidFill>
          </a:ln>
        </p:spPr>
        <p:txBody>
          <a:bodyPr wrap="square" rtlCol="0">
            <a:spAutoFit/>
          </a:bodyPr>
          <a:lstStyle/>
          <a:p>
            <a:pPr algn="ctr"/>
            <a:r>
              <a:rPr lang="en-GB" sz="1000" b="1" u="sng" dirty="0"/>
              <a:t>Why is the UNCRC important?</a:t>
            </a:r>
          </a:p>
          <a:p>
            <a:pPr algn="just"/>
            <a:r>
              <a:rPr lang="en-GB" sz="1000" dirty="0"/>
              <a:t>The UNCRC allows us to rethink the position of a child in today’s society. Every child, not only those with a nationality and a birth certificate, should be treated as a citizen (Invernizzi and Williams, 2007)</a:t>
            </a:r>
          </a:p>
          <a:p>
            <a:pPr algn="just"/>
            <a:r>
              <a:rPr lang="en-GB" sz="1000" b="1" dirty="0"/>
              <a:t>Citizenship</a:t>
            </a:r>
            <a:r>
              <a:rPr lang="en-GB" sz="1000" dirty="0"/>
              <a:t> means ensuring that every child has full respect and the implementation of their rights. This will, in turn, allow each individual to live a decent life and will enable them to participate effectively in the community.</a:t>
            </a:r>
          </a:p>
        </p:txBody>
      </p:sp>
      <p:sp>
        <p:nvSpPr>
          <p:cNvPr id="3" name="TextBox 2">
            <a:extLst>
              <a:ext uri="{FF2B5EF4-FFF2-40B4-BE49-F238E27FC236}">
                <a16:creationId xmlns:a16="http://schemas.microsoft.com/office/drawing/2014/main" id="{13C03411-8417-43B0-A28E-17C47B71770B}"/>
              </a:ext>
            </a:extLst>
          </p:cNvPr>
          <p:cNvSpPr txBox="1"/>
          <p:nvPr/>
        </p:nvSpPr>
        <p:spPr>
          <a:xfrm>
            <a:off x="4297182" y="265879"/>
            <a:ext cx="3648324" cy="400110"/>
          </a:xfrm>
          <a:prstGeom prst="rect">
            <a:avLst/>
          </a:prstGeom>
          <a:noFill/>
          <a:ln>
            <a:noFill/>
          </a:ln>
        </p:spPr>
        <p:txBody>
          <a:bodyPr wrap="square" rtlCol="0">
            <a:spAutoFit/>
          </a:bodyPr>
          <a:lstStyle/>
          <a:p>
            <a:pPr algn="ctr"/>
            <a:r>
              <a:rPr lang="en-GB" sz="1000" b="1" u="sng" dirty="0"/>
              <a:t>Parallel between Maslow’s Hierarchy of Needs theory and the UNCRC</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5" name="TextBox 8">
            <a:extLst>
              <a:ext uri="{FF2B5EF4-FFF2-40B4-BE49-F238E27FC236}">
                <a16:creationId xmlns:a16="http://schemas.microsoft.com/office/drawing/2014/main" id="{A4B551DE-01B3-4EFD-9739-EDC6356947BD}"/>
              </a:ext>
            </a:extLst>
          </p:cNvPr>
          <p:cNvSpPr txBox="1"/>
          <p:nvPr/>
        </p:nvSpPr>
        <p:spPr>
          <a:xfrm>
            <a:off x="43590" y="100594"/>
            <a:ext cx="3924678" cy="3693319"/>
          </a:xfrm>
          <a:prstGeom prst="rect">
            <a:avLst/>
          </a:prstGeom>
          <a:solidFill>
            <a:srgbClr val="C00000"/>
          </a:solidFill>
          <a:ln w="9528" cap="flat">
            <a:solidFill>
              <a:srgbClr val="000000"/>
            </a:solidFill>
            <a:prstDash val="solid"/>
            <a:miter/>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900" b="1" i="0" u="none" strike="noStrike" kern="1200" cap="none" spc="0" baseline="0" dirty="0">
              <a:solidFill>
                <a:schemeClr val="bg1"/>
              </a:solidFill>
              <a:uFillTx/>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900" b="1" dirty="0">
              <a:solidFill>
                <a:schemeClr val="bg1"/>
              </a:solidFill>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900" b="1" i="0" u="none" strike="noStrike" kern="1200" cap="none" spc="0" baseline="0" dirty="0">
              <a:solidFill>
                <a:schemeClr val="bg1"/>
              </a:solidFill>
              <a:uFillTx/>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900" b="1" dirty="0">
              <a:solidFill>
                <a:schemeClr val="bg1"/>
              </a:solidFill>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900" b="1" i="0" u="none" strike="noStrike" kern="1200" cap="none" spc="0" baseline="0" dirty="0">
              <a:solidFill>
                <a:schemeClr val="bg1"/>
              </a:solidFill>
              <a:uFillTx/>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900" b="1" dirty="0">
              <a:solidFill>
                <a:schemeClr val="bg1"/>
              </a:solidFill>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900" b="1" i="0" u="none" strike="noStrike" kern="1200" cap="none" spc="0" baseline="0" dirty="0">
              <a:solidFill>
                <a:schemeClr val="bg1"/>
              </a:solidFill>
              <a:uFillTx/>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i="0" u="none" strike="noStrike" kern="1200" cap="none" spc="0" baseline="0" dirty="0">
                <a:solidFill>
                  <a:schemeClr val="bg1"/>
                </a:solidFill>
                <a:uFillTx/>
                <a:latin typeface="Calibri"/>
              </a:rPr>
              <a:t>Article 2- The Convention applies to everyone whatever their race, religion, abilities, whatever they think or say and whatever type of family they come from, </a:t>
            </a:r>
            <a:r>
              <a:rPr lang="en-GB" sz="900" b="1" dirty="0">
                <a:solidFill>
                  <a:schemeClr val="bg1"/>
                </a:solidFill>
                <a:latin typeface="Calibri"/>
              </a:rPr>
              <a:t>(</a:t>
            </a:r>
            <a:r>
              <a:rPr lang="en-GB" sz="900" b="1" i="0" u="none" strike="noStrike" kern="1200" cap="none" spc="0" baseline="0" dirty="0">
                <a:solidFill>
                  <a:schemeClr val="bg1"/>
                </a:solidFill>
                <a:uFillTx/>
                <a:latin typeface="Calibri"/>
              </a:rPr>
              <a:t>Welsh Government, 2015).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dirty="0">
                <a:solidFill>
                  <a:schemeClr val="bg1"/>
                </a:solidFill>
                <a:uFillTx/>
                <a:latin typeface="Calibri"/>
              </a:rPr>
              <a:t>This article is all about ensuring that no child is discriminated against for any reason.</a:t>
            </a:r>
          </a:p>
          <a:p>
            <a:pPr algn="just">
              <a:defRPr sz="1800" b="0" i="0" u="none" strike="noStrike" kern="0" cap="none" spc="0" baseline="0">
                <a:solidFill>
                  <a:srgbClr val="000000"/>
                </a:solidFill>
                <a:uFillTx/>
              </a:defRPr>
            </a:pPr>
            <a:r>
              <a:rPr lang="en-GB" sz="900" b="1" i="0" u="none" strike="noStrike" kern="1200" cap="none" spc="0" baseline="0" dirty="0">
                <a:solidFill>
                  <a:schemeClr val="bg1"/>
                </a:solidFill>
                <a:uFillTx/>
                <a:latin typeface="Calibri"/>
              </a:rPr>
              <a:t>Article 3- All organisations concerned with children should work towards what is best or each child, </a:t>
            </a:r>
            <a:r>
              <a:rPr lang="en-GB" sz="900" b="1" dirty="0">
                <a:solidFill>
                  <a:schemeClr val="bg1"/>
                </a:solidFill>
              </a:rPr>
              <a:t>(Welsh Government, 2015). </a:t>
            </a:r>
            <a:endParaRPr lang="en-GB" sz="900" b="1" i="0" u="none" strike="noStrike" kern="1200" cap="none" spc="0" baseline="0" dirty="0">
              <a:solidFill>
                <a:schemeClr val="bg1"/>
              </a:solidFill>
              <a:uFillTx/>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dirty="0">
                <a:solidFill>
                  <a:schemeClr val="bg1"/>
                </a:solidFill>
                <a:uFillTx/>
                <a:latin typeface="Calibri"/>
              </a:rPr>
              <a:t>This article is about securing a multiagency approach to making sure the child’s best interests are met.</a:t>
            </a:r>
          </a:p>
          <a:p>
            <a:pPr algn="just">
              <a:defRPr sz="1800" b="0" i="0" u="none" strike="noStrike" kern="0" cap="none" spc="0" baseline="0">
                <a:solidFill>
                  <a:srgbClr val="000000"/>
                </a:solidFill>
                <a:uFillTx/>
              </a:defRPr>
            </a:pPr>
            <a:r>
              <a:rPr lang="en-GB" sz="900" b="1" i="0" u="none" strike="noStrike" kern="1200" cap="none" spc="0" baseline="0" dirty="0">
                <a:solidFill>
                  <a:schemeClr val="bg1"/>
                </a:solidFill>
                <a:uFillTx/>
                <a:latin typeface="Calibri"/>
              </a:rPr>
              <a:t>Article 6- All children have the right to life. Governments should ensure that children survive and develop healthily,</a:t>
            </a:r>
            <a:r>
              <a:rPr lang="en-GB" sz="900" b="1" dirty="0">
                <a:solidFill>
                  <a:schemeClr val="bg1"/>
                </a:solidFill>
              </a:rPr>
              <a:t> (Welsh Government, 2015).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dirty="0">
                <a:solidFill>
                  <a:schemeClr val="bg1"/>
                </a:solidFill>
                <a:uFillTx/>
                <a:latin typeface="Calibri"/>
              </a:rPr>
              <a:t>This is article is to do with protecting a child's life, and ensuring access to all relevant and necessary health and motional support</a:t>
            </a:r>
          </a:p>
          <a:p>
            <a:pPr algn="just">
              <a:defRPr sz="1800" b="0" i="0" u="none" strike="noStrike" kern="0" cap="none" spc="0" baseline="0">
                <a:solidFill>
                  <a:srgbClr val="000000"/>
                </a:solidFill>
                <a:uFillTx/>
              </a:defRPr>
            </a:pPr>
            <a:r>
              <a:rPr lang="en-GB" sz="900" b="1" i="0" u="none" strike="noStrike" kern="1200" cap="none" spc="0" baseline="0" dirty="0">
                <a:solidFill>
                  <a:schemeClr val="bg1"/>
                </a:solidFill>
                <a:uFillTx/>
                <a:latin typeface="Calibri"/>
              </a:rPr>
              <a:t>Article 12- Children have a right to say what they think should happen, when adults are making decisions that affect them, and to have their opinions </a:t>
            </a:r>
            <a:r>
              <a:rPr lang="en-GB" sz="900" b="1" dirty="0">
                <a:solidFill>
                  <a:schemeClr val="bg1"/>
                </a:solidFill>
                <a:latin typeface="Calibri"/>
              </a:rPr>
              <a:t>considered, </a:t>
            </a:r>
            <a:r>
              <a:rPr lang="en-GB" sz="900" b="1" dirty="0">
                <a:solidFill>
                  <a:schemeClr val="bg1"/>
                </a:solidFill>
              </a:rPr>
              <a:t>(Welsh Government, 2015).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dirty="0">
                <a:solidFill>
                  <a:schemeClr val="bg1"/>
                </a:solidFill>
                <a:uFillTx/>
                <a:latin typeface="Calibri"/>
              </a:rPr>
              <a:t>This article is all about making sure the child has a voice and can be heard with regards to what happens to them.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900" b="0" i="0" u="none" strike="noStrike" kern="1200" cap="none" spc="0" baseline="0" dirty="0">
              <a:solidFill>
                <a:schemeClr val="bg1"/>
              </a:solidFill>
              <a:uFillTx/>
              <a:latin typeface="Calibri"/>
            </a:endParaRPr>
          </a:p>
        </p:txBody>
      </p:sp>
      <p:cxnSp>
        <p:nvCxnSpPr>
          <p:cNvPr id="6" name="Straight Connector 5">
            <a:extLst>
              <a:ext uri="{FF2B5EF4-FFF2-40B4-BE49-F238E27FC236}">
                <a16:creationId xmlns:a16="http://schemas.microsoft.com/office/drawing/2014/main" id="{0EF00C39-C90F-4981-83CE-467F7CD8DCCD}"/>
              </a:ext>
            </a:extLst>
          </p:cNvPr>
          <p:cNvCxnSpPr/>
          <p:nvPr/>
        </p:nvCxnSpPr>
        <p:spPr>
          <a:xfrm>
            <a:off x="4035940" y="224458"/>
            <a:ext cx="0" cy="653337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DF2CCA1-13B3-4FBD-9F44-33AB2A63260C}"/>
              </a:ext>
            </a:extLst>
          </p:cNvPr>
          <p:cNvCxnSpPr/>
          <p:nvPr/>
        </p:nvCxnSpPr>
        <p:spPr>
          <a:xfrm>
            <a:off x="8104190" y="162314"/>
            <a:ext cx="0" cy="6533372"/>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8">
            <a:extLst>
              <a:ext uri="{FF2B5EF4-FFF2-40B4-BE49-F238E27FC236}">
                <a16:creationId xmlns:a16="http://schemas.microsoft.com/office/drawing/2014/main" id="{4DC4CC1D-06A7-466C-A344-31C5930FA7C0}"/>
              </a:ext>
            </a:extLst>
          </p:cNvPr>
          <p:cNvSpPr txBox="1"/>
          <p:nvPr/>
        </p:nvSpPr>
        <p:spPr>
          <a:xfrm>
            <a:off x="4103613" y="113802"/>
            <a:ext cx="3924675" cy="4801314"/>
          </a:xfrm>
          <a:prstGeom prst="rect">
            <a:avLst/>
          </a:prstGeom>
          <a:solidFill>
            <a:schemeClr val="bg2">
              <a:lumMod val="90000"/>
            </a:schemeClr>
          </a:solidFill>
          <a:ln w="9528" cap="flat">
            <a:solidFill>
              <a:srgbClr val="000000"/>
            </a:solidFill>
            <a:prstDash val="solid"/>
            <a:miter/>
          </a:ln>
        </p:spPr>
        <p:txBody>
          <a:bodyPr vert="horz" wrap="square" lIns="91440" tIns="45720" rIns="91440" bIns="45720" anchor="t" anchorCtr="0" compatLnSpc="1">
            <a:spAutoFit/>
          </a:bodyPr>
          <a:lstStyle/>
          <a:p>
            <a:pPr lvl="0" algn="just">
              <a:defRPr sz="1800" b="0" i="0" u="none" strike="noStrike" kern="0" cap="none" spc="0" baseline="0">
                <a:solidFill>
                  <a:srgbClr val="000000"/>
                </a:solidFill>
                <a:uFillTx/>
              </a:defRPr>
            </a:pPr>
            <a:r>
              <a:rPr lang="en-GB" sz="900" b="1" i="0" u="none" strike="noStrike" kern="1200" cap="none" spc="0" baseline="0" dirty="0">
                <a:solidFill>
                  <a:srgbClr val="000000"/>
                </a:solidFill>
                <a:uFillTx/>
                <a:latin typeface="Calibri"/>
              </a:rPr>
              <a:t>Article 24 -  Children have a right to good quality health care and to clean water, nutritious food a</a:t>
            </a:r>
            <a:r>
              <a:rPr lang="en-GB" sz="900" b="1" dirty="0">
                <a:solidFill>
                  <a:srgbClr val="000000"/>
                </a:solidFill>
                <a:latin typeface="Calibri"/>
              </a:rPr>
              <a:t>nd a clean environment so that they will stay healthy. Rich countries should help poorer countries achieve this. </a:t>
            </a:r>
            <a:r>
              <a:rPr lang="en-GB" sz="900" b="1" dirty="0"/>
              <a:t>(Welsh Government, 2015).</a:t>
            </a:r>
            <a:r>
              <a:rPr lang="en-GB" sz="900" b="1" dirty="0">
                <a:solidFill>
                  <a:srgbClr val="000000"/>
                </a:solidFill>
                <a:latin typeface="Calibri"/>
              </a:rPr>
              <a: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dirty="0">
                <a:solidFill>
                  <a:srgbClr val="000000"/>
                </a:solidFill>
                <a:latin typeface="Calibri"/>
              </a:rPr>
              <a:t>Anybody with access to children has a duty of care to ensure this right is met. There are many initiatives in place within Wales that support this right. For example;</a:t>
            </a:r>
          </a:p>
          <a:p>
            <a:pPr marL="171450" marR="0" lvl="0" indent="-171450" algn="just"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900" dirty="0">
                <a:solidFill>
                  <a:srgbClr val="000000"/>
                </a:solidFill>
                <a:latin typeface="Calibri"/>
              </a:rPr>
              <a:t>The introduction of breakfast clubs in 2004. All Local Authorities must provide schools with free breakfasts if the school requests them and every child is entitled to free breakfast if attending a maintained school, Welsh Government (2015)</a:t>
            </a:r>
          </a:p>
          <a:p>
            <a:pPr marL="171450" marR="0" lvl="0" indent="-171450" algn="just"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900" dirty="0">
                <a:solidFill>
                  <a:srgbClr val="000000"/>
                </a:solidFill>
                <a:latin typeface="Calibri"/>
              </a:rPr>
              <a:t>Free school meals if parent(s) are on low income. Free school meals are available to any child in full-time education and meets the criteria, Welsh Government (2014)</a:t>
            </a:r>
          </a:p>
          <a:p>
            <a:pPr marL="171450" marR="0" lvl="0" indent="-171450" algn="just"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900" dirty="0">
                <a:solidFill>
                  <a:srgbClr val="000000"/>
                </a:solidFill>
                <a:latin typeface="Calibri"/>
              </a:rPr>
              <a:t>The design to smile initiative. A national oral health improvement programmes to improve the dental health of children in Wales, Welsh Government (2016)</a:t>
            </a:r>
          </a:p>
          <a:p>
            <a:pPr marL="171450" marR="0" lvl="0" indent="-171450" algn="just"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900" dirty="0">
                <a:solidFill>
                  <a:srgbClr val="000000"/>
                </a:solidFill>
                <a:latin typeface="Calibri"/>
              </a:rPr>
              <a:t>Free healthcare, prescriptions and dental treatment</a:t>
            </a:r>
          </a:p>
          <a:p>
            <a:pPr marL="171450" marR="0" lvl="0" indent="-171450" algn="just"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900" dirty="0">
                <a:solidFill>
                  <a:srgbClr val="000000"/>
                </a:solidFill>
                <a:latin typeface="Calibri"/>
              </a:rPr>
              <a:t>Introduction of initiatives like shelter Cymru, Families First and Flying start. Flying start is a top priority for tackling poverty in Wales, (Welsh Government, 2017)</a:t>
            </a:r>
          </a:p>
          <a:p>
            <a:pPr marL="171450" marR="0" lvl="0" indent="-171450" algn="just"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900" dirty="0">
                <a:solidFill>
                  <a:srgbClr val="000000"/>
                </a:solidFill>
                <a:latin typeface="Calibri"/>
              </a:rPr>
              <a:t>Action for Children, who have been working towards supporting vulnerable families and children to reach their full potential</a:t>
            </a:r>
          </a:p>
          <a:p>
            <a:pPr marL="171450" marR="0" lvl="0" indent="-171450" algn="just"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900" dirty="0">
                <a:solidFill>
                  <a:srgbClr val="000000"/>
                </a:solidFill>
                <a:latin typeface="Calibri"/>
              </a:rPr>
              <a:t>Food banks</a:t>
            </a:r>
          </a:p>
          <a:p>
            <a:pPr marR="0" lvl="0" algn="just"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sz="900" dirty="0">
                <a:solidFill>
                  <a:srgbClr val="000000"/>
                </a:solidFill>
                <a:latin typeface="Calibri"/>
              </a:rPr>
              <a:t>In practice, policies that are relevant are; sun protection policy, asthma policy, healthy eating and keeping fit policy, smoke free policy, health safety and welfare policy, healthy eating and keeping fit policy, medication policy, child protection/ safeguarding policy.</a:t>
            </a:r>
          </a:p>
          <a:p>
            <a:pPr lvl="0" algn="just">
              <a:defRPr sz="1800" b="0" i="0" u="none" strike="noStrike" kern="0" cap="none" spc="0" baseline="0">
                <a:solidFill>
                  <a:srgbClr val="000000"/>
                </a:solidFill>
                <a:uFillTx/>
              </a:defRPr>
            </a:pPr>
            <a:r>
              <a:rPr lang="en-GB" sz="900" b="1" i="0" u="none" strike="noStrike" kern="1200" cap="none" spc="0" baseline="0" dirty="0">
                <a:solidFill>
                  <a:srgbClr val="000000"/>
                </a:solidFill>
                <a:uFillTx/>
                <a:latin typeface="Calibri"/>
              </a:rPr>
              <a:t>Article 26 – The government should provide extra money for the children of families in need, </a:t>
            </a:r>
            <a:r>
              <a:rPr lang="en-GB" sz="900" b="1" dirty="0"/>
              <a:t>(Welsh Government, 2015). </a:t>
            </a:r>
            <a:endParaRPr lang="en-GB" sz="900" b="1" i="0" u="none" strike="noStrike" kern="1200" cap="none" spc="0" baseline="0" dirty="0">
              <a:solidFill>
                <a:srgbClr val="000000"/>
              </a:solidFill>
              <a:uFillTx/>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dirty="0">
                <a:solidFill>
                  <a:srgbClr val="000000"/>
                </a:solidFill>
                <a:latin typeface="Calibri"/>
              </a:rPr>
              <a:t>The Welsh Government offer a range of financial support benefits to help provide support for families in need. These include Universal Credit, Job Seekers allowance, Working Tax Credits, Child Benefit, Child Tax Credit, Housing benefit, Healthy Start Scheme and Council Tax reduction. Practitioners can advise.</a:t>
            </a:r>
            <a:endParaRPr lang="en-GB" sz="900" i="0" u="none" strike="noStrike" kern="1200" cap="none" spc="0" baseline="0" dirty="0">
              <a:solidFill>
                <a:srgbClr val="000000"/>
              </a:solidFill>
              <a:uFillTx/>
              <a:latin typeface="Calibri"/>
            </a:endParaRPr>
          </a:p>
        </p:txBody>
      </p:sp>
      <p:sp>
        <p:nvSpPr>
          <p:cNvPr id="9" name="TextBox 8">
            <a:extLst>
              <a:ext uri="{FF2B5EF4-FFF2-40B4-BE49-F238E27FC236}">
                <a16:creationId xmlns:a16="http://schemas.microsoft.com/office/drawing/2014/main" id="{ED5E3DC6-DB9A-465E-B08B-70AED5D1094A}"/>
              </a:ext>
            </a:extLst>
          </p:cNvPr>
          <p:cNvSpPr txBox="1"/>
          <p:nvPr/>
        </p:nvSpPr>
        <p:spPr>
          <a:xfrm>
            <a:off x="8174022" y="100594"/>
            <a:ext cx="3924675" cy="5524589"/>
          </a:xfrm>
          <a:prstGeom prst="rect">
            <a:avLst/>
          </a:prstGeom>
          <a:solidFill>
            <a:srgbClr val="C00000"/>
          </a:solidFill>
          <a:ln w="9528" cap="flat">
            <a:solidFill>
              <a:srgbClr val="000000"/>
            </a:solidFill>
            <a:prstDash val="solid"/>
            <a:miter/>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u="sng" dirty="0">
                <a:solidFill>
                  <a:srgbClr val="000000"/>
                </a:solidFill>
                <a:latin typeface="Calibri"/>
              </a:rPr>
              <a:t>Other important Legislation, Policies and Regulatory Bodies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dirty="0">
                <a:solidFill>
                  <a:srgbClr val="000000"/>
                </a:solidFill>
                <a:latin typeface="Calibri"/>
              </a:rPr>
              <a:t>The All Wales Child Protection Procedures (AWCPP) 2008- </a:t>
            </a:r>
            <a:r>
              <a:rPr lang="en-GB" sz="900" dirty="0">
                <a:solidFill>
                  <a:srgbClr val="000000"/>
                </a:solidFill>
                <a:latin typeface="Calibri"/>
              </a:rPr>
              <a:t>This set of procedures is set out to help guide and advise on all aspects of Child protection practices across Wales. It provides clear information on making referrals, signs, symptoms, plans etc. To back up the UNCRC, this set of procedures is centred around the idea that every child should be protected form harm, and that it is the responsibility of all practitioners and agencies to ensure this happens.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dirty="0">
                <a:solidFill>
                  <a:srgbClr val="000000"/>
                </a:solidFill>
                <a:latin typeface="Calibri"/>
              </a:rPr>
              <a:t>Children’s Commissioner for Wales- </a:t>
            </a:r>
            <a:r>
              <a:rPr lang="en-GB" sz="900" dirty="0">
                <a:solidFill>
                  <a:srgbClr val="000000"/>
                </a:solidFill>
                <a:latin typeface="Calibri"/>
              </a:rPr>
              <a:t>As a direct result of the Waterhouse report 2000 (Inquiry into child abuse in Children's care homes in North Wales), Sir Ronald Waterhouse recommended creating the post of Children’s Commissioner for Wales. The necessary legislation was passed by the Government and The Children’s Commissioner for Wales Act 2001 was established. As a result, Wales had it’s very first Children’s commissioner for Wales in Peter Clarke. The current Commissioner for Wales is Sally Holland. The aim of this role is to publicise the importance of children’s rights and to investigate decisions made by public bodies in Wales that affect children's rights. The commissioner also helps children to find out about their rights, listens to what’s important to children, influences government and other bodies on decision making involving children’s rights and speaks up for children’s rights, constantly making sure the child’s voice is heard.</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dirty="0">
                <a:solidFill>
                  <a:srgbClr val="000000"/>
                </a:solidFill>
                <a:latin typeface="Calibri"/>
              </a:rPr>
              <a:t>Data Protection and GDPR- </a:t>
            </a:r>
            <a:r>
              <a:rPr lang="en-GB" sz="900" dirty="0">
                <a:solidFill>
                  <a:srgbClr val="000000"/>
                </a:solidFill>
                <a:latin typeface="Calibri"/>
              </a:rPr>
              <a:t>These regulations are concerned with the handling, storing, sharing and disposal of individuals personal information,  ensuring every individual’s privacy is maintained. All service providers have a legal obligation to adhere to these regulations.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dirty="0">
                <a:solidFill>
                  <a:srgbClr val="000000"/>
                </a:solidFill>
                <a:latin typeface="Calibri"/>
              </a:rPr>
              <a:t>Care Inspectorate Wales (CIW)- </a:t>
            </a:r>
            <a:r>
              <a:rPr lang="en-GB" sz="900" dirty="0">
                <a:solidFill>
                  <a:srgbClr val="000000"/>
                </a:solidFill>
                <a:latin typeface="Calibri"/>
              </a:rPr>
              <a:t>This is the National body responsible for inspecting the quality of childcare and social services in Wales. The Regulation and Inspection of Social Care (Wales) Act 2016 supports the Social Services and Well-being (Wales) Act 2014 in ensuring the rights of people using these services are met.</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dirty="0">
                <a:solidFill>
                  <a:srgbClr val="000000"/>
                </a:solidFill>
                <a:latin typeface="Calibri"/>
              </a:rPr>
              <a:t>Estyn- </a:t>
            </a:r>
            <a:r>
              <a:rPr lang="en-GB" sz="900" dirty="0">
                <a:solidFill>
                  <a:srgbClr val="000000"/>
                </a:solidFill>
                <a:latin typeface="Calibri"/>
              </a:rPr>
              <a:t>Estyn is the education and training inspectorate for Wales, their aim is to support education providers in maintaining high standards of education in Wales.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dirty="0">
                <a:solidFill>
                  <a:srgbClr val="000000"/>
                </a:solidFill>
                <a:latin typeface="Calibri"/>
              </a:rPr>
              <a:t>Foundation Phase- </a:t>
            </a:r>
            <a:r>
              <a:rPr lang="en-GB" sz="900" dirty="0">
                <a:solidFill>
                  <a:srgbClr val="000000"/>
                </a:solidFill>
                <a:latin typeface="Calibri"/>
              </a:rPr>
              <a:t>This is the statutory National curriculum for Wales for 3-7 year olds, this sets out what can be taught</a:t>
            </a:r>
            <a:r>
              <a:rPr lang="en-GB" sz="900" b="1" dirty="0">
                <a:solidFill>
                  <a:srgbClr val="000000"/>
                </a:solidFill>
                <a:latin typeface="Calibri"/>
              </a:rPr>
              <a:t>.</a:t>
            </a:r>
          </a:p>
          <a:p>
            <a:pPr algn="just">
              <a:defRPr sz="1800" b="0" i="0" u="none" strike="noStrike" kern="0" cap="none" spc="0" baseline="0">
                <a:solidFill>
                  <a:srgbClr val="000000"/>
                </a:solidFill>
                <a:uFillTx/>
              </a:defRPr>
            </a:pPr>
            <a:r>
              <a:rPr lang="en-GB" sz="900" b="1" dirty="0">
                <a:solidFill>
                  <a:srgbClr val="000000"/>
                </a:solidFill>
              </a:rPr>
              <a:t>Working together under Children Act 2004 – </a:t>
            </a:r>
            <a:r>
              <a:rPr lang="en-GB" sz="900" dirty="0">
                <a:solidFill>
                  <a:srgbClr val="000000"/>
                </a:solidFill>
              </a:rPr>
              <a:t>a document that sets out how agencies and individuals should work together to promote a child’s well-being.</a:t>
            </a:r>
            <a:endParaRPr lang="en-GB" sz="900" dirty="0">
              <a:solidFill>
                <a:srgbClr val="000000"/>
              </a:solidFill>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dirty="0">
                <a:solidFill>
                  <a:srgbClr val="000000"/>
                </a:solidFill>
                <a:latin typeface="Calibri"/>
              </a:rPr>
              <a:t>Social Care Wales-  </a:t>
            </a:r>
            <a:r>
              <a:rPr lang="en-GB" sz="900" dirty="0">
                <a:solidFill>
                  <a:srgbClr val="000000"/>
                </a:solidFill>
                <a:latin typeface="Calibri"/>
              </a:rPr>
              <a:t>Social Care Wales work towards the improvement and quality of care and support that the people of Wales experience.</a:t>
            </a:r>
            <a:endParaRPr lang="en-GB" sz="1100" dirty="0">
              <a:solidFill>
                <a:srgbClr val="000000"/>
              </a:solidFill>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000000"/>
              </a:solidFill>
              <a:uFillTx/>
              <a:latin typeface="Calibri"/>
            </a:endParaRPr>
          </a:p>
        </p:txBody>
      </p:sp>
      <p:sp>
        <p:nvSpPr>
          <p:cNvPr id="2" name="TextBox 1">
            <a:extLst>
              <a:ext uri="{FF2B5EF4-FFF2-40B4-BE49-F238E27FC236}">
                <a16:creationId xmlns:a16="http://schemas.microsoft.com/office/drawing/2014/main" id="{E4881822-7C22-4E59-A911-470F7BF90602}"/>
              </a:ext>
            </a:extLst>
          </p:cNvPr>
          <p:cNvSpPr txBox="1"/>
          <p:nvPr/>
        </p:nvSpPr>
        <p:spPr>
          <a:xfrm>
            <a:off x="33387" y="3718679"/>
            <a:ext cx="3924678" cy="3139321"/>
          </a:xfrm>
          <a:prstGeom prst="rect">
            <a:avLst/>
          </a:prstGeom>
          <a:solidFill>
            <a:schemeClr val="bg2">
              <a:lumMod val="90000"/>
            </a:schemeClr>
          </a:solidFill>
          <a:ln>
            <a:solidFill>
              <a:schemeClr val="tx1"/>
            </a:solidFill>
          </a:ln>
        </p:spPr>
        <p:txBody>
          <a:bodyPr wrap="square" rtlCol="0">
            <a:spAutoFit/>
          </a:bodyPr>
          <a:lstStyle/>
          <a:p>
            <a:pPr lvl="0" algn="ctr">
              <a:defRPr sz="1800" b="0" i="0" u="none" strike="noStrike" kern="0" cap="none" spc="0" baseline="0">
                <a:solidFill>
                  <a:srgbClr val="000000"/>
                </a:solidFill>
                <a:uFillTx/>
              </a:defRPr>
            </a:pPr>
            <a:r>
              <a:rPr lang="en-GB" sz="900" b="1" u="sng" dirty="0">
                <a:solidFill>
                  <a:srgbClr val="000000"/>
                </a:solidFill>
              </a:rPr>
              <a:t>Other articles</a:t>
            </a:r>
          </a:p>
          <a:p>
            <a:pPr algn="just">
              <a:defRPr sz="1800" b="0" i="0" u="none" strike="noStrike" kern="0" cap="none" spc="0" baseline="0">
                <a:solidFill>
                  <a:srgbClr val="000000"/>
                </a:solidFill>
                <a:uFillTx/>
              </a:defRPr>
            </a:pPr>
            <a:r>
              <a:rPr lang="en-GB" sz="900" b="1" dirty="0">
                <a:solidFill>
                  <a:srgbClr val="000000"/>
                </a:solidFill>
              </a:rPr>
              <a:t>Article 16 – Children have a right to privacy. The law should protect them from attacks against their way of life, their good name, their families name and their homes</a:t>
            </a:r>
            <a:r>
              <a:rPr lang="en-GB" sz="900" b="1" dirty="0"/>
              <a:t>, (Welsh Government, 2015). </a:t>
            </a:r>
          </a:p>
          <a:p>
            <a:pPr lvl="0" algn="just">
              <a:defRPr sz="1800" b="0" i="0" u="none" strike="noStrike" kern="0" cap="none" spc="0" baseline="0">
                <a:solidFill>
                  <a:srgbClr val="000000"/>
                </a:solidFill>
                <a:uFillTx/>
              </a:defRPr>
            </a:pPr>
            <a:r>
              <a:rPr lang="en-GB" sz="900" dirty="0">
                <a:solidFill>
                  <a:srgbClr val="000000"/>
                </a:solidFill>
              </a:rPr>
              <a:t>This article is about maintaining confidentiality at all times. Only acquiring information that is relevant, ensuring that all information is stored, shared, and destroyed effectively. Sharing information must only be done with relevant people. In practice, relevant policies are; Confidentiality and data protection policy/GDPR policy, whistleblowing policy, digital images policy, e-safety policy, nappy changing policy, safeguarding/ child protection policy, compliments and complaints policy and additional needs policy.  </a:t>
            </a:r>
          </a:p>
          <a:p>
            <a:pPr lvl="0" algn="just">
              <a:defRPr sz="1800" b="0" i="0" u="none" strike="noStrike" kern="0" cap="none" spc="0" baseline="0">
                <a:solidFill>
                  <a:srgbClr val="000000"/>
                </a:solidFill>
                <a:uFillTx/>
              </a:defRPr>
            </a:pPr>
            <a:r>
              <a:rPr lang="en-GB" sz="900" b="1" dirty="0">
                <a:solidFill>
                  <a:srgbClr val="000000"/>
                </a:solidFill>
              </a:rPr>
              <a:t>Article 19 – Governments should ensure that all children are properly cared for, and protect them from violence, abuse, neglect by their parents or anyone else who looks after them, </a:t>
            </a:r>
            <a:r>
              <a:rPr lang="en-GB" sz="900" b="1" dirty="0"/>
              <a:t>(Welsh Government, 2015). </a:t>
            </a:r>
            <a:endParaRPr lang="en-GB" sz="900" b="1" dirty="0">
              <a:solidFill>
                <a:srgbClr val="000000"/>
              </a:solidFill>
            </a:endParaRPr>
          </a:p>
          <a:p>
            <a:pPr lvl="0" algn="just">
              <a:defRPr sz="1800" b="0" i="0" u="none" strike="noStrike" kern="0" cap="none" spc="0" baseline="0">
                <a:solidFill>
                  <a:srgbClr val="000000"/>
                </a:solidFill>
                <a:uFillTx/>
              </a:defRPr>
            </a:pPr>
            <a:r>
              <a:rPr lang="en-GB" sz="900" dirty="0">
                <a:solidFill>
                  <a:srgbClr val="000000"/>
                </a:solidFill>
              </a:rPr>
              <a:t>This article is about making certain that all service providers/ carers/ health professionals/ teachers, maintain their duty of care to every child. Assessing and observing children will allow early identification if any signs of abuse, violence or neglect are apparent.</a:t>
            </a:r>
          </a:p>
          <a:p>
            <a:pPr algn="just">
              <a:defRPr sz="1800" b="0" i="0" u="none" strike="noStrike" kern="0" cap="none" spc="0" baseline="0">
                <a:solidFill>
                  <a:srgbClr val="000000"/>
                </a:solidFill>
                <a:uFillTx/>
              </a:defRPr>
            </a:pPr>
            <a:r>
              <a:rPr lang="en-GB" sz="900" dirty="0">
                <a:solidFill>
                  <a:srgbClr val="000000"/>
                </a:solidFill>
              </a:rPr>
              <a:t>In practice, relevant policies are; Safeguarding/child protection policies, prevent children from wandering/lost child policy, transporting child policy, leaving and protecting children policy, health, safety and welfare policy and promoting positive behaviour policy.</a:t>
            </a:r>
          </a:p>
        </p:txBody>
      </p:sp>
      <p:sp>
        <p:nvSpPr>
          <p:cNvPr id="3" name="TextBox 2">
            <a:extLst>
              <a:ext uri="{FF2B5EF4-FFF2-40B4-BE49-F238E27FC236}">
                <a16:creationId xmlns:a16="http://schemas.microsoft.com/office/drawing/2014/main" id="{22919902-40DF-494D-98DD-4BA6C3CB5DAB}"/>
              </a:ext>
            </a:extLst>
          </p:cNvPr>
          <p:cNvSpPr txBox="1"/>
          <p:nvPr/>
        </p:nvSpPr>
        <p:spPr>
          <a:xfrm>
            <a:off x="8174022" y="5380672"/>
            <a:ext cx="3936815" cy="1477328"/>
          </a:xfrm>
          <a:prstGeom prst="rect">
            <a:avLst/>
          </a:prstGeom>
          <a:solidFill>
            <a:schemeClr val="tx1"/>
          </a:solidFill>
        </p:spPr>
        <p:txBody>
          <a:bodyPr wrap="square" rtlCol="0">
            <a:spAutoFit/>
          </a:bodyPr>
          <a:lstStyle/>
          <a:p>
            <a:pPr algn="ctr"/>
            <a:r>
              <a:rPr lang="en-GB" sz="900" b="1" u="sng" dirty="0">
                <a:solidFill>
                  <a:schemeClr val="bg1"/>
                </a:solidFill>
              </a:rPr>
              <a:t>What is Citizenship?</a:t>
            </a:r>
          </a:p>
          <a:p>
            <a:pPr algn="just"/>
            <a:r>
              <a:rPr lang="en-GB" sz="900" b="1" dirty="0">
                <a:solidFill>
                  <a:schemeClr val="bg1"/>
                </a:solidFill>
              </a:rPr>
              <a:t>Collins (2008) believes that educating children on citizenship is about helping them to understand what their rights and responsibilities are and how to function within and play an active part successfully in our society. If we are able to impart the correct message to children they will be able to recognise self-worth, understand every individual is different, recognise right from wrong, make informed choices, understand their rights, recognise we live in a multicultural society where we are all equal, help others realise their potential, understand that we can learn from others and appreciate other peoples opinions. </a:t>
            </a:r>
          </a:p>
        </p:txBody>
      </p:sp>
      <p:sp>
        <p:nvSpPr>
          <p:cNvPr id="4" name="TextBox 3">
            <a:extLst>
              <a:ext uri="{FF2B5EF4-FFF2-40B4-BE49-F238E27FC236}">
                <a16:creationId xmlns:a16="http://schemas.microsoft.com/office/drawing/2014/main" id="{0C8D4F15-B68C-43CA-BBEC-74C7B3D3F381}"/>
              </a:ext>
            </a:extLst>
          </p:cNvPr>
          <p:cNvSpPr txBox="1"/>
          <p:nvPr/>
        </p:nvSpPr>
        <p:spPr>
          <a:xfrm>
            <a:off x="4102547" y="4915116"/>
            <a:ext cx="3926805" cy="1892826"/>
          </a:xfrm>
          <a:prstGeom prst="rect">
            <a:avLst/>
          </a:prstGeom>
          <a:solidFill>
            <a:srgbClr val="FF9797"/>
          </a:solidFill>
          <a:ln>
            <a:solidFill>
              <a:schemeClr val="tx1"/>
            </a:solidFill>
          </a:ln>
        </p:spPr>
        <p:txBody>
          <a:bodyPr wrap="square" rtlCol="0">
            <a:spAutoFit/>
          </a:bodyPr>
          <a:lstStyle/>
          <a:p>
            <a:pPr algn="ctr"/>
            <a:r>
              <a:rPr lang="en-GB" sz="900" b="1" u="sng" dirty="0"/>
              <a:t>Welsh Government Aims</a:t>
            </a:r>
          </a:p>
          <a:p>
            <a:r>
              <a:rPr lang="en-GB" sz="900" dirty="0"/>
              <a:t>There are 7 core aims as set out by the Welsh Government concerned with children’s rights in Wales. Welsh Government aims to ensure all children;</a:t>
            </a:r>
          </a:p>
          <a:p>
            <a:pPr marL="171450" indent="-171450">
              <a:buFont typeface="Wingdings" panose="05000000000000000000" pitchFamily="2" charset="2"/>
              <a:buChar char="§"/>
            </a:pPr>
            <a:r>
              <a:rPr lang="en-GB" sz="900" dirty="0"/>
              <a:t>receive an excellent start in life</a:t>
            </a:r>
          </a:p>
          <a:p>
            <a:pPr marL="171450" indent="-171450">
              <a:buFont typeface="Wingdings" panose="05000000000000000000" pitchFamily="2" charset="2"/>
              <a:buChar char="§"/>
            </a:pPr>
            <a:r>
              <a:rPr lang="en-GB" sz="900" dirty="0"/>
              <a:t>are given a full education with excellent learning opportunities</a:t>
            </a:r>
          </a:p>
          <a:p>
            <a:pPr marL="171450" indent="-171450">
              <a:buFont typeface="Wingdings" panose="05000000000000000000" pitchFamily="2" charset="2"/>
              <a:buChar char="§"/>
            </a:pPr>
            <a:r>
              <a:rPr lang="en-GB" sz="900" dirty="0"/>
              <a:t>experience a healthy life free from harm, victimisation or being exploited</a:t>
            </a:r>
          </a:p>
          <a:p>
            <a:pPr marL="171450" indent="-171450">
              <a:buFont typeface="Wingdings" panose="05000000000000000000" pitchFamily="2" charset="2"/>
              <a:buChar char="§"/>
            </a:pPr>
            <a:r>
              <a:rPr lang="en-GB" sz="900" dirty="0"/>
              <a:t>have sport, play, leisure and cultural activities available to them</a:t>
            </a:r>
          </a:p>
          <a:p>
            <a:pPr marL="171450" indent="-171450">
              <a:buFont typeface="Wingdings" panose="05000000000000000000" pitchFamily="2" charset="2"/>
              <a:buChar char="§"/>
            </a:pPr>
            <a:r>
              <a:rPr lang="en-GB" sz="900" dirty="0"/>
              <a:t>are respected, listened to and recognised </a:t>
            </a:r>
          </a:p>
          <a:p>
            <a:pPr marL="171450" indent="-171450">
              <a:buFont typeface="Wingdings" panose="05000000000000000000" pitchFamily="2" charset="2"/>
              <a:buChar char="§"/>
            </a:pPr>
            <a:r>
              <a:rPr lang="en-GB" sz="900" dirty="0"/>
              <a:t>Live in a home, within a community that is safe and secure and promotes well-being</a:t>
            </a:r>
          </a:p>
          <a:p>
            <a:pPr marL="171450" indent="-171450">
              <a:buFont typeface="Wingdings" panose="05000000000000000000" pitchFamily="2" charset="2"/>
              <a:buChar char="§"/>
            </a:pPr>
            <a:r>
              <a:rPr lang="en-GB" sz="900" dirty="0"/>
              <a:t>Are not disadvantaged by poverty</a:t>
            </a:r>
          </a:p>
          <a:p>
            <a:r>
              <a:rPr lang="en-GB" sz="900" dirty="0"/>
              <a:t>These core aims form the basis of any decision making nationally in Wales and also informs local service provision and strategy.</a:t>
            </a:r>
          </a:p>
        </p:txBody>
      </p:sp>
      <p:sp>
        <p:nvSpPr>
          <p:cNvPr id="10" name="TextBox 9">
            <a:extLst>
              <a:ext uri="{FF2B5EF4-FFF2-40B4-BE49-F238E27FC236}">
                <a16:creationId xmlns:a16="http://schemas.microsoft.com/office/drawing/2014/main" id="{B8DC72A4-0AD3-4C49-89C2-6F19072D617C}"/>
              </a:ext>
            </a:extLst>
          </p:cNvPr>
          <p:cNvSpPr txBox="1"/>
          <p:nvPr/>
        </p:nvSpPr>
        <p:spPr>
          <a:xfrm>
            <a:off x="450637" y="318634"/>
            <a:ext cx="3110583" cy="646331"/>
          </a:xfrm>
          <a:prstGeom prst="rect">
            <a:avLst/>
          </a:prstGeom>
          <a:noFill/>
          <a:ln>
            <a:noFill/>
          </a:ln>
        </p:spPr>
        <p:txBody>
          <a:bodyPr wrap="square" rtlCol="0">
            <a:spAutoFit/>
          </a:bodyPr>
          <a:lstStyle/>
          <a:p>
            <a:pPr lvl="0" algn="just">
              <a:defRPr sz="1800" b="0" i="0" u="none" strike="noStrike" kern="0" cap="none" spc="0" baseline="0">
                <a:solidFill>
                  <a:srgbClr val="000000"/>
                </a:solidFill>
                <a:uFillTx/>
              </a:defRPr>
            </a:pPr>
            <a:r>
              <a:rPr lang="en-GB" sz="900" b="1" dirty="0">
                <a:solidFill>
                  <a:schemeClr val="bg1"/>
                </a:solidFill>
              </a:rPr>
              <a:t>The Convention must be seen as a whole; all the rights are linked and no right is more important than another, however there are 4 articles in the Convention that are seen as special</a:t>
            </a:r>
          </a:p>
          <a:p>
            <a:pPr lvl="0" algn="r">
              <a:defRPr sz="1800" b="0" i="0" u="none" strike="noStrike" kern="0" cap="none" spc="0" baseline="0">
                <a:solidFill>
                  <a:srgbClr val="000000"/>
                </a:solidFill>
                <a:uFillTx/>
              </a:defRPr>
            </a:pPr>
            <a:r>
              <a:rPr lang="en-GB" sz="900" b="1" dirty="0">
                <a:solidFill>
                  <a:schemeClr val="bg1"/>
                </a:solidFill>
              </a:rPr>
              <a:t>(UNICEF, 2018)</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54AC4-A934-4B2B-8B36-B8C33E8D7798}"/>
              </a:ext>
            </a:extLst>
          </p:cNvPr>
          <p:cNvSpPr>
            <a:spLocks noGrp="1"/>
          </p:cNvSpPr>
          <p:nvPr>
            <p:ph type="title"/>
          </p:nvPr>
        </p:nvSpPr>
        <p:spPr>
          <a:xfrm>
            <a:off x="838203" y="-78755"/>
            <a:ext cx="10515600" cy="1325559"/>
          </a:xfrm>
        </p:spPr>
        <p:txBody>
          <a:bodyPr/>
          <a:lstStyle/>
          <a:p>
            <a:r>
              <a:rPr lang="en-GB" dirty="0"/>
              <a:t>References for Briefing Paper 1/2</a:t>
            </a:r>
          </a:p>
        </p:txBody>
      </p:sp>
      <p:sp>
        <p:nvSpPr>
          <p:cNvPr id="3" name="Content Placeholder 2">
            <a:extLst>
              <a:ext uri="{FF2B5EF4-FFF2-40B4-BE49-F238E27FC236}">
                <a16:creationId xmlns:a16="http://schemas.microsoft.com/office/drawing/2014/main" id="{CFA1AE81-B564-4334-A6F6-353F1CE9D0C6}"/>
              </a:ext>
            </a:extLst>
          </p:cNvPr>
          <p:cNvSpPr>
            <a:spLocks noGrp="1"/>
          </p:cNvSpPr>
          <p:nvPr>
            <p:ph idx="1"/>
          </p:nvPr>
        </p:nvSpPr>
        <p:spPr>
          <a:xfrm>
            <a:off x="838203" y="1136342"/>
            <a:ext cx="10515600" cy="5040621"/>
          </a:xfrm>
        </p:spPr>
        <p:txBody>
          <a:bodyPr>
            <a:normAutofit fontScale="85000" lnSpcReduction="10000"/>
          </a:bodyPr>
          <a:lstStyle/>
          <a:p>
            <a:pPr marL="0" indent="0">
              <a:buNone/>
            </a:pPr>
            <a:endParaRPr lang="en-GB" baseline="30000" dirty="0"/>
          </a:p>
          <a:p>
            <a:pPr marL="0" indent="0">
              <a:buNone/>
            </a:pPr>
            <a:r>
              <a:rPr lang="en-GB" baseline="30000" dirty="0"/>
              <a:t>Action for Children. (2018) Available at: </a:t>
            </a:r>
            <a:r>
              <a:rPr lang="en-GB" baseline="30000" dirty="0">
                <a:hlinkClick r:id="rId2"/>
              </a:rPr>
              <a:t>https://www.actionforchildren.org.uk/what-we-do/our-work-in-wales/</a:t>
            </a:r>
            <a:r>
              <a:rPr lang="en-GB" baseline="30000" dirty="0"/>
              <a:t> (Accessed: 25th Oct 2018). </a:t>
            </a:r>
          </a:p>
          <a:p>
            <a:pPr marL="0" indent="0">
              <a:buNone/>
            </a:pPr>
            <a:r>
              <a:rPr lang="en-GB" baseline="30000" dirty="0"/>
              <a:t>Batty, D. (2005) ‘ Timeline; a history of child protection’ </a:t>
            </a:r>
            <a:r>
              <a:rPr lang="en-GB" i="1" baseline="30000" dirty="0"/>
              <a:t>The Guardian, </a:t>
            </a:r>
            <a:r>
              <a:rPr lang="en-GB" baseline="30000" dirty="0"/>
              <a:t>18th May. Available at: </a:t>
            </a:r>
            <a:r>
              <a:rPr lang="en-GB" baseline="30000" dirty="0">
                <a:hlinkClick r:id="rId3"/>
              </a:rPr>
              <a:t>https://www.theguardian.com/society/2005/may/18/childrensservices2</a:t>
            </a:r>
            <a:r>
              <a:rPr lang="en-GB" baseline="30000" dirty="0"/>
              <a:t> (Accessed: Oct 18th 2018).</a:t>
            </a:r>
          </a:p>
          <a:p>
            <a:pPr marL="0" indent="0">
              <a:buNone/>
            </a:pPr>
            <a:r>
              <a:rPr lang="en-GB" baseline="30000" dirty="0"/>
              <a:t>Beckley, P. (2012) </a:t>
            </a:r>
            <a:r>
              <a:rPr lang="en-GB" i="1" baseline="30000" dirty="0"/>
              <a:t>Learning in Early Childhood</a:t>
            </a:r>
            <a:r>
              <a:rPr lang="en-GB" baseline="30000" dirty="0"/>
              <a:t>. London: Sage Publications Ltd. </a:t>
            </a:r>
          </a:p>
          <a:p>
            <a:pPr marL="0" indent="0">
              <a:buNone/>
            </a:pPr>
            <a:r>
              <a:rPr lang="en-GB" baseline="30000" dirty="0"/>
              <a:t>Care Inspectorate Wales. (2018) Available at: </a:t>
            </a:r>
            <a:r>
              <a:rPr lang="en-GB" baseline="30000" dirty="0">
                <a:hlinkClick r:id="rId4"/>
              </a:rPr>
              <a:t>https://careinspectorate.wales</a:t>
            </a:r>
            <a:r>
              <a:rPr lang="en-GB" baseline="30000" dirty="0"/>
              <a:t> (Accessed on Nov 1st 2018).</a:t>
            </a:r>
          </a:p>
          <a:p>
            <a:pPr marL="0" indent="0">
              <a:buNone/>
            </a:pPr>
            <a:r>
              <a:rPr lang="en-GB" baseline="30000" dirty="0"/>
              <a:t>Children's Commissioner for Wales (2018) Available at: </a:t>
            </a:r>
            <a:r>
              <a:rPr lang="en-GB" baseline="30000" dirty="0">
                <a:hlinkClick r:id="rId5"/>
              </a:rPr>
              <a:t>https://www.childcomwales.org.uk/</a:t>
            </a:r>
            <a:r>
              <a:rPr lang="en-GB" baseline="30000" dirty="0"/>
              <a:t> (Accessed on 22nd Oct 2018).</a:t>
            </a:r>
          </a:p>
          <a:p>
            <a:pPr marL="0" indent="0">
              <a:buNone/>
            </a:pPr>
            <a:r>
              <a:rPr lang="en-GB" baseline="30000" dirty="0"/>
              <a:t>Children in Wales (2014) </a:t>
            </a:r>
            <a:r>
              <a:rPr lang="en-GB" i="1" baseline="30000" dirty="0"/>
              <a:t>All Wales Child Protection Procedures</a:t>
            </a:r>
            <a:r>
              <a:rPr lang="en-GB" baseline="30000" dirty="0"/>
              <a:t>. Available at: </a:t>
            </a:r>
            <a:r>
              <a:rPr lang="en-GB" baseline="30000" dirty="0">
                <a:hlinkClick r:id="rId6"/>
              </a:rPr>
              <a:t>http://www.childreninwales.org.uk/policy-document/wales-child-protection-procedures-2008/</a:t>
            </a:r>
            <a:r>
              <a:rPr lang="en-GB" baseline="30000" dirty="0"/>
              <a:t> (Accessed on 22nd Oct 2018).</a:t>
            </a:r>
          </a:p>
          <a:p>
            <a:pPr marL="0" indent="0">
              <a:buNone/>
            </a:pPr>
            <a:r>
              <a:rPr lang="en-GB" baseline="30000" dirty="0"/>
              <a:t>Collins, M. (2008) </a:t>
            </a:r>
            <a:r>
              <a:rPr lang="en-GB" i="1" baseline="30000" dirty="0"/>
              <a:t>Global Citizenship for Young Children</a:t>
            </a:r>
            <a:r>
              <a:rPr lang="en-GB" baseline="30000" dirty="0"/>
              <a:t>. London: Sage Publications Ltd.</a:t>
            </a:r>
          </a:p>
          <a:p>
            <a:pPr marL="0" indent="0">
              <a:buNone/>
            </a:pPr>
            <a:r>
              <a:rPr lang="en-GB" baseline="30000" dirty="0"/>
              <a:t>Coram</a:t>
            </a:r>
            <a:r>
              <a:rPr lang="en-GB" b="1" i="1" baseline="30000" dirty="0"/>
              <a:t>. </a:t>
            </a:r>
            <a:r>
              <a:rPr lang="en-GB" baseline="30000" dirty="0"/>
              <a:t>(2018) </a:t>
            </a:r>
            <a:r>
              <a:rPr lang="en-GB" i="1" baseline="30000" dirty="0"/>
              <a:t>Story of Thomas Coram. </a:t>
            </a:r>
            <a:r>
              <a:rPr lang="en-GB" baseline="30000" dirty="0"/>
              <a:t>Available at: </a:t>
            </a:r>
            <a:r>
              <a:rPr lang="en-GB" baseline="30000" dirty="0">
                <a:hlinkClick r:id="rId7"/>
              </a:rPr>
              <a:t>https://www.coram.org.uk/thomas-coram</a:t>
            </a:r>
            <a:r>
              <a:rPr lang="en-GB" baseline="30000" dirty="0"/>
              <a:t> (Accessed: 18th Oct 2018).</a:t>
            </a:r>
          </a:p>
          <a:p>
            <a:pPr marL="0" indent="0">
              <a:buNone/>
            </a:pPr>
            <a:r>
              <a:rPr lang="en-GB" baseline="30000" dirty="0"/>
              <a:t>Department of Education and Skills (2003) </a:t>
            </a:r>
            <a:r>
              <a:rPr lang="en-GB" i="1" baseline="30000" dirty="0"/>
              <a:t>Every Child Matters</a:t>
            </a:r>
            <a:r>
              <a:rPr lang="en-GB" baseline="30000" dirty="0"/>
              <a:t>. Available at: </a:t>
            </a:r>
            <a:r>
              <a:rPr lang="en-GB" baseline="30000" dirty="0">
                <a:hlinkClick r:id="rId8"/>
              </a:rPr>
              <a:t>https://assets.publishing.service.gov.uk/government/uploads/system/uploads/attachment_data/file/272064/5860.pdf</a:t>
            </a:r>
            <a:r>
              <a:rPr lang="en-GB" baseline="30000" dirty="0"/>
              <a:t> (Accessed: 18th Oct 2018).</a:t>
            </a:r>
          </a:p>
          <a:p>
            <a:pPr marL="0" indent="0">
              <a:buNone/>
            </a:pPr>
            <a:r>
              <a:rPr lang="en-GB" baseline="30000" dirty="0"/>
              <a:t>Estyn (2018) Available at: </a:t>
            </a:r>
            <a:r>
              <a:rPr lang="en-GB" baseline="30000" dirty="0">
                <a:hlinkClick r:id="rId9"/>
              </a:rPr>
              <a:t>https://www.estyn.gov.wales/</a:t>
            </a:r>
            <a:r>
              <a:rPr lang="en-GB" baseline="30000" dirty="0"/>
              <a:t> (Accessed on Nov 1st 2018).</a:t>
            </a:r>
          </a:p>
          <a:p>
            <a:pPr marL="0" lvl="0" indent="0">
              <a:buNone/>
            </a:pPr>
            <a:r>
              <a:rPr lang="en-GB" baseline="30000" dirty="0" err="1"/>
              <a:t>Invernizzi</a:t>
            </a:r>
            <a:r>
              <a:rPr lang="en-GB" baseline="30000" dirty="0"/>
              <a:t>, A and Williams, J. (2007) </a:t>
            </a:r>
            <a:r>
              <a:rPr lang="en-GB" i="1" baseline="30000" dirty="0"/>
              <a:t>Children and Citizenship</a:t>
            </a:r>
            <a:r>
              <a:rPr lang="en-GB" baseline="30000" dirty="0"/>
              <a:t>. London: Sage Publications Ltd.</a:t>
            </a:r>
          </a:p>
          <a:p>
            <a:pPr marL="0" indent="0">
              <a:buNone/>
            </a:pPr>
            <a:endParaRPr lang="en-GB" dirty="0"/>
          </a:p>
        </p:txBody>
      </p:sp>
    </p:spTree>
    <p:extLst>
      <p:ext uri="{BB962C8B-B14F-4D97-AF65-F5344CB8AC3E}">
        <p14:creationId xmlns:p14="http://schemas.microsoft.com/office/powerpoint/2010/main" val="1711841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70441-279B-4EBD-AD65-B0B625BD4149}"/>
              </a:ext>
            </a:extLst>
          </p:cNvPr>
          <p:cNvSpPr>
            <a:spLocks noGrp="1"/>
          </p:cNvSpPr>
          <p:nvPr>
            <p:ph type="title"/>
          </p:nvPr>
        </p:nvSpPr>
        <p:spPr>
          <a:xfrm>
            <a:off x="838203" y="0"/>
            <a:ext cx="10515600" cy="1325559"/>
          </a:xfrm>
        </p:spPr>
        <p:txBody>
          <a:bodyPr/>
          <a:lstStyle/>
          <a:p>
            <a:r>
              <a:rPr lang="en-GB" dirty="0"/>
              <a:t>References for Briefing Paper 2/2</a:t>
            </a:r>
          </a:p>
        </p:txBody>
      </p:sp>
      <p:sp>
        <p:nvSpPr>
          <p:cNvPr id="3" name="Content Placeholder 2">
            <a:extLst>
              <a:ext uri="{FF2B5EF4-FFF2-40B4-BE49-F238E27FC236}">
                <a16:creationId xmlns:a16="http://schemas.microsoft.com/office/drawing/2014/main" id="{8C543101-4F53-42D2-9839-7124116C1FCB}"/>
              </a:ext>
            </a:extLst>
          </p:cNvPr>
          <p:cNvSpPr>
            <a:spLocks noGrp="1"/>
          </p:cNvSpPr>
          <p:nvPr>
            <p:ph idx="1"/>
          </p:nvPr>
        </p:nvSpPr>
        <p:spPr>
          <a:xfrm>
            <a:off x="838203" y="1402672"/>
            <a:ext cx="10515600" cy="5015883"/>
          </a:xfrm>
        </p:spPr>
        <p:txBody>
          <a:bodyPr>
            <a:normAutofit fontScale="85000" lnSpcReduction="20000"/>
          </a:bodyPr>
          <a:lstStyle/>
          <a:p>
            <a:pPr marL="0" indent="0">
              <a:buNone/>
            </a:pPr>
            <a:endParaRPr lang="en-GB" baseline="30000" dirty="0"/>
          </a:p>
          <a:p>
            <a:pPr marL="0" indent="0">
              <a:buNone/>
            </a:pPr>
            <a:r>
              <a:rPr lang="en-GB" baseline="30000" dirty="0"/>
              <a:t>Maynard, T. and Thomas, N. (2009) </a:t>
            </a:r>
            <a:r>
              <a:rPr lang="en-GB" i="1" baseline="30000" dirty="0"/>
              <a:t>An introduction to Early Childhood Studies</a:t>
            </a:r>
            <a:r>
              <a:rPr lang="en-GB" baseline="30000" dirty="0"/>
              <a:t>. 2nd Edition. Sage Publications Ltd. London. </a:t>
            </a:r>
          </a:p>
          <a:p>
            <a:pPr marL="0" lvl="0" indent="0">
              <a:buNone/>
            </a:pPr>
            <a:r>
              <a:rPr lang="en-GB" baseline="30000" dirty="0"/>
              <a:t>Mount Royal University (2018) </a:t>
            </a:r>
            <a:r>
              <a:rPr lang="en-GB" i="1" baseline="30000" dirty="0"/>
              <a:t>Comparing Maslow to the Convention on the Rights of the Child. </a:t>
            </a:r>
            <a:r>
              <a:rPr lang="en-GB" baseline="30000" dirty="0"/>
              <a:t>Available at: </a:t>
            </a:r>
            <a:r>
              <a:rPr lang="en-GB" baseline="30000" dirty="0">
                <a:hlinkClick r:id="rId2"/>
              </a:rPr>
              <a:t>http://blogs.mtroyal.ca/jhall/children-in-icd/comparing-maslow-to-the-convention-on-rights-of-the-child/</a:t>
            </a:r>
            <a:r>
              <a:rPr lang="en-GB" baseline="30000" dirty="0"/>
              <a:t> (Accessed: 18th Oct 2018).</a:t>
            </a:r>
          </a:p>
          <a:p>
            <a:pPr marL="0" lvl="0" indent="0">
              <a:buNone/>
            </a:pPr>
            <a:r>
              <a:rPr lang="en-GB" baseline="30000" dirty="0"/>
              <a:t>Play Wales (2018) Available at: </a:t>
            </a:r>
            <a:r>
              <a:rPr lang="en-GB" baseline="30000" dirty="0">
                <a:hlinkClick r:id="rId3"/>
              </a:rPr>
              <a:t>http://www.playwales.org.uk/eng/sevencoreaims</a:t>
            </a:r>
            <a:r>
              <a:rPr lang="en-GB" baseline="30000" dirty="0"/>
              <a:t> (Accessed: Oct 25th, 2018).</a:t>
            </a:r>
          </a:p>
          <a:p>
            <a:pPr marL="0" lvl="0" indent="0">
              <a:buNone/>
            </a:pPr>
            <a:r>
              <a:rPr lang="en-GB" baseline="30000" dirty="0"/>
              <a:t>Save the Children (2018) Available at: </a:t>
            </a:r>
            <a:r>
              <a:rPr lang="en-GB" baseline="30000" dirty="0">
                <a:hlinkClick r:id="rId4"/>
              </a:rPr>
              <a:t>https://www.savethechildren.org</a:t>
            </a:r>
            <a:r>
              <a:rPr lang="en-GB" baseline="30000" dirty="0"/>
              <a:t> (Accessed: Oct 17th 2018).</a:t>
            </a:r>
          </a:p>
          <a:p>
            <a:pPr marL="0" lvl="0" indent="0">
              <a:buNone/>
            </a:pPr>
            <a:r>
              <a:rPr lang="en-GB" baseline="30000" dirty="0"/>
              <a:t>Social Care Wales (2018) Available at: </a:t>
            </a:r>
            <a:r>
              <a:rPr lang="en-GB" baseline="30000" dirty="0">
                <a:hlinkClick r:id="rId5"/>
              </a:rPr>
              <a:t>https://socialcare.wales</a:t>
            </a:r>
            <a:r>
              <a:rPr lang="en-GB" baseline="30000" dirty="0"/>
              <a:t> (Accessed:  Nov 1st 2018). </a:t>
            </a:r>
          </a:p>
          <a:p>
            <a:pPr marL="0" lvl="0" indent="0">
              <a:buNone/>
            </a:pPr>
            <a:r>
              <a:rPr lang="en-GB" baseline="30000" dirty="0"/>
              <a:t>UNICEF (2018) Available at: </a:t>
            </a:r>
            <a:r>
              <a:rPr lang="en-GB" baseline="30000" dirty="0">
                <a:hlinkClick r:id="rId6"/>
              </a:rPr>
              <a:t>https://www.unicef.org.uk/what-we-do/um-convention-child-rights/</a:t>
            </a:r>
            <a:r>
              <a:rPr lang="en-GB" baseline="30000" dirty="0"/>
              <a:t> (Accessed: Oct 16th 2018).</a:t>
            </a:r>
          </a:p>
          <a:p>
            <a:pPr marL="0" lvl="0" indent="0">
              <a:buNone/>
            </a:pPr>
            <a:r>
              <a:rPr lang="en-GB" baseline="30000" dirty="0"/>
              <a:t>Welsh Government (2015) </a:t>
            </a:r>
            <a:r>
              <a:rPr lang="en-GB" i="1" baseline="30000" dirty="0"/>
              <a:t>A summary of the United Nations Convention on the Rights of the Child. </a:t>
            </a:r>
            <a:r>
              <a:rPr lang="en-GB" baseline="30000" dirty="0"/>
              <a:t>Welsh Government. Wales.</a:t>
            </a:r>
          </a:p>
          <a:p>
            <a:pPr marL="0" indent="0">
              <a:buNone/>
            </a:pPr>
            <a:r>
              <a:rPr lang="en-GB" baseline="30000" dirty="0"/>
              <a:t>Welsh Government (2014) </a:t>
            </a:r>
            <a:r>
              <a:rPr lang="en-GB" i="1" baseline="30000" dirty="0"/>
              <a:t>Free school meals: Frequently asked questions. </a:t>
            </a:r>
            <a:r>
              <a:rPr lang="en-GB" baseline="30000" dirty="0"/>
              <a:t>Available at: </a:t>
            </a:r>
            <a:r>
              <a:rPr lang="en-GB" baseline="30000" dirty="0">
                <a:hlinkClick r:id="rId7"/>
              </a:rPr>
              <a:t>https://beta.gov.wales/free-school-meals-frequently-asked-questions</a:t>
            </a:r>
            <a:r>
              <a:rPr lang="en-GB" baseline="30000" dirty="0"/>
              <a:t> (Accessed: Oct 18th 2018).</a:t>
            </a:r>
          </a:p>
          <a:p>
            <a:pPr marL="0" indent="0">
              <a:buNone/>
            </a:pPr>
            <a:r>
              <a:rPr lang="en-GB" baseline="30000" dirty="0"/>
              <a:t>Welsh Government (2015) </a:t>
            </a:r>
            <a:r>
              <a:rPr lang="en-GB" i="1" baseline="30000" dirty="0"/>
              <a:t>Free Breakfast in Primary Schools. </a:t>
            </a:r>
            <a:r>
              <a:rPr lang="en-GB" baseline="30000" dirty="0"/>
              <a:t>Available at: </a:t>
            </a:r>
            <a:r>
              <a:rPr lang="en-GB" baseline="30000" dirty="0">
                <a:hlinkClick r:id="rId8"/>
              </a:rPr>
              <a:t>https://beta.gov.wales/free-breakfast-primary-schools</a:t>
            </a:r>
            <a:r>
              <a:rPr lang="en-GB" baseline="30000" dirty="0"/>
              <a:t> (Accessed: Oct 18th 2018).</a:t>
            </a:r>
            <a:endParaRPr lang="en-GB" dirty="0"/>
          </a:p>
          <a:p>
            <a:pPr marL="0" lvl="0" indent="0">
              <a:buNone/>
            </a:pPr>
            <a:r>
              <a:rPr lang="en-GB" baseline="30000" dirty="0"/>
              <a:t>Welsh Government (2016) </a:t>
            </a:r>
            <a:r>
              <a:rPr lang="en-GB" i="1" baseline="30000" dirty="0"/>
              <a:t>Designed to smile</a:t>
            </a:r>
            <a:r>
              <a:rPr lang="en-GB" baseline="30000" dirty="0"/>
              <a:t>. Available at: </a:t>
            </a:r>
            <a:r>
              <a:rPr lang="en-GB" baseline="30000" dirty="0">
                <a:hlinkClick r:id="rId9"/>
              </a:rPr>
              <a:t>https://gov.wales/topics/health/professionals/dental/smile/?lang=en</a:t>
            </a:r>
            <a:r>
              <a:rPr lang="en-GB" baseline="30000" dirty="0"/>
              <a:t> (Accessed: Oct 22nd 2018).</a:t>
            </a:r>
          </a:p>
          <a:p>
            <a:pPr marL="0" lvl="0" indent="0">
              <a:buNone/>
            </a:pPr>
            <a:r>
              <a:rPr lang="en-GB" baseline="30000" dirty="0"/>
              <a:t>Welsh Government (2017) </a:t>
            </a:r>
            <a:r>
              <a:rPr lang="en-GB" i="1" baseline="30000" dirty="0"/>
              <a:t>Flying Start</a:t>
            </a:r>
            <a:r>
              <a:rPr lang="en-GB" baseline="30000" dirty="0"/>
              <a:t>. Available at:  </a:t>
            </a:r>
            <a:r>
              <a:rPr lang="en-GB" baseline="30000" dirty="0">
                <a:hlinkClick r:id="rId10"/>
              </a:rPr>
              <a:t>https://gov.wales/topics/people-and-communities/people/children-and-young-people/parenting-support-guidance/help/flyingstart/?lang=en</a:t>
            </a:r>
            <a:r>
              <a:rPr lang="en-GB" baseline="30000" dirty="0"/>
              <a:t> (Accessed: Oct 22nd 2018).</a:t>
            </a:r>
          </a:p>
          <a:p>
            <a:pPr marL="0" indent="0">
              <a:buNone/>
            </a:pPr>
            <a:endParaRPr lang="en-GB" dirty="0"/>
          </a:p>
        </p:txBody>
      </p:sp>
    </p:spTree>
    <p:extLst>
      <p:ext uri="{BB962C8B-B14F-4D97-AF65-F5344CB8AC3E}">
        <p14:creationId xmlns:p14="http://schemas.microsoft.com/office/powerpoint/2010/main" val="3214708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8FCE4-0A17-410E-BA5F-6BA2F2883C03}"/>
              </a:ext>
            </a:extLst>
          </p:cNvPr>
          <p:cNvSpPr>
            <a:spLocks noGrp="1"/>
          </p:cNvSpPr>
          <p:nvPr>
            <p:ph type="title"/>
          </p:nvPr>
        </p:nvSpPr>
        <p:spPr>
          <a:xfrm>
            <a:off x="838203" y="0"/>
            <a:ext cx="10515600" cy="1325559"/>
          </a:xfrm>
        </p:spPr>
        <p:txBody>
          <a:bodyPr/>
          <a:lstStyle/>
          <a:p>
            <a:r>
              <a:rPr lang="en-GB" dirty="0"/>
              <a:t>References for Presentation</a:t>
            </a:r>
          </a:p>
        </p:txBody>
      </p:sp>
      <p:sp>
        <p:nvSpPr>
          <p:cNvPr id="3" name="Content Placeholder 2">
            <a:extLst>
              <a:ext uri="{FF2B5EF4-FFF2-40B4-BE49-F238E27FC236}">
                <a16:creationId xmlns:a16="http://schemas.microsoft.com/office/drawing/2014/main" id="{2BAAB9A6-C38D-4AF7-B722-9EC77EEAA5FE}"/>
              </a:ext>
            </a:extLst>
          </p:cNvPr>
          <p:cNvSpPr>
            <a:spLocks noGrp="1"/>
          </p:cNvSpPr>
          <p:nvPr>
            <p:ph idx="1"/>
          </p:nvPr>
        </p:nvSpPr>
        <p:spPr>
          <a:xfrm>
            <a:off x="838203" y="1562470"/>
            <a:ext cx="10515600" cy="4614493"/>
          </a:xfrm>
        </p:spPr>
        <p:txBody>
          <a:bodyPr>
            <a:normAutofit fontScale="47500" lnSpcReduction="20000"/>
          </a:bodyPr>
          <a:lstStyle/>
          <a:p>
            <a:pPr marL="0" indent="0">
              <a:buNone/>
            </a:pPr>
            <a:r>
              <a:rPr lang="en-US" dirty="0"/>
              <a:t>Beckley, P. (2012) </a:t>
            </a:r>
            <a:r>
              <a:rPr lang="en-US" i="1" dirty="0"/>
              <a:t>Learning in Early Childhood</a:t>
            </a:r>
            <a:r>
              <a:rPr lang="en-US" dirty="0"/>
              <a:t>. London: Sage.</a:t>
            </a:r>
          </a:p>
          <a:p>
            <a:pPr marL="0" indent="0">
              <a:buNone/>
            </a:pPr>
            <a:r>
              <a:rPr lang="en-US" dirty="0"/>
              <a:t>Clark, C. (2016) </a:t>
            </a:r>
            <a:r>
              <a:rPr lang="en-US" i="1" dirty="0"/>
              <a:t>PECS for Nonverbal Children</a:t>
            </a:r>
            <a:r>
              <a:rPr lang="en-US" dirty="0"/>
              <a:t>. Available at: </a:t>
            </a:r>
            <a:r>
              <a:rPr lang="en-US" u="sng" dirty="0">
                <a:hlinkClick r:id="rId2"/>
              </a:rPr>
              <a:t>https://www.speechandlanguagekids.com/picture-exchange-communication-system-pecs-non-verbal-children</a:t>
            </a:r>
            <a:r>
              <a:rPr lang="en-US" u="sng" dirty="0"/>
              <a:t> </a:t>
            </a:r>
            <a:r>
              <a:rPr lang="en-US" dirty="0"/>
              <a:t>(Accessed: Oct 8</a:t>
            </a:r>
            <a:r>
              <a:rPr lang="en-US" baseline="30000" dirty="0"/>
              <a:t>th</a:t>
            </a:r>
            <a:r>
              <a:rPr lang="en-US" dirty="0"/>
              <a:t> 2018)</a:t>
            </a:r>
          </a:p>
          <a:p>
            <a:pPr marL="0" indent="0">
              <a:buNone/>
            </a:pPr>
            <a:r>
              <a:rPr lang="en-GB" dirty="0"/>
              <a:t>Department of Education and Skills (2001) </a:t>
            </a:r>
            <a:r>
              <a:rPr lang="en-GB" i="1" dirty="0"/>
              <a:t>Special Educational Needs Code of Practice</a:t>
            </a:r>
            <a:r>
              <a:rPr lang="en-GB" dirty="0"/>
              <a:t>. Nottinghamshire: DfES Publications.</a:t>
            </a:r>
          </a:p>
          <a:p>
            <a:pPr marL="0" indent="0">
              <a:buNone/>
            </a:pPr>
            <a:r>
              <a:rPr lang="en-US" dirty="0"/>
              <a:t>Department of Education and Skills (2003) </a:t>
            </a:r>
            <a:r>
              <a:rPr lang="en-US" i="1" dirty="0"/>
              <a:t>Every Child Matters.</a:t>
            </a:r>
            <a:r>
              <a:rPr lang="en-US" dirty="0"/>
              <a:t> (cm 5860) Available at: </a:t>
            </a:r>
            <a:r>
              <a:rPr lang="en-US" u="sng" dirty="0">
                <a:hlinkClick r:id="rId3"/>
              </a:rPr>
              <a:t>https://assets.publishing.service.gov.uk/government/uploads/system/uploads/attachment_data/file/272064/5860.pdf</a:t>
            </a:r>
            <a:r>
              <a:rPr lang="en-US" dirty="0"/>
              <a:t> (Accessed: Oct 13th 2018).  </a:t>
            </a:r>
            <a:endParaRPr lang="en-GB" dirty="0"/>
          </a:p>
          <a:p>
            <a:pPr marL="0" indent="0">
              <a:buNone/>
            </a:pPr>
            <a:r>
              <a:rPr lang="en-US" dirty="0"/>
              <a:t>Leech, S. R. (2008) </a:t>
            </a:r>
            <a:r>
              <a:rPr lang="en-US" i="1" dirty="0"/>
              <a:t>How to observe children</a:t>
            </a:r>
            <a:r>
              <a:rPr lang="en-US" dirty="0"/>
              <a:t>. 2</a:t>
            </a:r>
            <a:r>
              <a:rPr lang="en-US" baseline="30000" dirty="0"/>
              <a:t>nd</a:t>
            </a:r>
            <a:r>
              <a:rPr lang="en-US" dirty="0"/>
              <a:t> Edition. Essex: Heinemann.</a:t>
            </a:r>
            <a:endParaRPr lang="en-GB" dirty="0"/>
          </a:p>
          <a:p>
            <a:pPr marL="0" indent="0">
              <a:buNone/>
            </a:pPr>
            <a:r>
              <a:rPr lang="en-US" dirty="0"/>
              <a:t>Maynard, T. and Thomas, L. (2009) </a:t>
            </a:r>
            <a:r>
              <a:rPr lang="en-US" i="1" dirty="0"/>
              <a:t>An Introduction to Early Childhood Studies</a:t>
            </a:r>
            <a:r>
              <a:rPr lang="en-US" dirty="0"/>
              <a:t>. 2</a:t>
            </a:r>
            <a:r>
              <a:rPr lang="en-US" baseline="30000" dirty="0"/>
              <a:t>nd</a:t>
            </a:r>
            <a:r>
              <a:rPr lang="en-US" dirty="0"/>
              <a:t> Edition. London: Sage. </a:t>
            </a:r>
            <a:endParaRPr lang="en-GB" dirty="0"/>
          </a:p>
          <a:p>
            <a:pPr marL="0" indent="0">
              <a:buNone/>
            </a:pPr>
            <a:r>
              <a:rPr lang="en-US" dirty="0"/>
              <a:t>McLeod, S. A. (2008) Maslow’s hierarchy of needs. Available at: </a:t>
            </a:r>
            <a:r>
              <a:rPr lang="en-US" u="sng" dirty="0">
                <a:hlinkClick r:id="rId4"/>
              </a:rPr>
              <a:t>https://www.simplypsychology.org/maslow.html</a:t>
            </a:r>
            <a:r>
              <a:rPr lang="en-US" dirty="0"/>
              <a:t> (Accessed:</a:t>
            </a:r>
          </a:p>
          <a:p>
            <a:pPr marL="0" indent="0">
              <a:buNone/>
            </a:pPr>
            <a:r>
              <a:rPr lang="en-US" dirty="0"/>
              <a:t>Oct 18th 2018).</a:t>
            </a:r>
            <a:endParaRPr lang="en-GB" dirty="0"/>
          </a:p>
          <a:p>
            <a:pPr marL="0" indent="0">
              <a:buNone/>
            </a:pPr>
            <a:r>
              <a:rPr lang="en-US" dirty="0"/>
              <a:t>Nutbrown, C. (2006) </a:t>
            </a:r>
            <a:r>
              <a:rPr lang="en-US" i="1" dirty="0"/>
              <a:t>Key Concepts in Early Childhood, Education and Care</a:t>
            </a:r>
            <a:r>
              <a:rPr lang="en-US" dirty="0"/>
              <a:t>. London: Sage.</a:t>
            </a:r>
            <a:endParaRPr lang="en-GB" dirty="0"/>
          </a:p>
          <a:p>
            <a:pPr marL="0" indent="0">
              <a:buNone/>
            </a:pPr>
            <a:r>
              <a:rPr lang="en-US" dirty="0" err="1"/>
              <a:t>Palaiologou</a:t>
            </a:r>
            <a:r>
              <a:rPr lang="en-US" dirty="0"/>
              <a:t>, I. (2012) </a:t>
            </a:r>
            <a:r>
              <a:rPr lang="en-US" i="1" dirty="0"/>
              <a:t>Ethical Practice in Early Childhood</a:t>
            </a:r>
            <a:r>
              <a:rPr lang="en-US" dirty="0"/>
              <a:t>. London: Sage.</a:t>
            </a:r>
          </a:p>
          <a:p>
            <a:pPr marL="0" indent="0">
              <a:buNone/>
            </a:pPr>
            <a:r>
              <a:rPr lang="en-GB" dirty="0"/>
              <a:t>Speake, J. (2005) </a:t>
            </a:r>
            <a:r>
              <a:rPr lang="en-GB" i="1" dirty="0"/>
              <a:t>How to identify and support children with speech and language difficulties.</a:t>
            </a:r>
            <a:r>
              <a:rPr lang="en-GB" dirty="0"/>
              <a:t> Cambridge: LDA.</a:t>
            </a:r>
          </a:p>
          <a:p>
            <a:pPr marL="0" indent="0">
              <a:buNone/>
            </a:pPr>
            <a:r>
              <a:rPr lang="en-US" dirty="0"/>
              <a:t>Wall, P. (2006) </a:t>
            </a:r>
            <a:r>
              <a:rPr lang="en-US" i="1" dirty="0"/>
              <a:t>Special Needs and Early Years</a:t>
            </a:r>
            <a:r>
              <a:rPr lang="en-US" dirty="0"/>
              <a:t>. London: Sage.</a:t>
            </a:r>
            <a:endParaRPr lang="en-GB" dirty="0"/>
          </a:p>
          <a:p>
            <a:pPr marL="0" indent="0">
              <a:buNone/>
            </a:pPr>
            <a:r>
              <a:rPr lang="en-US" dirty="0"/>
              <a:t>Welsh Government. (2015) </a:t>
            </a:r>
            <a:r>
              <a:rPr lang="en-US" i="1" dirty="0"/>
              <a:t>A summary of the United Nations Convention on the Rights of the Child.</a:t>
            </a:r>
            <a:r>
              <a:rPr lang="en-US" dirty="0"/>
              <a:t> Wales: Welsh Government.</a:t>
            </a:r>
            <a:endParaRPr lang="en-GB" dirty="0"/>
          </a:p>
          <a:p>
            <a:pPr marL="0" indent="0">
              <a:buNone/>
            </a:pPr>
            <a:r>
              <a:rPr lang="en-US" dirty="0"/>
              <a:t>Welsh Government. (2015) </a:t>
            </a:r>
            <a:r>
              <a:rPr lang="en-US" i="1" dirty="0"/>
              <a:t>Curriculum for Wales: The Foundation Phase Framework Cardiff</a:t>
            </a:r>
            <a:r>
              <a:rPr lang="en-US" dirty="0"/>
              <a:t>. Wales: Welsh Government.</a:t>
            </a:r>
            <a:endParaRPr lang="en-GB" dirty="0"/>
          </a:p>
          <a:p>
            <a:pPr marL="0" indent="0">
              <a:buNone/>
            </a:pPr>
            <a:r>
              <a:rPr lang="en-GB" dirty="0" err="1"/>
              <a:t>Whalley</a:t>
            </a:r>
            <a:r>
              <a:rPr lang="en-GB" dirty="0"/>
              <a:t>, M. &amp; Pen Green Centre (2007) </a:t>
            </a:r>
            <a:r>
              <a:rPr lang="en-GB" i="1" dirty="0"/>
              <a:t>Involving parents in their children’s learning</a:t>
            </a:r>
            <a:r>
              <a:rPr lang="en-GB" dirty="0"/>
              <a:t>. 2</a:t>
            </a:r>
            <a:r>
              <a:rPr lang="en-GB" baseline="30000" dirty="0"/>
              <a:t>nd</a:t>
            </a:r>
            <a:r>
              <a:rPr lang="en-GB" dirty="0"/>
              <a:t> Edition. London: Paul Chapman.</a:t>
            </a:r>
          </a:p>
        </p:txBody>
      </p:sp>
    </p:spTree>
    <p:extLst>
      <p:ext uri="{BB962C8B-B14F-4D97-AF65-F5344CB8AC3E}">
        <p14:creationId xmlns:p14="http://schemas.microsoft.com/office/powerpoint/2010/main" val="3383798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1265</TotalTime>
  <Words>3837</Words>
  <Application>Microsoft Office PowerPoint</Application>
  <PresentationFormat>Widescreen</PresentationFormat>
  <Paragraphs>156</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Wingdings</vt:lpstr>
      <vt:lpstr>Office Theme</vt:lpstr>
      <vt:lpstr>           Briefing Paper on United Nations Convention on the  Rights of the Child (UNCRC) Student Number 1804341 </vt:lpstr>
      <vt:lpstr>PowerPoint Presentation</vt:lpstr>
      <vt:lpstr>References for Briefing Paper 1/2</vt:lpstr>
      <vt:lpstr>References for Briefing Paper 2/2</vt:lpstr>
      <vt:lpstr>References for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United Nations Convention on the Rights of the Child (UNCRC)</dc:title>
  <dc:creator>Simon Young</dc:creator>
  <cp:lastModifiedBy>Simon Young</cp:lastModifiedBy>
  <cp:revision>108</cp:revision>
  <cp:lastPrinted>2018-11-01T15:03:35Z</cp:lastPrinted>
  <dcterms:created xsi:type="dcterms:W3CDTF">2018-10-16T20:40:51Z</dcterms:created>
  <dcterms:modified xsi:type="dcterms:W3CDTF">2018-11-01T16:18:08Z</dcterms:modified>
</cp:coreProperties>
</file>