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5"/>
  </p:notesMasterIdLst>
  <p:sldIdLst>
    <p:sldId id="269" r:id="rId5"/>
    <p:sldId id="337" r:id="rId6"/>
    <p:sldId id="349" r:id="rId7"/>
    <p:sldId id="351" r:id="rId8"/>
    <p:sldId id="352" r:id="rId9"/>
    <p:sldId id="353" r:id="rId10"/>
    <p:sldId id="354" r:id="rId11"/>
    <p:sldId id="338" r:id="rId12"/>
    <p:sldId id="315" r:id="rId13"/>
    <p:sldId id="311" r:id="rId14"/>
    <p:sldId id="346" r:id="rId15"/>
    <p:sldId id="335" r:id="rId16"/>
    <p:sldId id="347" r:id="rId17"/>
    <p:sldId id="355" r:id="rId18"/>
    <p:sldId id="310" r:id="rId19"/>
    <p:sldId id="303" r:id="rId20"/>
    <p:sldId id="313" r:id="rId21"/>
    <p:sldId id="324" r:id="rId22"/>
    <p:sldId id="339" r:id="rId23"/>
    <p:sldId id="342" r:id="rId24"/>
    <p:sldId id="356" r:id="rId25"/>
    <p:sldId id="301" r:id="rId26"/>
    <p:sldId id="268" r:id="rId27"/>
    <p:sldId id="306" r:id="rId28"/>
    <p:sldId id="289" r:id="rId29"/>
    <p:sldId id="348" r:id="rId30"/>
    <p:sldId id="319" r:id="rId31"/>
    <p:sldId id="257" r:id="rId32"/>
    <p:sldId id="261" r:id="rId33"/>
    <p:sldId id="318" r:id="rId34"/>
    <p:sldId id="259" r:id="rId35"/>
    <p:sldId id="290" r:id="rId36"/>
    <p:sldId id="281" r:id="rId37"/>
    <p:sldId id="343" r:id="rId38"/>
    <p:sldId id="267" r:id="rId39"/>
    <p:sldId id="274" r:id="rId40"/>
    <p:sldId id="344" r:id="rId41"/>
    <p:sldId id="275" r:id="rId42"/>
    <p:sldId id="345" r:id="rId43"/>
    <p:sldId id="265" r:id="rId44"/>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37"/>
            <p14:sldId id="349"/>
            <p14:sldId id="351"/>
            <p14:sldId id="352"/>
            <p14:sldId id="353"/>
            <p14:sldId id="354"/>
            <p14:sldId id="338"/>
            <p14:sldId id="315"/>
            <p14:sldId id="311"/>
            <p14:sldId id="346"/>
            <p14:sldId id="335"/>
            <p14:sldId id="347"/>
            <p14:sldId id="355"/>
            <p14:sldId id="310"/>
            <p14:sldId id="303"/>
            <p14:sldId id="313"/>
            <p14:sldId id="324"/>
            <p14:sldId id="339"/>
            <p14:sldId id="342"/>
            <p14:sldId id="356"/>
            <p14:sldId id="301"/>
            <p14:sldId id="268"/>
            <p14:sldId id="306"/>
            <p14:sldId id="289"/>
            <p14:sldId id="348"/>
            <p14:sldId id="319"/>
            <p14:sldId id="257"/>
            <p14:sldId id="261"/>
            <p14:sldId id="318"/>
            <p14:sldId id="259"/>
            <p14:sldId id="290"/>
            <p14:sldId id="281"/>
            <p14:sldId id="343"/>
            <p14:sldId id="267"/>
            <p14:sldId id="274"/>
            <p14:sldId id="344"/>
            <p14:sldId id="275"/>
            <p14:sldId id="345"/>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222" autoAdjust="0"/>
    <p:restoredTop sz="94660"/>
  </p:normalViewPr>
  <p:slideViewPr>
    <p:cSldViewPr snapToGrid="0">
      <p:cViewPr varScale="1">
        <p:scale>
          <a:sx n="61" d="100"/>
          <a:sy n="61" d="100"/>
        </p:scale>
        <p:origin x="36" y="19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000" dirty="0"/>
            <a:t>Y</a:t>
          </a:r>
          <a:r>
            <a:rPr lang="en-GB" sz="2000" b="0" i="0" dirty="0"/>
            <a:t>our project should help you to develop new up-to-date skills.</a:t>
          </a:r>
          <a:endParaRPr lang="en-US" sz="2000" dirty="0"/>
        </a:p>
      </dgm:t>
    </dgm:pt>
    <dgm:pt modelId="{AC9B2D14-2181-4D8D-9733-4D7AF06960C9}" type="parTrans" cxnId="{C8512C03-FB01-4B06-A6C3-B6B1FC17AA4F}">
      <dgm:prSet/>
      <dgm:spPr/>
      <dgm:t>
        <a:bodyPr/>
        <a:lstStyle/>
        <a:p>
          <a:endParaRPr lang="en-US" sz="2000"/>
        </a:p>
      </dgm:t>
    </dgm:pt>
    <dgm:pt modelId="{EEBDF1D6-CF30-4C98-9701-9ED73B327715}" type="sibTrans" cxnId="{C8512C03-FB01-4B06-A6C3-B6B1FC17AA4F}">
      <dgm:prSet/>
      <dgm:spPr/>
      <dgm:t>
        <a:bodyPr/>
        <a:lstStyle/>
        <a:p>
          <a:endParaRPr lang="en-US" sz="2000"/>
        </a:p>
      </dgm:t>
    </dgm:pt>
    <dgm:pt modelId="{ACC30149-A0D7-4084-A28A-55DDE8F7A206}">
      <dgm:prSet custT="1"/>
      <dgm:spPr/>
      <dgm:t>
        <a:bodyPr/>
        <a:lstStyle/>
        <a:p>
          <a:r>
            <a:rPr lang="en-GB" sz="2000" dirty="0"/>
            <a:t>Your project should be of interest to you, relevant to your course and your future career.</a:t>
          </a:r>
          <a:endParaRPr lang="en-US" sz="2000" dirty="0"/>
        </a:p>
      </dgm:t>
    </dgm:pt>
    <dgm:pt modelId="{2E31A5D9-3B0F-4EC2-B71C-6AE5A88F227E}" type="parTrans" cxnId="{DCF2021B-4624-4A1A-A008-32890186271B}">
      <dgm:prSet/>
      <dgm:spPr/>
      <dgm:t>
        <a:bodyPr/>
        <a:lstStyle/>
        <a:p>
          <a:endParaRPr lang="en-US" sz="2000"/>
        </a:p>
      </dgm:t>
    </dgm:pt>
    <dgm:pt modelId="{B4956820-6CBC-4F47-8342-8973D7BFE626}" type="sibTrans" cxnId="{DCF2021B-4624-4A1A-A008-32890186271B}">
      <dgm:prSet/>
      <dgm:spPr/>
      <dgm:t>
        <a:bodyPr/>
        <a:lstStyle/>
        <a:p>
          <a:endParaRPr lang="en-US" sz="2000"/>
        </a:p>
      </dgm:t>
    </dgm:pt>
    <dgm:pt modelId="{2F20DD2C-26C9-4B05-8489-7619FF83DB10}">
      <dgm:prSet custT="1"/>
      <dgm:spPr/>
      <dgm:t>
        <a:bodyPr/>
        <a:lstStyle/>
        <a:p>
          <a:r>
            <a:rPr lang="en-GB" sz="1800" dirty="0"/>
            <a:t>In addition to learning new skills, your project will need to have a purpose e.g. to serve the community, to help a group of people, to solve a problem, for an Organisation, to offer a product or service that would add value and benefit society in some way.</a:t>
          </a:r>
          <a:endParaRPr lang="en-US" sz="1800" dirty="0"/>
        </a:p>
      </dgm:t>
    </dgm:pt>
    <dgm:pt modelId="{482A0B00-F1D6-4F91-B2A9-CAE908DF7B47}" type="parTrans" cxnId="{C4C28DA5-2A86-476A-8B8D-EA13D07ECB9A}">
      <dgm:prSet/>
      <dgm:spPr/>
      <dgm:t>
        <a:bodyPr/>
        <a:lstStyle/>
        <a:p>
          <a:endParaRPr lang="en-US" sz="2000"/>
        </a:p>
      </dgm:t>
    </dgm:pt>
    <dgm:pt modelId="{99BB0756-B5AF-49E2-9D31-81F8F09FEDA9}" type="sibTrans" cxnId="{C4C28DA5-2A86-476A-8B8D-EA13D07ECB9A}">
      <dgm:prSet/>
      <dgm:spPr/>
      <dgm:t>
        <a:bodyPr/>
        <a:lstStyle/>
        <a:p>
          <a:endParaRPr lang="en-US" sz="2000"/>
        </a:p>
      </dgm:t>
    </dgm:pt>
    <dgm:pt modelId="{AFB1AC5B-913F-4A29-8F5D-61C2623B7A75}">
      <dgm:prSet custT="1"/>
      <dgm:spPr/>
      <dgm:t>
        <a:bodyPr/>
        <a:lstStyle/>
        <a:p>
          <a:r>
            <a:rPr lang="en-GB" sz="2000" dirty="0"/>
            <a:t>Due to the time limitations, be careful to limit the scope of your project.</a:t>
          </a:r>
          <a:endParaRPr lang="en-US" sz="2000" dirty="0"/>
        </a:p>
      </dgm:t>
    </dgm:pt>
    <dgm:pt modelId="{37C5C664-97C5-4557-BBB9-58CBC17AADEF}" type="parTrans" cxnId="{4D2E29CC-B81D-4241-8B2A-42EDB3B0028D}">
      <dgm:prSet/>
      <dgm:spPr/>
      <dgm:t>
        <a:bodyPr/>
        <a:lstStyle/>
        <a:p>
          <a:endParaRPr lang="en-US" sz="2000"/>
        </a:p>
      </dgm:t>
    </dgm:pt>
    <dgm:pt modelId="{306C3A29-657B-4109-9A33-697B32B0774F}" type="sibTrans" cxnId="{4D2E29CC-B81D-4241-8B2A-42EDB3B0028D}">
      <dgm:prSet/>
      <dgm:spPr/>
      <dgm:t>
        <a:bodyPr/>
        <a:lstStyle/>
        <a:p>
          <a:endParaRPr lang="en-US" sz="20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803383-CEED-4181-8D32-DA5927D6D1D9}"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15F7EB83-73C1-40B0-9D7E-55BAA8E14DDE}">
      <dgm:prSet custT="1"/>
      <dgm:spPr/>
      <dgm:t>
        <a:bodyPr/>
        <a:lstStyle/>
        <a:p>
          <a:r>
            <a:rPr lang="en-GB" sz="2000" b="1" dirty="0"/>
            <a:t>Example Design work: </a:t>
          </a:r>
          <a:r>
            <a:rPr lang="en-GB" sz="2000" dirty="0"/>
            <a:t>Requirements specification, MVP (Minimum viable product), Sketches/drawings/illustrations, storyboards, UI, colour scheme, wireframe diagrams, flow chart, data structures, circuit diagrams.</a:t>
          </a:r>
          <a:endParaRPr lang="en-US" sz="2000" dirty="0"/>
        </a:p>
      </dgm:t>
    </dgm:pt>
    <dgm:pt modelId="{DFFCFE26-D55E-436D-8522-87BA934EC5B9}" type="parTrans" cxnId="{A7818061-7058-48EC-87F7-7FF0C4D22F4B}">
      <dgm:prSet/>
      <dgm:spPr/>
      <dgm:t>
        <a:bodyPr/>
        <a:lstStyle/>
        <a:p>
          <a:endParaRPr lang="en-US" sz="2400"/>
        </a:p>
      </dgm:t>
    </dgm:pt>
    <dgm:pt modelId="{23965E74-23A5-497B-8275-616B91423EE3}" type="sibTrans" cxnId="{A7818061-7058-48EC-87F7-7FF0C4D22F4B}">
      <dgm:prSet/>
      <dgm:spPr/>
      <dgm:t>
        <a:bodyPr/>
        <a:lstStyle/>
        <a:p>
          <a:endParaRPr lang="en-US"/>
        </a:p>
      </dgm:t>
    </dgm:pt>
    <dgm:pt modelId="{57057CC9-AAD7-447F-AD82-80F9B3A6749C}">
      <dgm:prSet custT="1"/>
      <dgm:spPr/>
      <dgm:t>
        <a:bodyPr/>
        <a:lstStyle/>
        <a:p>
          <a:r>
            <a:rPr lang="en-GB" sz="2000" dirty="0"/>
            <a:t>The main focus of the project is ‘innovation’ and on allowing you to develop your skills using new technologies through practice and prototyping. There needs to be some planning of course, but do not spend too much time in this stage.</a:t>
          </a:r>
          <a:endParaRPr lang="en-US" sz="2000" dirty="0"/>
        </a:p>
      </dgm:t>
    </dgm:pt>
    <dgm:pt modelId="{D737C60D-53D3-4B24-AF9A-878397B76D30}" type="parTrans" cxnId="{02E5D487-40A5-43B0-BF78-12D3518754AB}">
      <dgm:prSet/>
      <dgm:spPr/>
      <dgm:t>
        <a:bodyPr/>
        <a:lstStyle/>
        <a:p>
          <a:endParaRPr lang="en-US" sz="2400"/>
        </a:p>
      </dgm:t>
    </dgm:pt>
    <dgm:pt modelId="{5D5DD0CF-4FCD-4784-861B-E34E03FF52B1}" type="sibTrans" cxnId="{02E5D487-40A5-43B0-BF78-12D3518754AB}">
      <dgm:prSet/>
      <dgm:spPr/>
      <dgm:t>
        <a:bodyPr/>
        <a:lstStyle/>
        <a:p>
          <a:endParaRPr lang="en-US"/>
        </a:p>
      </dgm:t>
    </dgm:pt>
    <dgm:pt modelId="{8024D0A7-0321-4E8E-A280-93DB2DE49E04}">
      <dgm:prSet custT="1"/>
      <dgm:spPr/>
      <dgm:t>
        <a:bodyPr/>
        <a:lstStyle/>
        <a:p>
          <a:r>
            <a:rPr lang="en-GB" sz="2000" dirty="0"/>
            <a:t>Design work between students will vary significantly and depend on your project area. You will all have different design documentation. And that’s ok.</a:t>
          </a:r>
          <a:endParaRPr lang="en-US" sz="2000" dirty="0"/>
        </a:p>
      </dgm:t>
    </dgm:pt>
    <dgm:pt modelId="{1EB08CED-A902-4AE3-9FED-1DC9B28FBC1E}" type="parTrans" cxnId="{8F599C71-D77B-4DE8-8C08-173FF6CD8FF9}">
      <dgm:prSet/>
      <dgm:spPr/>
      <dgm:t>
        <a:bodyPr/>
        <a:lstStyle/>
        <a:p>
          <a:endParaRPr lang="en-US" sz="2400"/>
        </a:p>
      </dgm:t>
    </dgm:pt>
    <dgm:pt modelId="{CA614BA4-B09A-42FB-82BC-B30BEB3A4846}" type="sibTrans" cxnId="{8F599C71-D77B-4DE8-8C08-173FF6CD8FF9}">
      <dgm:prSet/>
      <dgm:spPr/>
      <dgm:t>
        <a:bodyPr/>
        <a:lstStyle/>
        <a:p>
          <a:endParaRPr lang="en-US"/>
        </a:p>
      </dgm:t>
    </dgm:pt>
    <dgm:pt modelId="{9FD869CF-8C7A-4FD0-9F60-B695EE758D2A}" type="pres">
      <dgm:prSet presAssocID="{9B803383-CEED-4181-8D32-DA5927D6D1D9}" presName="root" presStyleCnt="0">
        <dgm:presLayoutVars>
          <dgm:dir/>
          <dgm:resizeHandles val="exact"/>
        </dgm:presLayoutVars>
      </dgm:prSet>
      <dgm:spPr/>
    </dgm:pt>
    <dgm:pt modelId="{C8E69A35-C38B-4064-83ED-4ED5DC3E978E}" type="pres">
      <dgm:prSet presAssocID="{15F7EB83-73C1-40B0-9D7E-55BAA8E14DDE}" presName="compNode" presStyleCnt="0"/>
      <dgm:spPr/>
    </dgm:pt>
    <dgm:pt modelId="{B2015CD1-1293-432A-AA20-283AEE42D872}" type="pres">
      <dgm:prSet presAssocID="{15F7EB83-73C1-40B0-9D7E-55BAA8E14DDE}" presName="bgRect" presStyleLbl="bgShp" presStyleIdx="0" presStyleCnt="3"/>
      <dgm:spPr/>
    </dgm:pt>
    <dgm:pt modelId="{A5DE5EC8-2940-40F5-ABB2-F6DD4C4D6179}" type="pres">
      <dgm:prSet presAssocID="{15F7EB83-73C1-40B0-9D7E-55BAA8E14D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19D0429-FB36-4ADC-843D-C37949215FE6}" type="pres">
      <dgm:prSet presAssocID="{15F7EB83-73C1-40B0-9D7E-55BAA8E14DDE}" presName="spaceRect" presStyleCnt="0"/>
      <dgm:spPr/>
    </dgm:pt>
    <dgm:pt modelId="{31A93EB0-BFC6-465B-9A66-6851C49356AA}" type="pres">
      <dgm:prSet presAssocID="{15F7EB83-73C1-40B0-9D7E-55BAA8E14DDE}" presName="parTx" presStyleLbl="revTx" presStyleIdx="0" presStyleCnt="3">
        <dgm:presLayoutVars>
          <dgm:chMax val="0"/>
          <dgm:chPref val="0"/>
        </dgm:presLayoutVars>
      </dgm:prSet>
      <dgm:spPr/>
    </dgm:pt>
    <dgm:pt modelId="{84BBE3D1-4F40-41F1-B0AF-B0D181FD8A26}" type="pres">
      <dgm:prSet presAssocID="{23965E74-23A5-497B-8275-616B91423EE3}" presName="sibTrans" presStyleCnt="0"/>
      <dgm:spPr/>
    </dgm:pt>
    <dgm:pt modelId="{B8EC9AE0-17EC-4C3D-84D9-082C3681E42D}" type="pres">
      <dgm:prSet presAssocID="{57057CC9-AAD7-447F-AD82-80F9B3A6749C}" presName="compNode" presStyleCnt="0"/>
      <dgm:spPr/>
    </dgm:pt>
    <dgm:pt modelId="{A82819EF-335D-4C98-92A4-DD17A98B056C}" type="pres">
      <dgm:prSet presAssocID="{57057CC9-AAD7-447F-AD82-80F9B3A6749C}" presName="bgRect" presStyleLbl="bgShp" presStyleIdx="1" presStyleCnt="3"/>
      <dgm:spPr/>
    </dgm:pt>
    <dgm:pt modelId="{018EFFB8-DF44-4465-84EE-34CB6AD0D2AF}" type="pres">
      <dgm:prSet presAssocID="{57057CC9-AAD7-447F-AD82-80F9B3A674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7C21D7C-F4AC-4376-9C04-2DD9CE07CBB0}" type="pres">
      <dgm:prSet presAssocID="{57057CC9-AAD7-447F-AD82-80F9B3A6749C}" presName="spaceRect" presStyleCnt="0"/>
      <dgm:spPr/>
    </dgm:pt>
    <dgm:pt modelId="{7502F539-7097-4FEC-B478-C976393608D8}" type="pres">
      <dgm:prSet presAssocID="{57057CC9-AAD7-447F-AD82-80F9B3A6749C}" presName="parTx" presStyleLbl="revTx" presStyleIdx="1" presStyleCnt="3">
        <dgm:presLayoutVars>
          <dgm:chMax val="0"/>
          <dgm:chPref val="0"/>
        </dgm:presLayoutVars>
      </dgm:prSet>
      <dgm:spPr/>
    </dgm:pt>
    <dgm:pt modelId="{1EF22ECE-6EE6-4461-9D07-ADAC2A6E1211}" type="pres">
      <dgm:prSet presAssocID="{5D5DD0CF-4FCD-4784-861B-E34E03FF52B1}" presName="sibTrans" presStyleCnt="0"/>
      <dgm:spPr/>
    </dgm:pt>
    <dgm:pt modelId="{0076B12E-7014-4239-AA86-1E39B4D63CA0}" type="pres">
      <dgm:prSet presAssocID="{8024D0A7-0321-4E8E-A280-93DB2DE49E04}" presName="compNode" presStyleCnt="0"/>
      <dgm:spPr/>
    </dgm:pt>
    <dgm:pt modelId="{AD8CD746-E6AA-4F8C-BE5B-06990FBC1D40}" type="pres">
      <dgm:prSet presAssocID="{8024D0A7-0321-4E8E-A280-93DB2DE49E04}" presName="bgRect" presStyleLbl="bgShp" presStyleIdx="2" presStyleCnt="3"/>
      <dgm:spPr/>
    </dgm:pt>
    <dgm:pt modelId="{834B5FC5-FF8E-4DAF-A3E5-F806762B5270}" type="pres">
      <dgm:prSet presAssocID="{8024D0A7-0321-4E8E-A280-93DB2DE49E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Illustrator"/>
        </a:ext>
      </dgm:extLst>
    </dgm:pt>
    <dgm:pt modelId="{D9A3041F-59DF-497B-9F68-350D1BDE9C6C}" type="pres">
      <dgm:prSet presAssocID="{8024D0A7-0321-4E8E-A280-93DB2DE49E04}" presName="spaceRect" presStyleCnt="0"/>
      <dgm:spPr/>
    </dgm:pt>
    <dgm:pt modelId="{6E9C4DE4-769F-44C6-AD33-69A83E5CCEEC}" type="pres">
      <dgm:prSet presAssocID="{8024D0A7-0321-4E8E-A280-93DB2DE49E04}" presName="parTx" presStyleLbl="revTx" presStyleIdx="2" presStyleCnt="3">
        <dgm:presLayoutVars>
          <dgm:chMax val="0"/>
          <dgm:chPref val="0"/>
        </dgm:presLayoutVars>
      </dgm:prSet>
      <dgm:spPr/>
    </dgm:pt>
  </dgm:ptLst>
  <dgm:cxnLst>
    <dgm:cxn modelId="{E16EA409-1CC3-41F2-82C3-94A25A44EDE1}" type="presOf" srcId="{9B803383-CEED-4181-8D32-DA5927D6D1D9}" destId="{9FD869CF-8C7A-4FD0-9F60-B695EE758D2A}" srcOrd="0" destOrd="0" presId="urn:microsoft.com/office/officeart/2018/2/layout/IconVerticalSolidList"/>
    <dgm:cxn modelId="{4C468022-6C0F-4138-BCD3-CD06CA7B07C8}" type="presOf" srcId="{57057CC9-AAD7-447F-AD82-80F9B3A6749C}" destId="{7502F539-7097-4FEC-B478-C976393608D8}" srcOrd="0" destOrd="0" presId="urn:microsoft.com/office/officeart/2018/2/layout/IconVerticalSolidList"/>
    <dgm:cxn modelId="{96A7E02D-EDCA-487C-803F-0792E82451BA}" type="presOf" srcId="{15F7EB83-73C1-40B0-9D7E-55BAA8E14DDE}" destId="{31A93EB0-BFC6-465B-9A66-6851C49356AA}" srcOrd="0" destOrd="0" presId="urn:microsoft.com/office/officeart/2018/2/layout/IconVerticalSolidList"/>
    <dgm:cxn modelId="{0E254E3E-5E38-42D7-8301-67A5F3769EB0}" type="presOf" srcId="{8024D0A7-0321-4E8E-A280-93DB2DE49E04}" destId="{6E9C4DE4-769F-44C6-AD33-69A83E5CCEEC}" srcOrd="0" destOrd="0" presId="urn:microsoft.com/office/officeart/2018/2/layout/IconVerticalSolidList"/>
    <dgm:cxn modelId="{A7818061-7058-48EC-87F7-7FF0C4D22F4B}" srcId="{9B803383-CEED-4181-8D32-DA5927D6D1D9}" destId="{15F7EB83-73C1-40B0-9D7E-55BAA8E14DDE}" srcOrd="0" destOrd="0" parTransId="{DFFCFE26-D55E-436D-8522-87BA934EC5B9}" sibTransId="{23965E74-23A5-497B-8275-616B91423EE3}"/>
    <dgm:cxn modelId="{8F599C71-D77B-4DE8-8C08-173FF6CD8FF9}" srcId="{9B803383-CEED-4181-8D32-DA5927D6D1D9}" destId="{8024D0A7-0321-4E8E-A280-93DB2DE49E04}" srcOrd="2" destOrd="0" parTransId="{1EB08CED-A902-4AE3-9FED-1DC9B28FBC1E}" sibTransId="{CA614BA4-B09A-42FB-82BC-B30BEB3A4846}"/>
    <dgm:cxn modelId="{02E5D487-40A5-43B0-BF78-12D3518754AB}" srcId="{9B803383-CEED-4181-8D32-DA5927D6D1D9}" destId="{57057CC9-AAD7-447F-AD82-80F9B3A6749C}" srcOrd="1" destOrd="0" parTransId="{D737C60D-53D3-4B24-AF9A-878397B76D30}" sibTransId="{5D5DD0CF-4FCD-4784-861B-E34E03FF52B1}"/>
    <dgm:cxn modelId="{682A8E3F-409A-4C73-A219-6AF1499E6E88}" type="presParOf" srcId="{9FD869CF-8C7A-4FD0-9F60-B695EE758D2A}" destId="{C8E69A35-C38B-4064-83ED-4ED5DC3E978E}" srcOrd="0" destOrd="0" presId="urn:microsoft.com/office/officeart/2018/2/layout/IconVerticalSolidList"/>
    <dgm:cxn modelId="{9BB29FF6-CFA0-4554-8105-8096BAA77807}" type="presParOf" srcId="{C8E69A35-C38B-4064-83ED-4ED5DC3E978E}" destId="{B2015CD1-1293-432A-AA20-283AEE42D872}" srcOrd="0" destOrd="0" presId="urn:microsoft.com/office/officeart/2018/2/layout/IconVerticalSolidList"/>
    <dgm:cxn modelId="{C19F297A-09F0-4C1E-BA83-18FAB201F6DF}" type="presParOf" srcId="{C8E69A35-C38B-4064-83ED-4ED5DC3E978E}" destId="{A5DE5EC8-2940-40F5-ABB2-F6DD4C4D6179}" srcOrd="1" destOrd="0" presId="urn:microsoft.com/office/officeart/2018/2/layout/IconVerticalSolidList"/>
    <dgm:cxn modelId="{E3D3DF29-086E-4F43-99A3-F702828A5E4C}" type="presParOf" srcId="{C8E69A35-C38B-4064-83ED-4ED5DC3E978E}" destId="{519D0429-FB36-4ADC-843D-C37949215FE6}" srcOrd="2" destOrd="0" presId="urn:microsoft.com/office/officeart/2018/2/layout/IconVerticalSolidList"/>
    <dgm:cxn modelId="{37E3E5A6-763A-4320-9782-67B7765C5486}" type="presParOf" srcId="{C8E69A35-C38B-4064-83ED-4ED5DC3E978E}" destId="{31A93EB0-BFC6-465B-9A66-6851C49356AA}" srcOrd="3" destOrd="0" presId="urn:microsoft.com/office/officeart/2018/2/layout/IconVerticalSolidList"/>
    <dgm:cxn modelId="{741C4D9A-E6BD-40B3-84C8-07387165A72C}" type="presParOf" srcId="{9FD869CF-8C7A-4FD0-9F60-B695EE758D2A}" destId="{84BBE3D1-4F40-41F1-B0AF-B0D181FD8A26}" srcOrd="1" destOrd="0" presId="urn:microsoft.com/office/officeart/2018/2/layout/IconVerticalSolidList"/>
    <dgm:cxn modelId="{831D3214-48DB-4781-BDCF-D2E4BE879378}" type="presParOf" srcId="{9FD869CF-8C7A-4FD0-9F60-B695EE758D2A}" destId="{B8EC9AE0-17EC-4C3D-84D9-082C3681E42D}" srcOrd="2" destOrd="0" presId="urn:microsoft.com/office/officeart/2018/2/layout/IconVerticalSolidList"/>
    <dgm:cxn modelId="{EFF918CF-2829-4D62-841C-E324108A9501}" type="presParOf" srcId="{B8EC9AE0-17EC-4C3D-84D9-082C3681E42D}" destId="{A82819EF-335D-4C98-92A4-DD17A98B056C}" srcOrd="0" destOrd="0" presId="urn:microsoft.com/office/officeart/2018/2/layout/IconVerticalSolidList"/>
    <dgm:cxn modelId="{3181050E-6319-4BF7-9B05-70B13FBE0816}" type="presParOf" srcId="{B8EC9AE0-17EC-4C3D-84D9-082C3681E42D}" destId="{018EFFB8-DF44-4465-84EE-34CB6AD0D2AF}" srcOrd="1" destOrd="0" presId="urn:microsoft.com/office/officeart/2018/2/layout/IconVerticalSolidList"/>
    <dgm:cxn modelId="{ADE3D981-96EE-446B-A5DB-E06BEE5029E1}" type="presParOf" srcId="{B8EC9AE0-17EC-4C3D-84D9-082C3681E42D}" destId="{97C21D7C-F4AC-4376-9C04-2DD9CE07CBB0}" srcOrd="2" destOrd="0" presId="urn:microsoft.com/office/officeart/2018/2/layout/IconVerticalSolidList"/>
    <dgm:cxn modelId="{DB66A886-4332-4347-88B7-65D735DA5A33}" type="presParOf" srcId="{B8EC9AE0-17EC-4C3D-84D9-082C3681E42D}" destId="{7502F539-7097-4FEC-B478-C976393608D8}" srcOrd="3" destOrd="0" presId="urn:microsoft.com/office/officeart/2018/2/layout/IconVerticalSolidList"/>
    <dgm:cxn modelId="{BD536143-B614-45BD-B534-D3C0A2672680}" type="presParOf" srcId="{9FD869CF-8C7A-4FD0-9F60-B695EE758D2A}" destId="{1EF22ECE-6EE6-4461-9D07-ADAC2A6E1211}" srcOrd="3" destOrd="0" presId="urn:microsoft.com/office/officeart/2018/2/layout/IconVerticalSolidList"/>
    <dgm:cxn modelId="{9E08038F-AA46-464F-A77D-EEF694874009}" type="presParOf" srcId="{9FD869CF-8C7A-4FD0-9F60-B695EE758D2A}" destId="{0076B12E-7014-4239-AA86-1E39B4D63CA0}" srcOrd="4" destOrd="0" presId="urn:microsoft.com/office/officeart/2018/2/layout/IconVerticalSolidList"/>
    <dgm:cxn modelId="{7FE27A22-E01D-47C5-AE4E-C155CBB3DE2C}" type="presParOf" srcId="{0076B12E-7014-4239-AA86-1E39B4D63CA0}" destId="{AD8CD746-E6AA-4F8C-BE5B-06990FBC1D40}" srcOrd="0" destOrd="0" presId="urn:microsoft.com/office/officeart/2018/2/layout/IconVerticalSolidList"/>
    <dgm:cxn modelId="{68A4ADBB-B2FE-4E21-9986-E76E603111E0}" type="presParOf" srcId="{0076B12E-7014-4239-AA86-1E39B4D63CA0}" destId="{834B5FC5-FF8E-4DAF-A3E5-F806762B5270}" srcOrd="1" destOrd="0" presId="urn:microsoft.com/office/officeart/2018/2/layout/IconVerticalSolidList"/>
    <dgm:cxn modelId="{8EED7140-83E3-4209-ADDC-EE9ABFE1238F}" type="presParOf" srcId="{0076B12E-7014-4239-AA86-1E39B4D63CA0}" destId="{D9A3041F-59DF-497B-9F68-350D1BDE9C6C}" srcOrd="2" destOrd="0" presId="urn:microsoft.com/office/officeart/2018/2/layout/IconVerticalSolidList"/>
    <dgm:cxn modelId="{D5BECA67-7B80-4708-8AF3-D95CED26D65A}" type="presParOf" srcId="{0076B12E-7014-4239-AA86-1E39B4D63CA0}" destId="{6E9C4DE4-769F-44C6-AD33-69A83E5CCE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Y</a:t>
          </a:r>
          <a:r>
            <a:rPr lang="en-GB" sz="2000" b="0" i="0" kern="1200" dirty="0"/>
            <a:t>our project should help you to develop new up-to-date skills.</a:t>
          </a:r>
          <a:endParaRPr lang="en-US" sz="20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Your project should be of interest to you, relevant to your course and your future career.</a:t>
          </a:r>
          <a:endParaRPr lang="en-US" sz="20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GB" sz="1800" kern="1200" dirty="0"/>
            <a:t>In addition to learning new skills, your project will need to have a purpose e.g. to serve the community, to help a group of people, to solve a problem, for an Organisation, to offer a product or service that would add value and benefit society in some way.</a:t>
          </a:r>
          <a:endParaRPr lang="en-US" sz="18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Due to the time limitations, be careful to limit the scope of your project.</a:t>
          </a:r>
          <a:endParaRPr lang="en-US" sz="2000" kern="1200" dirty="0"/>
        </a:p>
      </dsp:txBody>
      <dsp:txXfrm>
        <a:off x="1113940" y="3618592"/>
        <a:ext cx="9392515" cy="9644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15CD1-1293-432A-AA20-283AEE42D872}">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E5EC8-2940-40F5-ABB2-F6DD4C4D617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A93EB0-BFC6-465B-9A66-6851C49356A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b="1" kern="1200" dirty="0"/>
            <a:t>Example Design work: </a:t>
          </a:r>
          <a:r>
            <a:rPr lang="en-GB" sz="2000" kern="1200" dirty="0"/>
            <a:t>Requirements specification, MVP (Minimum viable product), Sketches/drawings/illustrations, storyboards, UI, colour scheme, wireframe diagrams, flow chart, data structures, circuit diagrams.</a:t>
          </a:r>
          <a:endParaRPr lang="en-US" sz="2000" kern="1200" dirty="0"/>
        </a:p>
      </dsp:txBody>
      <dsp:txXfrm>
        <a:off x="1435590" y="531"/>
        <a:ext cx="9080009" cy="1242935"/>
      </dsp:txXfrm>
    </dsp:sp>
    <dsp:sp modelId="{A82819EF-335D-4C98-92A4-DD17A98B056C}">
      <dsp:nvSpPr>
        <dsp:cNvPr id="0" name=""/>
        <dsp:cNvSpPr/>
      </dsp:nvSpPr>
      <dsp:spPr>
        <a:xfrm>
          <a:off x="0" y="1554201"/>
          <a:ext cx="10515600" cy="1242935"/>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018EFFB8-DF44-4465-84EE-34CB6AD0D2A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2F539-7097-4FEC-B478-C976393608D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The main focus of the project is ‘innovation’ and on allowing you to develop your skills using new technologies through practice and prototyping. There needs to be some planning of course, but do not spend too much time in this stage.</a:t>
          </a:r>
          <a:endParaRPr lang="en-US" sz="2000" kern="1200" dirty="0"/>
        </a:p>
      </dsp:txBody>
      <dsp:txXfrm>
        <a:off x="1435590" y="1554201"/>
        <a:ext cx="9080009" cy="1242935"/>
      </dsp:txXfrm>
    </dsp:sp>
    <dsp:sp modelId="{AD8CD746-E6AA-4F8C-BE5B-06990FBC1D40}">
      <dsp:nvSpPr>
        <dsp:cNvPr id="0" name=""/>
        <dsp:cNvSpPr/>
      </dsp:nvSpPr>
      <dsp:spPr>
        <a:xfrm>
          <a:off x="0" y="3107870"/>
          <a:ext cx="10515600" cy="1242935"/>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834B5FC5-FF8E-4DAF-A3E5-F806762B527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C4DE4-769F-44C6-AD33-69A83E5CCEEC}">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Design work between students will vary significantly and depend on your project area. You will all have different design documentation. And that’s ok.</a:t>
          </a:r>
          <a:endParaRPr lang="en-US" sz="2000" kern="1200" dirty="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17/11/2020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2091079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11</a:t>
            </a:fld>
            <a:endParaRPr lang="en-GB"/>
          </a:p>
        </p:txBody>
      </p:sp>
    </p:spTree>
    <p:extLst>
      <p:ext uri="{BB962C8B-B14F-4D97-AF65-F5344CB8AC3E}">
        <p14:creationId xmlns:p14="http://schemas.microsoft.com/office/powerpoint/2010/main" val="2162174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30</a:t>
            </a:fld>
            <a:endParaRPr lang="en-GB"/>
          </a:p>
        </p:txBody>
      </p:sp>
    </p:spTree>
    <p:extLst>
      <p:ext uri="{BB962C8B-B14F-4D97-AF65-F5344CB8AC3E}">
        <p14:creationId xmlns:p14="http://schemas.microsoft.com/office/powerpoint/2010/main" val="461732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32</a:t>
            </a:fld>
            <a:endParaRPr lang="en-GB"/>
          </a:p>
        </p:txBody>
      </p:sp>
    </p:spTree>
    <p:extLst>
      <p:ext uri="{BB962C8B-B14F-4D97-AF65-F5344CB8AC3E}">
        <p14:creationId xmlns:p14="http://schemas.microsoft.com/office/powerpoint/2010/main" val="4172409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https://en.wikipedia.org/wiki/GitHub</a:t>
            </a:r>
          </a:p>
        </p:txBody>
      </p:sp>
      <p:sp>
        <p:nvSpPr>
          <p:cNvPr id="4" name="Slide Number Placeholder 3"/>
          <p:cNvSpPr>
            <a:spLocks noGrp="1"/>
          </p:cNvSpPr>
          <p:nvPr>
            <p:ph type="sldNum" sz="quarter" idx="10"/>
          </p:nvPr>
        </p:nvSpPr>
        <p:spPr/>
        <p:txBody>
          <a:bodyPr/>
          <a:lstStyle/>
          <a:p>
            <a:fld id="{1C35CAD1-3F5E-4915-8F80-D7A7B7F05EFE}" type="slidenum">
              <a:rPr lang="en-GB" smtClean="0"/>
              <a:t>33</a:t>
            </a:fld>
            <a:endParaRPr lang="en-GB"/>
          </a:p>
        </p:txBody>
      </p:sp>
    </p:spTree>
    <p:extLst>
      <p:ext uri="{BB962C8B-B14F-4D97-AF65-F5344CB8AC3E}">
        <p14:creationId xmlns:p14="http://schemas.microsoft.com/office/powerpoint/2010/main" val="3953379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a:t>
            </a:r>
            <a:r>
              <a:rPr lang="en-GB" baseline="0" dirty="0"/>
              <a:t> http://multigate.homestead.com/Product-Specifications.html</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35</a:t>
            </a:fld>
            <a:endParaRPr lang="en-GB"/>
          </a:p>
        </p:txBody>
      </p:sp>
    </p:spTree>
    <p:extLst>
      <p:ext uri="{BB962C8B-B14F-4D97-AF65-F5344CB8AC3E}">
        <p14:creationId xmlns:p14="http://schemas.microsoft.com/office/powerpoint/2010/main" val="3876906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https://slideplayer.com/slide/3559426/ - Washer/dryer.</a:t>
            </a:r>
          </a:p>
        </p:txBody>
      </p:sp>
      <p:sp>
        <p:nvSpPr>
          <p:cNvPr id="4" name="Slide Number Placeholder 3"/>
          <p:cNvSpPr>
            <a:spLocks noGrp="1"/>
          </p:cNvSpPr>
          <p:nvPr>
            <p:ph type="sldNum" sz="quarter" idx="10"/>
          </p:nvPr>
        </p:nvSpPr>
        <p:spPr/>
        <p:txBody>
          <a:bodyPr/>
          <a:lstStyle/>
          <a:p>
            <a:fld id="{1C35CAD1-3F5E-4915-8F80-D7A7B7F05EFE}" type="slidenum">
              <a:rPr lang="en-GB" smtClean="0"/>
              <a:t>36</a:t>
            </a:fld>
            <a:endParaRPr lang="en-GB"/>
          </a:p>
        </p:txBody>
      </p:sp>
    </p:spTree>
    <p:extLst>
      <p:ext uri="{BB962C8B-B14F-4D97-AF65-F5344CB8AC3E}">
        <p14:creationId xmlns:p14="http://schemas.microsoft.com/office/powerpoint/2010/main" val="3544458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more comprehensive example: https://krazytech.com/projects/sample-software-requirements-specificationsrs-report-airline-database – but this detail is unlikely to be required.</a:t>
            </a:r>
          </a:p>
        </p:txBody>
      </p:sp>
      <p:sp>
        <p:nvSpPr>
          <p:cNvPr id="4" name="Slide Number Placeholder 3"/>
          <p:cNvSpPr>
            <a:spLocks noGrp="1"/>
          </p:cNvSpPr>
          <p:nvPr>
            <p:ph type="sldNum" sz="quarter" idx="10"/>
          </p:nvPr>
        </p:nvSpPr>
        <p:spPr/>
        <p:txBody>
          <a:bodyPr/>
          <a:lstStyle/>
          <a:p>
            <a:fld id="{1C35CAD1-3F5E-4915-8F80-D7A7B7F05EFE}" type="slidenum">
              <a:rPr lang="en-GB" smtClean="0"/>
              <a:t>40</a:t>
            </a:fld>
            <a:endParaRPr lang="en-GB"/>
          </a:p>
        </p:txBody>
      </p:sp>
    </p:spTree>
    <p:extLst>
      <p:ext uri="{BB962C8B-B14F-4D97-AF65-F5344CB8AC3E}">
        <p14:creationId xmlns:p14="http://schemas.microsoft.com/office/powerpoint/2010/main" val="3855617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11/17/2020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chug.com/post/golang-docker-and-new-tec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undergraduateoftheyear.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careers/" TargetMode="External"/><Relationship Id="rId2" Type="http://schemas.openxmlformats.org/officeDocument/2006/relationships/hyperlink" Target="https://uwtsd.careercentre.m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earndigital.withgoogle.com/digitalgarage/courses/category/data_tech" TargetMode="External"/><Relationship Id="rId2" Type="http://schemas.openxmlformats.org/officeDocument/2006/relationships/hyperlink" Target="https://learndigital.withgoogle.com/digitalgarage" TargetMode="External"/><Relationship Id="rId1" Type="http://schemas.openxmlformats.org/officeDocument/2006/relationships/slideLayout" Target="../slideLayouts/slideLayout2.xml"/><Relationship Id="rId6" Type="http://schemas.openxmlformats.org/officeDocument/2006/relationships/hyperlink" Target="mailto:kapilan.radhakrishnan@uwtsd.ac.uk" TargetMode="External"/><Relationship Id="rId5" Type="http://schemas.openxmlformats.org/officeDocument/2006/relationships/hyperlink" Target="https://docs.microsoft.com/en-us/learn/" TargetMode="External"/><Relationship Id="rId4" Type="http://schemas.openxmlformats.org/officeDocument/2006/relationships/hyperlink" Target="https://learndigital.withgoogle.com/digitalgarage/courses"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learningnetwork.cisco.com/s/" TargetMode="External"/><Relationship Id="rId3" Type="http://schemas.openxmlformats.org/officeDocument/2006/relationships/hyperlink" Target="https://www.vtc.com/" TargetMode="External"/><Relationship Id="rId7" Type="http://schemas.openxmlformats.org/officeDocument/2006/relationships/hyperlink" Target="https://www.edx.org/" TargetMode="External"/><Relationship Id="rId2" Type="http://schemas.openxmlformats.org/officeDocument/2006/relationships/hyperlink" Target="https://www.lynda.com/" TargetMode="External"/><Relationship Id="rId1" Type="http://schemas.openxmlformats.org/officeDocument/2006/relationships/slideLayout" Target="../slideLayouts/slideLayout2.xml"/><Relationship Id="rId6" Type="http://schemas.openxmlformats.org/officeDocument/2006/relationships/hyperlink" Target="https://www.coursera.org/" TargetMode="External"/><Relationship Id="rId5" Type="http://schemas.openxmlformats.org/officeDocument/2006/relationships/hyperlink" Target="https://code.org/" TargetMode="External"/><Relationship Id="rId4" Type="http://schemas.openxmlformats.org/officeDocument/2006/relationships/hyperlink" Target="https://www.codecademy.com/" TargetMode="Externa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hyperlink" Target="https://eur01.safelinks.protection.outlook.com/?url=https%3A%2F%2Fwww.civilservicejobs.service.gov.uk%2Fcsr%2Findex.cgi%3FSID%3DcGFnZWFjdGlvbj12aWV3dmFjYnlqb2JsaXN0JnNlYXJjaF9zbGljZV9jdXJyZW50PTEmY3NvdXJjZT1jc3FzZWFyY2gmb3duZXJ0eXBlPWZhaXImam9ibGlzdF92aWV3X3ZhYz0xNjkyNjc0Jm93bmVyPTUwNzAwMDAmdXNlcnNlYXJjaGNvbnRleHQ9MTEyNzY5ODgxJnBhZ2VjbGFzcz1Kb2JzJnJlcXNpZz0xNjA0Mzk4NzY0LWZmZDlkYjRhYTM1ZGIzYTNlMjYyODM4YjAwN2M5MTAyNDQxZWViZjM%3D&amp;data=04%7C01%7C%7C96dd0d4e5ea4432c783508d886f6fc25%7C4e0f11f9046e45059cb8db2152311e21%7C0%7C0%7C637407742629746520%7CUnknown%7CTWFpbGZsb3d8eyJWIjoiMC4wLjAwMDAiLCJQIjoiV2luMzIiLCJBTiI6Ik1haWwiLCJXVCI6Mn0%3D%7C1000&amp;sdata=DMYZFSrshhPmJwRRKVlClnrgyVZ8brvUI%2BbaOten6og%3D&amp;reserved=0" TargetMode="External"/><Relationship Id="rId2" Type="http://schemas.openxmlformats.org/officeDocument/2006/relationships/hyperlink" Target="https://eur01.safelinks.protection.outlook.com/?url=https%3A%2F%2Fwww.civilservicejobs.service.gov.uk%2Fcsr%2Findex.cgi%3FSID%3DcGFnZWNsYXNzPUpvYnMmdXNlcnNlYXJjaGNvbnRleHQ9MTEyNzY5ODgxJm93bmVyPTUwNzAwMDAmb3duZXJ0eXBlPWZhaXImY3NvdXJjZT1jc3FzZWFyY2gmam9ibGlzdF92aWV3X3ZhYz0xNjkyMTA3JnBhZ2VhY3Rpb249dmlld3ZhY2J5am9ibGlzdCZzZWFyY2hfc2xpY2VfY3VycmVudD0xJnJlcXNpZz0xNjA0Mzk4NzY0LWZmZDlkYjRhYTM1ZGIzYTNlMjYyODM4YjAwN2M5MTAyNDQxZWViZjM%3D&amp;data=04%7C01%7C%7C96dd0d4e5ea4432c783508d886f6fc25%7C4e0f11f9046e45059cb8db2152311e21%7C0%7C0%7C637407742629736523%7CUnknown%7CTWFpbGZsb3d8eyJWIjoiMC4wLjAwMDAiLCJQIjoiV2luMzIiLCJBTiI6Ik1haWwiLCJXVCI6Mn0%3D%7C1000&amp;sdata=65R7HRny9nnKVaDbCjAY0sDP2TRVLL85uHfZSEBd5uw%3D&amp;reserved=0" TargetMode="External"/><Relationship Id="rId1" Type="http://schemas.openxmlformats.org/officeDocument/2006/relationships/slideLayout" Target="../slideLayouts/slideLayout2.xml"/><Relationship Id="rId5" Type="http://schemas.openxmlformats.org/officeDocument/2006/relationships/hyperlink" Target="https://www.dstlgrads.co.uk/" TargetMode="External"/><Relationship Id="rId4" Type="http://schemas.openxmlformats.org/officeDocument/2006/relationships/hyperlink" Target="https://eur01.safelinks.protection.outlook.com/?url=https%3A%2F%2Fwww.civilservicejobs.service.gov.uk%2Fcsr%2Findex.cgi%3FSID%3DcGFnZWFjdGlvbj12aWV3dmFjYnlqb2JsaXN0JnNlYXJjaF9zbGljZV9jdXJyZW50PTEmb3duZXJ0eXBlPWZhaXImY3NvdXJjZT1jc3FzZWFyY2gmam9ibGlzdF92aWV3X3ZhYz0xNjkyMDc0Jm93bmVyPTUwNzAwMDAmcGFnZWNsYXNzPUpvYnMmdXNlcnNlYXJjaGNvbnRleHQ9MTEyNzY5ODgxJnJlcXNpZz0xNjA0Mzk4NzY0LWZmZDlkYjRhYTM1ZGIzYTNlMjYyODM4YjAwN2M5MTAyNDQxZWViZjM%3D&amp;data=04%7C01%7C%7C96dd0d4e5ea4432c783508d886f6fc25%7C4e0f11f9046e45059cb8db2152311e21%7C0%7C0%7C637407742629746520%7CUnknown%7CTWFpbGZsb3d8eyJWIjoiMC4wLjAwMDAiLCJQIjoiV2luMzIiLCJBTiI6Ik1haWwiLCJXVCI6Mn0%3D%7C1000&amp;sdata=KbFjkk8%2FnQKi8kF%2ByDcxPGvDYs%2Fu8Rpb5IrZeFOdedc%3D&amp;reserved=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Yin_and_yang" TargetMode="Externa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www.investitwisely.com/two-months-of-entrepreneurship-the-good-the-bad-and-the-ugly/" TargetMode="External"/><Relationship Id="rId7" Type="http://schemas.openxmlformats.org/officeDocument/2006/relationships/hyperlink" Target="https://en.wikipedia.org/wiki/Transponder_timing" TargetMode="Externa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hyperlink" Target="http://robbiepruitt.blogspot.com/2015/05/finishing-discipleship-and-small-groups.html" TargetMode="External"/><Relationship Id="rId4" Type="http://schemas.openxmlformats.org/officeDocument/2006/relationships/image" Target="../media/image9.jpg"/><Relationship Id="rId9"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eur01.safelinks.protection.outlook.com/?url=https%3A%2F%2Fbusinesswales.gov.wales%2Fbigideas%2Ffeedback&amp;data=04%7C01%7C%7Ccf4c5f6432904c8e8dae08d88ada25a5%7C4e0f11f9046e45059cb8db2152311e21%7C0%7C0%7C637412016823521126%7CUnknown%7CTWFpbGZsb3d8eyJWIjoiMC4wLjAwMDAiLCJQIjoiV2luMzIiLCJBTiI6Ik1haWwiLCJXVCI6Mn0%3D%7C1000&amp;sdata=Km2hLxZQd%2F1%2B6Y3Cnmv%2B0cLyDF%2FURjw6WDVTH%2BTBVrY%3D&amp;reserved=0"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vimeo.com/101373355" TargetMode="External"/><Relationship Id="rId2" Type="http://schemas.openxmlformats.org/officeDocument/2006/relationships/hyperlink" Target="https://marvelapp.com/pop/?popref=1" TargetMode="External"/><Relationship Id="rId1" Type="http://schemas.openxmlformats.org/officeDocument/2006/relationships/slideLayout" Target="../slideLayouts/slideLayout2.xml"/><Relationship Id="rId6" Type="http://schemas.openxmlformats.org/officeDocument/2006/relationships/hyperlink" Target="https://www.labcenter.com/" TargetMode="External"/><Relationship Id="rId5" Type="http://schemas.openxmlformats.org/officeDocument/2006/relationships/hyperlink" Target="https://www.youtube.com/watch?v=0mTXKYWbsLA" TargetMode="External"/><Relationship Id="rId4" Type="http://schemas.openxmlformats.org/officeDocument/2006/relationships/hyperlink" Target="https://marvelapp.com/"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time_continue=36&amp;v=0mYYqsJ-rE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balsamiq.com/learn/" TargetMode="External"/><Relationship Id="rId5" Type="http://schemas.openxmlformats.org/officeDocument/2006/relationships/hyperlink" Target="https://balsamiq.com/wireframes/" TargetMode="External"/><Relationship Id="rId4" Type="http://schemas.openxmlformats.org/officeDocument/2006/relationships/hyperlink" Target="https://balsamiq.co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azure.microsoft.com/en-us/services/devops/repos/" TargetMode="External"/><Relationship Id="rId3" Type="http://schemas.openxmlformats.org/officeDocument/2006/relationships/hyperlink" Target="https://github.com/" TargetMode="External"/><Relationship Id="rId7" Type="http://schemas.openxmlformats.org/officeDocument/2006/relationships/hyperlink" Target="https://aws.amazon.com/codecommit/pricin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 Id="rId9" Type="http://schemas.openxmlformats.org/officeDocument/2006/relationships/hyperlink" Target="https://azure.microsoft.com/en-gb/pricing/"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477981" y="1122363"/>
            <a:ext cx="4023360" cy="320413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800" b="1"/>
              <a:t>L5: Changemakers: Creativity &amp; Value Creation</a:t>
            </a:r>
            <a:endParaRPr lang="en-US" sz="480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dirty="0"/>
              <a:t>Support Tutorial – U4 T3&amp;4.</a:t>
            </a:r>
          </a:p>
        </p:txBody>
      </p:sp>
      <p:sp>
        <p:nvSpPr>
          <p:cNvPr id="90" name="Rectangle 8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1"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5">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84" r="16274" b="1"/>
          <a:stretch/>
        </p:blipFill>
        <p:spPr>
          <a:xfrm>
            <a:off x="4868487" y="10"/>
            <a:ext cx="7323513" cy="6857990"/>
          </a:xfrm>
          <a:prstGeom prst="rect">
            <a:avLst/>
          </a:prstGeom>
        </p:spPr>
      </p:pic>
      <p:sp>
        <p:nvSpPr>
          <p:cNvPr id="5" name="Content Placeholder 2">
            <a:extLst>
              <a:ext uri="{FF2B5EF4-FFF2-40B4-BE49-F238E27FC236}">
                <a16:creationId xmlns:a16="http://schemas.microsoft.com/office/drawing/2014/main" id="{D340B752-BAEA-46A1-BFCA-42DBE5032596}"/>
              </a:ext>
            </a:extLst>
          </p:cNvPr>
          <p:cNvSpPr txBox="1">
            <a:spLocks/>
          </p:cNvSpPr>
          <p:nvPr/>
        </p:nvSpPr>
        <p:spPr>
          <a:xfrm>
            <a:off x="1599934" y="920753"/>
            <a:ext cx="4921447"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L5 </a:t>
            </a:r>
            <a:r>
              <a:rPr lang="en-GB" sz="2000" b="1" dirty="0"/>
              <a:t>Online</a:t>
            </a:r>
            <a:r>
              <a:rPr lang="en-GB" sz="2000" dirty="0"/>
              <a:t> Learning module.</a:t>
            </a:r>
            <a:r>
              <a:rPr lang="en-US" sz="2000" dirty="0"/>
              <a:t> Enhancing Creativity &amp; Innovation in the 21</a:t>
            </a:r>
            <a:r>
              <a:rPr lang="en-US" sz="2000" baseline="30000" dirty="0"/>
              <a:t>st</a:t>
            </a:r>
            <a:r>
              <a:rPr lang="en-US" sz="2000" dirty="0"/>
              <a:t> Century.</a:t>
            </a:r>
          </a:p>
          <a:p>
            <a:pPr marL="0" indent="0">
              <a:buFont typeface="Arial" panose="020B0604020202020204" pitchFamily="34" charset="0"/>
              <a:buNone/>
            </a:pPr>
            <a:endParaRPr lang="en-GB" sz="2000" b="1" dirty="0">
              <a:latin typeface="Arial" panose="020B0604020202020204" pitchFamily="34" charset="0"/>
              <a:ea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US" sz="2000" dirty="0"/>
          </a:p>
        </p:txBody>
      </p:sp>
      <p:sp>
        <p:nvSpPr>
          <p:cNvPr id="6" name="TextBox 5">
            <a:extLst>
              <a:ext uri="{FF2B5EF4-FFF2-40B4-BE49-F238E27FC236}">
                <a16:creationId xmlns:a16="http://schemas.microsoft.com/office/drawing/2014/main" id="{BFE9D26E-B7A6-48C5-8C36-002D12A90D4D}"/>
              </a:ext>
            </a:extLst>
          </p:cNvPr>
          <p:cNvSpPr txBox="1"/>
          <p:nvPr/>
        </p:nvSpPr>
        <p:spPr>
          <a:xfrm>
            <a:off x="9751909" y="6657945"/>
            <a:ext cx="2440091" cy="200055"/>
          </a:xfrm>
          <a:prstGeom prst="rect">
            <a:avLst/>
          </a:prstGeom>
          <a:solidFill>
            <a:srgbClr val="000000"/>
          </a:solidFill>
        </p:spPr>
        <p:txBody>
          <a:bodyPr wrap="none">
            <a:spAutoFit/>
          </a:bodyPr>
          <a:lstStyle/>
          <a:p>
            <a:pPr algn="r">
              <a:spcAft>
                <a:spcPts val="600"/>
              </a:spcAft>
            </a:pPr>
            <a:r>
              <a:rPr lang="en-GB" sz="700">
                <a:solidFill>
                  <a:srgbClr val="FFFFFF"/>
                </a:solidFill>
                <a:hlinkClick r:id="rId3" tooltip="http://www.techug.com/post/golang-docker-and-new-te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8" y="425584"/>
            <a:ext cx="10516250" cy="1454051"/>
          </a:xfrm>
        </p:spPr>
        <p:txBody>
          <a:bodyPr>
            <a:noAutofit/>
          </a:bodyPr>
          <a:lstStyle/>
          <a:p>
            <a:r>
              <a:rPr lang="en-GB" sz="4900" b="1" u="sng" dirty="0">
                <a:solidFill>
                  <a:schemeClr val="tx2"/>
                </a:solidFill>
              </a:rPr>
              <a:t>Feedback from UCM Management Team</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UCM Module Tutors have been asked to review forum and blog posts and to delete blank/task unrelated posts.</a:t>
            </a:r>
          </a:p>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If you have posted blank/unrelated posts, either add related content or remove them.</a:t>
            </a:r>
          </a:p>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This </a:t>
            </a:r>
            <a:r>
              <a:rPr lang="en-GB" sz="3200" dirty="0">
                <a:latin typeface="Arial" panose="020B0604020202020204" pitchFamily="34" charset="0"/>
                <a:ea typeface="Times New Roman" panose="02020603050405020304" pitchFamily="18" charset="0"/>
                <a:cs typeface="Times New Roman" panose="02020603050405020304" pitchFamily="18" charset="0"/>
              </a:rPr>
              <a:t>is scheduled to</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 be done at the end of November.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53248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8" y="425584"/>
            <a:ext cx="10516250" cy="1454051"/>
          </a:xfrm>
        </p:spPr>
        <p:txBody>
          <a:bodyPr>
            <a:noAutofit/>
          </a:bodyPr>
          <a:lstStyle/>
          <a:p>
            <a:r>
              <a:rPr lang="en-GB" b="1" u="sng" dirty="0"/>
              <a:t>Announcement: </a:t>
            </a:r>
            <a:r>
              <a:rPr lang="en-GB" b="1" u="sng" dirty="0" err="1"/>
              <a:t>TARGETjobs</a:t>
            </a:r>
            <a:br>
              <a:rPr lang="en-GB" b="1" u="sng" dirty="0"/>
            </a:br>
            <a:endParaRPr lang="en-GB" b="1" u="sng" dirty="0"/>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dirty="0" err="1">
                <a:effectLst/>
                <a:latin typeface="Arial" panose="020B0604020202020204" pitchFamily="34" charset="0"/>
                <a:ea typeface="Times New Roman" panose="02020603050405020304" pitchFamily="18" charset="0"/>
                <a:cs typeface="Times New Roman" panose="02020603050405020304" pitchFamily="18" charset="0"/>
              </a:rPr>
              <a:t>TARGETjobs</a:t>
            </a:r>
            <a:r>
              <a:rPr lang="en-GB" dirty="0">
                <a:effectLst/>
                <a:latin typeface="Arial" panose="020B0604020202020204" pitchFamily="34" charset="0"/>
                <a:ea typeface="Times New Roman" panose="02020603050405020304" pitchFamily="18" charset="0"/>
                <a:cs typeface="Times New Roman" panose="02020603050405020304" pitchFamily="18" charset="0"/>
              </a:rPr>
              <a:t> 2021 </a:t>
            </a:r>
            <a:r>
              <a:rPr lang="en-GB" b="1" dirty="0">
                <a:effectLst/>
                <a:latin typeface="Arial" panose="020B0604020202020204" pitchFamily="34" charset="0"/>
                <a:ea typeface="Times New Roman" panose="02020603050405020304" pitchFamily="18" charset="0"/>
                <a:cs typeface="Times New Roman" panose="02020603050405020304" pitchFamily="18" charset="0"/>
              </a:rPr>
              <a:t>Undergraduate of the Year Awards</a:t>
            </a:r>
            <a:r>
              <a:rPr lang="en-GB" dirty="0">
                <a:effectLst/>
                <a:latin typeface="Arial" panose="020B0604020202020204" pitchFamily="34" charset="0"/>
                <a:ea typeface="Times New Roman" panose="02020603050405020304" pitchFamily="18" charset="0"/>
                <a:cs typeface="Times New Roman" panose="02020603050405020304" pitchFamily="18" charset="0"/>
              </a:rPr>
              <a:t>. This year they have 9 awards running, and 3 of the awards in are looking for applicants studying a STEM degree. </a:t>
            </a:r>
          </a:p>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To enter the awards, students must put themselves forward and apply online via the Undergraduate of the Year Awards website. shortlisted students will be invited to a prestigious award ceremony taking place either in person or virtually in April 2021. </a:t>
            </a:r>
          </a:p>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The deadline for applications - 1st February 2021. </a:t>
            </a:r>
          </a:p>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To apply and for more information please visit: </a:t>
            </a:r>
            <a:r>
              <a:rPr lang="en-GB" dirty="0">
                <a:effectLst/>
                <a:latin typeface="Arial" panose="020B0604020202020204" pitchFamily="34" charset="0"/>
                <a:ea typeface="Times New Roman" panose="02020603050405020304" pitchFamily="18" charset="0"/>
                <a:cs typeface="Times New Roman" panose="02020603050405020304" pitchFamily="18" charset="0"/>
                <a:hlinkClick r:id="rId2"/>
              </a:rPr>
              <a:t>https://undergraduateoftheyear.com</a:t>
            </a:r>
            <a:r>
              <a:rPr lang="en-GB" dirty="0">
                <a:effectLst/>
                <a:latin typeface="Arial" panose="020B0604020202020204" pitchFamily="34" charset="0"/>
                <a:ea typeface="Times New Roman" panose="02020603050405020304" pitchFamily="18" charset="0"/>
                <a:cs typeface="Times New Roman" panose="02020603050405020304" pitchFamily="18" charset="0"/>
              </a:rPr>
              <a:t>. </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328870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7" y="425584"/>
            <a:ext cx="10723219" cy="1454051"/>
          </a:xfrm>
        </p:spPr>
        <p:txBody>
          <a:bodyPr>
            <a:noAutofit/>
          </a:bodyPr>
          <a:lstStyle/>
          <a:p>
            <a:r>
              <a:rPr lang="en-GB" b="1" u="sng" dirty="0"/>
              <a:t>Announcement: UWTSD Careers Service </a:t>
            </a:r>
            <a:br>
              <a:rPr lang="en-GB" b="1" u="sng" dirty="0"/>
            </a:br>
            <a:endParaRPr lang="en-GB" b="1" u="sng" dirty="0"/>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sz="3200" dirty="0"/>
              <a:t>UWTSD Online Careers Centre provides students with short free Career prep advice, support tools, courses and job postings. Visit </a:t>
            </a:r>
            <a:r>
              <a:rPr lang="en-GB" sz="3200" dirty="0">
                <a:hlinkClick r:id="rId2"/>
              </a:rPr>
              <a:t>https://uwtsd.careercentre.me</a:t>
            </a:r>
            <a:r>
              <a:rPr lang="en-GB" sz="3200" dirty="0"/>
              <a:t> for more information.</a:t>
            </a:r>
          </a:p>
          <a:p>
            <a:pPr marL="457200">
              <a:lnSpc>
                <a:spcPct val="100000"/>
              </a:lnSpc>
              <a:spcBef>
                <a:spcPts val="600"/>
              </a:spcBef>
              <a:spcAft>
                <a:spcPts val="0"/>
              </a:spcAft>
            </a:pPr>
            <a:r>
              <a:rPr lang="en-GB" sz="3200" dirty="0"/>
              <a:t>Yr2 is a good time to start considering how to get some work experience e.g. during the summer break and to start to work on your CV/Portfolio and </a:t>
            </a:r>
            <a:r>
              <a:rPr lang="en-GB" sz="3200" dirty="0" err="1"/>
              <a:t>Linkedin</a:t>
            </a:r>
            <a:r>
              <a:rPr lang="en-GB" sz="3200" dirty="0"/>
              <a:t> profile. If you would like help or advice, visit </a:t>
            </a:r>
            <a:r>
              <a:rPr lang="en-GB" sz="3200" dirty="0">
                <a:hlinkClick r:id="rId3"/>
              </a:rPr>
              <a:t>https://www.uwtsd.ac.uk/careers/</a:t>
            </a:r>
            <a:r>
              <a:rPr lang="en-GB" sz="3200" dirty="0"/>
              <a:t> to book a Personal Careers Support Appointment.</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34328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7" y="425584"/>
            <a:ext cx="10723219" cy="1454051"/>
          </a:xfrm>
        </p:spPr>
        <p:txBody>
          <a:bodyPr>
            <a:noAutofit/>
          </a:bodyPr>
          <a:lstStyle/>
          <a:p>
            <a:r>
              <a:rPr lang="en-GB" b="1" u="sng" dirty="0"/>
              <a:t>CPD Courses</a:t>
            </a:r>
            <a:br>
              <a:rPr lang="en-GB" b="1" u="sng" dirty="0"/>
            </a:br>
            <a:endParaRPr lang="en-GB" b="1" u="sng" dirty="0"/>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r>
              <a:rPr lang="en-GB" sz="2400" dirty="0">
                <a:hlinkClick r:id="rId2"/>
              </a:rPr>
              <a:t>Google Digital Garage</a:t>
            </a:r>
            <a:r>
              <a:rPr lang="en-GB" sz="2400" dirty="0"/>
              <a:t> provide a range of </a:t>
            </a:r>
            <a:r>
              <a:rPr lang="en-GB" dirty="0"/>
              <a:t>Free Certified Courses available to boost your skills and </a:t>
            </a:r>
            <a:r>
              <a:rPr lang="en-GB" dirty="0" err="1"/>
              <a:t>and</a:t>
            </a:r>
            <a:r>
              <a:rPr lang="en-GB" dirty="0"/>
              <a:t> Employability. To review the courses click here: </a:t>
            </a:r>
            <a:r>
              <a:rPr lang="en-GB" dirty="0">
                <a:hlinkClick r:id="rId3"/>
              </a:rPr>
              <a:t>Tech courses</a:t>
            </a:r>
            <a:r>
              <a:rPr lang="en-GB" dirty="0"/>
              <a:t>, </a:t>
            </a:r>
            <a:r>
              <a:rPr lang="en-GB" dirty="0">
                <a:hlinkClick r:id="rId3"/>
              </a:rPr>
              <a:t>Career Prep. and development</a:t>
            </a:r>
            <a:r>
              <a:rPr lang="en-GB" dirty="0"/>
              <a:t>.  </a:t>
            </a:r>
            <a:r>
              <a:rPr lang="en-GB" dirty="0">
                <a:hlinkClick r:id="rId4"/>
              </a:rPr>
              <a:t>All courses</a:t>
            </a:r>
            <a:r>
              <a:rPr lang="en-GB" dirty="0"/>
              <a:t>.</a:t>
            </a:r>
          </a:p>
          <a:p>
            <a:r>
              <a:rPr lang="en-GB" sz="2400" dirty="0"/>
              <a:t>Computing at UWTSD is part of Microsoft’s ‘Learn for Educators Institution Programme’ from the </a:t>
            </a:r>
            <a:r>
              <a:rPr lang="en-GB" sz="2400" b="1" dirty="0"/>
              <a:t>Future Skills Initiative</a:t>
            </a:r>
            <a:r>
              <a:rPr lang="en-GB" sz="2400" dirty="0"/>
              <a:t>. As a result there are a number of short courses available for free for staff AND students e.g.</a:t>
            </a:r>
          </a:p>
          <a:p>
            <a:pPr marL="914400" lvl="1">
              <a:lnSpc>
                <a:spcPct val="100000"/>
              </a:lnSpc>
              <a:spcBef>
                <a:spcPts val="600"/>
              </a:spcBef>
            </a:pPr>
            <a:r>
              <a:rPr lang="en-GB" sz="2000" dirty="0"/>
              <a:t>Microsoft Azure Fundamentals</a:t>
            </a:r>
          </a:p>
          <a:p>
            <a:pPr marL="914400" lvl="1">
              <a:lnSpc>
                <a:spcPct val="100000"/>
              </a:lnSpc>
              <a:spcBef>
                <a:spcPts val="600"/>
              </a:spcBef>
            </a:pPr>
            <a:r>
              <a:rPr lang="en-GB" sz="2000" dirty="0"/>
              <a:t>Microsoft Azure Data Fundamentals</a:t>
            </a:r>
          </a:p>
          <a:p>
            <a:pPr marL="914400" lvl="1">
              <a:lnSpc>
                <a:spcPct val="100000"/>
              </a:lnSpc>
              <a:spcBef>
                <a:spcPts val="600"/>
              </a:spcBef>
            </a:pPr>
            <a:r>
              <a:rPr lang="en-GB" sz="2000" dirty="0"/>
              <a:t>Microsoft Azure AI Fundamentals.</a:t>
            </a:r>
          </a:p>
          <a:p>
            <a:pPr marL="457200">
              <a:lnSpc>
                <a:spcPct val="100000"/>
              </a:lnSpc>
              <a:spcBef>
                <a:spcPts val="600"/>
              </a:spcBef>
              <a:spcAft>
                <a:spcPts val="0"/>
              </a:spcAft>
            </a:pPr>
            <a:r>
              <a:rPr lang="en-GB" sz="2400" dirty="0"/>
              <a:t>For more information please click here: </a:t>
            </a:r>
            <a:r>
              <a:rPr lang="en-GB" sz="2400" dirty="0">
                <a:hlinkClick r:id="rId5"/>
              </a:rPr>
              <a:t>https://docs.microsoft.com/en-us/learn/</a:t>
            </a:r>
            <a:r>
              <a:rPr lang="en-GB" sz="2400" dirty="0"/>
              <a:t>.  You can take the Certification exams on campus or at home online. </a:t>
            </a:r>
          </a:p>
          <a:p>
            <a:pPr marL="457200">
              <a:lnSpc>
                <a:spcPct val="100000"/>
              </a:lnSpc>
              <a:spcBef>
                <a:spcPts val="600"/>
              </a:spcBef>
              <a:spcAft>
                <a:spcPts val="0"/>
              </a:spcAft>
            </a:pPr>
            <a:r>
              <a:rPr lang="en-GB" sz="2400" dirty="0"/>
              <a:t>Any questions please contact </a:t>
            </a:r>
            <a:r>
              <a:rPr lang="en-GB" sz="2400" dirty="0">
                <a:hlinkClick r:id="rId6"/>
              </a:rPr>
              <a:t>kapilan.radhakrishnan@uwtsd.ac.uk</a:t>
            </a:r>
            <a:r>
              <a:rPr lang="en-GB" sz="2400" dirty="0"/>
              <a:t>. </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61126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b="1" u="sng" dirty="0">
                <a:solidFill>
                  <a:srgbClr val="FFFFFF"/>
                </a:solidFill>
              </a:rPr>
              <a:t>Other Certificate Courses to consider</a:t>
            </a:r>
          </a:p>
        </p:txBody>
      </p:sp>
      <p:sp>
        <p:nvSpPr>
          <p:cNvPr id="3" name="Content Placeholder 2"/>
          <p:cNvSpPr>
            <a:spLocks noGrp="1"/>
          </p:cNvSpPr>
          <p:nvPr>
            <p:ph idx="1"/>
          </p:nvPr>
        </p:nvSpPr>
        <p:spPr>
          <a:xfrm>
            <a:off x="1424904" y="2494450"/>
            <a:ext cx="4866481" cy="4078288"/>
          </a:xfrm>
        </p:spPr>
        <p:txBody>
          <a:bodyPr>
            <a:normAutofit/>
          </a:bodyPr>
          <a:lstStyle/>
          <a:p>
            <a:pPr marL="0" indent="0">
              <a:buNone/>
            </a:pPr>
            <a:r>
              <a:rPr lang="en-GB" sz="2400" dirty="0"/>
              <a:t>Example sources include:</a:t>
            </a:r>
          </a:p>
          <a:p>
            <a:r>
              <a:rPr lang="en-GB" sz="2400" dirty="0">
                <a:hlinkClick r:id="rId2"/>
              </a:rPr>
              <a:t>Lynda.com / LinkedIn Learning</a:t>
            </a:r>
            <a:endParaRPr lang="en-GB" sz="2400" dirty="0"/>
          </a:p>
          <a:p>
            <a:r>
              <a:rPr lang="en-GB" sz="2400" dirty="0">
                <a:hlinkClick r:id="rId3"/>
              </a:rPr>
              <a:t>VTC.com</a:t>
            </a:r>
            <a:endParaRPr lang="en-GB" sz="2400" dirty="0"/>
          </a:p>
          <a:p>
            <a:r>
              <a:rPr lang="en-GB" sz="2400" dirty="0">
                <a:hlinkClick r:id="rId4"/>
              </a:rPr>
              <a:t>CodeAcademy.com</a:t>
            </a:r>
            <a:endParaRPr lang="en-GB" sz="2400" dirty="0"/>
          </a:p>
          <a:p>
            <a:r>
              <a:rPr lang="en-GB" sz="2400" dirty="0">
                <a:hlinkClick r:id="rId5"/>
              </a:rPr>
              <a:t>Code.org</a:t>
            </a:r>
            <a:endParaRPr lang="en-GB" sz="2400" dirty="0"/>
          </a:p>
          <a:p>
            <a:r>
              <a:rPr lang="en-GB" sz="2400" dirty="0">
                <a:hlinkClick r:id="rId6"/>
              </a:rPr>
              <a:t>Coursera.org</a:t>
            </a:r>
            <a:endParaRPr lang="en-GB" sz="2400" dirty="0"/>
          </a:p>
          <a:p>
            <a:r>
              <a:rPr lang="en-GB" sz="2400" dirty="0">
                <a:hlinkClick r:id="rId7"/>
              </a:rPr>
              <a:t>Edx.org</a:t>
            </a:r>
            <a:endParaRPr lang="en-GB" sz="2400" dirty="0"/>
          </a:p>
          <a:p>
            <a:r>
              <a:rPr lang="en-GB" sz="2400" dirty="0">
                <a:hlinkClick r:id="rId8"/>
              </a:rPr>
              <a:t>Cisco Learning Network. </a:t>
            </a:r>
            <a:endParaRPr lang="en-GB" sz="2400" dirty="0"/>
          </a:p>
          <a:p>
            <a:pPr>
              <a:buFont typeface="Courier New" panose="02070309020205020404" pitchFamily="49" charset="0"/>
              <a:buChar char="o"/>
            </a:pPr>
            <a:endParaRPr lang="en-GB" sz="2400" dirty="0"/>
          </a:p>
          <a:p>
            <a:pPr lvl="1"/>
            <a:endParaRPr lang="en-GB" dirty="0"/>
          </a:p>
          <a:p>
            <a:endParaRPr lang="en-GB" sz="2400" dirty="0"/>
          </a:p>
          <a:p>
            <a:pPr marL="0" indent="0">
              <a:buNone/>
            </a:pPr>
            <a:endParaRPr lang="en-GB" sz="2400" dirty="0"/>
          </a:p>
          <a:p>
            <a:endParaRPr lang="en-GB" sz="2400" dirty="0"/>
          </a:p>
        </p:txBody>
      </p:sp>
      <p:pic>
        <p:nvPicPr>
          <p:cNvPr id="4" name="Picture 3" descr="Certificate of Achievement by 123freevectors on DeviantArt"/>
          <p:cNvPicPr>
            <a:picLocks noChangeAspect="1"/>
          </p:cNvPicPr>
          <p:nvPr/>
        </p:nvPicPr>
        <p:blipFill rotWithShape="1">
          <a:blip r:embed="rId9">
            <a:extLst>
              <a:ext uri="{28A0092B-C50C-407E-A947-70E740481C1C}">
                <a14:useLocalDpi xmlns:a14="http://schemas.microsoft.com/office/drawing/2010/main" val="0"/>
              </a:ext>
            </a:extLst>
          </a:blip>
          <a:srcRect b="3323"/>
          <a:stretch/>
        </p:blipFill>
        <p:spPr>
          <a:xfrm>
            <a:off x="6098892" y="2492376"/>
            <a:ext cx="4802404" cy="3563372"/>
          </a:xfrm>
          <a:prstGeom prst="rect">
            <a:avLst/>
          </a:prstGeom>
        </p:spPr>
      </p:pic>
    </p:spTree>
    <p:extLst>
      <p:ext uri="{BB962C8B-B14F-4D97-AF65-F5344CB8AC3E}">
        <p14:creationId xmlns:p14="http://schemas.microsoft.com/office/powerpoint/2010/main" val="3246374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3B347-8579-4111-ADAF-D757D24ED7BB}"/>
              </a:ext>
            </a:extLst>
          </p:cNvPr>
          <p:cNvSpPr>
            <a:spLocks noGrp="1"/>
          </p:cNvSpPr>
          <p:nvPr>
            <p:ph type="title"/>
          </p:nvPr>
        </p:nvSpPr>
        <p:spPr>
          <a:xfrm>
            <a:off x="838199" y="365125"/>
            <a:ext cx="10764689" cy="1325563"/>
          </a:xfrm>
        </p:spPr>
        <p:txBody>
          <a:bodyPr/>
          <a:lstStyle/>
          <a:p>
            <a:r>
              <a:rPr lang="en-GB" b="1" u="sng" dirty="0"/>
              <a:t>Announcement: Placements &amp; Career Positions</a:t>
            </a:r>
          </a:p>
        </p:txBody>
      </p:sp>
      <p:sp>
        <p:nvSpPr>
          <p:cNvPr id="3" name="Content Placeholder 2">
            <a:extLst>
              <a:ext uri="{FF2B5EF4-FFF2-40B4-BE49-F238E27FC236}">
                <a16:creationId xmlns:a16="http://schemas.microsoft.com/office/drawing/2014/main" id="{F5452C9C-5F29-463F-B144-989CBF5E7FAD}"/>
              </a:ext>
            </a:extLst>
          </p:cNvPr>
          <p:cNvSpPr>
            <a:spLocks noGrp="1"/>
          </p:cNvSpPr>
          <p:nvPr>
            <p:ph idx="1"/>
          </p:nvPr>
        </p:nvSpPr>
        <p:spPr/>
        <p:txBody>
          <a:bodyPr>
            <a:normAutofit lnSpcReduction="10000"/>
          </a:bodyPr>
          <a:lstStyle/>
          <a:p>
            <a:r>
              <a:rPr lang="en-GB" dirty="0"/>
              <a:t>Notice from one of our Graduates.</a:t>
            </a:r>
          </a:p>
          <a:p>
            <a:r>
              <a:rPr lang="en-GB" dirty="0"/>
              <a:t>The Defence Science and Technology Laboratory (DSTL) an executive agency of the Ministry of Defence (MoD) in the UK are looking to recruit a number of Computing students for summer and industrial placements, as well as graduate positions.</a:t>
            </a:r>
          </a:p>
          <a:p>
            <a:r>
              <a:rPr lang="en-GB" dirty="0">
                <a:hlinkClick r:id="rId2"/>
              </a:rPr>
              <a:t>Summer placements </a:t>
            </a:r>
            <a:endParaRPr lang="en-GB" dirty="0"/>
          </a:p>
          <a:p>
            <a:r>
              <a:rPr lang="en-GB" dirty="0">
                <a:hlinkClick r:id="rId3"/>
              </a:rPr>
              <a:t>Industrial placements </a:t>
            </a:r>
            <a:endParaRPr lang="en-GB" dirty="0"/>
          </a:p>
          <a:p>
            <a:r>
              <a:rPr lang="en-GB" dirty="0">
                <a:hlinkClick r:id="rId4"/>
              </a:rPr>
              <a:t>Graduate jobs</a:t>
            </a:r>
            <a:endParaRPr lang="en-GB" dirty="0"/>
          </a:p>
          <a:p>
            <a:r>
              <a:rPr lang="en-GB" dirty="0"/>
              <a:t>Further details on the Jobs as </a:t>
            </a:r>
            <a:r>
              <a:rPr lang="en-GB" dirty="0" err="1"/>
              <a:t>wel</a:t>
            </a:r>
            <a:r>
              <a:rPr lang="en-GB" dirty="0"/>
              <a:t> as additional ones are available at </a:t>
            </a:r>
            <a:r>
              <a:rPr lang="en-GB" dirty="0">
                <a:hlinkClick r:id="rId5"/>
              </a:rPr>
              <a:t>https://www.dstlgrads.co.uk/</a:t>
            </a:r>
            <a:r>
              <a:rPr lang="en-GB" dirty="0"/>
              <a:t>. </a:t>
            </a:r>
          </a:p>
          <a:p>
            <a:endParaRPr lang="en-GB" dirty="0"/>
          </a:p>
        </p:txBody>
      </p:sp>
      <p:cxnSp>
        <p:nvCxnSpPr>
          <p:cNvPr id="5" name="Straight Connector 4">
            <a:extLst>
              <a:ext uri="{FF2B5EF4-FFF2-40B4-BE49-F238E27FC236}">
                <a16:creationId xmlns:a16="http://schemas.microsoft.com/office/drawing/2014/main" id="{4E3BCEAE-08AB-4286-A1B1-6E1EED6C8A4D}"/>
              </a:ext>
            </a:extLst>
          </p:cNvPr>
          <p:cNvCxnSpPr>
            <a:cxnSpLocks/>
          </p:cNvCxnSpPr>
          <p:nvPr/>
        </p:nvCxnSpPr>
        <p:spPr>
          <a:xfrm>
            <a:off x="589100" y="468612"/>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725935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8" y="425584"/>
            <a:ext cx="10516250" cy="1454051"/>
          </a:xfrm>
        </p:spPr>
        <p:txBody>
          <a:bodyPr>
            <a:noAutofit/>
          </a:bodyPr>
          <a:lstStyle/>
          <a:p>
            <a:r>
              <a:rPr lang="en-GB" sz="4900" b="1" u="sng" dirty="0">
                <a:solidFill>
                  <a:schemeClr val="tx2"/>
                </a:solidFill>
              </a:rPr>
              <a:t>General Tips</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Reminder: See ‘Poster creation Guidelines’ document for Assignment 1 Task 4, located in the 'Additional Resources' tile,  in the module on Moodle.</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242041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dirty="0">
                <a:latin typeface="+mj-lt"/>
                <a:ea typeface="+mj-ea"/>
                <a:cs typeface="+mj-cs"/>
              </a:rPr>
              <a:t>Last</a:t>
            </a:r>
            <a:r>
              <a:rPr lang="en-US" sz="4000" b="1" u="sng" kern="1200" dirty="0">
                <a:solidFill>
                  <a:schemeClr val="tx1"/>
                </a:solidFill>
                <a:latin typeface="+mj-lt"/>
                <a:ea typeface="+mj-ea"/>
                <a:cs typeface="+mj-cs"/>
              </a:rPr>
              <a:t> week’s Moodle Activities &amp; Assignment task</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082157" y="2337205"/>
            <a:ext cx="6350274" cy="2641195"/>
          </a:xfrm>
        </p:spPr>
        <p:txBody>
          <a:bodyPr vert="horz" lIns="91440" tIns="45720" rIns="91440" bIns="45720" rtlCol="0">
            <a:normAutofit/>
          </a:bodyPr>
          <a:lstStyle/>
          <a:p>
            <a:pPr marL="57150"/>
            <a:r>
              <a:rPr lang="en-GB" sz="3200" b="1" u="sng" dirty="0"/>
              <a:t>Unit 4 - Evaluation</a:t>
            </a:r>
          </a:p>
          <a:p>
            <a:pPr marL="571500" indent="-514350">
              <a:buFont typeface="+mj-lt"/>
              <a:buAutoNum type="arabicPeriod"/>
            </a:pPr>
            <a:r>
              <a:rPr lang="en-GB" sz="3200" b="1" dirty="0"/>
              <a:t>Topic 1 </a:t>
            </a:r>
            <a:r>
              <a:rPr lang="en-GB" sz="3200" dirty="0"/>
              <a:t>- Measuring Success</a:t>
            </a:r>
          </a:p>
          <a:p>
            <a:pPr marL="571500" indent="-514350">
              <a:buFont typeface="+mj-lt"/>
              <a:buAutoNum type="arabicPeriod"/>
            </a:pPr>
            <a:r>
              <a:rPr lang="en-GB" sz="3200" b="1" dirty="0"/>
              <a:t>Topic 2 </a:t>
            </a:r>
            <a:r>
              <a:rPr lang="en-GB" sz="3200" dirty="0"/>
              <a:t>- Personal Evaluation.</a:t>
            </a:r>
            <a:endParaRPr lang="en-US" sz="3200" dirty="0"/>
          </a:p>
          <a:p>
            <a:pPr marL="571500" indent="-514350">
              <a:buFont typeface="+mj-lt"/>
              <a:buAutoNum type="arabicPeriod"/>
            </a:pPr>
            <a:r>
              <a:rPr lang="en-US" sz="3200" dirty="0"/>
              <a:t>Start Assignment 1</a:t>
            </a:r>
            <a:r>
              <a:rPr lang="en-US" sz="3200" b="1" dirty="0"/>
              <a:t>: Task 4</a:t>
            </a:r>
            <a:r>
              <a:rPr lang="en-US" sz="3200" dirty="0"/>
              <a:t>.</a:t>
            </a:r>
          </a:p>
        </p:txBody>
      </p:sp>
      <p:sp>
        <p:nvSpPr>
          <p:cNvPr id="22" name="Freeform: Shape 2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Graphic 2" descr="Check List">
            <a:extLst>
              <a:ext uri="{FF2B5EF4-FFF2-40B4-BE49-F238E27FC236}">
                <a16:creationId xmlns:a16="http://schemas.microsoft.com/office/drawing/2014/main" id="{8D828ABE-4F0B-4502-A540-A2AEABCF1B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97329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arista making coffee art">
            <a:extLst>
              <a:ext uri="{FF2B5EF4-FFF2-40B4-BE49-F238E27FC236}">
                <a16:creationId xmlns:a16="http://schemas.microsoft.com/office/drawing/2014/main" id="{5152826B-5794-4D70-842A-5A115E95FB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4471"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Content Placeholder 4" descr="Fresh homemade delicious mini bundt cakes">
            <a:extLst>
              <a:ext uri="{FF2B5EF4-FFF2-40B4-BE49-F238E27FC236}">
                <a16:creationId xmlns:a16="http://schemas.microsoft.com/office/drawing/2014/main" id="{075C4987-9329-4603-9A3B-80DA7BB517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0206" b="3398"/>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3" name="Picture 2" descr="Icon&#10;&#10;Description automatically generated">
            <a:extLst>
              <a:ext uri="{FF2B5EF4-FFF2-40B4-BE49-F238E27FC236}">
                <a16:creationId xmlns:a16="http://schemas.microsoft.com/office/drawing/2014/main" id="{FF6113C0-9117-4667-BB7F-7F84F062A48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8599"/>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
        <p:nvSpPr>
          <p:cNvPr id="12" name="TextBox 11">
            <a:extLst>
              <a:ext uri="{FF2B5EF4-FFF2-40B4-BE49-F238E27FC236}">
                <a16:creationId xmlns:a16="http://schemas.microsoft.com/office/drawing/2014/main" id="{6F1EAE16-CA78-4AB1-A8AD-4D38A99F4BB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22878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This week’s Moodle Activities &amp; Assignment task</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082157" y="2337205"/>
            <a:ext cx="6350274" cy="2641195"/>
          </a:xfrm>
        </p:spPr>
        <p:txBody>
          <a:bodyPr vert="horz" lIns="91440" tIns="45720" rIns="91440" bIns="45720" rtlCol="0">
            <a:normAutofit/>
          </a:bodyPr>
          <a:lstStyle/>
          <a:p>
            <a:pPr marL="57150"/>
            <a:r>
              <a:rPr lang="en-GB" sz="3200" b="1" u="sng" dirty="0"/>
              <a:t>Unit 4 - Evaluation</a:t>
            </a:r>
          </a:p>
          <a:p>
            <a:pPr marL="571500" indent="-514350">
              <a:buFont typeface="+mj-lt"/>
              <a:buAutoNum type="arabicPeriod"/>
            </a:pPr>
            <a:r>
              <a:rPr lang="en-GB" sz="3200" b="1" dirty="0"/>
              <a:t>Topic 3 </a:t>
            </a:r>
            <a:r>
              <a:rPr lang="en-GB" sz="3200" dirty="0"/>
              <a:t>- Moving Forward</a:t>
            </a:r>
          </a:p>
          <a:p>
            <a:pPr marL="571500" indent="-514350">
              <a:buFont typeface="+mj-lt"/>
              <a:buAutoNum type="arabicPeriod"/>
            </a:pPr>
            <a:r>
              <a:rPr lang="en-GB" sz="3200" b="1" dirty="0"/>
              <a:t>Topic 4 </a:t>
            </a:r>
            <a:r>
              <a:rPr lang="en-GB" sz="3200" dirty="0"/>
              <a:t>- Closing the Loop </a:t>
            </a:r>
          </a:p>
          <a:p>
            <a:pPr marL="571500" indent="-514350">
              <a:buFont typeface="+mj-lt"/>
              <a:buAutoNum type="arabicPeriod"/>
            </a:pPr>
            <a:r>
              <a:rPr lang="en-US" sz="3200" dirty="0"/>
              <a:t>Assignment 1</a:t>
            </a:r>
            <a:r>
              <a:rPr lang="en-US" sz="3200" b="1" dirty="0"/>
              <a:t>: Task 4 = Poster.</a:t>
            </a:r>
            <a:endParaRPr lang="en-US" sz="3200" dirty="0"/>
          </a:p>
        </p:txBody>
      </p:sp>
      <p:sp>
        <p:nvSpPr>
          <p:cNvPr id="22" name="Freeform: Shape 2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Graphic 2" descr="Check List">
            <a:extLst>
              <a:ext uri="{FF2B5EF4-FFF2-40B4-BE49-F238E27FC236}">
                <a16:creationId xmlns:a16="http://schemas.microsoft.com/office/drawing/2014/main" id="{8D828ABE-4F0B-4502-A540-A2AEABCF1B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9811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7404575"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1" y="1379730"/>
            <a:ext cx="10648363" cy="5052686"/>
          </a:xfrm>
        </p:spPr>
        <p:txBody>
          <a:bodyPr anchor="t">
            <a:noAutofit/>
          </a:bodyPr>
          <a:lstStyle/>
          <a:p>
            <a:pPr indent="0">
              <a:lnSpc>
                <a:spcPts val="3400"/>
              </a:lnSpc>
              <a:spcBef>
                <a:spcPts val="0"/>
              </a:spcBef>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4. </a:t>
            </a:r>
            <a:r>
              <a:rPr lang="en-GB" sz="2400" b="1" dirty="0">
                <a:effectLst/>
                <a:latin typeface="Arial" panose="020B0604020202020204" pitchFamily="34" charset="0"/>
                <a:ea typeface="Times New Roman" panose="02020603050405020304" pitchFamily="18" charset="0"/>
                <a:cs typeface="Arial" panose="020B0604020202020204" pitchFamily="34" charset="0"/>
              </a:rPr>
              <a:t>Unit 4 –</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Academic</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Poster: </a:t>
            </a:r>
            <a:r>
              <a:rPr lang="en-GB" sz="2400" dirty="0">
                <a:effectLst/>
                <a:latin typeface="Arial" panose="020B0604020202020204" pitchFamily="34" charset="0"/>
                <a:ea typeface="Times New Roman" panose="02020603050405020304" pitchFamily="18" charset="0"/>
                <a:cs typeface="Arial" panose="020B0604020202020204" pitchFamily="34" charset="0"/>
              </a:rPr>
              <a:t>Create an A3 Digital Academic/conference poster that refers to:</a:t>
            </a:r>
          </a:p>
          <a:p>
            <a:pPr marL="571500" indent="-342900">
              <a:lnSpc>
                <a:spcPts val="3400"/>
              </a:lnSpc>
              <a:spcBef>
                <a:spcPts val="0"/>
              </a:spcBef>
            </a:pPr>
            <a:r>
              <a:rPr lang="en-GB" sz="2400" dirty="0">
                <a:latin typeface="Arial" panose="020B0604020202020204" pitchFamily="34" charset="0"/>
                <a:ea typeface="Times New Roman" panose="02020603050405020304" pitchFamily="18" charset="0"/>
                <a:cs typeface="Arial" panose="020B0604020202020204" pitchFamily="34" charset="0"/>
              </a:rPr>
              <a:t>S</a:t>
            </a:r>
            <a:r>
              <a:rPr lang="en-GB" sz="2400" dirty="0">
                <a:effectLst/>
                <a:latin typeface="Arial" panose="020B0604020202020204" pitchFamily="34" charset="0"/>
                <a:ea typeface="Times New Roman" panose="02020603050405020304" pitchFamily="18" charset="0"/>
                <a:cs typeface="Arial" panose="020B0604020202020204" pitchFamily="34" charset="0"/>
              </a:rPr>
              <a:t>ome of the </a:t>
            </a:r>
            <a:r>
              <a:rPr lang="en-GB" sz="2400" b="1" dirty="0">
                <a:effectLst/>
                <a:latin typeface="Arial" panose="020B0604020202020204" pitchFamily="34" charset="0"/>
                <a:ea typeface="Times New Roman" panose="02020603050405020304" pitchFamily="18" charset="0"/>
                <a:cs typeface="Arial" panose="020B0604020202020204" pitchFamily="34" charset="0"/>
              </a:rPr>
              <a:t>concepts</a:t>
            </a:r>
            <a:r>
              <a:rPr lang="en-GB" sz="2400" dirty="0">
                <a:effectLst/>
                <a:latin typeface="Arial" panose="020B0604020202020204" pitchFamily="34" charset="0"/>
                <a:ea typeface="Times New Roman" panose="02020603050405020304" pitchFamily="18" charset="0"/>
                <a:cs typeface="Arial" panose="020B0604020202020204" pitchFamily="34" charset="0"/>
              </a:rPr>
              <a:t> &amp; some of your </a:t>
            </a:r>
            <a:r>
              <a:rPr lang="en-GB" sz="2400" b="1" dirty="0">
                <a:effectLst/>
                <a:latin typeface="Arial" panose="020B0604020202020204" pitchFamily="34" charset="0"/>
                <a:ea typeface="Times New Roman" panose="02020603050405020304" pitchFamily="18" charset="0"/>
                <a:cs typeface="Arial" panose="020B0604020202020204" pitchFamily="34" charset="0"/>
              </a:rPr>
              <a:t>answers to activities </a:t>
            </a:r>
            <a:r>
              <a:rPr lang="en-GB" sz="2400" dirty="0">
                <a:effectLst/>
                <a:latin typeface="Arial" panose="020B0604020202020204" pitchFamily="34" charset="0"/>
                <a:ea typeface="Times New Roman" panose="02020603050405020304" pitchFamily="18" charset="0"/>
                <a:cs typeface="Arial" panose="020B0604020202020204" pitchFamily="34" charset="0"/>
              </a:rPr>
              <a:t>in Unit 4;</a:t>
            </a:r>
          </a:p>
          <a:p>
            <a:pPr marL="1028700" lvl="1" indent="-342900">
              <a:lnSpc>
                <a:spcPts val="3400"/>
              </a:lnSpc>
              <a:spcBef>
                <a:spcPts val="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You can decide which concepts &amp; answers to include.</a:t>
            </a:r>
          </a:p>
          <a:p>
            <a:pPr marL="1028700" lvl="1" indent="-342900">
              <a:lnSpc>
                <a:spcPts val="3400"/>
              </a:lnSpc>
              <a:spcBef>
                <a:spcPts val="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The poster should include citations and a reference list section.</a:t>
            </a:r>
          </a:p>
          <a:p>
            <a:pPr marL="571500" indent="-342900">
              <a:lnSpc>
                <a:spcPts val="3400"/>
              </a:lnSpc>
              <a:spcBef>
                <a:spcPts val="0"/>
              </a:spcBef>
            </a:pPr>
            <a:r>
              <a:rPr lang="en-GB" sz="2400" dirty="0">
                <a:latin typeface="Arial" panose="020B0604020202020204" pitchFamily="34" charset="0"/>
                <a:ea typeface="Times New Roman" panose="02020603050405020304" pitchFamily="18" charset="0"/>
                <a:cs typeface="Arial" panose="020B0604020202020204" pitchFamily="34" charset="0"/>
              </a:rPr>
              <a:t>A</a:t>
            </a:r>
            <a:r>
              <a:rPr lang="en-GB" sz="2400" dirty="0">
                <a:effectLst/>
                <a:latin typeface="Arial" panose="020B0604020202020204" pitchFamily="34" charset="0"/>
                <a:ea typeface="Times New Roman" panose="02020603050405020304" pitchFamily="18" charset="0"/>
                <a:cs typeface="Arial" panose="020B0604020202020204" pitchFamily="34" charset="0"/>
              </a:rPr>
              <a:t>nd the </a:t>
            </a:r>
            <a:r>
              <a:rPr lang="en-GB" sz="2400" b="1" dirty="0">
                <a:effectLst/>
                <a:latin typeface="Arial" panose="020B0604020202020204" pitchFamily="34" charset="0"/>
                <a:ea typeface="Times New Roman" panose="02020603050405020304" pitchFamily="18" charset="0"/>
                <a:cs typeface="Arial" panose="020B0604020202020204" pitchFamily="34" charset="0"/>
              </a:rPr>
              <a:t>progress on your project to date (Design work)</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indent="0">
              <a:lnSpc>
                <a:spcPts val="3400"/>
              </a:lnSpc>
              <a:spcBef>
                <a:spcPts val="0"/>
              </a:spcBef>
              <a:buNone/>
            </a:pPr>
            <a:endParaRPr lang="en-GB" b="1" dirty="0">
              <a:effectLst/>
              <a:ea typeface="Times New Roman" panose="02020603050405020304" pitchFamily="18" charset="0"/>
              <a:cs typeface="Arial" panose="020B0604020202020204" pitchFamily="34" charset="0"/>
            </a:endParaRPr>
          </a:p>
          <a:p>
            <a:pPr indent="0">
              <a:lnSpc>
                <a:spcPts val="3400"/>
              </a:lnSpc>
              <a:spcBef>
                <a:spcPts val="0"/>
              </a:spcBef>
              <a:buNone/>
            </a:pPr>
            <a:r>
              <a:rPr lang="en-GB" sz="2400" dirty="0">
                <a:ea typeface="Times New Roman" panose="02020603050405020304" pitchFamily="18" charset="0"/>
                <a:cs typeface="Arial" panose="020B0604020202020204" pitchFamily="34" charset="0"/>
              </a:rPr>
              <a:t>Tip: See ‘Additional Resources’ section on Moodle for ‘Poster Creation Guidelines’.</a:t>
            </a:r>
          </a:p>
          <a:p>
            <a:pPr indent="0">
              <a:lnSpc>
                <a:spcPts val="3400"/>
              </a:lnSpc>
              <a:spcBef>
                <a:spcPts val="0"/>
              </a:spcBef>
              <a:buNone/>
            </a:pPr>
            <a:r>
              <a:rPr lang="en-GB" sz="2400" dirty="0">
                <a:effectLst/>
                <a:ea typeface="Times New Roman" panose="02020603050405020304" pitchFamily="18" charset="0"/>
                <a:cs typeface="Arial" panose="020B0604020202020204" pitchFamily="34" charset="0"/>
              </a:rPr>
              <a:t>Note: Good practice to help you develop the digital skills needed for your Final Year Project Poster.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870363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A picture containing building, bicycle, person, walking&#10;&#10;Description automatically generated">
            <a:extLst>
              <a:ext uri="{FF2B5EF4-FFF2-40B4-BE49-F238E27FC236}">
                <a16:creationId xmlns:a16="http://schemas.microsoft.com/office/drawing/2014/main" id="{46D8904E-5185-424D-8916-77B9777E215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54" r="-2" b="12367"/>
          <a:stretch/>
        </p:blipFill>
        <p:spPr>
          <a:xfrm>
            <a:off x="7794519" y="3506112"/>
            <a:ext cx="4397481" cy="3351888"/>
          </a:xfrm>
          <a:custGeom>
            <a:avLst/>
            <a:gdLst/>
            <a:ahLst/>
            <a:cxnLst/>
            <a:rect l="l" t="t" r="r" b="b"/>
            <a:pathLst>
              <a:path w="4397481" h="3351888">
                <a:moveTo>
                  <a:pt x="0" y="0"/>
                </a:moveTo>
                <a:lnTo>
                  <a:pt x="4397481" y="0"/>
                </a:lnTo>
                <a:lnTo>
                  <a:pt x="4397481" y="3351888"/>
                </a:lnTo>
                <a:lnTo>
                  <a:pt x="1552363" y="3351888"/>
                </a:lnTo>
                <a:close/>
              </a:path>
            </a:pathLst>
          </a:custGeom>
        </p:spPr>
      </p:pic>
      <p:pic>
        <p:nvPicPr>
          <p:cNvPr id="5" name="Picture 4" descr="A close up of a sign&#10;&#10;Description automatically generated">
            <a:extLst>
              <a:ext uri="{FF2B5EF4-FFF2-40B4-BE49-F238E27FC236}">
                <a16:creationId xmlns:a16="http://schemas.microsoft.com/office/drawing/2014/main" id="{D5F98583-38C7-40CF-A20B-641E5EF2EF7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28" r="3339" b="2"/>
          <a:stretch/>
        </p:blipFill>
        <p:spPr>
          <a:xfrm>
            <a:off x="20" y="10"/>
            <a:ext cx="9154673" cy="6863475"/>
          </a:xfrm>
          <a:custGeom>
            <a:avLst/>
            <a:gdLst/>
            <a:ahLst/>
            <a:cxnLst/>
            <a:rect l="l" t="t" r="r" b="b"/>
            <a:pathLst>
              <a:path w="9154693" h="6863485">
                <a:moveTo>
                  <a:pt x="0" y="0"/>
                </a:moveTo>
                <a:lnTo>
                  <a:pt x="5976000" y="0"/>
                </a:lnTo>
                <a:lnTo>
                  <a:pt x="9154693" y="6863485"/>
                </a:lnTo>
                <a:lnTo>
                  <a:pt x="0" y="6863485"/>
                </a:lnTo>
                <a:lnTo>
                  <a:pt x="0" y="0"/>
                </a:lnTo>
                <a:close/>
              </a:path>
            </a:pathLst>
          </a:custGeom>
        </p:spPr>
      </p:pic>
      <p:pic>
        <p:nvPicPr>
          <p:cNvPr id="8" name="Picture 7" descr="A group of people playing in a park&#10;&#10;Description automatically generated">
            <a:extLst>
              <a:ext uri="{FF2B5EF4-FFF2-40B4-BE49-F238E27FC236}">
                <a16:creationId xmlns:a16="http://schemas.microsoft.com/office/drawing/2014/main" id="{F8B7320B-7D55-4498-9106-932AC782AAC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6991" r="3" b="21099"/>
          <a:stretch/>
        </p:blipFill>
        <p:spPr>
          <a:xfrm>
            <a:off x="6168189" y="10"/>
            <a:ext cx="6023811" cy="3346394"/>
          </a:xfrm>
          <a:custGeom>
            <a:avLst/>
            <a:gdLst/>
            <a:ahLst/>
            <a:cxnLst/>
            <a:rect l="l" t="t" r="r" b="b"/>
            <a:pathLst>
              <a:path w="6023811" h="3346404">
                <a:moveTo>
                  <a:pt x="0" y="0"/>
                </a:moveTo>
                <a:lnTo>
                  <a:pt x="6023811" y="0"/>
                </a:lnTo>
                <a:lnTo>
                  <a:pt x="6023811" y="3346404"/>
                </a:lnTo>
                <a:lnTo>
                  <a:pt x="1549824" y="3346404"/>
                </a:lnTo>
                <a:close/>
              </a:path>
            </a:pathLst>
          </a:custGeom>
        </p:spPr>
      </p:pic>
      <p:sp>
        <p:nvSpPr>
          <p:cNvPr id="6" name="TextBox 5">
            <a:extLst>
              <a:ext uri="{FF2B5EF4-FFF2-40B4-BE49-F238E27FC236}">
                <a16:creationId xmlns:a16="http://schemas.microsoft.com/office/drawing/2014/main" id="{9CCADE15-2A88-49EB-ABDE-05979FC5F4D5}"/>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robbiepruitt.blogspot.com/2015/05/finishing-discipleship-and-small-group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AF6883C0-3391-47A4-B5BD-F0844BAE4211}"/>
              </a:ext>
            </a:extLst>
          </p:cNvPr>
          <p:cNvSpPr txBox="1"/>
          <p:nvPr/>
        </p:nvSpPr>
        <p:spPr>
          <a:xfrm>
            <a:off x="509318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Transponder_tim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9" name="TextBox 18">
            <a:extLst>
              <a:ext uri="{FF2B5EF4-FFF2-40B4-BE49-F238E27FC236}">
                <a16:creationId xmlns:a16="http://schemas.microsoft.com/office/drawing/2014/main" id="{340A4A83-67D1-414C-A41C-C80CD9EE3FC1}"/>
              </a:ext>
            </a:extLst>
          </p:cNvPr>
          <p:cNvSpPr txBox="1"/>
          <p:nvPr/>
        </p:nvSpPr>
        <p:spPr>
          <a:xfrm>
            <a:off x="7412930"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investitwisely.com/two-months-of-entrepreneurship-the-good-the-bad-and-the-ug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911140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ight Triangle 3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722337" y="549553"/>
            <a:ext cx="5852711"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3357" y="1700588"/>
            <a:ext cx="3533985" cy="3533985"/>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794150" y="2220502"/>
            <a:ext cx="5647203" cy="3014071"/>
          </a:xfrm>
        </p:spPr>
        <p:txBody>
          <a:bodyPr vert="horz" lIns="91440" tIns="45720" rIns="91440" bIns="45720" rtlCol="0" anchor="t">
            <a:normAutofit/>
          </a:bodyPr>
          <a:lstStyle/>
          <a:p>
            <a:pPr marL="57150" indent="-228600">
              <a:buFont typeface="Arial" panose="020B0604020202020204" pitchFamily="34" charset="0"/>
              <a:buChar char="•"/>
            </a:pPr>
            <a:r>
              <a:rPr lang="en-US" sz="3200" dirty="0"/>
              <a:t>THE KEY TO SUCCESS IN THIS MODULE IS TO MAKE </a:t>
            </a:r>
            <a:r>
              <a:rPr lang="en-US" sz="3200" b="1" dirty="0"/>
              <a:t>WEEKLY PROGRESS. </a:t>
            </a:r>
          </a:p>
          <a:p>
            <a:pPr marL="57150" indent="-228600">
              <a:buFont typeface="Arial" panose="020B0604020202020204" pitchFamily="34" charset="0"/>
              <a:buChar char="•"/>
            </a:pPr>
            <a:r>
              <a:rPr lang="en-US" sz="3200" dirty="0"/>
              <a:t>You will not be able to leave it until the end.</a:t>
            </a:r>
          </a:p>
        </p:txBody>
      </p:sp>
    </p:spTree>
    <p:extLst>
      <p:ext uri="{BB962C8B-B14F-4D97-AF65-F5344CB8AC3E}">
        <p14:creationId xmlns:p14="http://schemas.microsoft.com/office/powerpoint/2010/main" val="2372587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1653363" y="369492"/>
            <a:ext cx="9367203" cy="1188720"/>
          </a:xfrm>
        </p:spPr>
        <p:txBody>
          <a:bodyPr vert="horz" lIns="91440" tIns="45720" rIns="91440" bIns="45720" rtlCol="0" anchor="ctr">
            <a:normAutofit/>
          </a:bodyPr>
          <a:lstStyle/>
          <a:p>
            <a:r>
              <a:rPr lang="en-US" sz="4100" b="1" kern="1200" dirty="0">
                <a:solidFill>
                  <a:schemeClr val="tx1"/>
                </a:solidFill>
                <a:latin typeface="+mj-lt"/>
                <a:ea typeface="+mj-ea"/>
                <a:cs typeface="+mj-cs"/>
              </a:rPr>
              <a:t>Next progress steps:</a:t>
            </a:r>
          </a:p>
        </p:txBody>
      </p:sp>
      <p:sp>
        <p:nvSpPr>
          <p:cNvPr id="26" name="Freeform: Shape 25">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2092008" y="2243516"/>
            <a:ext cx="9037099" cy="2686234"/>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742950" indent="-742950">
              <a:buFont typeface="+mj-lt"/>
              <a:buAutoNum type="arabicPeriod"/>
            </a:pPr>
            <a:r>
              <a:rPr lang="en-US" sz="3600" b="1" dirty="0"/>
              <a:t>Moodle Unit 4: </a:t>
            </a:r>
            <a:r>
              <a:rPr lang="en-US" sz="3600" dirty="0"/>
              <a:t>Topics 3 &amp; 4. </a:t>
            </a:r>
            <a:r>
              <a:rPr lang="en-US" sz="3600" b="1" dirty="0"/>
              <a:t>The End.</a:t>
            </a:r>
          </a:p>
          <a:p>
            <a:pPr marL="742950" indent="-742950">
              <a:buFont typeface="+mj-lt"/>
              <a:buAutoNum type="arabicPeriod"/>
            </a:pPr>
            <a:r>
              <a:rPr lang="en-US" sz="3600" b="1" dirty="0"/>
              <a:t>Assignment 1: </a:t>
            </a:r>
            <a:r>
              <a:rPr lang="en-US" sz="3600" dirty="0"/>
              <a:t>Task 4.</a:t>
            </a:r>
          </a:p>
          <a:p>
            <a:pPr marL="742950" indent="-742950">
              <a:buFont typeface="+mj-lt"/>
              <a:buAutoNum type="arabicPeriod"/>
            </a:pPr>
            <a:r>
              <a:rPr lang="en-GB" sz="3600" b="1" dirty="0"/>
              <a:t>Project: </a:t>
            </a:r>
            <a:r>
              <a:rPr lang="en-GB" sz="3600" dirty="0"/>
              <a:t>Design / start Development.</a:t>
            </a:r>
            <a:endParaRPr lang="en-US" sz="3600" dirty="0"/>
          </a:p>
        </p:txBody>
      </p:sp>
      <p:sp>
        <p:nvSpPr>
          <p:cNvPr id="4" name="TextBox 3">
            <a:extLst>
              <a:ext uri="{FF2B5EF4-FFF2-40B4-BE49-F238E27FC236}">
                <a16:creationId xmlns:a16="http://schemas.microsoft.com/office/drawing/2014/main" id="{8184051D-2979-4332-8AC9-139DCCD45428}"/>
              </a:ext>
            </a:extLst>
          </p:cNvPr>
          <p:cNvSpPr txBox="1"/>
          <p:nvPr/>
        </p:nvSpPr>
        <p:spPr>
          <a:xfrm>
            <a:off x="283309" y="4590684"/>
            <a:ext cx="5664199" cy="707886"/>
          </a:xfrm>
          <a:prstGeom prst="rect">
            <a:avLst/>
          </a:prstGeom>
          <a:noFill/>
        </p:spPr>
        <p:txBody>
          <a:bodyPr wrap="square" rtlCol="0">
            <a:spAutoFit/>
          </a:bodyPr>
          <a:lstStyle/>
          <a:p>
            <a:r>
              <a:rPr lang="en-US" sz="4000" b="1" dirty="0">
                <a:solidFill>
                  <a:srgbClr val="FF0000"/>
                </a:solidFill>
                <a:highlight>
                  <a:srgbClr val="FFFF00"/>
                </a:highlight>
              </a:rPr>
              <a:t>Schedule in your diary /\.</a:t>
            </a:r>
          </a:p>
        </p:txBody>
      </p:sp>
      <p:sp>
        <p:nvSpPr>
          <p:cNvPr id="2" name="TextBox 1">
            <a:extLst>
              <a:ext uri="{FF2B5EF4-FFF2-40B4-BE49-F238E27FC236}">
                <a16:creationId xmlns:a16="http://schemas.microsoft.com/office/drawing/2014/main" id="{AB8D3B7B-5634-4D8C-B389-A65F80D849FB}"/>
              </a:ext>
            </a:extLst>
          </p:cNvPr>
          <p:cNvSpPr txBox="1"/>
          <p:nvPr/>
        </p:nvSpPr>
        <p:spPr>
          <a:xfrm>
            <a:off x="0" y="6642556"/>
            <a:ext cx="11314722" cy="153888"/>
          </a:xfrm>
          <a:prstGeom prst="rect">
            <a:avLst/>
          </a:prstGeom>
          <a:noFill/>
        </p:spPr>
        <p:txBody>
          <a:bodyPr wrap="square" rtlCol="0">
            <a:spAutoFit/>
          </a:bodyPr>
          <a:lstStyle/>
          <a:p>
            <a:r>
              <a:rPr lang="en-GB" sz="400" dirty="0">
                <a:solidFill>
                  <a:schemeClr val="tx1">
                    <a:lumMod val="50000"/>
                  </a:schemeClr>
                </a:solidFill>
              </a:rPr>
              <a:t>Typically for a 20c </a:t>
            </a:r>
            <a:r>
              <a:rPr lang="en-GB" sz="400" dirty="0" err="1">
                <a:solidFill>
                  <a:schemeClr val="tx1">
                    <a:lumMod val="50000"/>
                  </a:schemeClr>
                </a:solidFill>
              </a:rPr>
              <a:t>semesterized</a:t>
            </a:r>
            <a:r>
              <a:rPr lang="en-GB" sz="400" dirty="0">
                <a:solidFill>
                  <a:schemeClr val="tx1">
                    <a:lumMod val="50000"/>
                  </a:schemeClr>
                </a:solidFill>
              </a:rPr>
              <a:t> module learners are asked to attend 4hrs of classes and 8-10hrs of private study.</a:t>
            </a:r>
          </a:p>
        </p:txBody>
      </p:sp>
    </p:spTree>
    <p:extLst>
      <p:ext uri="{BB962C8B-B14F-4D97-AF65-F5344CB8AC3E}">
        <p14:creationId xmlns:p14="http://schemas.microsoft.com/office/powerpoint/2010/main" val="654192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4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0B3B46BE-8FDE-4B84-A3B7-BDFC1BDA9E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F6FE982C-D7DD-42A6-9A54-81917DA02EC5}"/>
              </a:ext>
            </a:extLst>
          </p:cNvPr>
          <p:cNvSpPr>
            <a:spLocks noGrp="1"/>
          </p:cNvSpPr>
          <p:nvPr>
            <p:ph idx="1"/>
          </p:nvPr>
        </p:nvSpPr>
        <p:spPr>
          <a:xfrm>
            <a:off x="4243754" y="1397184"/>
            <a:ext cx="7261295" cy="4413344"/>
          </a:xfrm>
        </p:spPr>
        <p:txBody>
          <a:bodyPr anchor="ctr">
            <a:normAutofit/>
          </a:bodyPr>
          <a:lstStyle/>
          <a:p>
            <a:pPr marL="457200" indent="-457200">
              <a:buFont typeface="+mj-lt"/>
              <a:buAutoNum type="arabicPeriod"/>
            </a:pPr>
            <a:r>
              <a:rPr lang="en-GB" sz="3200" b="1" dirty="0">
                <a:solidFill>
                  <a:schemeClr val="tx2"/>
                </a:solidFill>
                <a:latin typeface="Calibri" panose="020F0502020204030204" pitchFamily="34" charset="0"/>
              </a:rPr>
              <a:t>October: Ideation &amp; Start Design work.</a:t>
            </a:r>
          </a:p>
          <a:p>
            <a:pPr marL="457200" indent="-457200">
              <a:buFont typeface="+mj-lt"/>
              <a:buAutoNum type="arabicPeriod"/>
            </a:pPr>
            <a:r>
              <a:rPr lang="en-GB" sz="3200" b="1" dirty="0">
                <a:solidFill>
                  <a:schemeClr val="tx2"/>
                </a:solidFill>
                <a:latin typeface="Calibri" panose="020F0502020204030204" pitchFamily="34" charset="0"/>
              </a:rPr>
              <a:t>November: Design &amp; Start Dev. work.</a:t>
            </a:r>
          </a:p>
          <a:p>
            <a:pPr marL="457200" indent="-457200">
              <a:buFont typeface="+mj-lt"/>
              <a:buAutoNum type="arabicPeriod"/>
            </a:pPr>
            <a:r>
              <a:rPr lang="en-GB" sz="3200" b="1" dirty="0">
                <a:solidFill>
                  <a:schemeClr val="tx2"/>
                </a:solidFill>
                <a:latin typeface="Calibri" panose="020F0502020204030204" pitchFamily="34" charset="0"/>
              </a:rPr>
              <a:t>December: Development work.</a:t>
            </a:r>
          </a:p>
          <a:p>
            <a:pPr marL="457200" indent="-457200">
              <a:buFont typeface="+mj-lt"/>
              <a:buAutoNum type="arabicPeriod"/>
            </a:pPr>
            <a:r>
              <a:rPr lang="en-GB" sz="3200" b="1" dirty="0">
                <a:solidFill>
                  <a:schemeClr val="tx2"/>
                </a:solidFill>
                <a:latin typeface="Calibri" panose="020F0502020204030204" pitchFamily="34" charset="0"/>
              </a:rPr>
              <a:t>January wk. 1: Project Video presentation</a:t>
            </a:r>
            <a:r>
              <a:rPr lang="en-GB" sz="3200" dirty="0">
                <a:solidFill>
                  <a:schemeClr val="tx2"/>
                </a:solidFill>
                <a:latin typeface="Calibri" panose="020F0502020204030204" pitchFamily="34" charset="0"/>
              </a:rPr>
              <a:t>.</a:t>
            </a:r>
          </a:p>
        </p:txBody>
      </p:sp>
      <p:grpSp>
        <p:nvGrpSpPr>
          <p:cNvPr id="53" name="Group 4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54" name="Freeform: Shape 4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4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4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22E7F2C3-1653-4740-8F69-6ED8FF30857A}"/>
              </a:ext>
            </a:extLst>
          </p:cNvPr>
          <p:cNvSpPr txBox="1"/>
          <p:nvPr/>
        </p:nvSpPr>
        <p:spPr>
          <a:xfrm>
            <a:off x="408510" y="767809"/>
            <a:ext cx="11197296" cy="707886"/>
          </a:xfrm>
          <a:prstGeom prst="rect">
            <a:avLst/>
          </a:prstGeom>
          <a:noFill/>
          <a:ln>
            <a:solidFill>
              <a:schemeClr val="tx1"/>
            </a:solidFill>
          </a:ln>
        </p:spPr>
        <p:txBody>
          <a:bodyPr wrap="none" rtlCol="0">
            <a:spAutoFit/>
          </a:bodyPr>
          <a:lstStyle/>
          <a:p>
            <a:pPr>
              <a:spcAft>
                <a:spcPts val="600"/>
              </a:spcAft>
            </a:pPr>
            <a:r>
              <a:rPr lang="en-GB" sz="4000" u="sng" dirty="0"/>
              <a:t>Example Timeline for </a:t>
            </a:r>
            <a:r>
              <a:rPr lang="en-GB" sz="4000" b="1" u="sng" dirty="0"/>
              <a:t>Computing Innovation Project</a:t>
            </a:r>
          </a:p>
        </p:txBody>
      </p:sp>
    </p:spTree>
    <p:extLst>
      <p:ext uri="{BB962C8B-B14F-4D97-AF65-F5344CB8AC3E}">
        <p14:creationId xmlns:p14="http://schemas.microsoft.com/office/powerpoint/2010/main" val="37491010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841248" y="251312"/>
            <a:ext cx="10506456" cy="1010264"/>
          </a:xfrm>
        </p:spPr>
        <p:txBody>
          <a:bodyPr anchor="ctr">
            <a:normAutofit/>
          </a:bodyPr>
          <a:lstStyle/>
          <a:p>
            <a:r>
              <a:rPr lang="en-GB" u="sng" dirty="0"/>
              <a:t>Bg. Idea Tips for </a:t>
            </a:r>
            <a:r>
              <a:rPr lang="en-GB" b="1" u="sng" dirty="0"/>
              <a:t>Computing Innovation Project</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707242727"/>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396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1913468" y="365125"/>
            <a:ext cx="9440332" cy="1325563"/>
          </a:xfrm>
        </p:spPr>
        <p:txBody>
          <a:bodyPr>
            <a:normAutofit/>
          </a:bodyPr>
          <a:lstStyle/>
          <a:p>
            <a:r>
              <a:rPr lang="en-GB" sz="5400" b="1" u="sng"/>
              <a:t>Bg. Initial Project Planning</a:t>
            </a:r>
          </a:p>
        </p:txBody>
      </p:sp>
      <p:sp>
        <p:nvSpPr>
          <p:cNvPr id="12" name="Rectangle 9">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3" name="Graphic 6" descr="Target">
            <a:extLst>
              <a:ext uri="{FF2B5EF4-FFF2-40B4-BE49-F238E27FC236}">
                <a16:creationId xmlns:a16="http://schemas.microsoft.com/office/drawing/2014/main" id="{61905F1A-582D-40E6-9E20-5DC9756264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838200" y="1825625"/>
            <a:ext cx="10515600" cy="4351338"/>
          </a:xfrm>
        </p:spPr>
        <p:txBody>
          <a:bodyPr>
            <a:normAutofit/>
          </a:bodyPr>
          <a:lstStyle/>
          <a:p>
            <a:pPr marL="0" lvl="0" indent="0">
              <a:spcAft>
                <a:spcPts val="0"/>
              </a:spcAft>
              <a:buNone/>
            </a:pPr>
            <a:r>
              <a:rPr lang="en-GB"/>
              <a:t>Consider and state your project’s scope e.g.</a:t>
            </a:r>
          </a:p>
          <a:p>
            <a:pPr lvl="1"/>
            <a:r>
              <a:rPr lang="en-GB"/>
              <a:t>Aim and Objectives.</a:t>
            </a:r>
          </a:p>
          <a:p>
            <a:pPr lvl="2">
              <a:buFont typeface="Wingdings" panose="05000000000000000000" pitchFamily="2" charset="2"/>
              <a:buChar char="§"/>
            </a:pPr>
            <a:r>
              <a:rPr lang="en-GB"/>
              <a:t>Aim (1): E.g. To research design and develop a … or … To research test and evaluate a ….</a:t>
            </a:r>
          </a:p>
          <a:p>
            <a:pPr lvl="2">
              <a:buFont typeface="Wingdings" panose="05000000000000000000" pitchFamily="2" charset="2"/>
              <a:buChar char="§"/>
            </a:pPr>
            <a:r>
              <a:rPr lang="en-GB"/>
              <a:t>Objectives (3/4): The 1st objective could be to simply </a:t>
            </a:r>
            <a:r>
              <a:rPr lang="en-GB" b="1"/>
              <a:t>research</a:t>
            </a:r>
            <a:r>
              <a:rPr lang="en-GB"/>
              <a:t> appropriate technology to use. The 2</a:t>
            </a:r>
            <a:r>
              <a:rPr lang="en-GB" baseline="30000"/>
              <a:t>nd</a:t>
            </a:r>
            <a:r>
              <a:rPr lang="en-GB"/>
              <a:t> objective to </a:t>
            </a:r>
            <a:r>
              <a:rPr lang="en-GB" b="1"/>
              <a:t>design</a:t>
            </a:r>
            <a:r>
              <a:rPr lang="en-GB"/>
              <a:t> a potential solution. The 3</a:t>
            </a:r>
            <a:r>
              <a:rPr lang="en-GB" baseline="30000"/>
              <a:t>rd</a:t>
            </a:r>
            <a:r>
              <a:rPr lang="en-GB"/>
              <a:t> to </a:t>
            </a:r>
            <a:r>
              <a:rPr lang="en-GB" b="1"/>
              <a:t>develop</a:t>
            </a:r>
            <a:r>
              <a:rPr lang="en-GB"/>
              <a:t> a basic prototype. The 4</a:t>
            </a:r>
            <a:r>
              <a:rPr lang="en-GB" baseline="30000"/>
              <a:t>th</a:t>
            </a:r>
            <a:r>
              <a:rPr lang="en-GB"/>
              <a:t> to test, evaluate and provide recommendations.</a:t>
            </a:r>
          </a:p>
          <a:p>
            <a:pPr lvl="1"/>
            <a:r>
              <a:rPr lang="en-GB"/>
              <a:t>Deliverable / Prototype: What do you intend to create / build / test or simulate.</a:t>
            </a:r>
          </a:p>
          <a:p>
            <a:pPr lvl="1"/>
            <a:r>
              <a:rPr lang="en-GB"/>
              <a:t>Key milestones: State approx. dates for each project stage.</a:t>
            </a:r>
          </a:p>
          <a:p>
            <a:pPr lvl="1"/>
            <a:r>
              <a:rPr lang="en-GB"/>
              <a:t>Project constraints: State the project's limitations.</a:t>
            </a:r>
          </a:p>
          <a:p>
            <a:pPr marL="457200" lvl="1" indent="0">
              <a:buNone/>
            </a:pPr>
            <a:r>
              <a:rPr lang="en-GB"/>
              <a:t>Note: If time: start some initial design work.</a:t>
            </a:r>
          </a:p>
        </p:txBody>
      </p:sp>
    </p:spTree>
    <p:extLst>
      <p:ext uri="{BB962C8B-B14F-4D97-AF65-F5344CB8AC3E}">
        <p14:creationId xmlns:p14="http://schemas.microsoft.com/office/powerpoint/2010/main" val="3941507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5B6D7-1C1A-44AE-8F40-8AEC394D8079}"/>
              </a:ext>
            </a:extLst>
          </p:cNvPr>
          <p:cNvSpPr>
            <a:spLocks noGrp="1"/>
          </p:cNvSpPr>
          <p:nvPr>
            <p:ph type="title"/>
          </p:nvPr>
        </p:nvSpPr>
        <p:spPr>
          <a:xfrm>
            <a:off x="838200" y="556995"/>
            <a:ext cx="10515600" cy="1133693"/>
          </a:xfrm>
        </p:spPr>
        <p:txBody>
          <a:bodyPr>
            <a:normAutofit/>
          </a:bodyPr>
          <a:lstStyle/>
          <a:p>
            <a:pPr algn="ctr"/>
            <a:r>
              <a:rPr lang="en-GB" sz="3600" dirty="0"/>
              <a:t>Bg. </a:t>
            </a:r>
            <a:r>
              <a:rPr lang="en-GB" sz="3600" b="1" u="sng" dirty="0"/>
              <a:t>Design Overview</a:t>
            </a:r>
          </a:p>
        </p:txBody>
      </p:sp>
      <p:graphicFrame>
        <p:nvGraphicFramePr>
          <p:cNvPr id="29" name="Content Placeholder 2">
            <a:extLst>
              <a:ext uri="{FF2B5EF4-FFF2-40B4-BE49-F238E27FC236}">
                <a16:creationId xmlns:a16="http://schemas.microsoft.com/office/drawing/2014/main" id="{9C820689-4921-4134-8C91-F5AC1D8154CA}"/>
              </a:ext>
            </a:extLst>
          </p:cNvPr>
          <p:cNvGraphicFramePr>
            <a:graphicFrameLocks noGrp="1"/>
          </p:cNvGraphicFramePr>
          <p:nvPr>
            <p:ph idx="1"/>
            <p:extLst>
              <p:ext uri="{D42A27DB-BD31-4B8C-83A1-F6EECF244321}">
                <p14:modId xmlns:p14="http://schemas.microsoft.com/office/powerpoint/2010/main" val="20972576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8873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a:spLocks noGrp="1"/>
          </p:cNvSpPr>
          <p:nvPr>
            <p:ph type="title"/>
          </p:nvPr>
        </p:nvSpPr>
        <p:spPr>
          <a:xfrm>
            <a:off x="494323" y="365125"/>
            <a:ext cx="11072446" cy="1325563"/>
          </a:xfrm>
        </p:spPr>
        <p:txBody>
          <a:bodyPr/>
          <a:lstStyle/>
          <a:p>
            <a:pPr algn="ctr"/>
            <a:r>
              <a:rPr lang="en-GB" b="1" dirty="0"/>
              <a:t>Bg. </a:t>
            </a:r>
            <a:r>
              <a:rPr lang="en-GB" b="1" u="sng" dirty="0"/>
              <a:t>For Design tips below – See end of Slide deck</a:t>
            </a:r>
          </a:p>
        </p:txBody>
      </p:sp>
      <p:sp>
        <p:nvSpPr>
          <p:cNvPr id="3" name="Content Placeholder 2">
            <a:extLst>
              <a:ext uri="{FF2B5EF4-FFF2-40B4-BE49-F238E27FC236}">
                <a16:creationId xmlns:a16="http://schemas.microsoft.com/office/drawing/2014/main" id="{D0AD2AA0-E200-409E-8C68-7CEA2BCA7118}"/>
              </a:ext>
            </a:extLst>
          </p:cNvPr>
          <p:cNvSpPr>
            <a:spLocks noGrp="1"/>
          </p:cNvSpPr>
          <p:nvPr>
            <p:ph idx="1"/>
          </p:nvPr>
        </p:nvSpPr>
        <p:spPr>
          <a:xfrm>
            <a:off x="767860" y="1433146"/>
            <a:ext cx="10861431" cy="5059729"/>
          </a:xfrm>
        </p:spPr>
        <p:txBody>
          <a:bodyPr>
            <a:normAutofit fontScale="92500"/>
          </a:bodyPr>
          <a:lstStyle/>
          <a:p>
            <a:pPr marL="0" indent="0">
              <a:buNone/>
            </a:pPr>
            <a:r>
              <a:rPr lang="en-GB" sz="2400" dirty="0"/>
              <a:t>The next slides listed below, contain example tips on the following areas that may be useful for the Design phase of your project. Due to the varying project types the following will not be covered in detail and you certainly do not need to include all of these, e.g. Approx. 2 types, which may or may not be listed below.</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Bg. Note: For further information, see the slide deck titled ‘Prototyping Design’ in the Additional Resources tile on Moodle. For additional and more specialist support, if needed, please ask your SA&amp;D (Systems Analysis &amp; Design*) module tutor, Module tutor in the area of your project or Programme tutor. * Included within L4 Academic &amp; Employability Skills, or Computational Thinking or Database Design &amp; Systems Analysis type module. Games Design &amp; Computer Animation, tutor of relevant design/illustration/modelling/development module.</a:t>
            </a:r>
          </a:p>
          <a:p>
            <a:endParaRPr lang="en-GB" sz="24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extLst>
              <p:ext uri="{D42A27DB-BD31-4B8C-83A1-F6EECF244321}">
                <p14:modId xmlns:p14="http://schemas.microsoft.com/office/powerpoint/2010/main" val="4041767811"/>
              </p:ext>
            </p:extLst>
          </p:nvPr>
        </p:nvGraphicFramePr>
        <p:xfrm>
          <a:off x="2134575" y="2758709"/>
          <a:ext cx="8128000" cy="158496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4197429196"/>
                    </a:ext>
                  </a:extLst>
                </a:gridCol>
                <a:gridCol w="4064000">
                  <a:extLst>
                    <a:ext uri="{9D8B030D-6E8A-4147-A177-3AD203B41FA5}">
                      <a16:colId xmlns:a16="http://schemas.microsoft.com/office/drawing/2014/main" val="1928782411"/>
                    </a:ext>
                  </a:extLst>
                </a:gridCol>
              </a:tblGrid>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b="0" dirty="0"/>
                        <a:t>Requirements Specifications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UI Design &amp; Wireframes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Example Requirement list (Basic)</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Version control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Prototyping on Paper (</a:t>
                      </a:r>
                      <a:r>
                        <a:rPr lang="en-GB" sz="2000" dirty="0" err="1"/>
                        <a:t>PoP</a:t>
                      </a:r>
                      <a:r>
                        <a:rPr lang="en-GB" sz="2000" dirty="0"/>
                        <a:t>)</a:t>
                      </a:r>
                    </a:p>
                  </a:txBody>
                  <a:tcPr>
                    <a:lnT w="12700" cap="flat" cmpd="sng" algn="ctr">
                      <a:solidFill>
                        <a:schemeClr val="tx1"/>
                      </a:solidFill>
                      <a:prstDash val="solid"/>
                      <a:round/>
                      <a:headEnd type="none" w="med" len="med"/>
                      <a:tailEnd type="none" w="med" len="med"/>
                    </a:lnT>
                  </a:tcPr>
                </a:tc>
                <a:tc>
                  <a:txBody>
                    <a:bodyPr/>
                    <a:lstStyle/>
                    <a:p>
                      <a:pPr marL="342900" indent="-342900">
                        <a:buFont typeface="Arial" panose="020B0604020202020204" pitchFamily="34" charset="0"/>
                        <a:buChar char="•"/>
                      </a:pPr>
                      <a:r>
                        <a:rPr lang="en-GB" sz="20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39310799"/>
                  </a:ext>
                </a:extLst>
              </a:tr>
            </a:tbl>
          </a:graphicData>
        </a:graphic>
      </p:graphicFrame>
    </p:spTree>
    <p:extLst>
      <p:ext uri="{BB962C8B-B14F-4D97-AF65-F5344CB8AC3E}">
        <p14:creationId xmlns:p14="http://schemas.microsoft.com/office/powerpoint/2010/main" val="755342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531EC6-93B9-467F-A784-A7EAA8785AB5}"/>
              </a:ext>
            </a:extLst>
          </p:cNvPr>
          <p:cNvSpPr>
            <a:spLocks noGrp="1"/>
          </p:cNvSpPr>
          <p:nvPr>
            <p:ph idx="1"/>
          </p:nvPr>
        </p:nvSpPr>
        <p:spPr>
          <a:xfrm>
            <a:off x="490378" y="1531325"/>
            <a:ext cx="6577484" cy="4883130"/>
          </a:xfrm>
        </p:spPr>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Director of </a:t>
            </a:r>
            <a:r>
              <a:rPr lang="en-GB" sz="2200" dirty="0" err="1">
                <a:latin typeface="Arial" panose="020B0604020202020204" pitchFamily="34" charset="0"/>
                <a:cs typeface="Arial" panose="020B0604020202020204" pitchFamily="34" charset="0"/>
              </a:rPr>
              <a:t>ZygoMedia</a:t>
            </a:r>
            <a:r>
              <a:rPr lang="en-GB" sz="2200" dirty="0">
                <a:latin typeface="Arial" panose="020B0604020202020204" pitchFamily="34" charset="0"/>
                <a:cs typeface="Arial" panose="020B0604020202020204" pitchFamily="34" charset="0"/>
              </a:rPr>
              <a:t> and Co-founder of </a:t>
            </a:r>
            <a:r>
              <a:rPr lang="en-GB" sz="2200" dirty="0" err="1">
                <a:latin typeface="Arial" panose="020B0604020202020204" pitchFamily="34" charset="0"/>
                <a:cs typeface="Arial" panose="020B0604020202020204" pitchFamily="34" charset="0"/>
              </a:rPr>
              <a:t>GRDigital</a:t>
            </a:r>
            <a:r>
              <a:rPr lang="en-GB" sz="2200" dirty="0">
                <a:latin typeface="Arial" panose="020B0604020202020204" pitchFamily="34" charset="0"/>
                <a:cs typeface="Arial" panose="020B0604020202020204" pitchFamily="34" charset="0"/>
              </a:rPr>
              <a:t> Ltd. Gareth has a </a:t>
            </a:r>
            <a:r>
              <a:rPr lang="en-GB" sz="2200" b="0" i="0" dirty="0">
                <a:effectLst/>
                <a:latin typeface="Arial" panose="020B0604020202020204" pitchFamily="34" charset="0"/>
                <a:cs typeface="Arial" panose="020B0604020202020204" pitchFamily="34" charset="0"/>
              </a:rPr>
              <a:t>passion for building new products, platforms and businesses within the realms of tech, media and marketing. He runs his own Companies out of his office in Swansea. He also works with funded Tech Start-Ups across the globe.</a:t>
            </a:r>
          </a:p>
          <a:p>
            <a:pPr marL="514350" indent="-514350">
              <a:buFont typeface="+mj-lt"/>
              <a:buAutoNum type="arabicPeriod"/>
            </a:pPr>
            <a:r>
              <a:rPr lang="en-GB" sz="1900" dirty="0">
                <a:latin typeface="Arial" panose="020B0604020202020204" pitchFamily="34" charset="0"/>
                <a:cs typeface="Arial" panose="020B0604020202020204" pitchFamily="34" charset="0"/>
              </a:rPr>
              <a:t>Video.</a:t>
            </a:r>
          </a:p>
          <a:p>
            <a:pPr lvl="1">
              <a:buFont typeface="Wingdings" panose="05000000000000000000" pitchFamily="2" charset="2"/>
              <a:buChar char="Ø"/>
            </a:pPr>
            <a:r>
              <a:rPr lang="en-GB" sz="1900" dirty="0">
                <a:latin typeface="Arial" panose="020B0604020202020204" pitchFamily="34" charset="0"/>
                <a:cs typeface="Arial" panose="020B0604020202020204" pitchFamily="34" charset="0"/>
              </a:rPr>
              <a:t> Screenshot.</a:t>
            </a:r>
          </a:p>
          <a:p>
            <a:pPr marL="514350" indent="-514350">
              <a:buFont typeface="+mj-lt"/>
              <a:buAutoNum type="arabicPeriod"/>
            </a:pPr>
            <a:r>
              <a:rPr lang="en-GB" sz="1900" b="0" i="0" dirty="0">
                <a:effectLst/>
                <a:latin typeface="Arial" panose="020B0604020202020204" pitchFamily="34" charset="0"/>
                <a:cs typeface="Arial" panose="020B0604020202020204" pitchFamily="34" charset="0"/>
              </a:rPr>
              <a:t>Link in chat box: Student feedback form</a:t>
            </a:r>
            <a:r>
              <a:rPr lang="en-GB" sz="1500" b="0" i="0" dirty="0">
                <a:effectLst/>
                <a:latin typeface="Arial" panose="020B0604020202020204" pitchFamily="34" charset="0"/>
                <a:cs typeface="Arial" panose="020B0604020202020204" pitchFamily="34" charset="0"/>
              </a:rPr>
              <a:t>. </a:t>
            </a:r>
            <a:br>
              <a:rPr lang="en-GB" sz="1200" b="0" i="0" dirty="0">
                <a:effectLst/>
              </a:rPr>
            </a:br>
            <a:r>
              <a:rPr lang="en-GB" sz="1200" b="0" i="0" u="sng" dirty="0">
                <a:effectLst/>
                <a:hlinkClick r:id="rId2" tooltip="Original URL: https://businesswales.gov.wales/bigideas/feedback. Click or tap if you trust this link."/>
              </a:rPr>
              <a:t>https://eur01.safelinks.protection.outlook.com/?url=https%3A%2F%2Fbusinesswales.gov.wales%2Fbigideas%2Ffeedback&amp;data=04%7C01%7C%7Cac823619620f4a03173a08d88a7934c3%7C4e0f11f9046e45059cb8db2152311e21%7C0%7C0%7C637411600460816209%7CUnknown%7CTWFpbGZsb3d8eyJWIjoiMC4wLjAwMDAiLCJQIjoiV2luMzIiLCJBTiI6Ik1haWwiLCJXVCI6Mn0%3D%7C1000&amp;sdata=Sidx6RLdVbBVaveOJhb5%2BmvH7QbcpdZXdYOpkcnZ%2B%2Bk%3D&amp;reserved=0</a:t>
            </a:r>
            <a:endParaRPr lang="en-GB" sz="1600" b="0" i="0" u="sng" dirty="0">
              <a:effectLst/>
            </a:endParaRPr>
          </a:p>
          <a:p>
            <a:pPr marL="0" indent="0" algn="ctr">
              <a:buNone/>
            </a:pPr>
            <a:r>
              <a:rPr lang="en-GB" sz="1900" dirty="0"/>
              <a:t>---</a:t>
            </a:r>
          </a:p>
          <a:p>
            <a:pPr marL="0" indent="0">
              <a:buNone/>
            </a:pPr>
            <a:r>
              <a:rPr lang="en-GB" sz="1900" dirty="0"/>
              <a:t>Tutor notes: </a:t>
            </a:r>
          </a:p>
          <a:p>
            <a:pPr marL="800100" lvl="1" indent="-342900">
              <a:buFont typeface="+mj-lt"/>
              <a:buAutoNum type="arabicPeriod"/>
            </a:pPr>
            <a:r>
              <a:rPr lang="en-GB" sz="1900" dirty="0"/>
              <a:t>Save Regs for D.</a:t>
            </a:r>
          </a:p>
          <a:p>
            <a:pPr marL="800100" lvl="1" indent="-342900">
              <a:buFont typeface="+mj-lt"/>
              <a:buAutoNum type="arabicPeriod"/>
            </a:pPr>
            <a:r>
              <a:rPr lang="en-GB" sz="1900" dirty="0">
                <a:solidFill>
                  <a:srgbClr val="FFFF00"/>
                </a:solidFill>
              </a:rPr>
              <a:t>+ November Week 4: Monday tutorials and Tuesday 9am.</a:t>
            </a:r>
          </a:p>
        </p:txBody>
      </p:sp>
      <p:pic>
        <p:nvPicPr>
          <p:cNvPr id="5" name="Picture 4" descr="A person posing for the camera in front of a computer&#10;&#10;Description automatically generated">
            <a:extLst>
              <a:ext uri="{FF2B5EF4-FFF2-40B4-BE49-F238E27FC236}">
                <a16:creationId xmlns:a16="http://schemas.microsoft.com/office/drawing/2014/main" id="{EED23559-56EB-41C3-8E4E-737167A3CFBB}"/>
              </a:ext>
            </a:extLst>
          </p:cNvPr>
          <p:cNvPicPr>
            <a:picLocks noChangeAspect="1"/>
          </p:cNvPicPr>
          <p:nvPr/>
        </p:nvPicPr>
        <p:blipFill rotWithShape="1">
          <a:blip r:embed="rId3">
            <a:extLst>
              <a:ext uri="{28A0092B-C50C-407E-A947-70E740481C1C}">
                <a14:useLocalDpi xmlns:a14="http://schemas.microsoft.com/office/drawing/2010/main" val="0"/>
              </a:ext>
            </a:extLst>
          </a:blip>
          <a:srcRect l="11264" r="4026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itle 1">
            <a:extLst>
              <a:ext uri="{FF2B5EF4-FFF2-40B4-BE49-F238E27FC236}">
                <a16:creationId xmlns:a16="http://schemas.microsoft.com/office/drawing/2014/main" id="{73938BD8-DB44-49DE-88AD-B7D274B14A49}"/>
              </a:ext>
            </a:extLst>
          </p:cNvPr>
          <p:cNvSpPr>
            <a:spLocks noGrp="1"/>
          </p:cNvSpPr>
          <p:nvPr>
            <p:ph type="title"/>
          </p:nvPr>
        </p:nvSpPr>
        <p:spPr>
          <a:xfrm>
            <a:off x="373505" y="278654"/>
            <a:ext cx="8478186" cy="1512671"/>
          </a:xfrm>
        </p:spPr>
        <p:txBody>
          <a:bodyPr>
            <a:normAutofit/>
          </a:bodyPr>
          <a:lstStyle/>
          <a:p>
            <a:r>
              <a:rPr lang="en-GB" sz="4100" b="1" u="sng" dirty="0" err="1"/>
              <a:t>GEWeek</a:t>
            </a:r>
            <a:r>
              <a:rPr lang="en-GB" sz="4100" b="1" u="sng" dirty="0"/>
              <a:t> Video Showcase: Gareth Harry</a:t>
            </a:r>
          </a:p>
        </p:txBody>
      </p:sp>
    </p:spTree>
    <p:extLst>
      <p:ext uri="{BB962C8B-B14F-4D97-AF65-F5344CB8AC3E}">
        <p14:creationId xmlns:p14="http://schemas.microsoft.com/office/powerpoint/2010/main" val="1371024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400" dirty="0">
                <a:solidFill>
                  <a:srgbClr val="FFFFFF"/>
                </a:solidFill>
              </a:rPr>
              <a:t>Any questions?, particularly about the Assignment task or Project</a:t>
            </a:r>
            <a:r>
              <a:rPr lang="en-US" sz="24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80" b="11"/>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Student Social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cxnSp>
        <p:nvCxnSpPr>
          <p:cNvPr id="29" name="Straight Connector 2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a:spLocks noGrp="1"/>
          </p:cNvSpPr>
          <p:nvPr>
            <p:ph type="title"/>
          </p:nvPr>
        </p:nvSpPr>
        <p:spPr/>
        <p:txBody>
          <a:bodyPr/>
          <a:lstStyle/>
          <a:p>
            <a:pPr algn="ctr"/>
            <a:r>
              <a:rPr lang="en-GB" b="1" dirty="0"/>
              <a:t>Bg. </a:t>
            </a:r>
            <a:r>
              <a:rPr lang="en-GB" b="1" u="sng" dirty="0"/>
              <a:t>Design tips</a:t>
            </a:r>
          </a:p>
        </p:txBody>
      </p:sp>
      <p:sp>
        <p:nvSpPr>
          <p:cNvPr id="3" name="Content Placeholder 2">
            <a:extLst>
              <a:ext uri="{FF2B5EF4-FFF2-40B4-BE49-F238E27FC236}">
                <a16:creationId xmlns:a16="http://schemas.microsoft.com/office/drawing/2014/main" id="{D0AD2AA0-E200-409E-8C68-7CEA2BCA7118}"/>
              </a:ext>
            </a:extLst>
          </p:cNvPr>
          <p:cNvSpPr>
            <a:spLocks noGrp="1"/>
          </p:cNvSpPr>
          <p:nvPr>
            <p:ph idx="1"/>
          </p:nvPr>
        </p:nvSpPr>
        <p:spPr>
          <a:xfrm>
            <a:off x="767860" y="1433146"/>
            <a:ext cx="10861431" cy="5059729"/>
          </a:xfrm>
        </p:spPr>
        <p:txBody>
          <a:bodyPr>
            <a:normAutofit fontScale="92500" lnSpcReduction="20000"/>
          </a:bodyPr>
          <a:lstStyle/>
          <a:p>
            <a:pPr marL="0" indent="0">
              <a:buNone/>
            </a:pPr>
            <a:r>
              <a:rPr lang="en-GB" sz="2400" dirty="0"/>
              <a:t>The next slides listed below, contain example tips on the following areas that may be useful for the Design phase of your project. Due to the varying project types the following will not be covered in detail and you certainly do not need to include all of these, e.g. Approx. 2 types, which may or may not be listed below.</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Bg. Note: For further information, see the slide deck titled ‘Prototyping Design’ in the Additional Resources tile on Moodle. For additional and more specialist support, if needed, please ask your SA&amp;D (Systems Analysis &amp; Design*) Module tutor, Module tutor in the area of your project or Programme tutor.</a:t>
            </a:r>
          </a:p>
          <a:p>
            <a:pPr marL="0" indent="0">
              <a:buNone/>
            </a:pPr>
            <a:r>
              <a:rPr lang="en-GB" sz="2400" dirty="0"/>
              <a:t>* Included within Academic &amp; Employability Skills, or Computational Thinking or Database Design &amp; Systems Analysis type module. Games Design &amp; Computer Animation in another design/illustration module.</a:t>
            </a:r>
          </a:p>
          <a:p>
            <a:endParaRPr lang="en-GB" sz="24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nvGraphicFramePr>
        <p:xfrm>
          <a:off x="2134575" y="2506821"/>
          <a:ext cx="8128000" cy="158496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4197429196"/>
                    </a:ext>
                  </a:extLst>
                </a:gridCol>
                <a:gridCol w="4064000">
                  <a:extLst>
                    <a:ext uri="{9D8B030D-6E8A-4147-A177-3AD203B41FA5}">
                      <a16:colId xmlns:a16="http://schemas.microsoft.com/office/drawing/2014/main" val="1928782411"/>
                    </a:ext>
                  </a:extLst>
                </a:gridCol>
              </a:tblGrid>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b="0" dirty="0"/>
                        <a:t>Requirements Specifications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UI Design &amp; Wireframes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Example Requirement list (Basic)</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Version control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Prototyping on Paper (</a:t>
                      </a:r>
                      <a:r>
                        <a:rPr lang="en-GB" sz="2000" dirty="0" err="1"/>
                        <a:t>PoP</a:t>
                      </a:r>
                      <a:r>
                        <a:rPr lang="en-GB" sz="2000" dirty="0"/>
                        <a:t>)</a:t>
                      </a:r>
                    </a:p>
                  </a:txBody>
                  <a:tcPr>
                    <a:lnT w="12700" cap="flat" cmpd="sng" algn="ctr">
                      <a:solidFill>
                        <a:schemeClr val="tx1"/>
                      </a:solidFill>
                      <a:prstDash val="solid"/>
                      <a:round/>
                      <a:headEnd type="none" w="med" len="med"/>
                      <a:tailEnd type="none" w="med" len="med"/>
                    </a:lnT>
                  </a:tcPr>
                </a:tc>
                <a:tc>
                  <a:txBody>
                    <a:bodyPr/>
                    <a:lstStyle/>
                    <a:p>
                      <a:pPr marL="342900" indent="-342900">
                        <a:buFont typeface="Arial" panose="020B0604020202020204" pitchFamily="34" charset="0"/>
                        <a:buChar char="•"/>
                      </a:pPr>
                      <a:r>
                        <a:rPr lang="en-GB" sz="20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39310799"/>
                  </a:ext>
                </a:extLst>
              </a:tr>
            </a:tbl>
          </a:graphicData>
        </a:graphic>
      </p:graphicFrame>
    </p:spTree>
    <p:extLst>
      <p:ext uri="{BB962C8B-B14F-4D97-AF65-F5344CB8AC3E}">
        <p14:creationId xmlns:p14="http://schemas.microsoft.com/office/powerpoint/2010/main" val="1082850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5536"/>
            <a:ext cx="10972800" cy="1143000"/>
          </a:xfrm>
        </p:spPr>
        <p:txBody>
          <a:bodyPr/>
          <a:lstStyle/>
          <a:p>
            <a:r>
              <a:rPr lang="en-GB" b="1" u="sng" dirty="0"/>
              <a:t>Prototype Specifications</a:t>
            </a:r>
          </a:p>
        </p:txBody>
      </p:sp>
      <p:sp>
        <p:nvSpPr>
          <p:cNvPr id="3" name="Content Placeholder 2"/>
          <p:cNvSpPr>
            <a:spLocks noGrp="1"/>
          </p:cNvSpPr>
          <p:nvPr>
            <p:ph idx="1"/>
          </p:nvPr>
        </p:nvSpPr>
        <p:spPr>
          <a:xfrm>
            <a:off x="609600" y="1238536"/>
            <a:ext cx="10972800" cy="3917032"/>
          </a:xfrm>
        </p:spPr>
        <p:txBody>
          <a:bodyPr>
            <a:normAutofit/>
          </a:bodyPr>
          <a:lstStyle/>
          <a:p>
            <a:pPr marL="514350" indent="-514350">
              <a:buFont typeface="+mj-lt"/>
              <a:buAutoNum type="arabicPeriod"/>
            </a:pPr>
            <a:r>
              <a:rPr lang="en-GB" b="1" dirty="0"/>
              <a:t>Requirements specifications</a:t>
            </a:r>
            <a:r>
              <a:rPr lang="en-GB" dirty="0"/>
              <a:t>: Suitable for the creation of new prototypes particularly software.</a:t>
            </a:r>
          </a:p>
          <a:p>
            <a:pPr marL="514350" indent="-514350">
              <a:buFont typeface="+mj-lt"/>
              <a:buAutoNum type="arabicPeriod"/>
            </a:pPr>
            <a:r>
              <a:rPr lang="en-GB" b="1" dirty="0"/>
              <a:t>Product specifications</a:t>
            </a:r>
            <a:r>
              <a:rPr lang="en-GB" dirty="0"/>
              <a:t>: Suitable for the creation of new </a:t>
            </a:r>
            <a:r>
              <a:rPr lang="en-GB" b="1" dirty="0"/>
              <a:t>hardware</a:t>
            </a:r>
            <a:r>
              <a:rPr lang="en-GB" dirty="0"/>
              <a:t> products e.g. a component list.</a:t>
            </a:r>
          </a:p>
          <a:p>
            <a:r>
              <a:rPr lang="en-GB" dirty="0"/>
              <a:t>With regards to prototype </a:t>
            </a:r>
            <a:r>
              <a:rPr lang="en-GB" b="1" dirty="0"/>
              <a:t>features</a:t>
            </a:r>
            <a:r>
              <a:rPr lang="en-GB" dirty="0"/>
              <a:t> (hardware or software) what methods can be used to set ‘</a:t>
            </a:r>
            <a:r>
              <a:rPr lang="en-GB" b="1" dirty="0"/>
              <a:t>priority</a:t>
            </a:r>
            <a:r>
              <a:rPr lang="en-GB" dirty="0"/>
              <a:t>’? e.g. By number (1, 2, 3, etc..), Top Med. High, </a:t>
            </a:r>
            <a:r>
              <a:rPr lang="en-GB" dirty="0" err="1"/>
              <a:t>MoSCoW</a:t>
            </a:r>
            <a:r>
              <a:rPr lang="en-GB" dirty="0"/>
              <a:t>* method.</a:t>
            </a:r>
          </a:p>
          <a:p>
            <a:pPr lvl="1">
              <a:buFont typeface="Courier New" panose="02070309020205020404" pitchFamily="49" charset="0"/>
              <a:buChar char="o"/>
            </a:pPr>
            <a:r>
              <a:rPr lang="en-GB" sz="2000" dirty="0"/>
              <a:t>* M for Must haves, S for Should haves, C for Could haves and W for Won’t haves.</a:t>
            </a:r>
          </a:p>
          <a:p>
            <a:pPr lvl="1"/>
            <a:endParaRPr lang="en-GB" dirty="0"/>
          </a:p>
          <a:p>
            <a:endParaRPr lang="en-GB" dirty="0"/>
          </a:p>
        </p:txBody>
      </p:sp>
    </p:spTree>
    <p:extLst>
      <p:ext uri="{BB962C8B-B14F-4D97-AF65-F5344CB8AC3E}">
        <p14:creationId xmlns:p14="http://schemas.microsoft.com/office/powerpoint/2010/main" val="2162135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0126"/>
            <a:ext cx="10515600" cy="922982"/>
          </a:xfrm>
        </p:spPr>
        <p:txBody>
          <a:bodyPr/>
          <a:lstStyle/>
          <a:p>
            <a:r>
              <a:rPr lang="en-GB" b="1" u="sng" dirty="0"/>
              <a:t>Requirement Specification List</a:t>
            </a:r>
          </a:p>
        </p:txBody>
      </p:sp>
      <p:sp>
        <p:nvSpPr>
          <p:cNvPr id="3" name="Content Placeholder 2"/>
          <p:cNvSpPr>
            <a:spLocks noGrp="1"/>
          </p:cNvSpPr>
          <p:nvPr>
            <p:ph idx="1"/>
          </p:nvPr>
        </p:nvSpPr>
        <p:spPr>
          <a:xfrm>
            <a:off x="824523" y="1189593"/>
            <a:ext cx="10714149" cy="4419258"/>
          </a:xfrm>
        </p:spPr>
        <p:txBody>
          <a:bodyPr>
            <a:noAutofit/>
          </a:bodyPr>
          <a:lstStyle/>
          <a:p>
            <a:r>
              <a:rPr lang="en-GB" sz="2200" dirty="0"/>
              <a:t>A Requirements specification is a description of the </a:t>
            </a:r>
            <a:r>
              <a:rPr lang="en-GB" sz="2200" b="1" dirty="0"/>
              <a:t>features</a:t>
            </a:r>
            <a:r>
              <a:rPr lang="en-GB" sz="2200" dirty="0"/>
              <a:t> for a proposed prototype to be developed. It outlines the </a:t>
            </a:r>
            <a:r>
              <a:rPr lang="en-GB" sz="2200" b="1" dirty="0"/>
              <a:t>SCOPE</a:t>
            </a:r>
            <a:r>
              <a:rPr lang="en-GB" sz="2200" dirty="0"/>
              <a:t> of the prototype.</a:t>
            </a:r>
          </a:p>
          <a:p>
            <a:r>
              <a:rPr lang="en-GB" sz="2200" dirty="0"/>
              <a:t>A Requirements specification (RS) can </a:t>
            </a:r>
            <a:r>
              <a:rPr lang="en-GB" sz="2200" b="1" dirty="0"/>
              <a:t>start with a number and statement </a:t>
            </a:r>
            <a:r>
              <a:rPr lang="en-GB" sz="2200" dirty="0"/>
              <a:t>that briefly describes the </a:t>
            </a:r>
            <a:r>
              <a:rPr lang="en-GB" sz="2200" b="1" dirty="0"/>
              <a:t>Aim</a:t>
            </a:r>
            <a:r>
              <a:rPr lang="en-GB" sz="2200" dirty="0"/>
              <a:t>/</a:t>
            </a:r>
            <a:r>
              <a:rPr lang="en-GB" sz="2200" b="1" dirty="0"/>
              <a:t>Purpose</a:t>
            </a:r>
            <a:r>
              <a:rPr lang="en-GB" sz="2200" dirty="0"/>
              <a:t> of the prototype.</a:t>
            </a:r>
          </a:p>
          <a:p>
            <a:r>
              <a:rPr lang="en-GB" sz="2200" dirty="0"/>
              <a:t>The Requirements specification lays out </a:t>
            </a:r>
            <a:r>
              <a:rPr lang="en-GB" sz="2200" b="1" dirty="0"/>
              <a:t>functional</a:t>
            </a:r>
            <a:r>
              <a:rPr lang="en-GB" sz="2200" dirty="0"/>
              <a:t> (Fr) and </a:t>
            </a:r>
            <a:r>
              <a:rPr lang="en-GB" sz="2200" b="1" dirty="0"/>
              <a:t>non-functional</a:t>
            </a:r>
            <a:r>
              <a:rPr lang="en-GB" sz="2200" dirty="0"/>
              <a:t> requirements (</a:t>
            </a:r>
            <a:r>
              <a:rPr lang="en-GB" sz="2200" dirty="0" err="1"/>
              <a:t>NFr</a:t>
            </a:r>
            <a:r>
              <a:rPr lang="en-GB" sz="2200" dirty="0"/>
              <a:t>). </a:t>
            </a:r>
          </a:p>
          <a:p>
            <a:r>
              <a:rPr lang="en-GB" sz="2200" dirty="0"/>
              <a:t>You may have </a:t>
            </a:r>
            <a:r>
              <a:rPr lang="en-GB" sz="2200" b="1" dirty="0"/>
              <a:t>different types of Non-functional requirements </a:t>
            </a:r>
            <a:r>
              <a:rPr lang="en-GB" sz="2200" dirty="0"/>
              <a:t>and they can be grouped together or partitioned into e.g. Design requirements, Performance req., Security req. etc…</a:t>
            </a:r>
          </a:p>
          <a:p>
            <a:r>
              <a:rPr lang="en-GB" sz="2200" dirty="0"/>
              <a:t>Prototype features can be </a:t>
            </a:r>
            <a:r>
              <a:rPr lang="en-GB" sz="2200" b="1" dirty="0"/>
              <a:t>prioritised</a:t>
            </a:r>
            <a:r>
              <a:rPr lang="en-GB" sz="2200" dirty="0"/>
              <a:t> e.g. simply By Number, Top Med. High or </a:t>
            </a:r>
            <a:r>
              <a:rPr lang="en-GB" sz="2200" dirty="0" err="1"/>
              <a:t>MoSCoW</a:t>
            </a:r>
            <a:r>
              <a:rPr lang="en-GB" sz="2200" dirty="0"/>
              <a:t> method (</a:t>
            </a:r>
            <a:r>
              <a:rPr lang="en-GB" sz="2200" i="1" dirty="0"/>
              <a:t>Must have (</a:t>
            </a:r>
            <a:r>
              <a:rPr lang="en-GB" sz="2200" i="1" dirty="0" err="1"/>
              <a:t>Mh</a:t>
            </a:r>
            <a:r>
              <a:rPr lang="en-GB" sz="2200" i="1" dirty="0"/>
              <a:t>)</a:t>
            </a:r>
            <a:r>
              <a:rPr lang="en-GB" sz="2200" dirty="0"/>
              <a:t>, </a:t>
            </a:r>
            <a:r>
              <a:rPr lang="en-GB" sz="2200" i="1" dirty="0"/>
              <a:t>Should have</a:t>
            </a:r>
            <a:r>
              <a:rPr lang="en-GB" sz="2200" dirty="0"/>
              <a:t>, </a:t>
            </a:r>
            <a:r>
              <a:rPr lang="en-GB" sz="2200" i="1" dirty="0"/>
              <a:t>Could have</a:t>
            </a:r>
            <a:r>
              <a:rPr lang="en-GB" sz="2200" dirty="0"/>
              <a:t>, and </a:t>
            </a:r>
            <a:r>
              <a:rPr lang="en-GB" sz="2200" i="1" dirty="0"/>
              <a:t>Won't have</a:t>
            </a:r>
            <a:r>
              <a:rPr lang="en-GB" sz="2200" dirty="0"/>
              <a:t>) or a combination. </a:t>
            </a:r>
            <a:r>
              <a:rPr lang="en-GB" sz="2200" b="1" dirty="0"/>
              <a:t>For example for each requirement</a:t>
            </a:r>
            <a:r>
              <a:rPr lang="en-GB" sz="2200" dirty="0"/>
              <a:t>:</a:t>
            </a:r>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nvGraphicFramePr>
        <p:xfrm>
          <a:off x="1767120" y="5240551"/>
          <a:ext cx="8128000" cy="736600"/>
        </p:xfrm>
        <a:graphic>
          <a:graphicData uri="http://schemas.openxmlformats.org/drawingml/2006/table">
            <a:tbl>
              <a:tblPr firstRow="1" bandRow="1">
                <a:tableStyleId>{5940675A-B579-460E-94D1-54222C63F5DA}</a:tableStyleId>
              </a:tblPr>
              <a:tblGrid>
                <a:gridCol w="1831662">
                  <a:extLst>
                    <a:ext uri="{9D8B030D-6E8A-4147-A177-3AD203B41FA5}">
                      <a16:colId xmlns:a16="http://schemas.microsoft.com/office/drawing/2014/main" val="20000"/>
                    </a:ext>
                  </a:extLst>
                </a:gridCol>
                <a:gridCol w="6296338">
                  <a:extLst>
                    <a:ext uri="{9D8B030D-6E8A-4147-A177-3AD203B41FA5}">
                      <a16:colId xmlns:a16="http://schemas.microsoft.com/office/drawing/2014/main" val="20001"/>
                    </a:ext>
                  </a:extLst>
                </a:gridCol>
              </a:tblGrid>
              <a:tr h="152297">
                <a:tc>
                  <a:txBody>
                    <a:bodyPr/>
                    <a:lstStyle/>
                    <a:p>
                      <a:r>
                        <a:rPr lang="en-GB" dirty="0"/>
                        <a:t>Unique</a:t>
                      </a:r>
                      <a:r>
                        <a:rPr lang="en-GB" baseline="0" dirty="0"/>
                        <a:t> number</a:t>
                      </a:r>
                      <a:endParaRPr lang="en-GB" dirty="0"/>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a:t>Priority</a:t>
                      </a:r>
                      <a:r>
                        <a:rPr lang="en-GB" baseline="0" dirty="0"/>
                        <a:t> status</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2426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26"/>
            <a:ext cx="10515600" cy="1325563"/>
          </a:xfrm>
        </p:spPr>
        <p:txBody>
          <a:bodyPr/>
          <a:lstStyle/>
          <a:p>
            <a:r>
              <a:rPr lang="en-GB" b="1" u="sng" dirty="0"/>
              <a:t>Example Requirement list (Basic: KISS)</a:t>
            </a:r>
            <a:endParaRPr lang="en-GB" dirty="0"/>
          </a:p>
        </p:txBody>
      </p:sp>
      <p:graphicFrame>
        <p:nvGraphicFramePr>
          <p:cNvPr id="4" name="Table 3"/>
          <p:cNvGraphicFramePr>
            <a:graphicFrameLocks noGrp="1"/>
          </p:cNvGraphicFramePr>
          <p:nvPr/>
        </p:nvGraphicFramePr>
        <p:xfrm>
          <a:off x="1581240" y="1278564"/>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Fr:1</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1566215" y="2139302"/>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Fr:2</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nvGraphicFramePr>
        <p:xfrm>
          <a:off x="1579093" y="300218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Fr:3</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nvGraphicFramePr>
        <p:xfrm>
          <a:off x="1579094" y="386507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Fr:4</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nvGraphicFramePr>
        <p:xfrm>
          <a:off x="1591973" y="4715077"/>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Fr:5</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Ch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9" name="Table 8"/>
          <p:cNvGraphicFramePr>
            <a:graphicFrameLocks noGrp="1"/>
          </p:cNvGraphicFramePr>
          <p:nvPr/>
        </p:nvGraphicFramePr>
        <p:xfrm>
          <a:off x="1604851" y="557796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Fr:6</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Wh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742050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MVP - </a:t>
            </a:r>
            <a:r>
              <a:rPr lang="en-GB" b="1" u="sng" dirty="0"/>
              <a:t>Minimum Viable Product</a:t>
            </a:r>
            <a:endParaRPr lang="en-GB" b="1" u="sng" dirty="0">
              <a:latin typeface="+mn-lt"/>
            </a:endParaRPr>
          </a:p>
        </p:txBody>
      </p:sp>
      <p:sp>
        <p:nvSpPr>
          <p:cNvPr id="3" name="Content Placeholder 2"/>
          <p:cNvSpPr>
            <a:spLocks noGrp="1"/>
          </p:cNvSpPr>
          <p:nvPr>
            <p:ph idx="1"/>
          </p:nvPr>
        </p:nvSpPr>
        <p:spPr/>
        <p:txBody>
          <a:bodyPr>
            <a:normAutofit lnSpcReduction="10000"/>
          </a:bodyPr>
          <a:lstStyle/>
          <a:p>
            <a:r>
              <a:rPr lang="en-GB" b="1" dirty="0"/>
              <a:t>MVP</a:t>
            </a:r>
            <a:r>
              <a:rPr lang="en-GB" dirty="0"/>
              <a:t> </a:t>
            </a:r>
            <a:r>
              <a:rPr lang="en-GB" b="1" dirty="0"/>
              <a:t>Minimum Viable Product </a:t>
            </a:r>
            <a:r>
              <a:rPr lang="en-GB" dirty="0"/>
              <a:t>is a product with </a:t>
            </a:r>
            <a:r>
              <a:rPr lang="en-GB" b="1" dirty="0"/>
              <a:t>just enough features to satisfy early customers</a:t>
            </a:r>
            <a:r>
              <a:rPr lang="en-GB" dirty="0"/>
              <a:t>, and to provide feedback for future product development.</a:t>
            </a:r>
          </a:p>
          <a:p>
            <a:r>
              <a:rPr lang="en-GB" b="1" dirty="0"/>
              <a:t>Team Activity to note: </a:t>
            </a:r>
            <a:r>
              <a:rPr lang="en-GB" dirty="0"/>
              <a:t>What is your MVP?</a:t>
            </a:r>
          </a:p>
          <a:p>
            <a:pPr marL="0" indent="0">
              <a:buNone/>
            </a:pPr>
            <a:endParaRPr lang="en-GB" dirty="0"/>
          </a:p>
          <a:p>
            <a:pPr marL="0" indent="0">
              <a:buNone/>
            </a:pPr>
            <a:r>
              <a:rPr lang="en-GB" dirty="0" err="1"/>
              <a:t>Bg</a:t>
            </a:r>
            <a:r>
              <a:rPr lang="en-GB" dirty="0"/>
              <a:t>:</a:t>
            </a:r>
          </a:p>
          <a:p>
            <a:r>
              <a:rPr lang="en-GB" dirty="0"/>
              <a:t>MVP is a used </a:t>
            </a:r>
            <a:r>
              <a:rPr lang="en-GB" b="1" dirty="0"/>
              <a:t>Lean Start-Up method</a:t>
            </a:r>
            <a:r>
              <a:rPr lang="en-GB" dirty="0"/>
              <a:t>. Termed by early Tech Entrepreneurs based in Silicon Valley California and adopted by the most successful Tech companies such as Google e.g. Gmail launch.</a:t>
            </a:r>
          </a:p>
          <a:p>
            <a:r>
              <a:rPr lang="en-GB" dirty="0"/>
              <a:t>It is now used by Tech Start-Ups across the world.</a:t>
            </a:r>
          </a:p>
        </p:txBody>
      </p:sp>
    </p:spTree>
    <p:extLst>
      <p:ext uri="{BB962C8B-B14F-4D97-AF65-F5344CB8AC3E}">
        <p14:creationId xmlns:p14="http://schemas.microsoft.com/office/powerpoint/2010/main" val="40565796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219" y="682183"/>
            <a:ext cx="8952038" cy="1064043"/>
          </a:xfrm>
        </p:spPr>
        <p:txBody>
          <a:bodyPr>
            <a:noAutofit/>
          </a:bodyPr>
          <a:lstStyle/>
          <a:p>
            <a:r>
              <a:rPr lang="en-GB" b="1" u="sng" dirty="0">
                <a:latin typeface="Calibri" panose="020F0502020204030204" pitchFamily="34" charset="0"/>
                <a:cs typeface="Calibri" panose="020F0502020204030204" pitchFamily="34" charset="0"/>
              </a:rPr>
              <a:t>POP &amp; Marvel App</a:t>
            </a:r>
            <a:br>
              <a:rPr lang="en-GB" b="1" u="sng" dirty="0">
                <a:latin typeface="Calibri" panose="020F0502020204030204" pitchFamily="34" charset="0"/>
                <a:cs typeface="Calibri" panose="020F0502020204030204" pitchFamily="34" charset="0"/>
              </a:rPr>
            </a:br>
            <a:endParaRPr lang="en-GB" b="1"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9017" y="1535211"/>
            <a:ext cx="10892460" cy="4351338"/>
          </a:xfrm>
        </p:spPr>
        <p:txBody>
          <a:bodyPr>
            <a:normAutofit/>
          </a:bodyPr>
          <a:lstStyle/>
          <a:p>
            <a:r>
              <a:rPr lang="en-GB" dirty="0"/>
              <a:t>For initial </a:t>
            </a:r>
            <a:r>
              <a:rPr lang="en-GB" b="1" dirty="0"/>
              <a:t>App</a:t>
            </a:r>
            <a:r>
              <a:rPr lang="en-GB" dirty="0"/>
              <a:t> </a:t>
            </a:r>
            <a:r>
              <a:rPr lang="en-GB" b="1" dirty="0"/>
              <a:t>Prototype</a:t>
            </a:r>
            <a:r>
              <a:rPr lang="en-GB" dirty="0"/>
              <a:t> </a:t>
            </a:r>
            <a:r>
              <a:rPr lang="en-GB" b="1" dirty="0"/>
              <a:t>design </a:t>
            </a:r>
            <a:r>
              <a:rPr lang="en-GB" dirty="0"/>
              <a:t> you could try:</a:t>
            </a:r>
          </a:p>
          <a:p>
            <a:pPr marL="914400" lvl="1" indent="-457200">
              <a:buFont typeface="+mj-lt"/>
              <a:buAutoNum type="arabicPeriod"/>
            </a:pPr>
            <a:r>
              <a:rPr lang="en-GB" b="1" dirty="0"/>
              <a:t>POP App</a:t>
            </a:r>
            <a:r>
              <a:rPr lang="en-GB" dirty="0"/>
              <a:t>: for ‘</a:t>
            </a:r>
            <a:r>
              <a:rPr lang="en-GB" dirty="0">
                <a:hlinkClick r:id="rId2"/>
              </a:rPr>
              <a:t>Prototyping on Paper</a:t>
            </a:r>
            <a:r>
              <a:rPr lang="en-GB" dirty="0"/>
              <a:t>’. </a:t>
            </a:r>
          </a:p>
          <a:p>
            <a:pPr lvl="2">
              <a:buFont typeface="Wingdings" panose="05000000000000000000" pitchFamily="2" charset="2"/>
              <a:buChar char="Ø"/>
            </a:pPr>
            <a:r>
              <a:rPr lang="en-GB" dirty="0"/>
              <a:t> Bg. 15sec Video Overview: </a:t>
            </a:r>
            <a:r>
              <a:rPr lang="en-GB" dirty="0">
                <a:hlinkClick r:id="rId3"/>
              </a:rPr>
              <a:t>https://vimeo.com/101373355</a:t>
            </a:r>
            <a:r>
              <a:rPr lang="en-GB" dirty="0"/>
              <a:t>.</a:t>
            </a:r>
          </a:p>
          <a:p>
            <a:pPr marL="914400" lvl="1" indent="-457200">
              <a:buFont typeface="+mj-lt"/>
              <a:buAutoNum type="arabicPeriod"/>
            </a:pPr>
            <a:r>
              <a:rPr lang="en-GB" b="1" dirty="0" err="1"/>
              <a:t>MarvelApp</a:t>
            </a:r>
            <a:r>
              <a:rPr lang="en-GB" b="1" dirty="0"/>
              <a:t>:</a:t>
            </a:r>
            <a:r>
              <a:rPr lang="en-GB" dirty="0"/>
              <a:t>  for Prototyping from paper, pics, photos, e-drawing - </a:t>
            </a:r>
            <a:r>
              <a:rPr lang="en-GB" dirty="0">
                <a:hlinkClick r:id="rId4"/>
              </a:rPr>
              <a:t>https://marvelapp.com/</a:t>
            </a:r>
            <a:r>
              <a:rPr lang="en-GB" dirty="0"/>
              <a:t>.</a:t>
            </a:r>
          </a:p>
          <a:p>
            <a:pPr lvl="2">
              <a:buFont typeface="Wingdings" panose="05000000000000000000" pitchFamily="2" charset="2"/>
              <a:buChar char="Ø"/>
            </a:pPr>
            <a:r>
              <a:rPr lang="en-GB" dirty="0"/>
              <a:t> Bg. 6min Video Overview: </a:t>
            </a:r>
            <a:r>
              <a:rPr lang="en-GB" dirty="0">
                <a:hlinkClick r:id="rId5"/>
              </a:rPr>
              <a:t>click here</a:t>
            </a:r>
            <a:r>
              <a:rPr lang="en-GB" dirty="0"/>
              <a:t>.</a:t>
            </a:r>
          </a:p>
          <a:p>
            <a:r>
              <a:rPr lang="en-GB" dirty="0"/>
              <a:t>For initial </a:t>
            </a:r>
            <a:r>
              <a:rPr lang="en-GB" b="1" dirty="0"/>
              <a:t>Hardware</a:t>
            </a:r>
            <a:r>
              <a:rPr lang="en-GB" dirty="0"/>
              <a:t> </a:t>
            </a:r>
            <a:r>
              <a:rPr lang="en-GB" b="1" dirty="0"/>
              <a:t>Prototype</a:t>
            </a:r>
            <a:r>
              <a:rPr lang="en-GB" dirty="0"/>
              <a:t> </a:t>
            </a:r>
            <a:r>
              <a:rPr lang="en-GB" b="1" dirty="0"/>
              <a:t>design </a:t>
            </a:r>
            <a:r>
              <a:rPr lang="en-GB" dirty="0"/>
              <a:t>you could use CAD, Adobe Illustrator, Photoshop or alternative. </a:t>
            </a:r>
          </a:p>
          <a:p>
            <a:pPr lvl="1">
              <a:buFont typeface="Courier New" panose="02070309020205020404" pitchFamily="49" charset="0"/>
              <a:buChar char="o"/>
            </a:pPr>
            <a:r>
              <a:rPr lang="en-GB" dirty="0"/>
              <a:t>For electronics you could use ‘</a:t>
            </a:r>
            <a:r>
              <a:rPr lang="en-GB" dirty="0">
                <a:hlinkClick r:id="rId6"/>
              </a:rPr>
              <a:t>Proteus Design Suite</a:t>
            </a:r>
            <a:r>
              <a:rPr lang="en-GB" dirty="0"/>
              <a:t>’ to create automate and test electronic circuit board schematics. </a:t>
            </a:r>
          </a:p>
          <a:p>
            <a:endParaRPr lang="en-GB" dirty="0"/>
          </a:p>
        </p:txBody>
      </p:sp>
    </p:spTree>
    <p:extLst>
      <p:ext uri="{BB962C8B-B14F-4D97-AF65-F5344CB8AC3E}">
        <p14:creationId xmlns:p14="http://schemas.microsoft.com/office/powerpoint/2010/main" val="16599652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UI Design: </a:t>
            </a:r>
            <a:r>
              <a:rPr lang="en-GB" b="1" u="sng" dirty="0" err="1"/>
              <a:t>Balsamiq</a:t>
            </a:r>
            <a:r>
              <a:rPr lang="en-GB" b="1" u="sng" dirty="0"/>
              <a:t> Wireframes</a:t>
            </a:r>
          </a:p>
        </p:txBody>
      </p:sp>
      <p:sp>
        <p:nvSpPr>
          <p:cNvPr id="3" name="Content Placeholder 2"/>
          <p:cNvSpPr>
            <a:spLocks noGrp="1"/>
          </p:cNvSpPr>
          <p:nvPr>
            <p:ph idx="1"/>
          </p:nvPr>
        </p:nvSpPr>
        <p:spPr/>
        <p:txBody>
          <a:bodyPr>
            <a:normAutofit/>
          </a:bodyPr>
          <a:lstStyle/>
          <a:p>
            <a:r>
              <a:rPr lang="en-GB" sz="2800" b="1" dirty="0" err="1"/>
              <a:t>Balsamiq</a:t>
            </a:r>
            <a:r>
              <a:rPr lang="en-GB" sz="2800" b="1" dirty="0"/>
              <a:t> Cloud: </a:t>
            </a:r>
            <a:r>
              <a:rPr lang="en-GB" sz="2800" dirty="0"/>
              <a:t>User Interface (UI) Design Wireframe tool. If you are building an App / Software / Web App etc.. you might find it useful at the 'Design' stage.</a:t>
            </a:r>
          </a:p>
          <a:p>
            <a:pPr lvl="1">
              <a:buFont typeface="Courier New" panose="02070309020205020404" pitchFamily="49" charset="0"/>
              <a:buChar char="o"/>
            </a:pPr>
            <a:r>
              <a:rPr lang="en-GB" sz="2400" dirty="0"/>
              <a:t>1min Video intro: </a:t>
            </a:r>
            <a:r>
              <a:rPr lang="en-GB" sz="2400" dirty="0">
                <a:hlinkClick r:id="rId3"/>
              </a:rPr>
              <a:t>click-here</a:t>
            </a:r>
            <a:r>
              <a:rPr lang="en-GB" sz="2400" dirty="0"/>
              <a:t>.</a:t>
            </a:r>
          </a:p>
          <a:p>
            <a:pPr lvl="2">
              <a:buFont typeface="Wingdings" panose="05000000000000000000" pitchFamily="2" charset="2"/>
              <a:buChar char="Ø"/>
            </a:pPr>
            <a:r>
              <a:rPr lang="en-GB" sz="1600" dirty="0"/>
              <a:t>Website: </a:t>
            </a:r>
            <a:r>
              <a:rPr lang="en-GB" sz="1600" dirty="0">
                <a:hlinkClick r:id="rId4"/>
              </a:rPr>
              <a:t>https://balsamiq.com/</a:t>
            </a:r>
            <a:r>
              <a:rPr lang="en-GB" sz="1600" dirty="0"/>
              <a:t>.</a:t>
            </a:r>
          </a:p>
          <a:p>
            <a:pPr lvl="2">
              <a:buFont typeface="Wingdings" panose="05000000000000000000" pitchFamily="2" charset="2"/>
              <a:buChar char="Ø"/>
            </a:pPr>
            <a:r>
              <a:rPr lang="en-GB" sz="1600" dirty="0"/>
              <a:t>Cloud and desktop App: </a:t>
            </a:r>
            <a:r>
              <a:rPr lang="en-GB" sz="1600" dirty="0">
                <a:hlinkClick r:id="rId5"/>
              </a:rPr>
              <a:t>https://balsamiq.com/wireframes/</a:t>
            </a:r>
            <a:endParaRPr lang="en-GB" sz="1600" dirty="0"/>
          </a:p>
          <a:p>
            <a:pPr lvl="2">
              <a:buFont typeface="Wingdings" panose="05000000000000000000" pitchFamily="2" charset="2"/>
              <a:buChar char="Ø"/>
            </a:pPr>
            <a:r>
              <a:rPr lang="en-GB" sz="1600" dirty="0"/>
              <a:t>Learn to Wireframe: </a:t>
            </a:r>
            <a:r>
              <a:rPr lang="en-GB" sz="1600" dirty="0">
                <a:hlinkClick r:id="rId6"/>
              </a:rPr>
              <a:t>https://balsamiq.com/learn/</a:t>
            </a:r>
            <a:r>
              <a:rPr lang="en-GB" sz="1600" dirty="0"/>
              <a:t>.</a:t>
            </a:r>
          </a:p>
          <a:p>
            <a:r>
              <a:rPr lang="en-GB" sz="2800" dirty="0"/>
              <a:t>+ You can put it on fish and chips ;-) balsamic lol.</a:t>
            </a:r>
            <a:endParaRPr lang="en-GB" sz="4400" dirty="0"/>
          </a:p>
        </p:txBody>
      </p:sp>
    </p:spTree>
    <p:extLst>
      <p:ext uri="{BB962C8B-B14F-4D97-AF65-F5344CB8AC3E}">
        <p14:creationId xmlns:p14="http://schemas.microsoft.com/office/powerpoint/2010/main" val="28032988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075" y="255943"/>
            <a:ext cx="10515600" cy="756681"/>
          </a:xfrm>
        </p:spPr>
        <p:txBody>
          <a:bodyPr>
            <a:normAutofit/>
          </a:bodyPr>
          <a:lstStyle/>
          <a:p>
            <a:r>
              <a:rPr lang="en-GB" b="1" u="sng" dirty="0" err="1"/>
              <a:t>Github</a:t>
            </a:r>
            <a:r>
              <a:rPr lang="en-GB" b="1" u="sng" dirty="0"/>
              <a:t> for Software Project Management</a:t>
            </a:r>
          </a:p>
        </p:txBody>
      </p:sp>
      <p:sp>
        <p:nvSpPr>
          <p:cNvPr id="3" name="Content Placeholder 2"/>
          <p:cNvSpPr>
            <a:spLocks noGrp="1"/>
          </p:cNvSpPr>
          <p:nvPr>
            <p:ph idx="1"/>
          </p:nvPr>
        </p:nvSpPr>
        <p:spPr>
          <a:xfrm>
            <a:off x="578892" y="958032"/>
            <a:ext cx="11378645" cy="4657519"/>
          </a:xfrm>
        </p:spPr>
        <p:txBody>
          <a:bodyPr>
            <a:noAutofit/>
          </a:bodyPr>
          <a:lstStyle/>
          <a:p>
            <a:r>
              <a:rPr lang="en-GB" sz="2400" dirty="0">
                <a:hlinkClick r:id="rId3"/>
              </a:rPr>
              <a:t>GitHub.com</a:t>
            </a:r>
            <a:r>
              <a:rPr lang="en-GB" sz="2400" dirty="0"/>
              <a:t> is a web-based hosting service for software development projects.</a:t>
            </a:r>
          </a:p>
          <a:p>
            <a:pPr marL="0" indent="0">
              <a:buNone/>
            </a:pPr>
            <a:r>
              <a:rPr lang="en-GB" sz="2400" dirty="0"/>
              <a:t>Bg. Great for Team based projects.</a:t>
            </a:r>
          </a:p>
          <a:p>
            <a:r>
              <a:rPr lang="en-GB" sz="2000" b="1" dirty="0"/>
              <a:t>It has good version control</a:t>
            </a:r>
            <a:r>
              <a:rPr lang="en-GB" sz="2000" dirty="0"/>
              <a:t>. A system for </a:t>
            </a:r>
            <a:r>
              <a:rPr lang="en-GB" sz="2000" b="1" dirty="0"/>
              <a:t>tracking changes in computer files </a:t>
            </a:r>
            <a:r>
              <a:rPr lang="en-GB" sz="2000" dirty="0"/>
              <a:t>and coordinating work on those files </a:t>
            </a:r>
            <a:r>
              <a:rPr lang="en-GB" sz="2000" b="1" dirty="0"/>
              <a:t>among multiple people</a:t>
            </a:r>
            <a:r>
              <a:rPr lang="en-GB" sz="2000" dirty="0"/>
              <a:t>. </a:t>
            </a:r>
          </a:p>
          <a:p>
            <a:r>
              <a:rPr lang="en-GB" sz="2000" dirty="0"/>
              <a:t>It is used for </a:t>
            </a:r>
            <a:r>
              <a:rPr lang="en-GB" sz="2000" b="1" dirty="0"/>
              <a:t>source-code management (SCM). </a:t>
            </a:r>
          </a:p>
          <a:p>
            <a:r>
              <a:rPr lang="en-GB" sz="2000" dirty="0"/>
              <a:t>Commonly used to host open-source software projects. </a:t>
            </a:r>
          </a:p>
          <a:p>
            <a:r>
              <a:rPr lang="en-GB" sz="2000" dirty="0"/>
              <a:t>Launched in 2008 in 2018 it has over 28 million users and 57 million repositories making it the largest host of source code in the world. </a:t>
            </a:r>
          </a:p>
          <a:p>
            <a:r>
              <a:rPr lang="en-GB" sz="2000" dirty="0"/>
              <a:t>Microsoft acquired GitHub in 2018 for US$7.5 billion.</a:t>
            </a:r>
          </a:p>
          <a:p>
            <a:r>
              <a:rPr lang="en-GB" sz="2000" dirty="0"/>
              <a:t>GitHub will continue to operate independently as a community, platform and business.</a:t>
            </a:r>
          </a:p>
          <a:p>
            <a:r>
              <a:rPr lang="en-GB" sz="2000" dirty="0">
                <a:hlinkClick r:id="rId4"/>
              </a:rPr>
              <a:t>GitHub Student Developer Pack </a:t>
            </a:r>
            <a:r>
              <a:rPr lang="en-GB" sz="2000" dirty="0"/>
              <a:t>= </a:t>
            </a:r>
            <a:r>
              <a:rPr lang="en-GB" sz="2000" b="1" dirty="0"/>
              <a:t>free student access </a:t>
            </a:r>
            <a:r>
              <a:rPr lang="en-GB" sz="2000" dirty="0"/>
              <a:t>to great developer tools.</a:t>
            </a:r>
          </a:p>
          <a:p>
            <a:pPr lvl="1">
              <a:buFont typeface="Courier New" panose="02070309020205020404" pitchFamily="49" charset="0"/>
              <a:buChar char="o"/>
            </a:pPr>
            <a:r>
              <a:rPr lang="en-GB" sz="1800" dirty="0"/>
              <a:t>How to get started: </a:t>
            </a:r>
            <a:r>
              <a:rPr lang="en-GB" sz="1800" dirty="0" err="1"/>
              <a:t>Github</a:t>
            </a:r>
            <a:r>
              <a:rPr lang="en-GB" sz="1800" dirty="0"/>
              <a:t> for Beginners: Overview </a:t>
            </a:r>
            <a:r>
              <a:rPr lang="en-GB" sz="1800" dirty="0">
                <a:hlinkClick r:id="rId5"/>
              </a:rPr>
              <a:t>Video 1</a:t>
            </a:r>
            <a:r>
              <a:rPr lang="en-GB" sz="1800" dirty="0"/>
              <a:t>, </a:t>
            </a:r>
            <a:r>
              <a:rPr lang="en-GB" sz="1800" dirty="0">
                <a:hlinkClick r:id="rId6"/>
              </a:rPr>
              <a:t>Video 2</a:t>
            </a:r>
            <a:r>
              <a:rPr lang="en-GB" sz="1800" dirty="0"/>
              <a:t>.</a:t>
            </a:r>
          </a:p>
          <a:p>
            <a:r>
              <a:rPr lang="en-GB" sz="2000" b="1" dirty="0"/>
              <a:t>Note: </a:t>
            </a:r>
            <a:r>
              <a:rPr lang="en-GB" sz="2000" dirty="0"/>
              <a:t>You can use your own version control method/system, or use VS or Unity with </a:t>
            </a:r>
            <a:r>
              <a:rPr lang="en-GB" sz="2000" dirty="0" err="1"/>
              <a:t>Github</a:t>
            </a:r>
            <a:r>
              <a:rPr lang="en-GB" sz="2000" dirty="0"/>
              <a:t>. With prototyping Keep it Simple. You may not need one.</a:t>
            </a:r>
          </a:p>
          <a:p>
            <a:pPr lvl="1">
              <a:buFont typeface="Courier New" panose="02070309020205020404" pitchFamily="49" charset="0"/>
              <a:buChar char="o"/>
            </a:pPr>
            <a:r>
              <a:rPr lang="en-GB" sz="1600" b="1" dirty="0"/>
              <a:t>VC AWS option</a:t>
            </a:r>
            <a:r>
              <a:rPr lang="en-GB" sz="1600" dirty="0"/>
              <a:t>: </a:t>
            </a:r>
            <a:r>
              <a:rPr lang="en-GB" sz="1600" dirty="0">
                <a:hlinkClick r:id="rId7"/>
              </a:rPr>
              <a:t>https://aws.amazon.com/codecommit/pricing/ </a:t>
            </a:r>
            <a:endParaRPr lang="en-GB" sz="1600" dirty="0"/>
          </a:p>
          <a:p>
            <a:pPr lvl="1">
              <a:buFont typeface="Courier New" panose="02070309020205020404" pitchFamily="49" charset="0"/>
              <a:buChar char="o"/>
            </a:pPr>
            <a:r>
              <a:rPr lang="en-GB" sz="1600" b="1" dirty="0"/>
              <a:t>VC Azure option</a:t>
            </a:r>
            <a:r>
              <a:rPr lang="en-GB" sz="1600" dirty="0"/>
              <a:t>: </a:t>
            </a:r>
            <a:r>
              <a:rPr lang="en-GB" sz="1600" dirty="0">
                <a:hlinkClick r:id="rId8"/>
              </a:rPr>
              <a:t>https://azure.microsoft.com/en-us/services/devops/repos/ </a:t>
            </a:r>
            <a:r>
              <a:rPr lang="en-GB" sz="1600" dirty="0"/>
              <a:t>- &amp; - </a:t>
            </a:r>
            <a:r>
              <a:rPr lang="en-GB" sz="1600" dirty="0">
                <a:hlinkClick r:id="rId9"/>
              </a:rPr>
              <a:t>https://azure.microsoft.com/en-gb/pricing/</a:t>
            </a:r>
            <a:r>
              <a:rPr lang="en-GB" sz="1600" dirty="0"/>
              <a:t>.</a:t>
            </a:r>
          </a:p>
          <a:p>
            <a:endParaRPr lang="en-GB" sz="2400" dirty="0"/>
          </a:p>
        </p:txBody>
      </p:sp>
    </p:spTree>
    <p:extLst>
      <p:ext uri="{BB962C8B-B14F-4D97-AF65-F5344CB8AC3E}">
        <p14:creationId xmlns:p14="http://schemas.microsoft.com/office/powerpoint/2010/main" val="1530664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Product Design Specs (PDS)</a:t>
            </a:r>
          </a:p>
        </p:txBody>
      </p:sp>
      <p:sp>
        <p:nvSpPr>
          <p:cNvPr id="3" name="Content Placeholder 2"/>
          <p:cNvSpPr>
            <a:spLocks noGrp="1"/>
          </p:cNvSpPr>
          <p:nvPr>
            <p:ph idx="1"/>
          </p:nvPr>
        </p:nvSpPr>
        <p:spPr/>
        <p:txBody>
          <a:bodyPr/>
          <a:lstStyle/>
          <a:p>
            <a:r>
              <a:rPr lang="en-GB" b="1" dirty="0"/>
              <a:t>Product design specifications</a:t>
            </a:r>
            <a:r>
              <a:rPr lang="en-GB" dirty="0"/>
              <a:t> suitable for more </a:t>
            </a:r>
            <a:r>
              <a:rPr lang="en-GB" b="1" dirty="0"/>
              <a:t>hardware / electronic </a:t>
            </a:r>
            <a:r>
              <a:rPr lang="en-GB" dirty="0"/>
              <a:t>prototypes usually include a table diagram that documents the prototypes proposed characteristics,  components, dimensions etc.</a:t>
            </a:r>
          </a:p>
        </p:txBody>
      </p:sp>
    </p:spTree>
    <p:extLst>
      <p:ext uri="{BB962C8B-B14F-4D97-AF65-F5344CB8AC3E}">
        <p14:creationId xmlns:p14="http://schemas.microsoft.com/office/powerpoint/2010/main" val="8163001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356" b="4207"/>
          <a:stretch/>
        </p:blipFill>
        <p:spPr>
          <a:xfrm>
            <a:off x="2921858" y="767029"/>
            <a:ext cx="6810375" cy="2299648"/>
          </a:xfrm>
          <a:prstGeom prst="rect">
            <a:avLst/>
          </a:prstGeom>
        </p:spPr>
      </p:pic>
      <p:sp>
        <p:nvSpPr>
          <p:cNvPr id="2" name="Title 1"/>
          <p:cNvSpPr>
            <a:spLocks noGrp="1"/>
          </p:cNvSpPr>
          <p:nvPr>
            <p:ph type="title"/>
          </p:nvPr>
        </p:nvSpPr>
        <p:spPr>
          <a:xfrm>
            <a:off x="398585" y="87928"/>
            <a:ext cx="10515600" cy="600288"/>
          </a:xfrm>
        </p:spPr>
        <p:txBody>
          <a:bodyPr>
            <a:normAutofit fontScale="90000"/>
          </a:bodyPr>
          <a:lstStyle/>
          <a:p>
            <a:r>
              <a:rPr lang="en-GB" b="1" u="sng" dirty="0"/>
              <a:t>Example: Product Design &amp; Specification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858" y="2987864"/>
            <a:ext cx="6819900" cy="3781425"/>
          </a:xfrm>
          <a:prstGeom prst="rect">
            <a:avLst/>
          </a:prstGeom>
        </p:spPr>
      </p:pic>
      <p:sp>
        <p:nvSpPr>
          <p:cNvPr id="3" name="TextBox 2"/>
          <p:cNvSpPr txBox="1"/>
          <p:nvPr/>
        </p:nvSpPr>
        <p:spPr>
          <a:xfrm>
            <a:off x="720399" y="1174841"/>
            <a:ext cx="2041585" cy="523220"/>
          </a:xfrm>
          <a:prstGeom prst="rect">
            <a:avLst/>
          </a:prstGeom>
          <a:noFill/>
        </p:spPr>
        <p:txBody>
          <a:bodyPr wrap="none" rtlCol="0">
            <a:spAutoFit/>
          </a:bodyPr>
          <a:lstStyle/>
          <a:p>
            <a:r>
              <a:rPr lang="en-GB" sz="2800" b="1" dirty="0"/>
              <a:t>Illustration:</a:t>
            </a:r>
          </a:p>
        </p:txBody>
      </p:sp>
      <p:sp>
        <p:nvSpPr>
          <p:cNvPr id="7" name="TextBox 6"/>
          <p:cNvSpPr txBox="1"/>
          <p:nvPr/>
        </p:nvSpPr>
        <p:spPr>
          <a:xfrm>
            <a:off x="720399" y="2464644"/>
            <a:ext cx="2351541" cy="523220"/>
          </a:xfrm>
          <a:prstGeom prst="rect">
            <a:avLst/>
          </a:prstGeom>
          <a:noFill/>
        </p:spPr>
        <p:txBody>
          <a:bodyPr wrap="none" rtlCol="0">
            <a:spAutoFit/>
          </a:bodyPr>
          <a:lstStyle/>
          <a:p>
            <a:r>
              <a:rPr lang="en-GB" sz="2800" b="1" dirty="0"/>
              <a:t>Specification:</a:t>
            </a:r>
          </a:p>
        </p:txBody>
      </p:sp>
    </p:spTree>
    <p:extLst>
      <p:ext uri="{BB962C8B-B14F-4D97-AF65-F5344CB8AC3E}">
        <p14:creationId xmlns:p14="http://schemas.microsoft.com/office/powerpoint/2010/main" val="34010745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2932" y="0"/>
            <a:ext cx="9144000" cy="6858000"/>
          </a:xfrm>
          <a:prstGeom prst="rect">
            <a:avLst/>
          </a:prstGeom>
        </p:spPr>
      </p:pic>
    </p:spTree>
    <p:extLst>
      <p:ext uri="{BB962C8B-B14F-4D97-AF65-F5344CB8AC3E}">
        <p14:creationId xmlns:p14="http://schemas.microsoft.com/office/powerpoint/2010/main" val="12384780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3E6B4-60C4-43A3-83B5-96915008DF84}"/>
              </a:ext>
            </a:extLst>
          </p:cNvPr>
          <p:cNvSpPr>
            <a:spLocks noGrp="1"/>
          </p:cNvSpPr>
          <p:nvPr>
            <p:ph type="title"/>
          </p:nvPr>
        </p:nvSpPr>
        <p:spPr/>
        <p:txBody>
          <a:bodyPr/>
          <a:lstStyle/>
          <a:p>
            <a:r>
              <a:rPr lang="en-GB" b="1" u="sng" dirty="0"/>
              <a:t>Games Des. &amp; Animation</a:t>
            </a:r>
          </a:p>
        </p:txBody>
      </p:sp>
      <p:sp>
        <p:nvSpPr>
          <p:cNvPr id="3" name="Content Placeholder 2">
            <a:extLst>
              <a:ext uri="{FF2B5EF4-FFF2-40B4-BE49-F238E27FC236}">
                <a16:creationId xmlns:a16="http://schemas.microsoft.com/office/drawing/2014/main" id="{6493520C-BE6C-4F99-B785-7B6EFB80EF77}"/>
              </a:ext>
            </a:extLst>
          </p:cNvPr>
          <p:cNvSpPr>
            <a:spLocks noGrp="1"/>
          </p:cNvSpPr>
          <p:nvPr>
            <p:ph idx="1"/>
          </p:nvPr>
        </p:nvSpPr>
        <p:spPr/>
        <p:txBody>
          <a:bodyPr/>
          <a:lstStyle/>
          <a:p>
            <a:r>
              <a:rPr lang="en-GB" dirty="0"/>
              <a:t>Please do include some initial design work e.g. character design, sketches, illustrations, models, storyboards etc.</a:t>
            </a:r>
          </a:p>
        </p:txBody>
      </p:sp>
    </p:spTree>
    <p:extLst>
      <p:ext uri="{BB962C8B-B14F-4D97-AF65-F5344CB8AC3E}">
        <p14:creationId xmlns:p14="http://schemas.microsoft.com/office/powerpoint/2010/main" val="12496471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KIS: Design &amp; System Modelling</a:t>
            </a:r>
          </a:p>
        </p:txBody>
      </p:sp>
      <p:sp>
        <p:nvSpPr>
          <p:cNvPr id="3" name="Content Placeholder 2"/>
          <p:cNvSpPr>
            <a:spLocks noGrp="1"/>
          </p:cNvSpPr>
          <p:nvPr>
            <p:ph idx="1"/>
          </p:nvPr>
        </p:nvSpPr>
        <p:spPr/>
        <p:txBody>
          <a:bodyPr>
            <a:normAutofit/>
          </a:bodyPr>
          <a:lstStyle/>
          <a:p>
            <a:r>
              <a:rPr lang="en-GB" b="1" dirty="0"/>
              <a:t>Complicated charts and diagrams are not required </a:t>
            </a:r>
            <a:r>
              <a:rPr lang="en-GB" dirty="0"/>
              <a:t>but can be created and included if you feel it necessary.</a:t>
            </a:r>
          </a:p>
          <a:p>
            <a:r>
              <a:rPr lang="en-GB" dirty="0"/>
              <a:t>Keep the Design docs simple. For this module you do not need to go into detail with your Design planning &amp; documentation.</a:t>
            </a:r>
          </a:p>
          <a:p>
            <a:pPr lvl="1">
              <a:buFont typeface="Courier New" panose="02070309020205020404" pitchFamily="49" charset="0"/>
              <a:buChar char="o"/>
            </a:pPr>
            <a:r>
              <a:rPr lang="en-GB" dirty="0"/>
              <a:t>keep it </a:t>
            </a:r>
            <a:r>
              <a:rPr lang="en-GB" b="1" dirty="0"/>
              <a:t>Clean Lean </a:t>
            </a:r>
            <a:r>
              <a:rPr lang="en-GB" dirty="0"/>
              <a:t>&amp;</a:t>
            </a:r>
            <a:r>
              <a:rPr lang="en-GB" b="1" dirty="0"/>
              <a:t> Simple</a:t>
            </a:r>
            <a:r>
              <a:rPr lang="en-GB" dirty="0"/>
              <a:t>.</a:t>
            </a:r>
          </a:p>
          <a:p>
            <a:pPr lvl="1"/>
            <a:endParaRPr lang="en-GB" dirty="0"/>
          </a:p>
          <a:p>
            <a:endParaRPr lang="en-GB" dirty="0"/>
          </a:p>
        </p:txBody>
      </p:sp>
    </p:spTree>
    <p:extLst>
      <p:ext uri="{BB962C8B-B14F-4D97-AF65-F5344CB8AC3E}">
        <p14:creationId xmlns:p14="http://schemas.microsoft.com/office/powerpoint/2010/main" val="11727450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9B209-26A1-4C6D-8E2A-B148F5C7E8B9}"/>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17585561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Requirements Specification List</a:t>
            </a:r>
            <a:endParaRPr lang="en-GB" dirty="0"/>
          </a:p>
        </p:txBody>
      </p:sp>
      <p:sp>
        <p:nvSpPr>
          <p:cNvPr id="3" name="Content Placeholder 2"/>
          <p:cNvSpPr>
            <a:spLocks noGrp="1"/>
          </p:cNvSpPr>
          <p:nvPr>
            <p:ph idx="1"/>
          </p:nvPr>
        </p:nvSpPr>
        <p:spPr/>
        <p:txBody>
          <a:bodyPr>
            <a:normAutofit lnSpcReduction="10000"/>
          </a:bodyPr>
          <a:lstStyle/>
          <a:p>
            <a:r>
              <a:rPr lang="en-GB" dirty="0"/>
              <a:t>For </a:t>
            </a:r>
            <a:r>
              <a:rPr lang="en-GB" b="1" dirty="0"/>
              <a:t>Software prototypes</a:t>
            </a:r>
            <a:r>
              <a:rPr lang="en-GB" dirty="0"/>
              <a:t>: Your Requirements list will likely have 2 sections</a:t>
            </a:r>
          </a:p>
          <a:p>
            <a:pPr lvl="1">
              <a:buFont typeface="Courier New" panose="02070309020205020404" pitchFamily="49" charset="0"/>
              <a:buChar char="o"/>
            </a:pPr>
            <a:r>
              <a:rPr lang="en-GB" dirty="0"/>
              <a:t> 1 section for </a:t>
            </a:r>
            <a:r>
              <a:rPr lang="en-GB" b="1" dirty="0"/>
              <a:t>Functional requirements</a:t>
            </a:r>
            <a:r>
              <a:rPr lang="en-GB" dirty="0"/>
              <a:t>; and a </a:t>
            </a:r>
          </a:p>
          <a:p>
            <a:pPr lvl="1">
              <a:buFont typeface="Courier New" panose="02070309020205020404" pitchFamily="49" charset="0"/>
              <a:buChar char="o"/>
            </a:pPr>
            <a:r>
              <a:rPr lang="en-GB" dirty="0"/>
              <a:t>2</a:t>
            </a:r>
            <a:r>
              <a:rPr lang="en-GB" baseline="30000" dirty="0"/>
              <a:t>nd</a:t>
            </a:r>
            <a:r>
              <a:rPr lang="en-GB" dirty="0"/>
              <a:t> section for </a:t>
            </a:r>
            <a:r>
              <a:rPr lang="en-GB" b="1" dirty="0"/>
              <a:t>Non-functional requirements</a:t>
            </a:r>
            <a:r>
              <a:rPr lang="en-GB" dirty="0"/>
              <a:t>.</a:t>
            </a:r>
          </a:p>
          <a:p>
            <a:pPr lvl="1"/>
            <a:endParaRPr lang="en-GB" dirty="0"/>
          </a:p>
          <a:p>
            <a:r>
              <a:rPr lang="en-GB" dirty="0"/>
              <a:t>For </a:t>
            </a:r>
            <a:r>
              <a:rPr lang="en-GB" b="1" dirty="0"/>
              <a:t>Hardware prototypes</a:t>
            </a:r>
            <a:r>
              <a:rPr lang="en-GB" dirty="0"/>
              <a:t>: Your Requirements list will likely have 3 sections:</a:t>
            </a:r>
          </a:p>
          <a:p>
            <a:pPr lvl="1">
              <a:buFont typeface="Courier New" panose="02070309020205020404" pitchFamily="49" charset="0"/>
              <a:buChar char="o"/>
            </a:pPr>
            <a:r>
              <a:rPr lang="en-GB" dirty="0"/>
              <a:t>1 section for </a:t>
            </a:r>
            <a:r>
              <a:rPr lang="en-GB" b="1" dirty="0"/>
              <a:t>Hardware</a:t>
            </a:r>
            <a:r>
              <a:rPr lang="en-GB" dirty="0"/>
              <a:t> requirements and component list;</a:t>
            </a:r>
          </a:p>
          <a:p>
            <a:pPr lvl="1">
              <a:buFont typeface="Courier New" panose="02070309020205020404" pitchFamily="49" charset="0"/>
              <a:buChar char="o"/>
            </a:pPr>
            <a:r>
              <a:rPr lang="en-GB" dirty="0"/>
              <a:t>1 section for </a:t>
            </a:r>
            <a:r>
              <a:rPr lang="en-GB" b="1" dirty="0"/>
              <a:t>Software</a:t>
            </a:r>
            <a:r>
              <a:rPr lang="en-GB" dirty="0"/>
              <a:t> requirements; including</a:t>
            </a:r>
          </a:p>
          <a:p>
            <a:pPr lvl="2"/>
            <a:r>
              <a:rPr lang="en-GB" dirty="0"/>
              <a:t>1 section for </a:t>
            </a:r>
            <a:r>
              <a:rPr lang="en-GB" b="1" dirty="0"/>
              <a:t>Functional requirements</a:t>
            </a:r>
            <a:r>
              <a:rPr lang="en-GB" dirty="0"/>
              <a:t>; and a</a:t>
            </a:r>
          </a:p>
          <a:p>
            <a:pPr lvl="2"/>
            <a:r>
              <a:rPr lang="en-GB" dirty="0"/>
              <a:t>2</a:t>
            </a:r>
            <a:r>
              <a:rPr lang="en-GB" baseline="30000" dirty="0"/>
              <a:t>nd</a:t>
            </a:r>
            <a:r>
              <a:rPr lang="en-GB" dirty="0"/>
              <a:t> section for </a:t>
            </a:r>
            <a:r>
              <a:rPr lang="en-GB" b="1" dirty="0"/>
              <a:t>Non-functional requirements</a:t>
            </a:r>
            <a:r>
              <a:rPr lang="en-GB" dirty="0"/>
              <a:t>.</a:t>
            </a:r>
          </a:p>
          <a:p>
            <a:endParaRPr lang="en-GB" b="1" dirty="0"/>
          </a:p>
        </p:txBody>
      </p:sp>
    </p:spTree>
    <p:extLst>
      <p:ext uri="{BB962C8B-B14F-4D97-AF65-F5344CB8AC3E}">
        <p14:creationId xmlns:p14="http://schemas.microsoft.com/office/powerpoint/2010/main" val="37920208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TotalTime>
  <Words>3021</Words>
  <Application>Microsoft Office PowerPoint</Application>
  <PresentationFormat>Widescreen</PresentationFormat>
  <Paragraphs>258</Paragraphs>
  <Slides>40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Calibri Light</vt:lpstr>
      <vt:lpstr>Courier New</vt:lpstr>
      <vt:lpstr>Wingdings</vt:lpstr>
      <vt:lpstr>Office Theme</vt:lpstr>
      <vt:lpstr>PowerPoint Presentation</vt:lpstr>
      <vt:lpstr>Feedback from UCM Management Team </vt:lpstr>
      <vt:lpstr>Announcement: TARGETjobs </vt:lpstr>
      <vt:lpstr>Announcement: UWTSD Careers Service  </vt:lpstr>
      <vt:lpstr>CPD Courses </vt:lpstr>
      <vt:lpstr>Other Certificate Courses to consider</vt:lpstr>
      <vt:lpstr>Announcement: Placements &amp; Career Positions</vt:lpstr>
      <vt:lpstr>General Tips </vt:lpstr>
      <vt:lpstr>PowerPoint Presentation</vt:lpstr>
      <vt:lpstr>PowerPoint Presentation</vt:lpstr>
      <vt:lpstr>PowerPoint Presentation</vt:lpstr>
      <vt:lpstr>Assignment 1: Task 4 </vt:lpstr>
      <vt:lpstr>PowerPoint Presentation</vt:lpstr>
      <vt:lpstr>The Key to Success</vt:lpstr>
      <vt:lpstr>Next progress steps:</vt:lpstr>
      <vt:lpstr>PowerPoint Presentation</vt:lpstr>
      <vt:lpstr>Bg. Idea Tips for Computing Innovation Project</vt:lpstr>
      <vt:lpstr>Bg. Initial Project Planning</vt:lpstr>
      <vt:lpstr>Bg. Design Overview</vt:lpstr>
      <vt:lpstr>Bg. For Design tips below – See end of Slide deck</vt:lpstr>
      <vt:lpstr>GEWeek Video Showcase: Gareth Harry</vt:lpstr>
      <vt:lpstr>Register.</vt:lpstr>
      <vt:lpstr> Questions.</vt:lpstr>
      <vt:lpstr>Student Social Support. (Chat &amp; Support each other.)</vt:lpstr>
      <vt:lpstr>The End.</vt:lpstr>
      <vt:lpstr>Bg. Design tips</vt:lpstr>
      <vt:lpstr>Prototype Specifications</vt:lpstr>
      <vt:lpstr>Requirement Specification List</vt:lpstr>
      <vt:lpstr>Example Requirement list (Basic: KISS)</vt:lpstr>
      <vt:lpstr>MVP - Minimum Viable Product</vt:lpstr>
      <vt:lpstr>POP &amp; Marvel App </vt:lpstr>
      <vt:lpstr>UI Design: Balsamiq Wireframes</vt:lpstr>
      <vt:lpstr>Github for Software Project Management</vt:lpstr>
      <vt:lpstr>Product Design Specs (PDS)</vt:lpstr>
      <vt:lpstr>Example: Product Design &amp; Specification</vt:lpstr>
      <vt:lpstr>PowerPoint Presentation</vt:lpstr>
      <vt:lpstr>Games Des. &amp; Animation</vt:lpstr>
      <vt:lpstr>KIS: Design &amp; System Modelling</vt:lpstr>
      <vt:lpstr>Archive.</vt:lpstr>
      <vt:lpstr>Requirements Specification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3</cp:revision>
  <dcterms:created xsi:type="dcterms:W3CDTF">2020-11-15T18:34:18Z</dcterms:created>
  <dcterms:modified xsi:type="dcterms:W3CDTF">2020-11-17T11:26:53Z</dcterms:modified>
</cp:coreProperties>
</file>