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3"/>
  </p:sldMasterIdLst>
  <p:notesMasterIdLst>
    <p:notesMasterId r:id="rId43"/>
  </p:notesMasterIdLst>
  <p:handoutMasterIdLst>
    <p:handoutMasterId r:id="rId44"/>
  </p:handoutMasterIdLst>
  <p:sldIdLst>
    <p:sldId id="256" r:id="rId4"/>
    <p:sldId id="399" r:id="rId5"/>
    <p:sldId id="452" r:id="rId6"/>
    <p:sldId id="453" r:id="rId7"/>
    <p:sldId id="454" r:id="rId8"/>
    <p:sldId id="455" r:id="rId9"/>
    <p:sldId id="456" r:id="rId10"/>
    <p:sldId id="457" r:id="rId11"/>
    <p:sldId id="458" r:id="rId12"/>
    <p:sldId id="459" r:id="rId13"/>
    <p:sldId id="460" r:id="rId14"/>
    <p:sldId id="461" r:id="rId15"/>
    <p:sldId id="462" r:id="rId16"/>
    <p:sldId id="463" r:id="rId17"/>
    <p:sldId id="464" r:id="rId18"/>
    <p:sldId id="465" r:id="rId19"/>
    <p:sldId id="466" r:id="rId20"/>
    <p:sldId id="467" r:id="rId21"/>
    <p:sldId id="468" r:id="rId22"/>
    <p:sldId id="469" r:id="rId23"/>
    <p:sldId id="470" r:id="rId24"/>
    <p:sldId id="471" r:id="rId25"/>
    <p:sldId id="472" r:id="rId26"/>
    <p:sldId id="473" r:id="rId27"/>
    <p:sldId id="474" r:id="rId28"/>
    <p:sldId id="475" r:id="rId29"/>
    <p:sldId id="476" r:id="rId30"/>
    <p:sldId id="477" r:id="rId31"/>
    <p:sldId id="478" r:id="rId32"/>
    <p:sldId id="479" r:id="rId33"/>
    <p:sldId id="480" r:id="rId34"/>
    <p:sldId id="481" r:id="rId35"/>
    <p:sldId id="482" r:id="rId36"/>
    <p:sldId id="483" r:id="rId37"/>
    <p:sldId id="484" r:id="rId38"/>
    <p:sldId id="485" r:id="rId39"/>
    <p:sldId id="486" r:id="rId40"/>
    <p:sldId id="487" r:id="rId41"/>
    <p:sldId id="451" r:id="rId42"/>
  </p:sldIdLst>
  <p:sldSz cx="9144000" cy="6858000" type="screen4x3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EC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1683" autoAdjust="0"/>
  </p:normalViewPr>
  <p:slideViewPr>
    <p:cSldViewPr>
      <p:cViewPr varScale="1">
        <p:scale>
          <a:sx n="86" d="100"/>
          <a:sy n="86" d="100"/>
        </p:scale>
        <p:origin x="1263" y="39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viewProps" Target="viewProps.xml"/><Relationship Id="rId7" Type="http://schemas.openxmlformats.org/officeDocument/2006/relationships/slide" Target="slides/slide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commentAuthors" Target="commentAuthor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handoutMaster" Target="handoutMasters/handout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notesMaster" Target="notesMasters/notesMaster1.xml"/><Relationship Id="rId48" Type="http://schemas.openxmlformats.org/officeDocument/2006/relationships/theme" Target="theme/theme1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presProps" Target="presProps.xml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26/11/2021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11/26/2021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900" dirty="0"/>
              <a:t>There are four strategies regarding placement of data at sites.</a:t>
            </a:r>
          </a:p>
          <a:p>
            <a:endParaRPr lang="en-GB" sz="900" dirty="0"/>
          </a:p>
          <a:p>
            <a:r>
              <a:rPr lang="en-GB" sz="900" dirty="0"/>
              <a:t>The objective</a:t>
            </a:r>
            <a:r>
              <a:rPr lang="en-GB" sz="900" baseline="0" dirty="0"/>
              <a:t> of the selective strategy is to have all the advantages of the other strategies but none of the disadvantages.</a:t>
            </a:r>
            <a:endParaRPr lang="en-GB" sz="9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8090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61887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dirty="0"/>
              <a:t>Note</a:t>
            </a:r>
            <a:r>
              <a:rPr lang="en-GB" sz="1200" dirty="0"/>
              <a:t>: 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200" dirty="0"/>
              <a:t>This is not a realistic example of how you may distribute data for Dream Home Away. A more realistic example is discussed later for Derived fragmentation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200" dirty="0"/>
              <a:t>Not all columns shown</a:t>
            </a:r>
            <a:r>
              <a:rPr lang="en-GB" sz="1200" baseline="0" dirty="0"/>
              <a:t> for legibility</a:t>
            </a:r>
            <a:endParaRPr lang="en-GB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01137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Note, the staff</a:t>
            </a:r>
            <a:r>
              <a:rPr lang="en-GB" baseline="0" dirty="0"/>
              <a:t> table schema shown here is slightly different from the one defined in our actual Dream Home Away database in order to demonstrate how vertical fragmentation works.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551743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88162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A Natural JOIN is similar to an INNER JOIN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It</a:t>
            </a:r>
            <a:r>
              <a:rPr lang="en-GB" baseline="0" dirty="0"/>
              <a:t> requires a matching column (or columns) to join related records.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The main difference is that in a natural join, the matching column appears only once in the returned query.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514666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377656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For the second fragmentation,</a:t>
            </a:r>
            <a:r>
              <a:rPr lang="en-GB" baseline="0" dirty="0"/>
              <a:t> use a UNION to get back the full HR fragment, as horizontal fragmentation to get the branch fragments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Then use a NATURAL JOIN with the Payroll fragment to get back the full staff table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087107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Derived</a:t>
            </a:r>
            <a:r>
              <a:rPr lang="en-GB" baseline="0" dirty="0"/>
              <a:t> Fragment: A horizontal fragment that is based on the horizontal fragmentation of a parent relation.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585048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37171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487160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/>
              <a:t>That is,</a:t>
            </a:r>
            <a:r>
              <a:rPr lang="en-GB" sz="1200" baseline="0" dirty="0"/>
              <a:t>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aseline="0" dirty="0"/>
              <a:t>Fragment the Property table so that properties are at the same location as the Staff records for the staff that manage the property.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aseline="0" dirty="0"/>
              <a:t>You are deriving the property (child table) fragments based on the horizontal fragmentation of the Staff (parent table).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/>
          </a:p>
          <a:p>
            <a:r>
              <a:rPr lang="en-GB" sz="1200" dirty="0"/>
              <a:t>⊳ - semi-join, specifically</a:t>
            </a:r>
            <a:r>
              <a:rPr lang="en-GB" sz="1200" baseline="0" dirty="0"/>
              <a:t> a left semi-join</a:t>
            </a:r>
            <a:endParaRPr lang="en-GB" sz="1200" dirty="0"/>
          </a:p>
          <a:p>
            <a:endParaRPr lang="en-GB" sz="1200" dirty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A derived</a:t>
            </a:r>
            <a:r>
              <a:rPr lang="en-GB" sz="1200" baseline="0" dirty="0"/>
              <a:t> fragmentation is a </a:t>
            </a:r>
            <a:r>
              <a:rPr lang="en-GB" dirty="0"/>
              <a:t>horizontal fragment that is based on the horizontal fragmentation of a parent relation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This is a more realistic example of how the </a:t>
            </a:r>
            <a:r>
              <a:rPr lang="en-GB" baseline="0" dirty="0"/>
              <a:t>property table could be fragmented.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51732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E9D6A08A-2229-49F3-846E-506202C82B9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E5B8E7C0-E85E-4E57-8013-4B501AEE758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13951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09078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96418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50295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11/26/2021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53441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11/26/2021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97954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11/26/2021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81481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22434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55171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74496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6108632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88690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473478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47979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596645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73954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11/26/2021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50907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  <p:sldLayoutId id="2147483780" r:id="rId12"/>
    <p:sldLayoutId id="2147483781" r:id="rId13"/>
    <p:sldLayoutId id="2147483782" r:id="rId14"/>
    <p:sldLayoutId id="2147483783" r:id="rId15"/>
    <p:sldLayoutId id="214748378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Distributed Databases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Lecture 11: Database Systems (DBS)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11-Nov-2019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Distributed Database Concepts</a:t>
            </a:r>
          </a:p>
          <a:p>
            <a:r>
              <a:rPr lang="en-GB" dirty="0"/>
              <a:t>Distributed Database Design</a:t>
            </a:r>
          </a:p>
        </p:txBody>
      </p:sp>
    </p:spTree>
    <p:extLst>
      <p:ext uri="{BB962C8B-B14F-4D97-AF65-F5344CB8AC3E}">
        <p14:creationId xmlns:p14="http://schemas.microsoft.com/office/powerpoint/2010/main" val="28136781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Distributed Databases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So far, we have focused on centralised database systems:</a:t>
            </a:r>
          </a:p>
          <a:p>
            <a:pPr lvl="1"/>
            <a:r>
              <a:rPr lang="en-GB" dirty="0"/>
              <a:t>A </a:t>
            </a:r>
            <a:r>
              <a:rPr lang="en-GB" b="1" i="1" dirty="0"/>
              <a:t>single</a:t>
            </a:r>
            <a:r>
              <a:rPr lang="en-GB" dirty="0"/>
              <a:t> logical database located at one site under the control of a </a:t>
            </a:r>
            <a:r>
              <a:rPr lang="en-GB" b="1" i="1" dirty="0"/>
              <a:t>single</a:t>
            </a:r>
            <a:r>
              <a:rPr lang="en-GB" dirty="0"/>
              <a:t> DBMS.</a:t>
            </a:r>
          </a:p>
          <a:p>
            <a:r>
              <a:rPr lang="en-GB" dirty="0"/>
              <a:t>Today we will look at the concepts of Distributed Database Management System (DDBMS).</a:t>
            </a:r>
          </a:p>
          <a:p>
            <a:r>
              <a:rPr lang="en-GB" dirty="0"/>
              <a:t>Put simply, </a:t>
            </a:r>
          </a:p>
          <a:p>
            <a:pPr lvl="1"/>
            <a:r>
              <a:rPr lang="en-GB" dirty="0"/>
              <a:t>Splitting a database into multiple parts, and</a:t>
            </a:r>
          </a:p>
          <a:p>
            <a:pPr lvl="1"/>
            <a:r>
              <a:rPr lang="en-GB" dirty="0"/>
              <a:t>Allowing users to access not only the data at their own site, but also data stored at remote sites.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5887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Decentralised Organisations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556792"/>
            <a:ext cx="6347714" cy="388077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Most organisations are decentralised in nature.</a:t>
            </a:r>
          </a:p>
          <a:p>
            <a:pPr lvl="1"/>
            <a:r>
              <a:rPr lang="en-GB" b="1" i="1" dirty="0"/>
              <a:t>logically distributed</a:t>
            </a:r>
            <a:r>
              <a:rPr lang="en-GB" dirty="0"/>
              <a:t> into divisions, departments, projects, etc., and</a:t>
            </a:r>
          </a:p>
          <a:p>
            <a:pPr lvl="1"/>
            <a:r>
              <a:rPr lang="en-GB" b="1" i="1" dirty="0"/>
              <a:t>physically distributed</a:t>
            </a:r>
            <a:r>
              <a:rPr lang="en-GB" dirty="0"/>
              <a:t> into offices, plants, factories, etc.</a:t>
            </a:r>
          </a:p>
          <a:p>
            <a:r>
              <a:rPr lang="en-GB" dirty="0"/>
              <a:t>Each unit, logical or physical, maintains their own operational data.</a:t>
            </a:r>
          </a:p>
          <a:p>
            <a:r>
              <a:rPr lang="en-GB" dirty="0"/>
              <a:t>The ability to share data should be improved by developing a </a:t>
            </a:r>
            <a:r>
              <a:rPr lang="en-GB" b="1" dirty="0"/>
              <a:t>distributed database system</a:t>
            </a:r>
            <a:r>
              <a:rPr lang="en-GB" dirty="0"/>
              <a:t> that reflects this same organisational structure:</a:t>
            </a:r>
          </a:p>
          <a:p>
            <a:pPr lvl="1"/>
            <a:r>
              <a:rPr lang="en-GB" dirty="0"/>
              <a:t>Makes the data in all units accessible across the organisation.</a:t>
            </a:r>
          </a:p>
          <a:p>
            <a:pPr lvl="1"/>
            <a:r>
              <a:rPr lang="en-GB" dirty="0"/>
              <a:t>Stores data closest to the location where it is most frequently used.</a:t>
            </a:r>
          </a:p>
        </p:txBody>
      </p:sp>
    </p:spTree>
    <p:extLst>
      <p:ext uri="{BB962C8B-B14F-4D97-AF65-F5344CB8AC3E}">
        <p14:creationId xmlns:p14="http://schemas.microsoft.com/office/powerpoint/2010/main" val="2025713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Distributed Databases &amp; DBMSs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Distributed Database</a:t>
            </a:r>
          </a:p>
          <a:p>
            <a:pPr lvl="1"/>
            <a:r>
              <a:rPr lang="en-GB" dirty="0"/>
              <a:t>A logically interrelated collection of shared data (including a description of this data) </a:t>
            </a:r>
            <a:r>
              <a:rPr lang="en-GB" b="1" i="1" dirty="0"/>
              <a:t>physically distributed over a computer network</a:t>
            </a:r>
            <a:r>
              <a:rPr lang="en-GB" dirty="0"/>
              <a:t>.</a:t>
            </a:r>
          </a:p>
          <a:p>
            <a:r>
              <a:rPr lang="en-GB" b="1" dirty="0"/>
              <a:t>Distributed DBMS</a:t>
            </a:r>
          </a:p>
          <a:p>
            <a:pPr lvl="1"/>
            <a:r>
              <a:rPr lang="en-GB" dirty="0"/>
              <a:t>The software system that permits the </a:t>
            </a:r>
            <a:r>
              <a:rPr lang="en-GB" b="1" i="1" dirty="0"/>
              <a:t>management of the distributed databases</a:t>
            </a:r>
            <a:r>
              <a:rPr lang="en-GB" dirty="0"/>
              <a:t> and makes the distribution </a:t>
            </a:r>
            <a:r>
              <a:rPr lang="en-GB" b="1" i="1" dirty="0"/>
              <a:t>transparent</a:t>
            </a:r>
            <a:r>
              <a:rPr lang="en-GB" dirty="0"/>
              <a:t> to users.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9753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Distributed DBMS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340768"/>
            <a:ext cx="6347714" cy="388077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A logically interrelated collection of shared data physically distributed over a computer network.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3735" y="2053081"/>
            <a:ext cx="6943102" cy="419531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147522" y="5706873"/>
            <a:ext cx="37939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shared data is split (distributed) </a:t>
            </a:r>
            <a:r>
              <a:rPr lang="en-GB" b="1" dirty="0"/>
              <a:t>logically</a:t>
            </a:r>
            <a:r>
              <a:rPr lang="en-GB" dirty="0"/>
              <a:t> across multiple sites.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9063" y="5811678"/>
            <a:ext cx="37939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It is not necessary for every site to have its own local database.</a:t>
            </a:r>
          </a:p>
        </p:txBody>
      </p:sp>
    </p:spTree>
    <p:extLst>
      <p:ext uri="{BB962C8B-B14F-4D97-AF65-F5344CB8AC3E}">
        <p14:creationId xmlns:p14="http://schemas.microsoft.com/office/powerpoint/2010/main" val="2074286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Distributed Database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Multiple sites connected by a communications system.</a:t>
            </a:r>
          </a:p>
          <a:p>
            <a:pPr lvl="1"/>
            <a:r>
              <a:rPr lang="en-GB" dirty="0"/>
              <a:t>Sites may be far apart; linked by telecommunications lines</a:t>
            </a:r>
          </a:p>
          <a:p>
            <a:pPr lvl="1"/>
            <a:r>
              <a:rPr lang="en-GB" dirty="0"/>
              <a:t>Sites may be close together; linked by a local area network</a:t>
            </a:r>
          </a:p>
          <a:p>
            <a:r>
              <a:rPr lang="en-GB" dirty="0"/>
              <a:t>Data at any site available to users at other sites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1637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Distributed Database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Data at each site is under control of a DBMS, and the DBMS can handle local applications independently.</a:t>
            </a:r>
          </a:p>
          <a:p>
            <a:r>
              <a:rPr lang="en-GB" dirty="0"/>
              <a:t>Each DBMS </a:t>
            </a:r>
            <a:r>
              <a:rPr lang="en-GB" i="1" dirty="0"/>
              <a:t>participates</a:t>
            </a:r>
            <a:r>
              <a:rPr lang="en-GB" dirty="0"/>
              <a:t> in </a:t>
            </a:r>
            <a:r>
              <a:rPr lang="en-GB" i="1" dirty="0"/>
              <a:t>at least one</a:t>
            </a:r>
            <a:r>
              <a:rPr lang="en-GB" dirty="0"/>
              <a:t> </a:t>
            </a:r>
            <a:r>
              <a:rPr lang="en-GB" i="1" dirty="0"/>
              <a:t>global application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550092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DDBMSs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564451"/>
            <a:ext cx="6347714" cy="3880773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Homogeneous</a:t>
            </a:r>
          </a:p>
          <a:p>
            <a:pPr lvl="1"/>
            <a:r>
              <a:rPr lang="en-GB" dirty="0"/>
              <a:t>All sites use the </a:t>
            </a:r>
            <a:r>
              <a:rPr lang="en-GB" b="1" i="1" dirty="0"/>
              <a:t>same DBMS software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Easier to design and manage.</a:t>
            </a:r>
          </a:p>
          <a:p>
            <a:r>
              <a:rPr lang="en-GB" b="1" dirty="0"/>
              <a:t>Heterogeneous</a:t>
            </a:r>
          </a:p>
          <a:p>
            <a:pPr lvl="1"/>
            <a:r>
              <a:rPr lang="en-GB" dirty="0"/>
              <a:t>Site(s) run </a:t>
            </a:r>
            <a:r>
              <a:rPr lang="en-GB" b="1" i="1" dirty="0"/>
              <a:t>different DBMS products</a:t>
            </a:r>
            <a:r>
              <a:rPr lang="en-GB" dirty="0"/>
              <a:t>, and possibly </a:t>
            </a:r>
            <a:r>
              <a:rPr lang="en-GB" b="1" i="1" dirty="0"/>
              <a:t>different underlying data models</a:t>
            </a:r>
            <a:r>
              <a:rPr lang="en-GB" dirty="0"/>
              <a:t> (i.e. relational, network, object-oriented, etc.).</a:t>
            </a:r>
          </a:p>
          <a:p>
            <a:pPr lvl="2"/>
            <a:r>
              <a:rPr lang="en-GB" dirty="0"/>
              <a:t>More typical when sites have implemented their own databases and integration is considered later.</a:t>
            </a:r>
          </a:p>
          <a:p>
            <a:pPr lvl="1"/>
            <a:r>
              <a:rPr lang="en-GB" dirty="0"/>
              <a:t>Translations required to allow for different hardware, different software and different DBMS products.</a:t>
            </a:r>
          </a:p>
          <a:p>
            <a:pPr lvl="1"/>
            <a:r>
              <a:rPr lang="en-GB" i="1" dirty="0"/>
              <a:t>Must</a:t>
            </a:r>
            <a:r>
              <a:rPr lang="en-GB" dirty="0"/>
              <a:t> provide </a:t>
            </a:r>
            <a:r>
              <a:rPr lang="en-GB" b="1" dirty="0"/>
              <a:t>local</a:t>
            </a:r>
            <a:r>
              <a:rPr lang="en-GB" dirty="0"/>
              <a:t> </a:t>
            </a:r>
            <a:r>
              <a:rPr lang="en-GB" b="1" dirty="0"/>
              <a:t>transparency</a:t>
            </a:r>
            <a:r>
              <a:rPr lang="en-GB" dirty="0"/>
              <a:t> despite differences.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3210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Functions of a DDBMS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412776"/>
            <a:ext cx="8279832" cy="449580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Distributed DBMS (DDBMS) expected to have </a:t>
            </a:r>
            <a:r>
              <a:rPr lang="en-GB" b="1" i="1" dirty="0"/>
              <a:t>at least the functionality of a DBMS</a:t>
            </a:r>
            <a:r>
              <a:rPr lang="en-GB" dirty="0"/>
              <a:t> and additionally: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2088413"/>
              </p:ext>
            </p:extLst>
          </p:nvPr>
        </p:nvGraphicFramePr>
        <p:xfrm>
          <a:off x="285377" y="2492896"/>
          <a:ext cx="8352928" cy="3992443"/>
        </p:xfrm>
        <a:graphic>
          <a:graphicData uri="http://schemas.openxmlformats.org/drawingml/2006/table">
            <a:tbl>
              <a:tblPr bandRow="1">
                <a:tableStyleId>{3B4B98B0-60AC-42C2-AFA5-B58CD77FA1E5}</a:tableStyleId>
              </a:tblPr>
              <a:tblGrid>
                <a:gridCol w="3456384">
                  <a:extLst>
                    <a:ext uri="{9D8B030D-6E8A-4147-A177-3AD203B41FA5}">
                      <a16:colId xmlns:a16="http://schemas.microsoft.com/office/drawing/2014/main" val="3465369458"/>
                    </a:ext>
                  </a:extLst>
                </a:gridCol>
                <a:gridCol w="4896544">
                  <a:extLst>
                    <a:ext uri="{9D8B030D-6E8A-4147-A177-3AD203B41FA5}">
                      <a16:colId xmlns:a16="http://schemas.microsoft.com/office/drawing/2014/main" val="3391272982"/>
                    </a:ext>
                  </a:extLst>
                </a:gridCol>
              </a:tblGrid>
              <a:tr h="517723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b="1" dirty="0"/>
                        <a:t>Extended Communication</a:t>
                      </a:r>
                      <a:r>
                        <a:rPr lang="en-GB" b="1" baseline="0" dirty="0"/>
                        <a:t> Services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Provides</a:t>
                      </a:r>
                      <a:r>
                        <a:rPr lang="en-GB" baseline="0" dirty="0"/>
                        <a:t> access to remote sites and allows transfer of data and queries across the network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59160925"/>
                  </a:ext>
                </a:extLst>
              </a:tr>
              <a:tr h="517723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b="1" dirty="0"/>
                        <a:t>Extended System </a:t>
                      </a:r>
                      <a:r>
                        <a:rPr lang="en-GB" b="1" dirty="0" err="1"/>
                        <a:t>Catalog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Stores data</a:t>
                      </a:r>
                      <a:r>
                        <a:rPr lang="en-GB" baseline="0" dirty="0"/>
                        <a:t> distribution details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88344378"/>
                  </a:ext>
                </a:extLst>
              </a:tr>
              <a:tr h="517723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b="1" dirty="0"/>
                        <a:t>Distributed</a:t>
                      </a:r>
                      <a:r>
                        <a:rPr lang="en-GB" b="1" baseline="0" dirty="0"/>
                        <a:t> Query Processing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Local, remote and global data access, including query optimisation</a:t>
                      </a:r>
                      <a:r>
                        <a:rPr lang="en-GB" baseline="0" dirty="0"/>
                        <a:t>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9446072"/>
                  </a:ext>
                </a:extLst>
              </a:tr>
              <a:tr h="517723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b="1" dirty="0"/>
                        <a:t>Extended</a:t>
                      </a:r>
                      <a:r>
                        <a:rPr lang="en-GB" b="1" baseline="0" dirty="0"/>
                        <a:t> Security Control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</a:t>
                      </a:r>
                      <a:r>
                        <a:rPr lang="en-GB" baseline="0" dirty="0"/>
                        <a:t> maintain appropriate authorisation or access privileges to the distributed data.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4707436"/>
                  </a:ext>
                </a:extLst>
              </a:tr>
              <a:tr h="517723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b="1" dirty="0"/>
                        <a:t>Extended Concurrency</a:t>
                      </a:r>
                      <a:r>
                        <a:rPr lang="en-GB" b="1" baseline="0" dirty="0"/>
                        <a:t> Control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 maintain consistency of</a:t>
                      </a:r>
                      <a:r>
                        <a:rPr lang="en-GB" baseline="0" dirty="0"/>
                        <a:t> distributed and possibly replicated data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04884677"/>
                  </a:ext>
                </a:extLst>
              </a:tr>
              <a:tr h="517723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b="1" dirty="0"/>
                        <a:t>Extended Recovery Services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 take account of failures of individual sites and failures</a:t>
                      </a:r>
                      <a:r>
                        <a:rPr lang="en-GB" baseline="0" dirty="0"/>
                        <a:t> of the network.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728444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33678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Distributed Database Design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Three main factors to consider:</a:t>
            </a:r>
          </a:p>
          <a:p>
            <a:r>
              <a:rPr lang="en-GB" b="1" dirty="0"/>
              <a:t>Fragmentation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A relation may be divided into a number of sub-relations called fragments, which are then distributed.</a:t>
            </a:r>
          </a:p>
          <a:p>
            <a:r>
              <a:rPr lang="en-GB" b="1" dirty="0"/>
              <a:t>Allocation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Each fragment is stored at the site with “optimal” distribution.</a:t>
            </a:r>
          </a:p>
          <a:p>
            <a:r>
              <a:rPr lang="en-GB" b="1" dirty="0"/>
              <a:t>Replication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The DDBMS may contain a copy of a fragment at several different sites.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0078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Fragmentation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Definition and allocation of fragments should be carried out strategically to achieve:</a:t>
            </a:r>
          </a:p>
          <a:p>
            <a:r>
              <a:rPr lang="en-GB" dirty="0"/>
              <a:t>Locality of reference</a:t>
            </a:r>
          </a:p>
          <a:p>
            <a:r>
              <a:rPr lang="en-GB" dirty="0"/>
              <a:t>Improved reliability and availability</a:t>
            </a:r>
          </a:p>
          <a:p>
            <a:r>
              <a:rPr lang="en-GB" dirty="0"/>
              <a:t>Acceptable performance</a:t>
            </a:r>
          </a:p>
          <a:p>
            <a:r>
              <a:rPr lang="en-GB" dirty="0"/>
              <a:t>Balanced storage capacities and costs</a:t>
            </a:r>
          </a:p>
          <a:p>
            <a:r>
              <a:rPr lang="en-GB" dirty="0"/>
              <a:t>Minimal communication costs</a:t>
            </a:r>
          </a:p>
        </p:txBody>
      </p:sp>
    </p:spTree>
    <p:extLst>
      <p:ext uri="{BB962C8B-B14F-4D97-AF65-F5344CB8AC3E}">
        <p14:creationId xmlns:p14="http://schemas.microsoft.com/office/powerpoint/2010/main" val="732642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Fragmentation Design Considerations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Fragmentation design involves analysing how the database is used.</a:t>
            </a:r>
          </a:p>
          <a:p>
            <a:r>
              <a:rPr lang="en-GB" dirty="0"/>
              <a:t>Analyse most important transactions based on both:</a:t>
            </a:r>
          </a:p>
          <a:p>
            <a:pPr lvl="1"/>
            <a:r>
              <a:rPr lang="en-GB" dirty="0"/>
              <a:t>Quantitative Information, which may include:</a:t>
            </a:r>
          </a:p>
          <a:p>
            <a:pPr lvl="2"/>
            <a:r>
              <a:rPr lang="en-GB" dirty="0"/>
              <a:t>Frequency with which a transaction is run</a:t>
            </a:r>
          </a:p>
          <a:p>
            <a:pPr lvl="2"/>
            <a:r>
              <a:rPr lang="en-GB" dirty="0"/>
              <a:t>Site from which a transaction is run</a:t>
            </a:r>
          </a:p>
          <a:p>
            <a:pPr lvl="2"/>
            <a:r>
              <a:rPr lang="en-GB" dirty="0"/>
              <a:t>Performance criteria for transactions</a:t>
            </a:r>
          </a:p>
          <a:p>
            <a:pPr lvl="1"/>
            <a:r>
              <a:rPr lang="en-GB" dirty="0"/>
              <a:t>Qualitative Information</a:t>
            </a:r>
          </a:p>
          <a:p>
            <a:pPr lvl="2"/>
            <a:r>
              <a:rPr lang="en-GB" dirty="0"/>
              <a:t>The tables, columns and rows accessed</a:t>
            </a:r>
          </a:p>
          <a:p>
            <a:pPr lvl="2"/>
            <a:r>
              <a:rPr lang="en-GB" dirty="0"/>
              <a:t>The type of access i.e. read or write</a:t>
            </a:r>
          </a:p>
          <a:p>
            <a:pPr lvl="2"/>
            <a:r>
              <a:rPr lang="en-GB" dirty="0"/>
              <a:t>The predicates (WHERE clause criteria) of read operations</a:t>
            </a:r>
          </a:p>
        </p:txBody>
      </p:sp>
    </p:spTree>
    <p:extLst>
      <p:ext uri="{BB962C8B-B14F-4D97-AF65-F5344CB8AC3E}">
        <p14:creationId xmlns:p14="http://schemas.microsoft.com/office/powerpoint/2010/main" val="890327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Four Strategies of Data Allocation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Centralised</a:t>
            </a:r>
            <a:r>
              <a:rPr lang="en-GB" dirty="0"/>
              <a:t>: </a:t>
            </a:r>
            <a:r>
              <a:rPr lang="en-GB" i="1" u="sng" dirty="0"/>
              <a:t>single</a:t>
            </a:r>
            <a:r>
              <a:rPr lang="en-GB" u="sng" dirty="0"/>
              <a:t> database</a:t>
            </a:r>
            <a:r>
              <a:rPr lang="en-GB" dirty="0"/>
              <a:t> and DBMS stored at one site and users distributed across network.</a:t>
            </a:r>
          </a:p>
          <a:p>
            <a:r>
              <a:rPr lang="en-GB" b="1" dirty="0"/>
              <a:t>Fragmented</a:t>
            </a:r>
            <a:r>
              <a:rPr lang="en-GB" dirty="0"/>
              <a:t>: database partitioned into </a:t>
            </a:r>
            <a:r>
              <a:rPr lang="en-GB" i="1" u="sng" dirty="0"/>
              <a:t>disjoint</a:t>
            </a:r>
            <a:r>
              <a:rPr lang="en-GB" u="sng" dirty="0"/>
              <a:t> fragments</a:t>
            </a:r>
            <a:r>
              <a:rPr lang="en-GB" dirty="0"/>
              <a:t>, and each fragment assigned to one site.</a:t>
            </a:r>
          </a:p>
          <a:p>
            <a:r>
              <a:rPr lang="en-GB" b="1" dirty="0"/>
              <a:t>Complete Replication</a:t>
            </a:r>
            <a:r>
              <a:rPr lang="en-GB" dirty="0"/>
              <a:t>: consists of maintaining a </a:t>
            </a:r>
            <a:r>
              <a:rPr lang="en-GB" i="1" u="sng" dirty="0"/>
              <a:t>complete copy</a:t>
            </a:r>
            <a:r>
              <a:rPr lang="en-GB" u="sng" dirty="0"/>
              <a:t> of the database</a:t>
            </a:r>
            <a:r>
              <a:rPr lang="en-GB" dirty="0"/>
              <a:t> at each site.</a:t>
            </a:r>
          </a:p>
          <a:p>
            <a:r>
              <a:rPr lang="en-GB" b="1" dirty="0"/>
              <a:t>Selective Replication</a:t>
            </a:r>
            <a:r>
              <a:rPr lang="en-GB" dirty="0"/>
              <a:t>: a </a:t>
            </a:r>
            <a:r>
              <a:rPr lang="en-GB" i="1" u="sng" dirty="0"/>
              <a:t>combination</a:t>
            </a:r>
            <a:r>
              <a:rPr lang="en-GB" dirty="0"/>
              <a:t> of fragmentation, replication and centralisation.</a:t>
            </a:r>
          </a:p>
          <a:p>
            <a:pPr marL="365760" lvl="1" indent="0">
              <a:buNone/>
            </a:pPr>
            <a:r>
              <a:rPr lang="en-GB" i="1" dirty="0"/>
              <a:t>Most commonly used strategy because of its flexibility.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2437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6551640" cy="990600"/>
          </a:xfrm>
        </p:spPr>
        <p:txBody>
          <a:bodyPr>
            <a:normAutofit fontScale="90000"/>
          </a:bodyPr>
          <a:lstStyle/>
          <a:p>
            <a:r>
              <a:rPr lang="en-GB" dirty="0"/>
              <a:t>Comparison of Strategies for Data Allocation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07652236"/>
              </p:ext>
            </p:extLst>
          </p:nvPr>
        </p:nvGraphicFramePr>
        <p:xfrm>
          <a:off x="396144" y="1493430"/>
          <a:ext cx="8351712" cy="25908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15091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401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401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4016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368152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512168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Locality of reference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Reliability &amp; availability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Performance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Storage Costs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Communication</a:t>
                      </a:r>
                      <a:r>
                        <a:rPr lang="en-GB" sz="1400" baseline="0" dirty="0"/>
                        <a:t> Costs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Centralised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Lowest, except central site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Unsatisfactory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Highest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Fragmented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High*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 for</a:t>
                      </a:r>
                      <a:r>
                        <a:rPr lang="en-GB" sz="1400" baseline="0" dirty="0"/>
                        <a:t> item;</a:t>
                      </a:r>
                    </a:p>
                    <a:p>
                      <a:r>
                        <a:rPr lang="en-GB" sz="1400" baseline="0" dirty="0"/>
                        <a:t>High for system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Satisfactory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Low*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Complete replication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Best for read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</a:t>
                      </a:r>
                      <a:r>
                        <a:rPr lang="en-GB" sz="1400" baseline="0" dirty="0"/>
                        <a:t> for update;</a:t>
                      </a:r>
                    </a:p>
                    <a:p>
                      <a:r>
                        <a:rPr lang="en-GB" sz="1400" baseline="0" dirty="0"/>
                        <a:t>Low for read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Selective replication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 for item;</a:t>
                      </a:r>
                    </a:p>
                    <a:p>
                      <a:r>
                        <a:rPr lang="en-GB" sz="1400" dirty="0"/>
                        <a:t>High for system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Satisfactory*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Average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Low*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612648" y="4293096"/>
            <a:ext cx="34843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*Indicates: subject to good design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23528" y="4797152"/>
            <a:ext cx="832963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Questions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Why is performance “best for read” in the complete replication case?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Why is communication cost High for Update, but Low for Read in the complete replication case?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 the fragmented and selective replication, what is meant by low for item and high for system under reliability and availability?</a:t>
            </a:r>
          </a:p>
        </p:txBody>
      </p:sp>
    </p:spTree>
    <p:extLst>
      <p:ext uri="{BB962C8B-B14F-4D97-AF65-F5344CB8AC3E}">
        <p14:creationId xmlns:p14="http://schemas.microsoft.com/office/powerpoint/2010/main" val="31001703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Fragment?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b="1" dirty="0"/>
              <a:t>Usage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Applications work with views (subsets of data) rather than entire relations.</a:t>
            </a:r>
          </a:p>
          <a:p>
            <a:pPr lvl="1"/>
            <a:r>
              <a:rPr lang="en-GB" dirty="0"/>
              <a:t>Seems also appropriate to work with subsets of relations (tables).</a:t>
            </a:r>
          </a:p>
          <a:p>
            <a:r>
              <a:rPr lang="en-GB" b="1" dirty="0"/>
              <a:t>Efficiency</a:t>
            </a:r>
            <a:endParaRPr lang="en-GB" dirty="0"/>
          </a:p>
          <a:p>
            <a:pPr lvl="1"/>
            <a:r>
              <a:rPr lang="en-GB" dirty="0"/>
              <a:t>Data is stored close to where it is most frequently used.</a:t>
            </a:r>
          </a:p>
          <a:p>
            <a:pPr lvl="1"/>
            <a:r>
              <a:rPr lang="en-GB" dirty="0"/>
              <a:t>Data that is not needed by local applications is not stored.</a:t>
            </a:r>
          </a:p>
          <a:p>
            <a:r>
              <a:rPr lang="en-GB" b="1" dirty="0"/>
              <a:t>Parallelism</a:t>
            </a:r>
            <a:endParaRPr lang="en-GB" dirty="0"/>
          </a:p>
          <a:p>
            <a:pPr lvl="1"/>
            <a:r>
              <a:rPr lang="en-GB" dirty="0"/>
              <a:t>With fragments as the unit of distribution, a transaction can be subdivided into several sub queries that operate on fragments – should increase degree of concurrency.</a:t>
            </a:r>
          </a:p>
          <a:p>
            <a:pPr lvl="1"/>
            <a:r>
              <a:rPr lang="en-GB" dirty="0"/>
              <a:t>Allowing transactions that can do so to safely execute in parallel.</a:t>
            </a:r>
          </a:p>
          <a:p>
            <a:r>
              <a:rPr lang="en-GB" b="1" dirty="0"/>
              <a:t>Security</a:t>
            </a:r>
            <a:endParaRPr lang="en-GB" dirty="0"/>
          </a:p>
          <a:p>
            <a:pPr lvl="1"/>
            <a:r>
              <a:rPr lang="en-GB" dirty="0"/>
              <a:t>Data not required by local applications is not stored and consequently not available to unauthorised users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7037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Disadvantages of Fragmentation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Performance</a:t>
            </a:r>
          </a:p>
          <a:p>
            <a:pPr lvl="1"/>
            <a:r>
              <a:rPr lang="en-GB" dirty="0"/>
              <a:t>Global applications that require data from several fragments located at different sites may be slower.</a:t>
            </a:r>
          </a:p>
          <a:p>
            <a:r>
              <a:rPr lang="en-GB" b="1" dirty="0"/>
              <a:t>Integrity</a:t>
            </a:r>
          </a:p>
          <a:p>
            <a:pPr lvl="1"/>
            <a:r>
              <a:rPr lang="en-GB" dirty="0"/>
              <a:t>Integrity control may be more difficult if data and functional dependencies are fragmented and located at different sites.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3779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does the following query return?</a:t>
            </a:r>
          </a:p>
          <a:p>
            <a:pPr lvl="1"/>
            <a:r>
              <a:rPr lang="en-GB" dirty="0"/>
              <a:t>What does the UNION Operator do in SQL?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city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</a:p>
          <a:p>
            <a:pPr marL="594360" lvl="2" indent="0">
              <a:buNone/>
            </a:pP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UNION</a:t>
            </a:r>
            <a:endParaRPr lang="en-GB" b="1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city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Property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Why do we use JOINs in SQL Queries?</a:t>
            </a:r>
          </a:p>
        </p:txBody>
      </p:sp>
    </p:spTree>
    <p:extLst>
      <p:ext uri="{BB962C8B-B14F-4D97-AF65-F5344CB8AC3E}">
        <p14:creationId xmlns:p14="http://schemas.microsoft.com/office/powerpoint/2010/main" val="54683274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8122"/>
            <a:ext cx="6347713" cy="1320800"/>
          </a:xfrm>
        </p:spPr>
        <p:txBody>
          <a:bodyPr/>
          <a:lstStyle/>
          <a:p>
            <a:r>
              <a:rPr lang="en-GB" dirty="0"/>
              <a:t>Types of Fragmentation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51872192"/>
              </p:ext>
            </p:extLst>
          </p:nvPr>
        </p:nvGraphicFramePr>
        <p:xfrm>
          <a:off x="495300" y="1570496"/>
          <a:ext cx="8153400" cy="5148000"/>
        </p:xfrm>
        <a:graphic>
          <a:graphicData uri="http://schemas.openxmlformats.org/drawingml/2006/table">
            <a:tbl>
              <a:tblPr bandRow="1">
                <a:tableStyleId>{BC89EF96-8CEA-46FF-86C4-4CE0E7609802}</a:tableStyleId>
              </a:tblPr>
              <a:tblGrid>
                <a:gridCol w="40767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0767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23200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16000"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16" name="Rectangle 15"/>
          <p:cNvSpPr/>
          <p:nvPr/>
        </p:nvSpPr>
        <p:spPr>
          <a:xfrm>
            <a:off x="4354633" y="3244334"/>
            <a:ext cx="4347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683607" y="1708406"/>
            <a:ext cx="3960401" cy="1576582"/>
            <a:chOff x="611599" y="1708406"/>
            <a:chExt cx="3960401" cy="1576582"/>
          </a:xfrm>
        </p:grpSpPr>
        <p:grpSp>
          <p:nvGrpSpPr>
            <p:cNvPr id="32" name="Group 31"/>
            <p:cNvGrpSpPr/>
            <p:nvPr/>
          </p:nvGrpSpPr>
          <p:grpSpPr>
            <a:xfrm rot="5400000">
              <a:off x="902438" y="2567754"/>
              <a:ext cx="570372" cy="864096"/>
              <a:chOff x="4935950" y="2420888"/>
              <a:chExt cx="864093" cy="576064"/>
            </a:xfrm>
          </p:grpSpPr>
          <p:sp>
            <p:nvSpPr>
              <p:cNvPr id="33" name="Rectangle 32"/>
              <p:cNvSpPr/>
              <p:nvPr/>
            </p:nvSpPr>
            <p:spPr>
              <a:xfrm>
                <a:off x="4935950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4" name="Rectangle 33"/>
              <p:cNvSpPr/>
              <p:nvPr/>
            </p:nvSpPr>
            <p:spPr>
              <a:xfrm>
                <a:off x="5223981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5" name="Rectangle 34"/>
              <p:cNvSpPr/>
              <p:nvPr/>
            </p:nvSpPr>
            <p:spPr>
              <a:xfrm>
                <a:off x="5512012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grpSp>
          <p:nvGrpSpPr>
            <p:cNvPr id="36" name="Group 35"/>
            <p:cNvGrpSpPr/>
            <p:nvPr/>
          </p:nvGrpSpPr>
          <p:grpSpPr>
            <a:xfrm rot="5400000">
              <a:off x="2082377" y="2564989"/>
              <a:ext cx="570372" cy="864096"/>
              <a:chOff x="4935950" y="2420888"/>
              <a:chExt cx="864093" cy="576064"/>
            </a:xfrm>
          </p:grpSpPr>
          <p:sp>
            <p:nvSpPr>
              <p:cNvPr id="37" name="Rectangle 36"/>
              <p:cNvSpPr/>
              <p:nvPr/>
            </p:nvSpPr>
            <p:spPr>
              <a:xfrm>
                <a:off x="4935950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8" name="Rectangle 37"/>
              <p:cNvSpPr/>
              <p:nvPr/>
            </p:nvSpPr>
            <p:spPr>
              <a:xfrm>
                <a:off x="5223981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9" name="Rectangle 38"/>
              <p:cNvSpPr/>
              <p:nvPr/>
            </p:nvSpPr>
            <p:spPr>
              <a:xfrm>
                <a:off x="5512012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grpSp>
          <p:nvGrpSpPr>
            <p:cNvPr id="40" name="Group 39"/>
            <p:cNvGrpSpPr/>
            <p:nvPr/>
          </p:nvGrpSpPr>
          <p:grpSpPr>
            <a:xfrm rot="5400000">
              <a:off x="3305166" y="2564989"/>
              <a:ext cx="570372" cy="864096"/>
              <a:chOff x="4935950" y="2420888"/>
              <a:chExt cx="864093" cy="576064"/>
            </a:xfrm>
          </p:grpSpPr>
          <p:sp>
            <p:nvSpPr>
              <p:cNvPr id="41" name="Rectangle 40"/>
              <p:cNvSpPr/>
              <p:nvPr/>
            </p:nvSpPr>
            <p:spPr>
              <a:xfrm>
                <a:off x="4935950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42" name="Rectangle 41"/>
              <p:cNvSpPr/>
              <p:nvPr/>
            </p:nvSpPr>
            <p:spPr>
              <a:xfrm>
                <a:off x="5223981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43" name="Rectangle 42"/>
              <p:cNvSpPr/>
              <p:nvPr/>
            </p:nvSpPr>
            <p:spPr>
              <a:xfrm>
                <a:off x="5512012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3" name="TextBox 2"/>
            <p:cNvSpPr txBox="1"/>
            <p:nvPr/>
          </p:nvSpPr>
          <p:spPr>
            <a:xfrm>
              <a:off x="611599" y="1708406"/>
              <a:ext cx="3960401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/>
                <a:t>Horizontal</a:t>
              </a:r>
            </a:p>
            <a:p>
              <a:r>
                <a:rPr lang="en-GB" dirty="0"/>
                <a:t>Consists of a subset of tuples (rows) of a relation: </a:t>
              </a:r>
              <a:r>
                <a:rPr lang="en-GB" dirty="0">
                  <a:sym typeface="Symbol" panose="05050102010706020507" pitchFamily="18" charset="2"/>
                </a:rPr>
                <a:t></a:t>
              </a:r>
              <a:r>
                <a:rPr lang="en-GB" baseline="-25000" dirty="0">
                  <a:sym typeface="Symbol" panose="05050102010706020507" pitchFamily="18" charset="2"/>
                </a:rPr>
                <a:t>p</a:t>
              </a:r>
              <a:r>
                <a:rPr lang="en-GB" dirty="0">
                  <a:sym typeface="Symbol" panose="05050102010706020507" pitchFamily="18" charset="2"/>
                </a:rPr>
                <a:t>(R)</a:t>
              </a:r>
            </a:p>
            <a:p>
              <a:endParaRPr lang="en-GB" dirty="0"/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4676439" y="1664520"/>
            <a:ext cx="3905961" cy="1949145"/>
            <a:chOff x="4770495" y="1708406"/>
            <a:chExt cx="3905961" cy="1576578"/>
          </a:xfrm>
        </p:grpSpPr>
        <p:grpSp>
          <p:nvGrpSpPr>
            <p:cNvPr id="23" name="Group 22"/>
            <p:cNvGrpSpPr/>
            <p:nvPr/>
          </p:nvGrpSpPr>
          <p:grpSpPr>
            <a:xfrm>
              <a:off x="4924651" y="2708920"/>
              <a:ext cx="864096" cy="576064"/>
              <a:chOff x="4924651" y="2517646"/>
              <a:chExt cx="864096" cy="576064"/>
            </a:xfrm>
          </p:grpSpPr>
          <p:sp>
            <p:nvSpPr>
              <p:cNvPr id="20" name="Rectangle 19"/>
              <p:cNvSpPr/>
              <p:nvPr/>
            </p:nvSpPr>
            <p:spPr>
              <a:xfrm>
                <a:off x="4924651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1" name="Rectangle 20"/>
              <p:cNvSpPr/>
              <p:nvPr/>
            </p:nvSpPr>
            <p:spPr>
              <a:xfrm>
                <a:off x="5212683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2" name="Rectangle 21"/>
              <p:cNvSpPr/>
              <p:nvPr/>
            </p:nvSpPr>
            <p:spPr>
              <a:xfrm>
                <a:off x="5500715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grpSp>
          <p:nvGrpSpPr>
            <p:cNvPr id="24" name="Group 23"/>
            <p:cNvGrpSpPr/>
            <p:nvPr/>
          </p:nvGrpSpPr>
          <p:grpSpPr>
            <a:xfrm>
              <a:off x="6084168" y="2708920"/>
              <a:ext cx="864096" cy="576064"/>
              <a:chOff x="4924651" y="2517646"/>
              <a:chExt cx="864096" cy="576064"/>
            </a:xfrm>
          </p:grpSpPr>
          <p:sp>
            <p:nvSpPr>
              <p:cNvPr id="25" name="Rectangle 24"/>
              <p:cNvSpPr/>
              <p:nvPr/>
            </p:nvSpPr>
            <p:spPr>
              <a:xfrm>
                <a:off x="4924651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6" name="Rectangle 25"/>
              <p:cNvSpPr/>
              <p:nvPr/>
            </p:nvSpPr>
            <p:spPr>
              <a:xfrm>
                <a:off x="5212683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7" name="Rectangle 26"/>
              <p:cNvSpPr/>
              <p:nvPr/>
            </p:nvSpPr>
            <p:spPr>
              <a:xfrm>
                <a:off x="5500715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grpSp>
          <p:nvGrpSpPr>
            <p:cNvPr id="28" name="Group 27"/>
            <p:cNvGrpSpPr/>
            <p:nvPr/>
          </p:nvGrpSpPr>
          <p:grpSpPr>
            <a:xfrm>
              <a:off x="7236296" y="2708920"/>
              <a:ext cx="864096" cy="576064"/>
              <a:chOff x="4924651" y="2517646"/>
              <a:chExt cx="864096" cy="576064"/>
            </a:xfrm>
          </p:grpSpPr>
          <p:sp>
            <p:nvSpPr>
              <p:cNvPr id="29" name="Rectangle 28"/>
              <p:cNvSpPr/>
              <p:nvPr/>
            </p:nvSpPr>
            <p:spPr>
              <a:xfrm>
                <a:off x="4924651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0" name="Rectangle 29"/>
              <p:cNvSpPr/>
              <p:nvPr/>
            </p:nvSpPr>
            <p:spPr>
              <a:xfrm>
                <a:off x="5212683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1" name="Rectangle 30"/>
              <p:cNvSpPr/>
              <p:nvPr/>
            </p:nvSpPr>
            <p:spPr>
              <a:xfrm>
                <a:off x="5500715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6" name="TextBox 5"/>
            <p:cNvSpPr txBox="1"/>
            <p:nvPr/>
          </p:nvSpPr>
          <p:spPr>
            <a:xfrm>
              <a:off x="4770495" y="1708406"/>
              <a:ext cx="3905961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/>
                <a:t>Vertical</a:t>
              </a:r>
            </a:p>
            <a:p>
              <a:r>
                <a:rPr lang="en-GB" dirty="0"/>
                <a:t>Consists of a subset of the attributes (columns) of a relation: </a:t>
              </a:r>
              <a:r>
                <a:rPr lang="en-GB" dirty="0">
                  <a:sym typeface="Symbol" panose="05050102010706020507" pitchFamily="18" charset="2"/>
                </a:rPr>
                <a:t>a</a:t>
              </a:r>
              <a:r>
                <a:rPr lang="en-GB" baseline="-25000" dirty="0">
                  <a:sym typeface="Symbol" panose="05050102010706020507" pitchFamily="18" charset="2"/>
                </a:rPr>
                <a:t>1</a:t>
              </a:r>
              <a:r>
                <a:rPr lang="en-GB" dirty="0">
                  <a:sym typeface="Symbol" panose="05050102010706020507" pitchFamily="18" charset="2"/>
                </a:rPr>
                <a:t>, … a</a:t>
              </a:r>
              <a:r>
                <a:rPr lang="en-GB" baseline="-25000" dirty="0">
                  <a:sym typeface="Symbol" panose="05050102010706020507" pitchFamily="18" charset="2"/>
                </a:rPr>
                <a:t>n</a:t>
              </a:r>
              <a:r>
                <a:rPr lang="en-GB" dirty="0">
                  <a:sym typeface="Symbol" panose="05050102010706020507" pitchFamily="18" charset="2"/>
                </a:rPr>
                <a:t> (R)</a:t>
              </a:r>
              <a:endParaRPr lang="en-GB" dirty="0"/>
            </a:p>
          </p:txBody>
        </p:sp>
      </p:grpSp>
      <p:grpSp>
        <p:nvGrpSpPr>
          <p:cNvPr id="9" name="Group 8"/>
          <p:cNvGrpSpPr/>
          <p:nvPr/>
        </p:nvGrpSpPr>
        <p:grpSpPr>
          <a:xfrm>
            <a:off x="692285" y="3855240"/>
            <a:ext cx="3951723" cy="2454080"/>
            <a:chOff x="692285" y="3855240"/>
            <a:chExt cx="3951723" cy="2454080"/>
          </a:xfrm>
        </p:grpSpPr>
        <p:grpSp>
          <p:nvGrpSpPr>
            <p:cNvPr id="54" name="Group 53"/>
            <p:cNvGrpSpPr/>
            <p:nvPr/>
          </p:nvGrpSpPr>
          <p:grpSpPr>
            <a:xfrm>
              <a:off x="971600" y="5725348"/>
              <a:ext cx="1440161" cy="573219"/>
              <a:chOff x="755575" y="4653137"/>
              <a:chExt cx="1440161" cy="573219"/>
            </a:xfrm>
          </p:grpSpPr>
          <p:grpSp>
            <p:nvGrpSpPr>
              <p:cNvPr id="44" name="Group 43"/>
              <p:cNvGrpSpPr/>
              <p:nvPr/>
            </p:nvGrpSpPr>
            <p:grpSpPr>
              <a:xfrm rot="5400000">
                <a:off x="830429" y="4578283"/>
                <a:ext cx="570373" cy="720081"/>
                <a:chOff x="4789367" y="2420888"/>
                <a:chExt cx="864096" cy="576064"/>
              </a:xfrm>
            </p:grpSpPr>
            <p:sp>
              <p:nvSpPr>
                <p:cNvPr id="45" name="Rectangle 44"/>
                <p:cNvSpPr/>
                <p:nvPr/>
              </p:nvSpPr>
              <p:spPr>
                <a:xfrm>
                  <a:off x="4789367" y="2420888"/>
                  <a:ext cx="288032" cy="576064"/>
                </a:xfrm>
                <a:prstGeom prst="rect">
                  <a:avLst/>
                </a:prstGeom>
              </p:spPr>
              <p:style>
                <a:lnRef idx="2">
                  <a:schemeClr val="accent1"/>
                </a:lnRef>
                <a:fillRef idx="1">
                  <a:schemeClr val="l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46" name="Rectangle 45"/>
                <p:cNvSpPr/>
                <p:nvPr/>
              </p:nvSpPr>
              <p:spPr>
                <a:xfrm>
                  <a:off x="5077399" y="2420888"/>
                  <a:ext cx="288032" cy="576064"/>
                </a:xfrm>
                <a:prstGeom prst="rect">
                  <a:avLst/>
                </a:prstGeom>
              </p:spPr>
              <p:style>
                <a:lnRef idx="2">
                  <a:schemeClr val="accent1"/>
                </a:lnRef>
                <a:fillRef idx="1">
                  <a:schemeClr val="l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47" name="Rectangle 46"/>
                <p:cNvSpPr/>
                <p:nvPr/>
              </p:nvSpPr>
              <p:spPr>
                <a:xfrm>
                  <a:off x="5365431" y="2420888"/>
                  <a:ext cx="288032" cy="576064"/>
                </a:xfrm>
                <a:prstGeom prst="rect">
                  <a:avLst/>
                </a:prstGeom>
              </p:spPr>
              <p:style>
                <a:lnRef idx="2">
                  <a:schemeClr val="accent1"/>
                </a:lnRef>
                <a:fillRef idx="1">
                  <a:schemeClr val="l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</p:grpSp>
          <p:sp>
            <p:nvSpPr>
              <p:cNvPr id="48" name="Rectangle 47"/>
              <p:cNvSpPr/>
              <p:nvPr/>
            </p:nvSpPr>
            <p:spPr>
              <a:xfrm rot="5400000">
                <a:off x="1691680" y="4437113"/>
                <a:ext cx="288032" cy="720081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49" name="Rectangle 48"/>
              <p:cNvSpPr/>
              <p:nvPr/>
            </p:nvSpPr>
            <p:spPr>
              <a:xfrm rot="5400000">
                <a:off x="1691680" y="4722299"/>
                <a:ext cx="288032" cy="720081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grpSp>
          <p:nvGrpSpPr>
            <p:cNvPr id="59" name="Group 58"/>
            <p:cNvGrpSpPr/>
            <p:nvPr/>
          </p:nvGrpSpPr>
          <p:grpSpPr>
            <a:xfrm>
              <a:off x="2798260" y="5711747"/>
              <a:ext cx="1440164" cy="597573"/>
              <a:chOff x="755573" y="5495722"/>
              <a:chExt cx="1440164" cy="597573"/>
            </a:xfrm>
          </p:grpSpPr>
          <p:sp>
            <p:nvSpPr>
              <p:cNvPr id="51" name="Rectangle 50"/>
              <p:cNvSpPr/>
              <p:nvPr/>
            </p:nvSpPr>
            <p:spPr>
              <a:xfrm rot="5400000">
                <a:off x="913923" y="5340139"/>
                <a:ext cx="187359" cy="504058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3" name="Rectangle 52"/>
              <p:cNvSpPr/>
              <p:nvPr/>
            </p:nvSpPr>
            <p:spPr>
              <a:xfrm rot="5400000">
                <a:off x="1368374" y="5265933"/>
                <a:ext cx="214561" cy="14401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5" name="Rectangle 54"/>
              <p:cNvSpPr/>
              <p:nvPr/>
            </p:nvSpPr>
            <p:spPr>
              <a:xfrm rot="5400000">
                <a:off x="1739251" y="5422250"/>
                <a:ext cx="192890" cy="720081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7" name="Rectangle 56"/>
              <p:cNvSpPr/>
              <p:nvPr/>
            </p:nvSpPr>
            <p:spPr>
              <a:xfrm rot="5400000">
                <a:off x="1416599" y="5338758"/>
                <a:ext cx="190124" cy="504058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8" name="Rectangle 57"/>
              <p:cNvSpPr/>
              <p:nvPr/>
            </p:nvSpPr>
            <p:spPr>
              <a:xfrm rot="5400000">
                <a:off x="1884651" y="5374760"/>
                <a:ext cx="190123" cy="432047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2" name="Rectangle 51"/>
              <p:cNvSpPr/>
              <p:nvPr/>
            </p:nvSpPr>
            <p:spPr>
              <a:xfrm rot="5400000">
                <a:off x="1019170" y="5422250"/>
                <a:ext cx="192888" cy="720081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8" name="TextBox 7"/>
            <p:cNvSpPr txBox="1"/>
            <p:nvPr/>
          </p:nvSpPr>
          <p:spPr>
            <a:xfrm>
              <a:off x="692285" y="3855240"/>
              <a:ext cx="3951723" cy="175432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/>
                <a:t>Mixed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dirty="0"/>
                <a:t>Consists of a horizontal fragment that is subsequently vertically fragmented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dirty="0"/>
                <a:t>Or a vertical fragment that is then horizontally fragmented</a:t>
              </a:r>
            </a:p>
          </p:txBody>
        </p:sp>
      </p:grpSp>
      <p:sp>
        <p:nvSpPr>
          <p:cNvPr id="10" name="TextBox 9"/>
          <p:cNvSpPr txBox="1"/>
          <p:nvPr/>
        </p:nvSpPr>
        <p:spPr>
          <a:xfrm>
            <a:off x="4770495" y="3855240"/>
            <a:ext cx="399555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Derived</a:t>
            </a:r>
          </a:p>
          <a:p>
            <a:r>
              <a:rPr lang="en-GB" dirty="0"/>
              <a:t>A horizontal fragment that is based on the horizontal fragmentation of a parent relation </a:t>
            </a:r>
          </a:p>
          <a:p>
            <a:endParaRPr lang="en-GB" dirty="0"/>
          </a:p>
          <a:p>
            <a:r>
              <a:rPr lang="en-GB" b="1" dirty="0"/>
              <a:t>None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 final strategy is not to fragment a relation.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If a relation is small and not updated frequently.</a:t>
            </a:r>
          </a:p>
        </p:txBody>
      </p:sp>
      <p:cxnSp>
        <p:nvCxnSpPr>
          <p:cNvPr id="12" name="Straight Connector 11"/>
          <p:cNvCxnSpPr/>
          <p:nvPr/>
        </p:nvCxnSpPr>
        <p:spPr>
          <a:xfrm>
            <a:off x="4770495" y="5229200"/>
            <a:ext cx="3995553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87545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Correctness of Fragmentation: </a:t>
            </a:r>
            <a:r>
              <a:rPr lang="en-GB" b="1" dirty="0"/>
              <a:t>Completeness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There are three rules that </a:t>
            </a:r>
            <a:r>
              <a:rPr lang="en-GB" b="1" u="sng" dirty="0"/>
              <a:t>must</a:t>
            </a:r>
            <a:r>
              <a:rPr lang="en-GB" dirty="0"/>
              <a:t> be followed:</a:t>
            </a:r>
          </a:p>
          <a:p>
            <a:pPr marL="0" indent="0">
              <a:buNone/>
            </a:pPr>
            <a:r>
              <a:rPr lang="en-GB" b="1" dirty="0"/>
              <a:t>Completeness</a:t>
            </a:r>
          </a:p>
          <a:p>
            <a:r>
              <a:rPr lang="en-GB" dirty="0"/>
              <a:t>If Relation </a:t>
            </a:r>
            <a:r>
              <a:rPr lang="en-GB" b="1" dirty="0"/>
              <a:t>R</a:t>
            </a:r>
            <a:r>
              <a:rPr lang="en-GB" dirty="0"/>
              <a:t> is decomposed into fragments R</a:t>
            </a:r>
            <a:r>
              <a:rPr lang="en-GB" baseline="-25000" dirty="0"/>
              <a:t>1</a:t>
            </a:r>
            <a:r>
              <a:rPr lang="en-GB" dirty="0"/>
              <a:t>, R</a:t>
            </a:r>
            <a:r>
              <a:rPr lang="en-GB" baseline="-25000" dirty="0"/>
              <a:t>2</a:t>
            </a:r>
            <a:r>
              <a:rPr lang="en-GB" dirty="0"/>
              <a:t>, …, R</a:t>
            </a:r>
            <a:r>
              <a:rPr lang="en-GB" baseline="-25000" dirty="0"/>
              <a:t>n</a:t>
            </a:r>
            <a:r>
              <a:rPr lang="en-GB" dirty="0"/>
              <a:t>, each data item that can be found in R must appear in at least one fragment.</a:t>
            </a:r>
          </a:p>
          <a:p>
            <a:r>
              <a:rPr lang="en-GB" dirty="0"/>
              <a:t>This rule ensures there is </a:t>
            </a:r>
            <a:r>
              <a:rPr lang="en-GB" b="1" i="1" dirty="0"/>
              <a:t>no loss of data</a:t>
            </a:r>
            <a:r>
              <a:rPr lang="en-GB" dirty="0"/>
              <a:t> during fragmentation.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4816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Correctness of Fragmentation: </a:t>
            </a:r>
            <a:r>
              <a:rPr lang="en-GB" b="1" dirty="0"/>
              <a:t>Reconstruction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It must be possible to define a relational operation (query) that will reconstruct original relation </a:t>
            </a:r>
            <a:r>
              <a:rPr lang="en-GB" b="1" dirty="0"/>
              <a:t>R</a:t>
            </a:r>
            <a:r>
              <a:rPr lang="en-GB" dirty="0"/>
              <a:t> from the fragments, R</a:t>
            </a:r>
            <a:r>
              <a:rPr lang="en-GB" baseline="-25000" dirty="0"/>
              <a:t>1</a:t>
            </a:r>
            <a:r>
              <a:rPr lang="en-GB" dirty="0"/>
              <a:t>, R</a:t>
            </a:r>
            <a:r>
              <a:rPr lang="en-GB" baseline="-25000" dirty="0"/>
              <a:t>2</a:t>
            </a:r>
            <a:r>
              <a:rPr lang="en-GB" dirty="0"/>
              <a:t>, …, R</a:t>
            </a:r>
            <a:r>
              <a:rPr lang="en-GB" baseline="-25000" dirty="0"/>
              <a:t>n</a:t>
            </a:r>
            <a:r>
              <a:rPr lang="en-GB" dirty="0"/>
              <a:t>.</a:t>
            </a:r>
          </a:p>
          <a:p>
            <a:pPr lvl="1"/>
            <a:r>
              <a:rPr lang="en-GB" b="1" i="1" dirty="0"/>
              <a:t>Union</a:t>
            </a:r>
            <a:r>
              <a:rPr lang="en-GB" dirty="0"/>
              <a:t> for horizontal fragmentation and </a:t>
            </a:r>
          </a:p>
          <a:p>
            <a:pPr lvl="1"/>
            <a:r>
              <a:rPr lang="en-GB" b="1" i="1" dirty="0"/>
              <a:t>Join</a:t>
            </a:r>
            <a:r>
              <a:rPr lang="en-GB" dirty="0"/>
              <a:t> for vertical fragmentation</a:t>
            </a:r>
          </a:p>
          <a:p>
            <a:r>
              <a:rPr lang="en-GB" dirty="0"/>
              <a:t>This rule ensures that </a:t>
            </a:r>
            <a:r>
              <a:rPr lang="en-GB" b="1" i="1" dirty="0"/>
              <a:t>functional dependencies are preserved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4375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Correctness of Fragmentation:</a:t>
            </a:r>
            <a:br>
              <a:rPr lang="en-GB" dirty="0"/>
            </a:br>
            <a:r>
              <a:rPr lang="en-GB" b="1" dirty="0" err="1"/>
              <a:t>Disjointness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If data item d</a:t>
            </a:r>
            <a:r>
              <a:rPr lang="en-GB" baseline="-25000" dirty="0"/>
              <a:t>i</a:t>
            </a:r>
            <a:r>
              <a:rPr lang="en-GB" dirty="0"/>
              <a:t> appears in fragment </a:t>
            </a:r>
            <a:r>
              <a:rPr lang="en-GB" dirty="0" err="1"/>
              <a:t>R</a:t>
            </a:r>
            <a:r>
              <a:rPr lang="en-GB" baseline="-25000" dirty="0" err="1"/>
              <a:t>i</a:t>
            </a:r>
            <a:r>
              <a:rPr lang="en-GB" dirty="0"/>
              <a:t>, then it should not appear in any other fragment.</a:t>
            </a:r>
          </a:p>
          <a:p>
            <a:pPr lvl="1"/>
            <a:r>
              <a:rPr lang="en-GB" b="1" i="1" dirty="0"/>
              <a:t>There is, however, an exception</a:t>
            </a:r>
            <a:r>
              <a:rPr lang="en-GB" dirty="0"/>
              <a:t>: </a:t>
            </a:r>
          </a:p>
          <a:p>
            <a:pPr lvl="1"/>
            <a:r>
              <a:rPr lang="en-GB" dirty="0"/>
              <a:t>In </a:t>
            </a:r>
            <a:r>
              <a:rPr lang="en-GB" u="sng" dirty="0"/>
              <a:t>vertical</a:t>
            </a:r>
            <a:r>
              <a:rPr lang="en-GB" dirty="0"/>
              <a:t> fragmentation, </a:t>
            </a:r>
            <a:r>
              <a:rPr lang="en-GB" b="1" i="1" dirty="0"/>
              <a:t>primary key attributes must be repeated in all fragments </a:t>
            </a:r>
            <a:r>
              <a:rPr lang="en-GB" dirty="0"/>
              <a:t>to allow reconstruction.</a:t>
            </a:r>
          </a:p>
          <a:p>
            <a:r>
              <a:rPr lang="en-GB" dirty="0"/>
              <a:t>The data item in horizontal fragmentation is a tuple (row).</a:t>
            </a:r>
          </a:p>
          <a:p>
            <a:r>
              <a:rPr lang="en-GB" dirty="0"/>
              <a:t>The data item in vertical fragmentation is an attribute (column).</a:t>
            </a:r>
          </a:p>
          <a:p>
            <a:r>
              <a:rPr lang="en-GB" dirty="0"/>
              <a:t>This rule ensures </a:t>
            </a:r>
            <a:r>
              <a:rPr lang="en-GB" b="1" i="1" dirty="0"/>
              <a:t>minimal data redundancy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4219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87261"/>
            <a:ext cx="8279832" cy="990600"/>
          </a:xfrm>
        </p:spPr>
        <p:txBody>
          <a:bodyPr>
            <a:normAutofit/>
          </a:bodyPr>
          <a:lstStyle/>
          <a:p>
            <a:r>
              <a:rPr lang="en-GB" dirty="0"/>
              <a:t>Horizontal Fragmentation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709" y="1023893"/>
            <a:ext cx="8423848" cy="449580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What will be the fragments produced from a </a:t>
            </a:r>
            <a:r>
              <a:rPr lang="en-GB" i="1" dirty="0"/>
              <a:t>horizontal</a:t>
            </a:r>
            <a:r>
              <a:rPr lang="en-GB" dirty="0"/>
              <a:t> fragmentation of the following relation if it is fragmented based on </a:t>
            </a:r>
            <a:r>
              <a:rPr lang="en-GB" b="1" i="1" dirty="0"/>
              <a:t>property type</a:t>
            </a:r>
            <a:r>
              <a:rPr lang="en-GB" dirty="0"/>
              <a:t>?</a:t>
            </a:r>
          </a:p>
        </p:txBody>
      </p:sp>
      <p:sp>
        <p:nvSpPr>
          <p:cNvPr id="4" name="Rectangle 3"/>
          <p:cNvSpPr/>
          <p:nvPr/>
        </p:nvSpPr>
        <p:spPr>
          <a:xfrm>
            <a:off x="4354633" y="3244334"/>
            <a:ext cx="4347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</a:p>
        </p:txBody>
      </p:sp>
      <p:sp>
        <p:nvSpPr>
          <p:cNvPr id="5" name="Rectangle 4"/>
          <p:cNvSpPr/>
          <p:nvPr/>
        </p:nvSpPr>
        <p:spPr>
          <a:xfrm>
            <a:off x="4354633" y="3244334"/>
            <a:ext cx="4347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8636431"/>
              </p:ext>
            </p:extLst>
          </p:nvPr>
        </p:nvGraphicFramePr>
        <p:xfrm>
          <a:off x="323528" y="2066806"/>
          <a:ext cx="8424936" cy="30937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965068">
                  <a:extLst>
                    <a:ext uri="{9D8B030D-6E8A-4147-A177-3AD203B41FA5}">
                      <a16:colId xmlns:a16="http://schemas.microsoft.com/office/drawing/2014/main" val="3983936165"/>
                    </a:ext>
                  </a:extLst>
                </a:gridCol>
                <a:gridCol w="816597">
                  <a:extLst>
                    <a:ext uri="{9D8B030D-6E8A-4147-A177-3AD203B41FA5}">
                      <a16:colId xmlns:a16="http://schemas.microsoft.com/office/drawing/2014/main" val="3985587025"/>
                    </a:ext>
                  </a:extLst>
                </a:gridCol>
                <a:gridCol w="668125">
                  <a:extLst>
                    <a:ext uri="{9D8B030D-6E8A-4147-A177-3AD203B41FA5}">
                      <a16:colId xmlns:a16="http://schemas.microsoft.com/office/drawing/2014/main" val="1601587797"/>
                    </a:ext>
                  </a:extLst>
                </a:gridCol>
                <a:gridCol w="593890">
                  <a:extLst>
                    <a:ext uri="{9D8B030D-6E8A-4147-A177-3AD203B41FA5}">
                      <a16:colId xmlns:a16="http://schemas.microsoft.com/office/drawing/2014/main" val="1871173313"/>
                    </a:ext>
                  </a:extLst>
                </a:gridCol>
                <a:gridCol w="1558957">
                  <a:extLst>
                    <a:ext uri="{9D8B030D-6E8A-4147-A177-3AD203B41FA5}">
                      <a16:colId xmlns:a16="http://schemas.microsoft.com/office/drawing/2014/main" val="3123956592"/>
                    </a:ext>
                  </a:extLst>
                </a:gridCol>
                <a:gridCol w="965068">
                  <a:extLst>
                    <a:ext uri="{9D8B030D-6E8A-4147-A177-3AD203B41FA5}">
                      <a16:colId xmlns:a16="http://schemas.microsoft.com/office/drawing/2014/main" val="2372461660"/>
                    </a:ext>
                  </a:extLst>
                </a:gridCol>
                <a:gridCol w="890833">
                  <a:extLst>
                    <a:ext uri="{9D8B030D-6E8A-4147-A177-3AD203B41FA5}">
                      <a16:colId xmlns:a16="http://schemas.microsoft.com/office/drawing/2014/main" val="2351960633"/>
                    </a:ext>
                  </a:extLst>
                </a:gridCol>
                <a:gridCol w="983199">
                  <a:extLst>
                    <a:ext uri="{9D8B030D-6E8A-4147-A177-3AD203B41FA5}">
                      <a16:colId xmlns:a16="http://schemas.microsoft.com/office/drawing/2014/main" val="2706420509"/>
                    </a:ext>
                  </a:extLst>
                </a:gridCol>
                <a:gridCol w="983199">
                  <a:extLst>
                    <a:ext uri="{9D8B030D-6E8A-4147-A177-3AD203B41FA5}">
                      <a16:colId xmlns:a16="http://schemas.microsoft.com/office/drawing/2014/main" val="338226136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PropertyRef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OwnerID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Type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NoBedrooms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StreetAddress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City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Postcode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Registered</a:t>
                      </a:r>
                      <a:b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</a:br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ManagedBy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3412077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PA0001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CO041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32 Queen Street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Strathdon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AB36 6KV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5797418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CO017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 Kings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Peterculter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AB14 8ZH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5454358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CO010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29 St. John's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Aberlour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AB38 5CQ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8109462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 Park Lane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Aberdeen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AB21 3ZS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7064306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CO042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 Springfield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Weston-Super-Mare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BS22 9ZH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444017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CO003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33 New Street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Bristol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BS16 3DD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SB018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17474836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CO030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 The Grove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Bristol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BS15 8KT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61202159"/>
                  </a:ext>
                </a:extLst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142709" y="5661247"/>
            <a:ext cx="766965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/>
              <a:t>Note</a:t>
            </a:r>
            <a:r>
              <a:rPr lang="en-GB" sz="1100" dirty="0"/>
              <a:t>: This is not a realistic example of how you may distribute data for Dream Home Away. A more realistic example is discussed later for Derived fragmentation</a:t>
            </a:r>
          </a:p>
        </p:txBody>
      </p:sp>
    </p:spTree>
    <p:extLst>
      <p:ext uri="{BB962C8B-B14F-4D97-AF65-F5344CB8AC3E}">
        <p14:creationId xmlns:p14="http://schemas.microsoft.com/office/powerpoint/2010/main" val="183455273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279832" cy="990600"/>
          </a:xfrm>
        </p:spPr>
        <p:txBody>
          <a:bodyPr>
            <a:normAutofit/>
          </a:bodyPr>
          <a:lstStyle/>
          <a:p>
            <a:r>
              <a:rPr lang="en-GB" dirty="0"/>
              <a:t>Horizontal Fragmentation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7933" y="1360057"/>
            <a:ext cx="8153400" cy="5257800"/>
          </a:xfrm>
        </p:spPr>
        <p:txBody>
          <a:bodyPr>
            <a:normAutofit/>
          </a:bodyPr>
          <a:lstStyle/>
          <a:p>
            <a:r>
              <a:rPr lang="en-GB" sz="2800" dirty="0"/>
              <a:t>P</a:t>
            </a:r>
            <a:r>
              <a:rPr lang="en-GB" sz="2800" baseline="-25000" dirty="0"/>
              <a:t>1</a:t>
            </a:r>
            <a:r>
              <a:rPr lang="en-GB" sz="2800" dirty="0"/>
              <a:t>: </a:t>
            </a:r>
            <a:r>
              <a:rPr lang="en-GB" sz="2800" dirty="0">
                <a:sym typeface="Symbol" panose="05050102010706020507" pitchFamily="18" charset="2"/>
              </a:rPr>
              <a:t></a:t>
            </a:r>
            <a:r>
              <a:rPr lang="en-GB" sz="2800" baseline="-25000" dirty="0">
                <a:sym typeface="Symbol" panose="05050102010706020507" pitchFamily="18" charset="2"/>
              </a:rPr>
              <a:t>Type = '</a:t>
            </a:r>
            <a:r>
              <a:rPr lang="en-GB" sz="2800" b="1" baseline="-25000" dirty="0">
                <a:sym typeface="Symbol" panose="05050102010706020507" pitchFamily="18" charset="2"/>
              </a:rPr>
              <a:t>House</a:t>
            </a:r>
            <a:r>
              <a:rPr lang="en-GB" sz="2800" baseline="-25000" dirty="0">
                <a:sym typeface="Symbol" panose="05050102010706020507" pitchFamily="18" charset="2"/>
              </a:rPr>
              <a:t>' </a:t>
            </a:r>
            <a:r>
              <a:rPr lang="en-GB" sz="2800" dirty="0">
                <a:sym typeface="Symbol" panose="05050102010706020507" pitchFamily="18" charset="2"/>
              </a:rPr>
              <a:t>(Property)</a:t>
            </a:r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pPr>
              <a:spcBef>
                <a:spcPts val="0"/>
              </a:spcBef>
            </a:pPr>
            <a:r>
              <a:rPr lang="en-GB" sz="2800" dirty="0"/>
              <a:t>P</a:t>
            </a:r>
            <a:r>
              <a:rPr lang="en-GB" sz="2800" baseline="-25000" dirty="0"/>
              <a:t>2</a:t>
            </a:r>
            <a:r>
              <a:rPr lang="en-GB" sz="2800" dirty="0"/>
              <a:t>: </a:t>
            </a:r>
            <a:r>
              <a:rPr lang="en-GB" sz="2800" dirty="0">
                <a:sym typeface="Symbol" panose="05050102010706020507" pitchFamily="18" charset="2"/>
              </a:rPr>
              <a:t></a:t>
            </a:r>
            <a:r>
              <a:rPr lang="en-GB" sz="2800" baseline="-25000" dirty="0">
                <a:sym typeface="Symbol" panose="05050102010706020507" pitchFamily="18" charset="2"/>
              </a:rPr>
              <a:t>Type = '</a:t>
            </a:r>
            <a:r>
              <a:rPr lang="en-GB" sz="2800" b="1" baseline="-25000" dirty="0">
                <a:sym typeface="Symbol" panose="05050102010706020507" pitchFamily="18" charset="2"/>
              </a:rPr>
              <a:t>Flat</a:t>
            </a:r>
            <a:r>
              <a:rPr lang="en-GB" sz="2800" baseline="-25000" dirty="0">
                <a:sym typeface="Symbol" panose="05050102010706020507" pitchFamily="18" charset="2"/>
              </a:rPr>
              <a:t>' </a:t>
            </a:r>
            <a:r>
              <a:rPr lang="en-GB" sz="2800" dirty="0">
                <a:sym typeface="Symbol" panose="05050102010706020507" pitchFamily="18" charset="2"/>
              </a:rPr>
              <a:t>(Property)</a:t>
            </a:r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baseline="-25000" dirty="0"/>
          </a:p>
        </p:txBody>
      </p:sp>
      <p:sp>
        <p:nvSpPr>
          <p:cNvPr id="4" name="Rectangle 3"/>
          <p:cNvSpPr/>
          <p:nvPr/>
        </p:nvSpPr>
        <p:spPr>
          <a:xfrm>
            <a:off x="4354633" y="3244334"/>
            <a:ext cx="4347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</a:p>
        </p:txBody>
      </p:sp>
      <p:sp>
        <p:nvSpPr>
          <p:cNvPr id="5" name="Rectangle 4"/>
          <p:cNvSpPr/>
          <p:nvPr/>
        </p:nvSpPr>
        <p:spPr>
          <a:xfrm>
            <a:off x="4354633" y="3244334"/>
            <a:ext cx="4347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53004301"/>
              </p:ext>
            </p:extLst>
          </p:nvPr>
        </p:nvGraphicFramePr>
        <p:xfrm>
          <a:off x="395536" y="4618444"/>
          <a:ext cx="8370511" cy="16103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958834">
                  <a:extLst>
                    <a:ext uri="{9D8B030D-6E8A-4147-A177-3AD203B41FA5}">
                      <a16:colId xmlns:a16="http://schemas.microsoft.com/office/drawing/2014/main" val="3983936165"/>
                    </a:ext>
                  </a:extLst>
                </a:gridCol>
                <a:gridCol w="811321">
                  <a:extLst>
                    <a:ext uri="{9D8B030D-6E8A-4147-A177-3AD203B41FA5}">
                      <a16:colId xmlns:a16="http://schemas.microsoft.com/office/drawing/2014/main" val="3985587025"/>
                    </a:ext>
                  </a:extLst>
                </a:gridCol>
                <a:gridCol w="663810">
                  <a:extLst>
                    <a:ext uri="{9D8B030D-6E8A-4147-A177-3AD203B41FA5}">
                      <a16:colId xmlns:a16="http://schemas.microsoft.com/office/drawing/2014/main" val="1601587797"/>
                    </a:ext>
                  </a:extLst>
                </a:gridCol>
                <a:gridCol w="590053">
                  <a:extLst>
                    <a:ext uri="{9D8B030D-6E8A-4147-A177-3AD203B41FA5}">
                      <a16:colId xmlns:a16="http://schemas.microsoft.com/office/drawing/2014/main" val="1871173313"/>
                    </a:ext>
                  </a:extLst>
                </a:gridCol>
                <a:gridCol w="1548887">
                  <a:extLst>
                    <a:ext uri="{9D8B030D-6E8A-4147-A177-3AD203B41FA5}">
                      <a16:colId xmlns:a16="http://schemas.microsoft.com/office/drawing/2014/main" val="3123956592"/>
                    </a:ext>
                  </a:extLst>
                </a:gridCol>
                <a:gridCol w="958834">
                  <a:extLst>
                    <a:ext uri="{9D8B030D-6E8A-4147-A177-3AD203B41FA5}">
                      <a16:colId xmlns:a16="http://schemas.microsoft.com/office/drawing/2014/main" val="2372461660"/>
                    </a:ext>
                  </a:extLst>
                </a:gridCol>
                <a:gridCol w="885078">
                  <a:extLst>
                    <a:ext uri="{9D8B030D-6E8A-4147-A177-3AD203B41FA5}">
                      <a16:colId xmlns:a16="http://schemas.microsoft.com/office/drawing/2014/main" val="2351960633"/>
                    </a:ext>
                  </a:extLst>
                </a:gridCol>
                <a:gridCol w="976847">
                  <a:extLst>
                    <a:ext uri="{9D8B030D-6E8A-4147-A177-3AD203B41FA5}">
                      <a16:colId xmlns:a16="http://schemas.microsoft.com/office/drawing/2014/main" val="2850279399"/>
                    </a:ext>
                  </a:extLst>
                </a:gridCol>
                <a:gridCol w="976847">
                  <a:extLst>
                    <a:ext uri="{9D8B030D-6E8A-4147-A177-3AD203B41FA5}">
                      <a16:colId xmlns:a16="http://schemas.microsoft.com/office/drawing/2014/main" val="338226136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PropertyRef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OwnerID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Type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NoBedrooms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StreetAddress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City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Postcode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Registered</a:t>
                      </a:r>
                      <a:b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</a:br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ManagedBy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3412077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PA0001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CO041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32 Queen Street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Strathdon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AB36 6KV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5797418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CO017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 Kings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Peterculter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AB14 8ZH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5454358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CO042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 Springfield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Weston-Super-Mare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BS22 9ZH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44401769"/>
                  </a:ext>
                </a:extLst>
              </a:tr>
            </a:tbl>
          </a:graphicData>
        </a:graphic>
      </p:graphicFrame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01228709"/>
              </p:ext>
            </p:extLst>
          </p:nvPr>
        </p:nvGraphicFramePr>
        <p:xfrm>
          <a:off x="395536" y="2132856"/>
          <a:ext cx="8370510" cy="19177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958834">
                  <a:extLst>
                    <a:ext uri="{9D8B030D-6E8A-4147-A177-3AD203B41FA5}">
                      <a16:colId xmlns:a16="http://schemas.microsoft.com/office/drawing/2014/main" val="3983936165"/>
                    </a:ext>
                  </a:extLst>
                </a:gridCol>
                <a:gridCol w="811322">
                  <a:extLst>
                    <a:ext uri="{9D8B030D-6E8A-4147-A177-3AD203B41FA5}">
                      <a16:colId xmlns:a16="http://schemas.microsoft.com/office/drawing/2014/main" val="3985587025"/>
                    </a:ext>
                  </a:extLst>
                </a:gridCol>
                <a:gridCol w="663809">
                  <a:extLst>
                    <a:ext uri="{9D8B030D-6E8A-4147-A177-3AD203B41FA5}">
                      <a16:colId xmlns:a16="http://schemas.microsoft.com/office/drawing/2014/main" val="1601587797"/>
                    </a:ext>
                  </a:extLst>
                </a:gridCol>
                <a:gridCol w="590053">
                  <a:extLst>
                    <a:ext uri="{9D8B030D-6E8A-4147-A177-3AD203B41FA5}">
                      <a16:colId xmlns:a16="http://schemas.microsoft.com/office/drawing/2014/main" val="1871173313"/>
                    </a:ext>
                  </a:extLst>
                </a:gridCol>
                <a:gridCol w="1548887">
                  <a:extLst>
                    <a:ext uri="{9D8B030D-6E8A-4147-A177-3AD203B41FA5}">
                      <a16:colId xmlns:a16="http://schemas.microsoft.com/office/drawing/2014/main" val="3123956592"/>
                    </a:ext>
                  </a:extLst>
                </a:gridCol>
                <a:gridCol w="958834">
                  <a:extLst>
                    <a:ext uri="{9D8B030D-6E8A-4147-A177-3AD203B41FA5}">
                      <a16:colId xmlns:a16="http://schemas.microsoft.com/office/drawing/2014/main" val="2372461660"/>
                    </a:ext>
                  </a:extLst>
                </a:gridCol>
                <a:gridCol w="885077">
                  <a:extLst>
                    <a:ext uri="{9D8B030D-6E8A-4147-A177-3AD203B41FA5}">
                      <a16:colId xmlns:a16="http://schemas.microsoft.com/office/drawing/2014/main" val="2351960633"/>
                    </a:ext>
                  </a:extLst>
                </a:gridCol>
                <a:gridCol w="976847">
                  <a:extLst>
                    <a:ext uri="{9D8B030D-6E8A-4147-A177-3AD203B41FA5}">
                      <a16:colId xmlns:a16="http://schemas.microsoft.com/office/drawing/2014/main" val="912746607"/>
                    </a:ext>
                  </a:extLst>
                </a:gridCol>
                <a:gridCol w="976847">
                  <a:extLst>
                    <a:ext uri="{9D8B030D-6E8A-4147-A177-3AD203B41FA5}">
                      <a16:colId xmlns:a16="http://schemas.microsoft.com/office/drawing/2014/main" val="338226136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PropertyRef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OwnerID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Type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NoBedrooms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StreetAddress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City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Postcode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Registered</a:t>
                      </a:r>
                      <a:b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</a:br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ManagedBy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3412077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CO010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29 St. John's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Aberlour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AB38 5CQ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8109462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 Park Lane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Aberdeen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AB21 3ZS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7064306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CO003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33 New Street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Bristol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BS16 3DD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SB018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17474836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CO030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 The Grove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Bristol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BS15 8KT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612021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40275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Horizontal Fragmentation Correctness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How does the fragmentation schema produced satisfy the </a:t>
            </a:r>
            <a:r>
              <a:rPr lang="en-GB" u="sng" dirty="0"/>
              <a:t>correctness rules</a:t>
            </a:r>
            <a:r>
              <a:rPr lang="en-GB" dirty="0"/>
              <a:t>?</a:t>
            </a:r>
          </a:p>
          <a:p>
            <a:r>
              <a:rPr lang="en-GB" dirty="0"/>
              <a:t>Are the fragments </a:t>
            </a:r>
            <a:r>
              <a:rPr lang="en-GB" b="1" i="1" dirty="0"/>
              <a:t>complete</a:t>
            </a:r>
            <a:r>
              <a:rPr lang="en-GB" dirty="0"/>
              <a:t>? That is, does each row appear in either fragment P</a:t>
            </a:r>
            <a:r>
              <a:rPr lang="en-GB" baseline="-25000" dirty="0"/>
              <a:t>1</a:t>
            </a:r>
            <a:r>
              <a:rPr lang="en-GB" dirty="0"/>
              <a:t> or P</a:t>
            </a:r>
            <a:r>
              <a:rPr lang="en-GB" baseline="-25000" dirty="0"/>
              <a:t>2</a:t>
            </a:r>
            <a:r>
              <a:rPr lang="en-GB" dirty="0"/>
              <a:t>?</a:t>
            </a:r>
          </a:p>
          <a:p>
            <a:pPr lvl="1"/>
            <a:r>
              <a:rPr lang="en-GB" dirty="0"/>
              <a:t>Yes, each row in the original Property relation appears in either fragment P</a:t>
            </a:r>
            <a:r>
              <a:rPr lang="en-GB" baseline="-25000" dirty="0"/>
              <a:t>1</a:t>
            </a:r>
            <a:r>
              <a:rPr lang="en-GB" dirty="0"/>
              <a:t> or P</a:t>
            </a:r>
            <a:r>
              <a:rPr lang="en-GB" baseline="-25000" dirty="0"/>
              <a:t>2</a:t>
            </a:r>
            <a:r>
              <a:rPr lang="en-GB" dirty="0"/>
              <a:t>.</a:t>
            </a:r>
          </a:p>
          <a:p>
            <a:r>
              <a:rPr lang="en-GB" dirty="0"/>
              <a:t>How can the original relation be </a:t>
            </a:r>
            <a:r>
              <a:rPr lang="en-GB" b="1" i="1" dirty="0"/>
              <a:t>reconstructed</a:t>
            </a:r>
            <a:r>
              <a:rPr lang="en-GB" dirty="0"/>
              <a:t> from the fragments?</a:t>
            </a:r>
          </a:p>
          <a:p>
            <a:pPr lvl="1"/>
            <a:r>
              <a:rPr lang="en-GB" sz="2400" b="1" dirty="0"/>
              <a:t>UNION</a:t>
            </a:r>
            <a:r>
              <a:rPr lang="en-GB" sz="2400" dirty="0"/>
              <a:t>: Original Property Relation = P</a:t>
            </a:r>
            <a:r>
              <a:rPr lang="en-GB" sz="2400" baseline="-25000" dirty="0"/>
              <a:t>1</a:t>
            </a:r>
            <a:r>
              <a:rPr lang="en-GB" sz="2400" dirty="0"/>
              <a:t> ∪ (</a:t>
            </a:r>
            <a:r>
              <a:rPr lang="en-GB" sz="2400" b="1" dirty="0"/>
              <a:t>union</a:t>
            </a:r>
            <a:r>
              <a:rPr lang="en-GB" sz="2400" dirty="0"/>
              <a:t>) P</a:t>
            </a:r>
            <a:r>
              <a:rPr lang="en-GB" sz="2400" baseline="-25000" dirty="0"/>
              <a:t>2</a:t>
            </a:r>
            <a:endParaRPr lang="en-GB" dirty="0"/>
          </a:p>
          <a:p>
            <a:r>
              <a:rPr lang="en-GB" dirty="0"/>
              <a:t>Are the fragments </a:t>
            </a:r>
            <a:r>
              <a:rPr lang="en-GB" b="1" i="1" dirty="0"/>
              <a:t>disjoint</a:t>
            </a:r>
            <a:r>
              <a:rPr lang="en-GB" dirty="0"/>
              <a:t>?</a:t>
            </a:r>
          </a:p>
          <a:p>
            <a:pPr lvl="1"/>
            <a:r>
              <a:rPr lang="en-GB" dirty="0"/>
              <a:t>Yes, no property type can be both ‘House’ and ‘Flat’.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9743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290488"/>
            <a:ext cx="6347713" cy="1320800"/>
          </a:xfrm>
        </p:spPr>
        <p:txBody>
          <a:bodyPr>
            <a:normAutofit/>
          </a:bodyPr>
          <a:lstStyle/>
          <a:p>
            <a:r>
              <a:rPr lang="en-GB" dirty="0"/>
              <a:t>Vertical Fragmentation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991" y="1611288"/>
            <a:ext cx="8531352" cy="4495800"/>
          </a:xfrm>
        </p:spPr>
        <p:txBody>
          <a:bodyPr/>
          <a:lstStyle/>
          <a:p>
            <a:r>
              <a:rPr lang="en-GB" dirty="0"/>
              <a:t>A vertical fragmentation of the following relation is required to meet the needs of a </a:t>
            </a:r>
            <a:r>
              <a:rPr lang="en-GB" b="1" i="1" dirty="0"/>
              <a:t>payroll </a:t>
            </a:r>
            <a:r>
              <a:rPr lang="en-GB" i="1" dirty="0"/>
              <a:t>application</a:t>
            </a:r>
            <a:r>
              <a:rPr lang="en-GB" b="1" i="1" dirty="0"/>
              <a:t> </a:t>
            </a:r>
            <a:r>
              <a:rPr lang="en-GB" i="1" dirty="0"/>
              <a:t>and</a:t>
            </a:r>
            <a:r>
              <a:rPr lang="en-GB" b="1" i="1" dirty="0"/>
              <a:t> HR </a:t>
            </a:r>
            <a:r>
              <a:rPr lang="en-GB" i="1" dirty="0"/>
              <a:t>department</a:t>
            </a:r>
            <a:r>
              <a:rPr lang="en-GB" dirty="0"/>
              <a:t>?</a:t>
            </a:r>
          </a:p>
          <a:p>
            <a:r>
              <a:rPr lang="en-GB" dirty="0"/>
              <a:t>What is a possible fragmentation schema to satisfy the requirements as well as the correctness rules?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71740554"/>
              </p:ext>
            </p:extLst>
          </p:nvPr>
        </p:nvGraphicFramePr>
        <p:xfrm>
          <a:off x="107500" y="3140968"/>
          <a:ext cx="8784982" cy="22275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798635">
                  <a:extLst>
                    <a:ext uri="{9D8B030D-6E8A-4147-A177-3AD203B41FA5}">
                      <a16:colId xmlns:a16="http://schemas.microsoft.com/office/drawing/2014/main" val="2530397375"/>
                    </a:ext>
                  </a:extLst>
                </a:gridCol>
                <a:gridCol w="798635">
                  <a:extLst>
                    <a:ext uri="{9D8B030D-6E8A-4147-A177-3AD203B41FA5}">
                      <a16:colId xmlns:a16="http://schemas.microsoft.com/office/drawing/2014/main" val="3189436593"/>
                    </a:ext>
                  </a:extLst>
                </a:gridCol>
                <a:gridCol w="798635">
                  <a:extLst>
                    <a:ext uri="{9D8B030D-6E8A-4147-A177-3AD203B41FA5}">
                      <a16:colId xmlns:a16="http://schemas.microsoft.com/office/drawing/2014/main" val="313469180"/>
                    </a:ext>
                  </a:extLst>
                </a:gridCol>
                <a:gridCol w="474255">
                  <a:extLst>
                    <a:ext uri="{9D8B030D-6E8A-4147-A177-3AD203B41FA5}">
                      <a16:colId xmlns:a16="http://schemas.microsoft.com/office/drawing/2014/main" val="3425436998"/>
                    </a:ext>
                  </a:extLst>
                </a:gridCol>
                <a:gridCol w="980048">
                  <a:extLst>
                    <a:ext uri="{9D8B030D-6E8A-4147-A177-3AD203B41FA5}">
                      <a16:colId xmlns:a16="http://schemas.microsoft.com/office/drawing/2014/main" val="4059703359"/>
                    </a:ext>
                  </a:extLst>
                </a:gridCol>
                <a:gridCol w="770046">
                  <a:extLst>
                    <a:ext uri="{9D8B030D-6E8A-4147-A177-3AD203B41FA5}">
                      <a16:colId xmlns:a16="http://schemas.microsoft.com/office/drawing/2014/main" val="4057918903"/>
                    </a:ext>
                  </a:extLst>
                </a:gridCol>
                <a:gridCol w="700037">
                  <a:extLst>
                    <a:ext uri="{9D8B030D-6E8A-4147-A177-3AD203B41FA5}">
                      <a16:colId xmlns:a16="http://schemas.microsoft.com/office/drawing/2014/main" val="2396481717"/>
                    </a:ext>
                  </a:extLst>
                </a:gridCol>
                <a:gridCol w="1068787">
                  <a:extLst>
                    <a:ext uri="{9D8B030D-6E8A-4147-A177-3AD203B41FA5}">
                      <a16:colId xmlns:a16="http://schemas.microsoft.com/office/drawing/2014/main" val="61538964"/>
                    </a:ext>
                  </a:extLst>
                </a:gridCol>
                <a:gridCol w="681307">
                  <a:extLst>
                    <a:ext uri="{9D8B030D-6E8A-4147-A177-3AD203B41FA5}">
                      <a16:colId xmlns:a16="http://schemas.microsoft.com/office/drawing/2014/main" val="319308957"/>
                    </a:ext>
                  </a:extLst>
                </a:gridCol>
                <a:gridCol w="915962">
                  <a:extLst>
                    <a:ext uri="{9D8B030D-6E8A-4147-A177-3AD203B41FA5}">
                      <a16:colId xmlns:a16="http://schemas.microsoft.com/office/drawing/2014/main" val="652321383"/>
                    </a:ext>
                  </a:extLst>
                </a:gridCol>
                <a:gridCol w="798635">
                  <a:extLst>
                    <a:ext uri="{9D8B030D-6E8A-4147-A177-3AD203B41FA5}">
                      <a16:colId xmlns:a16="http://schemas.microsoft.com/office/drawing/2014/main" val="83455753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StaffNo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FirstName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Surname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Gender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DOB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Position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Salary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StartDate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NiNumber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AccountNo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415338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SA009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Mary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Howe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30-Oct-1983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07-May-2015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HY 92 53 19 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20811008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061626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Gavin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Stockholm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14-Oct-1986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29000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15-Feb-2015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pl-PL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JW 42 27 78 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62136016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9691706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Logan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Burrow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23-Nov-1987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Supervisor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23000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07-Jun-2015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YG 55 33 99 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15824010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405602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Julia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Abbs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06-Dec-1968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25-Oct-2015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nn-NO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XG 63 04 59 C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67243609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4510282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Alexander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Freeman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01-Feb-1972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06-Nov-2015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pt-BR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XK 26 06 85 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14732553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176985826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6937755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5416"/>
            <a:ext cx="6347713" cy="1320800"/>
          </a:xfrm>
        </p:spPr>
        <p:txBody>
          <a:bodyPr/>
          <a:lstStyle/>
          <a:p>
            <a:r>
              <a:rPr lang="en-GB" dirty="0"/>
              <a:t>Vertical Fragmentation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124744"/>
            <a:ext cx="8351840" cy="5257800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GB" sz="2400" dirty="0"/>
              <a:t>S</a:t>
            </a:r>
            <a:r>
              <a:rPr lang="en-GB" sz="2400" baseline="-25000" dirty="0"/>
              <a:t>1</a:t>
            </a:r>
            <a:r>
              <a:rPr lang="en-GB" sz="2400" dirty="0"/>
              <a:t>: </a:t>
            </a:r>
            <a:r>
              <a:rPr lang="en-GB" sz="2400" dirty="0">
                <a:sym typeface="Symbol" panose="05050102010706020507" pitchFamily="18" charset="2"/>
              </a:rPr>
              <a:t></a:t>
            </a:r>
            <a:r>
              <a:rPr lang="en-GB" sz="2400" baseline="-25000" dirty="0" err="1">
                <a:sym typeface="Symbol" panose="05050102010706020507" pitchFamily="18" charset="2"/>
              </a:rPr>
              <a:t>StaffNo</a:t>
            </a:r>
            <a:r>
              <a:rPr lang="en-GB" sz="2400" baseline="-25000" dirty="0">
                <a:sym typeface="Symbol" panose="05050102010706020507" pitchFamily="18" charset="2"/>
              </a:rPr>
              <a:t>, Salary, </a:t>
            </a:r>
            <a:r>
              <a:rPr lang="en-GB" sz="2400" baseline="-25000" dirty="0" err="1">
                <a:sym typeface="Symbol" panose="05050102010706020507" pitchFamily="18" charset="2"/>
              </a:rPr>
              <a:t>NiNumber</a:t>
            </a:r>
            <a:r>
              <a:rPr lang="en-GB" sz="2400" baseline="-25000" dirty="0">
                <a:sym typeface="Symbol" panose="05050102010706020507" pitchFamily="18" charset="2"/>
              </a:rPr>
              <a:t>, </a:t>
            </a:r>
            <a:r>
              <a:rPr lang="en-GB" sz="2400" baseline="-25000" dirty="0" err="1">
                <a:sym typeface="Symbol" panose="05050102010706020507" pitchFamily="18" charset="2"/>
              </a:rPr>
              <a:t>AccountNo</a:t>
            </a:r>
            <a:r>
              <a:rPr lang="en-GB" sz="2400" dirty="0">
                <a:sym typeface="Symbol" panose="05050102010706020507" pitchFamily="18" charset="2"/>
              </a:rPr>
              <a:t> (Staff)  </a:t>
            </a:r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pPr>
              <a:spcBef>
                <a:spcPts val="2100"/>
              </a:spcBef>
            </a:pPr>
            <a:r>
              <a:rPr lang="en-GB" sz="2400" dirty="0"/>
              <a:t>S</a:t>
            </a:r>
            <a:r>
              <a:rPr lang="en-GB" sz="2400" baseline="-25000" dirty="0"/>
              <a:t>2</a:t>
            </a:r>
            <a:r>
              <a:rPr lang="en-GB" sz="2400" dirty="0">
                <a:sym typeface="Symbol" panose="05050102010706020507" pitchFamily="18" charset="2"/>
              </a:rPr>
              <a:t> </a:t>
            </a:r>
            <a:r>
              <a:rPr lang="en-GB" sz="2400" baseline="-25000" dirty="0" err="1">
                <a:sym typeface="Symbol" panose="05050102010706020507" pitchFamily="18" charset="2"/>
              </a:rPr>
              <a:t>StaffNo</a:t>
            </a:r>
            <a:r>
              <a:rPr lang="en-GB" sz="2400" baseline="-25000" dirty="0">
                <a:sym typeface="Symbol" panose="05050102010706020507" pitchFamily="18" charset="2"/>
              </a:rPr>
              <a:t>, </a:t>
            </a:r>
            <a:r>
              <a:rPr lang="en-GB" sz="2400" baseline="-25000" dirty="0" err="1">
                <a:sym typeface="Symbol" panose="05050102010706020507" pitchFamily="18" charset="2"/>
              </a:rPr>
              <a:t>FirstName</a:t>
            </a:r>
            <a:r>
              <a:rPr lang="en-GB" sz="2400" baseline="-25000" dirty="0">
                <a:sym typeface="Symbol" panose="05050102010706020507" pitchFamily="18" charset="2"/>
              </a:rPr>
              <a:t>, Surname, Gender, DOB, Position, </a:t>
            </a:r>
            <a:r>
              <a:rPr lang="en-GB" sz="2400" baseline="-25000" dirty="0" err="1">
                <a:sym typeface="Symbol" panose="05050102010706020507" pitchFamily="18" charset="2"/>
              </a:rPr>
              <a:t>StartDate</a:t>
            </a:r>
            <a:r>
              <a:rPr lang="en-GB" sz="2400" baseline="-25000" dirty="0">
                <a:sym typeface="Symbol" panose="05050102010706020507" pitchFamily="18" charset="2"/>
              </a:rPr>
              <a:t>, </a:t>
            </a:r>
            <a:r>
              <a:rPr lang="en-GB" sz="2400" baseline="-25000" dirty="0" err="1">
                <a:sym typeface="Symbol" panose="05050102010706020507" pitchFamily="18" charset="2"/>
              </a:rPr>
              <a:t>BranchNo</a:t>
            </a:r>
            <a:r>
              <a:rPr lang="en-GB" sz="2400" dirty="0">
                <a:sym typeface="Symbol" panose="05050102010706020507" pitchFamily="18" charset="2"/>
              </a:rPr>
              <a:t> (Staff)</a:t>
            </a:r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96249753"/>
              </p:ext>
            </p:extLst>
          </p:nvPr>
        </p:nvGraphicFramePr>
        <p:xfrm>
          <a:off x="2122907" y="4483004"/>
          <a:ext cx="6552733" cy="22250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21500">
                  <a:extLst>
                    <a:ext uri="{9D8B030D-6E8A-4147-A177-3AD203B41FA5}">
                      <a16:colId xmlns:a16="http://schemas.microsoft.com/office/drawing/2014/main" val="2530397375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318943659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313469180"/>
                    </a:ext>
                  </a:extLst>
                </a:gridCol>
                <a:gridCol w="487833">
                  <a:extLst>
                    <a:ext uri="{9D8B030D-6E8A-4147-A177-3AD203B41FA5}">
                      <a16:colId xmlns:a16="http://schemas.microsoft.com/office/drawing/2014/main" val="3425436998"/>
                    </a:ext>
                  </a:extLst>
                </a:gridCol>
                <a:gridCol w="1008107">
                  <a:extLst>
                    <a:ext uri="{9D8B030D-6E8A-4147-A177-3AD203B41FA5}">
                      <a16:colId xmlns:a16="http://schemas.microsoft.com/office/drawing/2014/main" val="4059703359"/>
                    </a:ext>
                  </a:extLst>
                </a:gridCol>
                <a:gridCol w="792093">
                  <a:extLst>
                    <a:ext uri="{9D8B030D-6E8A-4147-A177-3AD203B41FA5}">
                      <a16:colId xmlns:a16="http://schemas.microsoft.com/office/drawing/2014/main" val="4057918903"/>
                    </a:ext>
                  </a:extLst>
                </a:gridCol>
                <a:gridCol w="1099387">
                  <a:extLst>
                    <a:ext uri="{9D8B030D-6E8A-4147-A177-3AD203B41FA5}">
                      <a16:colId xmlns:a16="http://schemas.microsoft.com/office/drawing/2014/main" val="61538964"/>
                    </a:ext>
                  </a:extLst>
                </a:gridCol>
                <a:gridCol w="700813">
                  <a:extLst>
                    <a:ext uri="{9D8B030D-6E8A-4147-A177-3AD203B41FA5}">
                      <a16:colId xmlns:a16="http://schemas.microsoft.com/office/drawing/2014/main" val="31930895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StaffNo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FirstName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Surname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Gender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DOB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Position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StartDate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415338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SA009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Mary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Howe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30-Oct-1983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07-May-2015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061626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Gavin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Stockholm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14-Oct-1986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15-Feb-2015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9691706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Logan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Burrow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23-Nov-1987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Supervisor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07-Jun-2015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405602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Julia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Abbs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06-Dec-1968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25-Oct-2015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4510282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Alexander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Freeman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01-Feb-1972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06-Nov-2015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1769858264"/>
                  </a:ext>
                </a:extLst>
              </a:tr>
            </a:tbl>
          </a:graphicData>
        </a:graphic>
      </p:graphicFrame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88263617"/>
              </p:ext>
            </p:extLst>
          </p:nvPr>
        </p:nvGraphicFramePr>
        <p:xfrm>
          <a:off x="4593419" y="1684340"/>
          <a:ext cx="3305267" cy="22250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21500">
                  <a:extLst>
                    <a:ext uri="{9D8B030D-6E8A-4147-A177-3AD203B41FA5}">
                      <a16:colId xmlns:a16="http://schemas.microsoft.com/office/drawing/2014/main" val="2530397375"/>
                    </a:ext>
                  </a:extLst>
                </a:gridCol>
                <a:gridCol w="720080">
                  <a:extLst>
                    <a:ext uri="{9D8B030D-6E8A-4147-A177-3AD203B41FA5}">
                      <a16:colId xmlns:a16="http://schemas.microsoft.com/office/drawing/2014/main" val="2396481717"/>
                    </a:ext>
                  </a:extLst>
                </a:gridCol>
                <a:gridCol w="942187">
                  <a:extLst>
                    <a:ext uri="{9D8B030D-6E8A-4147-A177-3AD203B41FA5}">
                      <a16:colId xmlns:a16="http://schemas.microsoft.com/office/drawing/2014/main" val="65232138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83455753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StaffNo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Salary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NiNumber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AccountNo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415338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SA009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HY 92 53 19 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20811008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061626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29000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pl-PL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JW 42 27 78 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62136016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9691706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23000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YG 55 33 99 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15824010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405602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nn-NO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XG 63 04 59 C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67243609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4510282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pt-BR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XK 26 06 85 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14732553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1769858264"/>
                  </a:ext>
                </a:extLst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971600" y="1988840"/>
            <a:ext cx="11569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Payroll </a:t>
            </a:r>
          </a:p>
          <a:p>
            <a:r>
              <a:rPr lang="en-GB" b="1" dirty="0"/>
              <a:t>fragment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71600" y="4586028"/>
            <a:ext cx="11569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HR </a:t>
            </a:r>
          </a:p>
          <a:p>
            <a:r>
              <a:rPr lang="en-GB" b="1" dirty="0"/>
              <a:t>fragment</a:t>
            </a:r>
          </a:p>
        </p:txBody>
      </p:sp>
    </p:spTree>
    <p:extLst>
      <p:ext uri="{BB962C8B-B14F-4D97-AF65-F5344CB8AC3E}">
        <p14:creationId xmlns:p14="http://schemas.microsoft.com/office/powerpoint/2010/main" val="1969527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7" grpId="0"/>
      <p:bldP spid="8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Vertical Fragmentation Correctness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Are the fragments </a:t>
            </a:r>
            <a:r>
              <a:rPr lang="en-GB" b="1" i="1" dirty="0"/>
              <a:t>complete</a:t>
            </a:r>
            <a:r>
              <a:rPr lang="en-GB" dirty="0"/>
              <a:t>? That is, does each column appear in either fragment S</a:t>
            </a:r>
            <a:r>
              <a:rPr lang="en-GB" baseline="-25000" dirty="0"/>
              <a:t>1</a:t>
            </a:r>
            <a:r>
              <a:rPr lang="en-GB" dirty="0"/>
              <a:t> or S</a:t>
            </a:r>
            <a:r>
              <a:rPr lang="en-GB" baseline="-25000" dirty="0"/>
              <a:t>2</a:t>
            </a:r>
            <a:r>
              <a:rPr lang="en-GB" dirty="0"/>
              <a:t>?</a:t>
            </a:r>
          </a:p>
          <a:p>
            <a:pPr lvl="1"/>
            <a:r>
              <a:rPr lang="en-GB" dirty="0"/>
              <a:t>Yes, each column in the original Staff relation appears in either fragment S</a:t>
            </a:r>
            <a:r>
              <a:rPr lang="en-GB" baseline="-25000" dirty="0"/>
              <a:t>1</a:t>
            </a:r>
            <a:r>
              <a:rPr lang="en-GB" dirty="0"/>
              <a:t> or S</a:t>
            </a:r>
            <a:r>
              <a:rPr lang="en-GB" baseline="-25000" dirty="0"/>
              <a:t>2</a:t>
            </a:r>
            <a:r>
              <a:rPr lang="en-GB" dirty="0"/>
              <a:t>.</a:t>
            </a:r>
          </a:p>
          <a:p>
            <a:r>
              <a:rPr lang="en-GB" dirty="0"/>
              <a:t>How can the original relation be </a:t>
            </a:r>
            <a:r>
              <a:rPr lang="en-GB" b="1" i="1" dirty="0"/>
              <a:t>reconstructed</a:t>
            </a:r>
            <a:r>
              <a:rPr lang="en-GB" dirty="0"/>
              <a:t> from the fragments?</a:t>
            </a:r>
          </a:p>
          <a:p>
            <a:pPr lvl="1"/>
            <a:r>
              <a:rPr lang="en-GB" sz="2400" b="1" dirty="0"/>
              <a:t>JOIN</a:t>
            </a:r>
            <a:r>
              <a:rPr lang="en-GB" sz="2400" dirty="0"/>
              <a:t>: Original Staff Relation = S</a:t>
            </a:r>
            <a:r>
              <a:rPr lang="en-GB" sz="2400" baseline="-25000" dirty="0"/>
              <a:t>1</a:t>
            </a:r>
            <a:r>
              <a:rPr lang="en-GB" sz="2400" dirty="0"/>
              <a:t>  ⋈  (</a:t>
            </a:r>
            <a:r>
              <a:rPr lang="en-GB" sz="2400" b="1" dirty="0"/>
              <a:t>natural join</a:t>
            </a:r>
            <a:r>
              <a:rPr lang="en-GB" sz="2400" dirty="0"/>
              <a:t>) S</a:t>
            </a:r>
            <a:r>
              <a:rPr lang="en-GB" sz="2400" baseline="-25000" dirty="0"/>
              <a:t>2</a:t>
            </a:r>
            <a:endParaRPr lang="en-GB" dirty="0"/>
          </a:p>
          <a:p>
            <a:r>
              <a:rPr lang="en-GB" dirty="0"/>
              <a:t>Are the fragments </a:t>
            </a:r>
            <a:r>
              <a:rPr lang="en-GB" b="1" i="1" dirty="0"/>
              <a:t>disjoint</a:t>
            </a:r>
            <a:r>
              <a:rPr lang="en-GB" dirty="0"/>
              <a:t>?</a:t>
            </a:r>
          </a:p>
          <a:p>
            <a:pPr lvl="1"/>
            <a:r>
              <a:rPr lang="en-GB" dirty="0"/>
              <a:t>Yes, the fragments are disjoint </a:t>
            </a:r>
          </a:p>
          <a:p>
            <a:pPr lvl="1"/>
            <a:r>
              <a:rPr lang="en-GB" dirty="0"/>
              <a:t>Except for the primary key, </a:t>
            </a:r>
            <a:r>
              <a:rPr lang="en-GB" dirty="0" err="1"/>
              <a:t>staffNo</a:t>
            </a:r>
            <a:r>
              <a:rPr lang="en-GB" dirty="0"/>
              <a:t>, which is necessary for reconstruction, columns appear in one fragment.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2536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Mixed Fragmentation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some applications, horizontal or vertical fragmentation alone may be insufficient to adequately distribute the data.</a:t>
            </a:r>
          </a:p>
          <a:p>
            <a:r>
              <a:rPr lang="en-GB" dirty="0"/>
              <a:t>Instead, </a:t>
            </a:r>
            <a:r>
              <a:rPr lang="en-GB" b="1" dirty="0"/>
              <a:t>Mixed</a:t>
            </a:r>
            <a:r>
              <a:rPr lang="en-GB" dirty="0"/>
              <a:t> or </a:t>
            </a:r>
            <a:r>
              <a:rPr lang="en-GB" b="1" dirty="0"/>
              <a:t>Hybrid</a:t>
            </a:r>
            <a:r>
              <a:rPr lang="en-GB" dirty="0"/>
              <a:t> fragmentation is required.</a:t>
            </a:r>
          </a:p>
        </p:txBody>
      </p:sp>
    </p:spTree>
    <p:extLst>
      <p:ext uri="{BB962C8B-B14F-4D97-AF65-F5344CB8AC3E}">
        <p14:creationId xmlns:p14="http://schemas.microsoft.com/office/powerpoint/2010/main" val="3594869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86910"/>
            <a:ext cx="6347713" cy="1320800"/>
          </a:xfrm>
        </p:spPr>
        <p:txBody>
          <a:bodyPr/>
          <a:lstStyle/>
          <a:p>
            <a:r>
              <a:rPr lang="en-GB" dirty="0"/>
              <a:t>Mixed Fragmentation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32823" y="1240194"/>
            <a:ext cx="8426249" cy="5241708"/>
          </a:xfrm>
        </p:spPr>
        <p:txBody>
          <a:bodyPr>
            <a:normAutofit/>
          </a:bodyPr>
          <a:lstStyle/>
          <a:p>
            <a:r>
              <a:rPr lang="en-GB" sz="2800" dirty="0"/>
              <a:t>Using the vertical fragment, S</a:t>
            </a:r>
            <a:r>
              <a:rPr lang="en-GB" sz="2800" baseline="-25000" dirty="0"/>
              <a:t>2</a:t>
            </a:r>
            <a:r>
              <a:rPr lang="en-GB" sz="2800" dirty="0"/>
              <a:t>, produced for HR:</a:t>
            </a:r>
          </a:p>
          <a:p>
            <a:pPr marL="365760" lvl="1" indent="0">
              <a:buNone/>
            </a:pPr>
            <a:r>
              <a:rPr lang="en-GB" sz="2000" dirty="0"/>
              <a:t>S</a:t>
            </a:r>
            <a:r>
              <a:rPr lang="en-GB" sz="2000" baseline="-25000" dirty="0"/>
              <a:t>2</a:t>
            </a:r>
            <a:r>
              <a:rPr lang="en-GB" sz="2000" dirty="0">
                <a:sym typeface="Symbol" panose="05050102010706020507" pitchFamily="18" charset="2"/>
              </a:rPr>
              <a:t> </a:t>
            </a:r>
            <a:r>
              <a:rPr lang="en-GB" sz="2000" baseline="-25000" dirty="0" err="1">
                <a:sym typeface="Symbol" panose="05050102010706020507" pitchFamily="18" charset="2"/>
              </a:rPr>
              <a:t>StaffNo</a:t>
            </a:r>
            <a:r>
              <a:rPr lang="en-GB" sz="2000" baseline="-25000" dirty="0">
                <a:sym typeface="Symbol" panose="05050102010706020507" pitchFamily="18" charset="2"/>
              </a:rPr>
              <a:t>, </a:t>
            </a:r>
            <a:r>
              <a:rPr lang="en-GB" sz="2000" baseline="-25000" dirty="0" err="1">
                <a:sym typeface="Symbol" panose="05050102010706020507" pitchFamily="18" charset="2"/>
              </a:rPr>
              <a:t>FirstName</a:t>
            </a:r>
            <a:r>
              <a:rPr lang="en-GB" sz="2000" baseline="-25000" dirty="0">
                <a:sym typeface="Symbol" panose="05050102010706020507" pitchFamily="18" charset="2"/>
              </a:rPr>
              <a:t>, Surname, Gender, DOB, Position, </a:t>
            </a:r>
            <a:r>
              <a:rPr lang="en-GB" sz="2000" baseline="-25000" dirty="0" err="1">
                <a:sym typeface="Symbol" panose="05050102010706020507" pitchFamily="18" charset="2"/>
              </a:rPr>
              <a:t>StartDate</a:t>
            </a:r>
            <a:r>
              <a:rPr lang="en-GB" sz="2000" baseline="-25000" dirty="0">
                <a:sym typeface="Symbol" panose="05050102010706020507" pitchFamily="18" charset="2"/>
              </a:rPr>
              <a:t>, </a:t>
            </a:r>
            <a:r>
              <a:rPr lang="en-GB" sz="2000" baseline="-25000" dirty="0" err="1">
                <a:sym typeface="Symbol" panose="05050102010706020507" pitchFamily="18" charset="2"/>
              </a:rPr>
              <a:t>BranchNo</a:t>
            </a:r>
            <a:r>
              <a:rPr lang="en-GB" sz="2000" dirty="0">
                <a:sym typeface="Symbol" panose="05050102010706020507" pitchFamily="18" charset="2"/>
              </a:rPr>
              <a:t> (Staff)</a:t>
            </a:r>
            <a:endParaRPr lang="en-GB" sz="2000" dirty="0"/>
          </a:p>
          <a:p>
            <a:r>
              <a:rPr lang="en-GB" sz="2800" dirty="0"/>
              <a:t>Fragmenting this further, horizontally </a:t>
            </a:r>
            <a:r>
              <a:rPr lang="en-GB" sz="2800" b="1" i="1" dirty="0"/>
              <a:t>by branch</a:t>
            </a:r>
            <a:r>
              <a:rPr lang="en-GB" sz="2800" dirty="0"/>
              <a:t>, will give two fragments:</a:t>
            </a:r>
          </a:p>
          <a:p>
            <a:pPr lvl="1">
              <a:spcBef>
                <a:spcPts val="0"/>
              </a:spcBef>
            </a:pPr>
            <a:r>
              <a:rPr lang="en-GB" sz="2500" dirty="0"/>
              <a:t>S</a:t>
            </a:r>
            <a:r>
              <a:rPr lang="en-GB" sz="2500" baseline="-25000" dirty="0"/>
              <a:t>21</a:t>
            </a:r>
            <a:r>
              <a:rPr lang="en-GB" sz="2500" dirty="0"/>
              <a:t>: </a:t>
            </a:r>
            <a:r>
              <a:rPr lang="en-GB" sz="2500" dirty="0">
                <a:sym typeface="Symbol" panose="05050102010706020507" pitchFamily="18" charset="2"/>
              </a:rPr>
              <a:t></a:t>
            </a:r>
            <a:r>
              <a:rPr lang="en-GB" sz="2500" baseline="-25000" dirty="0" err="1">
                <a:sym typeface="Symbol" panose="05050102010706020507" pitchFamily="18" charset="2"/>
              </a:rPr>
              <a:t>BranchNo</a:t>
            </a:r>
            <a:r>
              <a:rPr lang="en-GB" sz="2500" baseline="-25000" dirty="0">
                <a:sym typeface="Symbol" panose="05050102010706020507" pitchFamily="18" charset="2"/>
              </a:rPr>
              <a:t>='</a:t>
            </a:r>
            <a:r>
              <a:rPr lang="en-GB" sz="2500" b="1" baseline="-25000" dirty="0">
                <a:sym typeface="Symbol" panose="05050102010706020507" pitchFamily="18" charset="2"/>
              </a:rPr>
              <a:t>B007</a:t>
            </a:r>
            <a:r>
              <a:rPr lang="en-GB" sz="2500" baseline="-25000" dirty="0">
                <a:sym typeface="Symbol" panose="05050102010706020507" pitchFamily="18" charset="2"/>
              </a:rPr>
              <a:t>'</a:t>
            </a:r>
            <a:r>
              <a:rPr lang="en-GB" sz="2500" dirty="0">
                <a:sym typeface="Symbol" panose="05050102010706020507" pitchFamily="18" charset="2"/>
              </a:rPr>
              <a:t> (S2)</a:t>
            </a:r>
          </a:p>
          <a:p>
            <a:pPr lvl="1"/>
            <a:endParaRPr lang="en-GB" sz="2500" dirty="0">
              <a:sym typeface="Symbol" panose="05050102010706020507" pitchFamily="18" charset="2"/>
            </a:endParaRPr>
          </a:p>
          <a:p>
            <a:pPr lvl="1"/>
            <a:endParaRPr lang="en-GB" sz="2500" dirty="0">
              <a:sym typeface="Symbol" panose="05050102010706020507" pitchFamily="18" charset="2"/>
            </a:endParaRPr>
          </a:p>
          <a:p>
            <a:pPr lvl="1"/>
            <a:endParaRPr lang="en-GB" sz="2500" dirty="0">
              <a:sym typeface="Symbol" panose="05050102010706020507" pitchFamily="18" charset="2"/>
            </a:endParaRPr>
          </a:p>
          <a:p>
            <a:pPr lvl="1">
              <a:spcBef>
                <a:spcPts val="1200"/>
              </a:spcBef>
            </a:pPr>
            <a:r>
              <a:rPr lang="en-GB" sz="2500" dirty="0">
                <a:sym typeface="Symbol" panose="05050102010706020507" pitchFamily="18" charset="2"/>
              </a:rPr>
              <a:t>S</a:t>
            </a:r>
            <a:r>
              <a:rPr lang="en-GB" sz="2500" baseline="-25000" dirty="0">
                <a:sym typeface="Symbol" panose="05050102010706020507" pitchFamily="18" charset="2"/>
              </a:rPr>
              <a:t>22</a:t>
            </a:r>
            <a:r>
              <a:rPr lang="en-GB" sz="2500" dirty="0">
                <a:sym typeface="Symbol" panose="05050102010706020507" pitchFamily="18" charset="2"/>
              </a:rPr>
              <a:t>: </a:t>
            </a:r>
            <a:r>
              <a:rPr lang="en-GB" sz="2500" baseline="-25000" dirty="0" err="1">
                <a:sym typeface="Symbol" panose="05050102010706020507" pitchFamily="18" charset="2"/>
              </a:rPr>
              <a:t>BranchNo</a:t>
            </a:r>
            <a:r>
              <a:rPr lang="en-GB" sz="2500" baseline="-25000" dirty="0">
                <a:sym typeface="Symbol" panose="05050102010706020507" pitchFamily="18" charset="2"/>
              </a:rPr>
              <a:t>='</a:t>
            </a:r>
            <a:r>
              <a:rPr lang="en-GB" sz="2500" b="1" baseline="-25000" dirty="0">
                <a:sym typeface="Symbol" panose="05050102010706020507" pitchFamily="18" charset="2"/>
              </a:rPr>
              <a:t>B008</a:t>
            </a:r>
            <a:r>
              <a:rPr lang="en-GB" sz="2500" baseline="-25000" dirty="0">
                <a:sym typeface="Symbol" panose="05050102010706020507" pitchFamily="18" charset="2"/>
              </a:rPr>
              <a:t>'</a:t>
            </a:r>
            <a:r>
              <a:rPr lang="en-GB" sz="2500" dirty="0">
                <a:sym typeface="Symbol" panose="05050102010706020507" pitchFamily="18" charset="2"/>
              </a:rPr>
              <a:t> (S2)</a:t>
            </a:r>
          </a:p>
          <a:p>
            <a:pPr lvl="1"/>
            <a:endParaRPr lang="en-GB" sz="2500" dirty="0"/>
          </a:p>
          <a:p>
            <a:endParaRPr lang="en-GB" sz="2800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66367420"/>
              </p:ext>
            </p:extLst>
          </p:nvPr>
        </p:nvGraphicFramePr>
        <p:xfrm>
          <a:off x="1403648" y="3717032"/>
          <a:ext cx="6552733" cy="14833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21500">
                  <a:extLst>
                    <a:ext uri="{9D8B030D-6E8A-4147-A177-3AD203B41FA5}">
                      <a16:colId xmlns:a16="http://schemas.microsoft.com/office/drawing/2014/main" val="2530397375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318943659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313469180"/>
                    </a:ext>
                  </a:extLst>
                </a:gridCol>
                <a:gridCol w="487833">
                  <a:extLst>
                    <a:ext uri="{9D8B030D-6E8A-4147-A177-3AD203B41FA5}">
                      <a16:colId xmlns:a16="http://schemas.microsoft.com/office/drawing/2014/main" val="3425436998"/>
                    </a:ext>
                  </a:extLst>
                </a:gridCol>
                <a:gridCol w="1008107">
                  <a:extLst>
                    <a:ext uri="{9D8B030D-6E8A-4147-A177-3AD203B41FA5}">
                      <a16:colId xmlns:a16="http://schemas.microsoft.com/office/drawing/2014/main" val="4059703359"/>
                    </a:ext>
                  </a:extLst>
                </a:gridCol>
                <a:gridCol w="792093">
                  <a:extLst>
                    <a:ext uri="{9D8B030D-6E8A-4147-A177-3AD203B41FA5}">
                      <a16:colId xmlns:a16="http://schemas.microsoft.com/office/drawing/2014/main" val="4057918903"/>
                    </a:ext>
                  </a:extLst>
                </a:gridCol>
                <a:gridCol w="1099387">
                  <a:extLst>
                    <a:ext uri="{9D8B030D-6E8A-4147-A177-3AD203B41FA5}">
                      <a16:colId xmlns:a16="http://schemas.microsoft.com/office/drawing/2014/main" val="61538964"/>
                    </a:ext>
                  </a:extLst>
                </a:gridCol>
                <a:gridCol w="700813">
                  <a:extLst>
                    <a:ext uri="{9D8B030D-6E8A-4147-A177-3AD203B41FA5}">
                      <a16:colId xmlns:a16="http://schemas.microsoft.com/office/drawing/2014/main" val="31930895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StaffNo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FirstName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Surname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Gender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DOB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Position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StartDate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415338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SA009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Mary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Howe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30-Oct-1983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07-May-2015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061626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Gavin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Stockholm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14-Oct-1986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15-Feb-2015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9691706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Julia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Abbs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06-Dec-1968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25-Oct-2015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451028233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27725653"/>
              </p:ext>
            </p:extLst>
          </p:nvPr>
        </p:nvGraphicFramePr>
        <p:xfrm>
          <a:off x="1547664" y="5658570"/>
          <a:ext cx="6552733" cy="1112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21500">
                  <a:extLst>
                    <a:ext uri="{9D8B030D-6E8A-4147-A177-3AD203B41FA5}">
                      <a16:colId xmlns:a16="http://schemas.microsoft.com/office/drawing/2014/main" val="2530397375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318943659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313469180"/>
                    </a:ext>
                  </a:extLst>
                </a:gridCol>
                <a:gridCol w="487833">
                  <a:extLst>
                    <a:ext uri="{9D8B030D-6E8A-4147-A177-3AD203B41FA5}">
                      <a16:colId xmlns:a16="http://schemas.microsoft.com/office/drawing/2014/main" val="3425436998"/>
                    </a:ext>
                  </a:extLst>
                </a:gridCol>
                <a:gridCol w="1008107">
                  <a:extLst>
                    <a:ext uri="{9D8B030D-6E8A-4147-A177-3AD203B41FA5}">
                      <a16:colId xmlns:a16="http://schemas.microsoft.com/office/drawing/2014/main" val="4059703359"/>
                    </a:ext>
                  </a:extLst>
                </a:gridCol>
                <a:gridCol w="792093">
                  <a:extLst>
                    <a:ext uri="{9D8B030D-6E8A-4147-A177-3AD203B41FA5}">
                      <a16:colId xmlns:a16="http://schemas.microsoft.com/office/drawing/2014/main" val="4057918903"/>
                    </a:ext>
                  </a:extLst>
                </a:gridCol>
                <a:gridCol w="1099387">
                  <a:extLst>
                    <a:ext uri="{9D8B030D-6E8A-4147-A177-3AD203B41FA5}">
                      <a16:colId xmlns:a16="http://schemas.microsoft.com/office/drawing/2014/main" val="61538964"/>
                    </a:ext>
                  </a:extLst>
                </a:gridCol>
                <a:gridCol w="700813">
                  <a:extLst>
                    <a:ext uri="{9D8B030D-6E8A-4147-A177-3AD203B41FA5}">
                      <a16:colId xmlns:a16="http://schemas.microsoft.com/office/drawing/2014/main" val="31930895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StaffNo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FirstName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Surname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Gender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DOB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Position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StartDate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415338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Logan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Burrow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23-Nov-1987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Supervisor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07-Jun-2015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405602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Alexander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Freeman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01-Feb-1972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06-Nov-2015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176985826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33064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Mixed Fragmentation Correctness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Are the fragments </a:t>
            </a:r>
            <a:r>
              <a:rPr lang="en-GB" b="1" i="1" dirty="0"/>
              <a:t>complete</a:t>
            </a:r>
            <a:r>
              <a:rPr lang="en-GB" dirty="0"/>
              <a:t>? </a:t>
            </a:r>
          </a:p>
          <a:p>
            <a:pPr lvl="1"/>
            <a:r>
              <a:rPr lang="en-GB" dirty="0"/>
              <a:t>Yes, each column in the original Staff relation appears in either fragment S</a:t>
            </a:r>
            <a:r>
              <a:rPr lang="en-GB" baseline="-25000" dirty="0"/>
              <a:t>1</a:t>
            </a:r>
            <a:r>
              <a:rPr lang="en-GB" dirty="0"/>
              <a:t> or S</a:t>
            </a:r>
            <a:r>
              <a:rPr lang="en-GB" baseline="-25000" dirty="0"/>
              <a:t>2</a:t>
            </a:r>
            <a:r>
              <a:rPr lang="en-GB" dirty="0"/>
              <a:t>. </a:t>
            </a:r>
          </a:p>
          <a:p>
            <a:pPr lvl="1"/>
            <a:r>
              <a:rPr lang="en-GB" dirty="0"/>
              <a:t>Each row part appears in one of the fragments S</a:t>
            </a:r>
            <a:r>
              <a:rPr lang="en-GB" baseline="-25000" dirty="0"/>
              <a:t>1</a:t>
            </a:r>
            <a:r>
              <a:rPr lang="en-GB" dirty="0"/>
              <a:t> or S</a:t>
            </a:r>
            <a:r>
              <a:rPr lang="en-GB" baseline="-25000" dirty="0"/>
              <a:t>21</a:t>
            </a:r>
            <a:r>
              <a:rPr lang="en-GB" dirty="0"/>
              <a:t>, S</a:t>
            </a:r>
            <a:r>
              <a:rPr lang="en-GB" baseline="-25000" dirty="0"/>
              <a:t>22</a:t>
            </a:r>
            <a:r>
              <a:rPr lang="en-GB" dirty="0"/>
              <a:t>.</a:t>
            </a:r>
          </a:p>
          <a:p>
            <a:r>
              <a:rPr lang="en-GB" dirty="0"/>
              <a:t>How can the original relation be </a:t>
            </a:r>
            <a:r>
              <a:rPr lang="en-GB" b="1" i="1" dirty="0"/>
              <a:t>reconstructed</a:t>
            </a:r>
            <a:r>
              <a:rPr lang="en-GB" dirty="0"/>
              <a:t> from the fragments?</a:t>
            </a:r>
          </a:p>
          <a:p>
            <a:pPr lvl="1"/>
            <a:r>
              <a:rPr lang="en-GB" sz="2400" b="1" dirty="0"/>
              <a:t>Natural JOIN and UNION</a:t>
            </a:r>
            <a:r>
              <a:rPr lang="en-GB" sz="2400" dirty="0"/>
              <a:t>: Original Staff Relation = S</a:t>
            </a:r>
            <a:r>
              <a:rPr lang="en-GB" sz="2400" baseline="-25000" dirty="0"/>
              <a:t>1</a:t>
            </a:r>
            <a:r>
              <a:rPr lang="en-GB" sz="2400" dirty="0"/>
              <a:t> ⋈ (S</a:t>
            </a:r>
            <a:r>
              <a:rPr lang="en-GB" sz="2400" baseline="-25000" dirty="0"/>
              <a:t>21</a:t>
            </a:r>
            <a:r>
              <a:rPr lang="en-GB" sz="2800" dirty="0"/>
              <a:t> ∪ S</a:t>
            </a:r>
            <a:r>
              <a:rPr lang="en-GB" sz="2800" baseline="-25000" dirty="0"/>
              <a:t>22</a:t>
            </a:r>
            <a:r>
              <a:rPr lang="en-GB" sz="2800" dirty="0"/>
              <a:t>)</a:t>
            </a:r>
            <a:endParaRPr lang="en-GB" dirty="0"/>
          </a:p>
          <a:p>
            <a:r>
              <a:rPr lang="en-GB" dirty="0"/>
              <a:t>Are the fragments </a:t>
            </a:r>
            <a:r>
              <a:rPr lang="en-GB" b="1" i="1" dirty="0"/>
              <a:t>disjoint</a:t>
            </a:r>
            <a:r>
              <a:rPr lang="en-GB" dirty="0"/>
              <a:t>?</a:t>
            </a:r>
          </a:p>
          <a:p>
            <a:pPr lvl="1"/>
            <a:r>
              <a:rPr lang="en-GB" dirty="0"/>
              <a:t>Yes, the fragments are disjoint, there can be no member of staff who works in more than one branch.</a:t>
            </a:r>
          </a:p>
          <a:p>
            <a:pPr lvl="1"/>
            <a:r>
              <a:rPr lang="en-GB" dirty="0"/>
              <a:t>S</a:t>
            </a:r>
            <a:r>
              <a:rPr lang="en-GB" baseline="-25000" dirty="0"/>
              <a:t>1</a:t>
            </a:r>
            <a:r>
              <a:rPr lang="en-GB" dirty="0"/>
              <a:t> or S</a:t>
            </a:r>
            <a:r>
              <a:rPr lang="en-GB" baseline="-25000" dirty="0"/>
              <a:t>2 </a:t>
            </a:r>
            <a:r>
              <a:rPr lang="en-GB" dirty="0"/>
              <a:t>are disjoint except for the primary key, </a:t>
            </a:r>
            <a:r>
              <a:rPr lang="en-GB" dirty="0" err="1"/>
              <a:t>staffNo</a:t>
            </a:r>
            <a:r>
              <a:rPr lang="en-GB" dirty="0"/>
              <a:t>, which is necessary for reconstruction.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4420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Derived Fragmentation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Some applications may involve joining two or more relations (tables).</a:t>
            </a:r>
          </a:p>
          <a:p>
            <a:r>
              <a:rPr lang="en-GB" dirty="0"/>
              <a:t>If the joined relations are stored at different locations when distributed, there may be a significant overhead processing the join(s).</a:t>
            </a:r>
          </a:p>
          <a:p>
            <a:r>
              <a:rPr lang="en-GB" dirty="0"/>
              <a:t>In such cases, it may be more appropriate to ensure that the relations, or fragments of relations (parent-child) are at the same location.</a:t>
            </a:r>
          </a:p>
          <a:p>
            <a:r>
              <a:rPr lang="en-GB" dirty="0"/>
              <a:t>Use </a:t>
            </a:r>
            <a:r>
              <a:rPr lang="en-GB" b="1" dirty="0"/>
              <a:t>Derived Horizontal Fragmentation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578774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88640"/>
            <a:ext cx="6347713" cy="1320800"/>
          </a:xfrm>
        </p:spPr>
        <p:txBody>
          <a:bodyPr/>
          <a:lstStyle/>
          <a:p>
            <a:r>
              <a:rPr lang="en-GB" dirty="0"/>
              <a:t>Derived Horizontal Fragmentation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509440"/>
            <a:ext cx="8153400" cy="5257800"/>
          </a:xfrm>
        </p:spPr>
        <p:txBody>
          <a:bodyPr/>
          <a:lstStyle/>
          <a:p>
            <a:r>
              <a:rPr lang="en-GB" dirty="0"/>
              <a:t>Using the original property relation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Staff is a parent relation to Property.</a:t>
            </a:r>
          </a:p>
          <a:p>
            <a:r>
              <a:rPr lang="en-GB" dirty="0"/>
              <a:t>Thus, joins between Staff and Properties could be expected as staff manage properties.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14388772"/>
              </p:ext>
            </p:extLst>
          </p:nvPr>
        </p:nvGraphicFramePr>
        <p:xfrm>
          <a:off x="467544" y="2204864"/>
          <a:ext cx="8352927" cy="30937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956820">
                  <a:extLst>
                    <a:ext uri="{9D8B030D-6E8A-4147-A177-3AD203B41FA5}">
                      <a16:colId xmlns:a16="http://schemas.microsoft.com/office/drawing/2014/main" val="3983936165"/>
                    </a:ext>
                  </a:extLst>
                </a:gridCol>
                <a:gridCol w="809617">
                  <a:extLst>
                    <a:ext uri="{9D8B030D-6E8A-4147-A177-3AD203B41FA5}">
                      <a16:colId xmlns:a16="http://schemas.microsoft.com/office/drawing/2014/main" val="3985587025"/>
                    </a:ext>
                  </a:extLst>
                </a:gridCol>
                <a:gridCol w="662415">
                  <a:extLst>
                    <a:ext uri="{9D8B030D-6E8A-4147-A177-3AD203B41FA5}">
                      <a16:colId xmlns:a16="http://schemas.microsoft.com/office/drawing/2014/main" val="1601587797"/>
                    </a:ext>
                  </a:extLst>
                </a:gridCol>
                <a:gridCol w="588813">
                  <a:extLst>
                    <a:ext uri="{9D8B030D-6E8A-4147-A177-3AD203B41FA5}">
                      <a16:colId xmlns:a16="http://schemas.microsoft.com/office/drawing/2014/main" val="1871173313"/>
                    </a:ext>
                  </a:extLst>
                </a:gridCol>
                <a:gridCol w="1545633">
                  <a:extLst>
                    <a:ext uri="{9D8B030D-6E8A-4147-A177-3AD203B41FA5}">
                      <a16:colId xmlns:a16="http://schemas.microsoft.com/office/drawing/2014/main" val="3123956592"/>
                    </a:ext>
                  </a:extLst>
                </a:gridCol>
                <a:gridCol w="956820">
                  <a:extLst>
                    <a:ext uri="{9D8B030D-6E8A-4147-A177-3AD203B41FA5}">
                      <a16:colId xmlns:a16="http://schemas.microsoft.com/office/drawing/2014/main" val="2372461660"/>
                    </a:ext>
                  </a:extLst>
                </a:gridCol>
                <a:gridCol w="883219">
                  <a:extLst>
                    <a:ext uri="{9D8B030D-6E8A-4147-A177-3AD203B41FA5}">
                      <a16:colId xmlns:a16="http://schemas.microsoft.com/office/drawing/2014/main" val="2351960633"/>
                    </a:ext>
                  </a:extLst>
                </a:gridCol>
                <a:gridCol w="974795">
                  <a:extLst>
                    <a:ext uri="{9D8B030D-6E8A-4147-A177-3AD203B41FA5}">
                      <a16:colId xmlns:a16="http://schemas.microsoft.com/office/drawing/2014/main" val="684092402"/>
                    </a:ext>
                  </a:extLst>
                </a:gridCol>
                <a:gridCol w="974795">
                  <a:extLst>
                    <a:ext uri="{9D8B030D-6E8A-4147-A177-3AD203B41FA5}">
                      <a16:colId xmlns:a16="http://schemas.microsoft.com/office/drawing/2014/main" val="338226136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PropertyRef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OwnerID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Type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NoBedrooms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StreetAddress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City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Postcode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Registered</a:t>
                      </a:r>
                      <a:b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</a:br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ManagedBy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3412077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PA0001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CO041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32 Queen Street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Strathdon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AB36 6KV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5797418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CO017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 Kings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Peterculter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AB14 8ZH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5454358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CO010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29 St. John's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Aberlour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AB38 5CQ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8109462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 Park Lane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Aberdeen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AB21 3ZS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7064306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CO042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 Springfield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Weston-Super-Mare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BS22 9ZH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444017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CO003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33 New Street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Bristol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BS16 3DD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SB018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17474836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CO030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 The Grove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Bristol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BS15 8KT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612021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95350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08520" y="33255"/>
            <a:ext cx="6347713" cy="1320800"/>
          </a:xfrm>
        </p:spPr>
        <p:txBody>
          <a:bodyPr/>
          <a:lstStyle/>
          <a:p>
            <a:r>
              <a:rPr lang="en-GB" dirty="0"/>
              <a:t>Derived Horizontal Fragmentation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8683" y="1556792"/>
            <a:ext cx="6347714" cy="3880773"/>
          </a:xfrm>
        </p:spPr>
        <p:txBody>
          <a:bodyPr/>
          <a:lstStyle/>
          <a:p>
            <a:r>
              <a:rPr lang="en-GB" dirty="0"/>
              <a:t>Say the parent relation, </a:t>
            </a:r>
            <a:r>
              <a:rPr lang="en-GB" b="1" dirty="0"/>
              <a:t>Staff</a:t>
            </a:r>
            <a:r>
              <a:rPr lang="en-GB" dirty="0"/>
              <a:t>, has been fragmented by branch.</a:t>
            </a:r>
          </a:p>
          <a:p>
            <a:r>
              <a:rPr lang="en-GB" dirty="0"/>
              <a:t>Creating the following fragments for Staff: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43773616"/>
              </p:ext>
            </p:extLst>
          </p:nvPr>
        </p:nvGraphicFramePr>
        <p:xfrm>
          <a:off x="76630" y="3345078"/>
          <a:ext cx="9036500" cy="14833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21500">
                  <a:extLst>
                    <a:ext uri="{9D8B030D-6E8A-4147-A177-3AD203B41FA5}">
                      <a16:colId xmlns:a16="http://schemas.microsoft.com/office/drawing/2014/main" val="2530397375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318943659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313469180"/>
                    </a:ext>
                  </a:extLst>
                </a:gridCol>
                <a:gridCol w="487833">
                  <a:extLst>
                    <a:ext uri="{9D8B030D-6E8A-4147-A177-3AD203B41FA5}">
                      <a16:colId xmlns:a16="http://schemas.microsoft.com/office/drawing/2014/main" val="3425436998"/>
                    </a:ext>
                  </a:extLst>
                </a:gridCol>
                <a:gridCol w="1008107">
                  <a:extLst>
                    <a:ext uri="{9D8B030D-6E8A-4147-A177-3AD203B41FA5}">
                      <a16:colId xmlns:a16="http://schemas.microsoft.com/office/drawing/2014/main" val="4059703359"/>
                    </a:ext>
                  </a:extLst>
                </a:gridCol>
                <a:gridCol w="792093">
                  <a:extLst>
                    <a:ext uri="{9D8B030D-6E8A-4147-A177-3AD203B41FA5}">
                      <a16:colId xmlns:a16="http://schemas.microsoft.com/office/drawing/2014/main" val="4057918903"/>
                    </a:ext>
                  </a:extLst>
                </a:gridCol>
                <a:gridCol w="720080">
                  <a:extLst>
                    <a:ext uri="{9D8B030D-6E8A-4147-A177-3AD203B41FA5}">
                      <a16:colId xmlns:a16="http://schemas.microsoft.com/office/drawing/2014/main" val="2396481717"/>
                    </a:ext>
                  </a:extLst>
                </a:gridCol>
                <a:gridCol w="1099387">
                  <a:extLst>
                    <a:ext uri="{9D8B030D-6E8A-4147-A177-3AD203B41FA5}">
                      <a16:colId xmlns:a16="http://schemas.microsoft.com/office/drawing/2014/main" val="61538964"/>
                    </a:ext>
                  </a:extLst>
                </a:gridCol>
                <a:gridCol w="700813">
                  <a:extLst>
                    <a:ext uri="{9D8B030D-6E8A-4147-A177-3AD203B41FA5}">
                      <a16:colId xmlns:a16="http://schemas.microsoft.com/office/drawing/2014/main" val="319308957"/>
                    </a:ext>
                  </a:extLst>
                </a:gridCol>
                <a:gridCol w="942187">
                  <a:extLst>
                    <a:ext uri="{9D8B030D-6E8A-4147-A177-3AD203B41FA5}">
                      <a16:colId xmlns:a16="http://schemas.microsoft.com/office/drawing/2014/main" val="65232138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83455753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StaffNo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FirstName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Surname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Gender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DOB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Position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Salary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StartDate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NiNumber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AccountNo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415338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SA009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Mary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Howe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30-Oct-1983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07-May-2015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HY 92 53 19 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20811008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061626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Gavin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Stockholm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14-Oct-1986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29000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15-Feb-2015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pl-PL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JW 42 27 78 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62136016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9691706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Julia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Abbs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06-Dec-1968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25-Oct-2015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nn-NO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XG 63 04 59 C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67243609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451028233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6096933"/>
              </p:ext>
            </p:extLst>
          </p:nvPr>
        </p:nvGraphicFramePr>
        <p:xfrm>
          <a:off x="48576" y="5559424"/>
          <a:ext cx="9036500" cy="1112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21500">
                  <a:extLst>
                    <a:ext uri="{9D8B030D-6E8A-4147-A177-3AD203B41FA5}">
                      <a16:colId xmlns:a16="http://schemas.microsoft.com/office/drawing/2014/main" val="2530397375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318943659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313469180"/>
                    </a:ext>
                  </a:extLst>
                </a:gridCol>
                <a:gridCol w="487833">
                  <a:extLst>
                    <a:ext uri="{9D8B030D-6E8A-4147-A177-3AD203B41FA5}">
                      <a16:colId xmlns:a16="http://schemas.microsoft.com/office/drawing/2014/main" val="3425436998"/>
                    </a:ext>
                  </a:extLst>
                </a:gridCol>
                <a:gridCol w="1008107">
                  <a:extLst>
                    <a:ext uri="{9D8B030D-6E8A-4147-A177-3AD203B41FA5}">
                      <a16:colId xmlns:a16="http://schemas.microsoft.com/office/drawing/2014/main" val="4059703359"/>
                    </a:ext>
                  </a:extLst>
                </a:gridCol>
                <a:gridCol w="792093">
                  <a:extLst>
                    <a:ext uri="{9D8B030D-6E8A-4147-A177-3AD203B41FA5}">
                      <a16:colId xmlns:a16="http://schemas.microsoft.com/office/drawing/2014/main" val="4057918903"/>
                    </a:ext>
                  </a:extLst>
                </a:gridCol>
                <a:gridCol w="720080">
                  <a:extLst>
                    <a:ext uri="{9D8B030D-6E8A-4147-A177-3AD203B41FA5}">
                      <a16:colId xmlns:a16="http://schemas.microsoft.com/office/drawing/2014/main" val="2396481717"/>
                    </a:ext>
                  </a:extLst>
                </a:gridCol>
                <a:gridCol w="1099387">
                  <a:extLst>
                    <a:ext uri="{9D8B030D-6E8A-4147-A177-3AD203B41FA5}">
                      <a16:colId xmlns:a16="http://schemas.microsoft.com/office/drawing/2014/main" val="61538964"/>
                    </a:ext>
                  </a:extLst>
                </a:gridCol>
                <a:gridCol w="700813">
                  <a:extLst>
                    <a:ext uri="{9D8B030D-6E8A-4147-A177-3AD203B41FA5}">
                      <a16:colId xmlns:a16="http://schemas.microsoft.com/office/drawing/2014/main" val="319308957"/>
                    </a:ext>
                  </a:extLst>
                </a:gridCol>
                <a:gridCol w="942187">
                  <a:extLst>
                    <a:ext uri="{9D8B030D-6E8A-4147-A177-3AD203B41FA5}">
                      <a16:colId xmlns:a16="http://schemas.microsoft.com/office/drawing/2014/main" val="65232138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83455753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StaffNo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FirstName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Surname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Gender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DOB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Position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Salary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StartDate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NiNumber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AccountNo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415338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Logan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Burrow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23-Nov-1987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Supervisor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23000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07-Jun-2015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YG 55 33 99 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15824010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405602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Alexander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Freeman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01-Feb-1972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06-Nov-2015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pt-BR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XK 26 06 85 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14732553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1769858264"/>
                  </a:ext>
                </a:extLst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48576" y="2671981"/>
            <a:ext cx="3840218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>
              <a:spcBef>
                <a:spcPts val="700"/>
              </a:spcBef>
              <a:buClr>
                <a:srgbClr val="DA1F28"/>
              </a:buClr>
              <a:buSzPct val="60000"/>
            </a:pPr>
            <a:r>
              <a:rPr lang="en-GB" sz="2800" dirty="0">
                <a:solidFill>
                  <a:prstClr val="black"/>
                </a:solidFill>
              </a:rPr>
              <a:t>S</a:t>
            </a:r>
            <a:r>
              <a:rPr lang="en-GB" sz="2800" baseline="-25000" dirty="0">
                <a:solidFill>
                  <a:prstClr val="black"/>
                </a:solidFill>
              </a:rPr>
              <a:t>1</a:t>
            </a:r>
            <a:r>
              <a:rPr lang="en-GB" sz="2800" dirty="0">
                <a:solidFill>
                  <a:prstClr val="black"/>
                </a:solidFill>
              </a:rPr>
              <a:t>: </a:t>
            </a:r>
            <a:r>
              <a:rPr lang="en-GB" sz="2800" dirty="0">
                <a:solidFill>
                  <a:prstClr val="black"/>
                </a:solidFill>
                <a:sym typeface="Symbol" panose="05050102010706020507" pitchFamily="18" charset="2"/>
              </a:rPr>
              <a:t></a:t>
            </a:r>
            <a:r>
              <a:rPr lang="en-GB" sz="2800" baseline="-25000" dirty="0" err="1">
                <a:solidFill>
                  <a:prstClr val="black"/>
                </a:solidFill>
                <a:sym typeface="Symbol" panose="05050102010706020507" pitchFamily="18" charset="2"/>
              </a:rPr>
              <a:t>BranchNo</a:t>
            </a:r>
            <a:r>
              <a:rPr lang="en-GB" sz="2800" baseline="-25000" dirty="0">
                <a:solidFill>
                  <a:prstClr val="black"/>
                </a:solidFill>
                <a:sym typeface="Symbol" panose="05050102010706020507" pitchFamily="18" charset="2"/>
              </a:rPr>
              <a:t> = '</a:t>
            </a:r>
            <a:r>
              <a:rPr lang="en-GB" sz="2800" b="1" baseline="-25000" dirty="0">
                <a:solidFill>
                  <a:prstClr val="black"/>
                </a:solidFill>
                <a:sym typeface="Symbol" panose="05050102010706020507" pitchFamily="18" charset="2"/>
              </a:rPr>
              <a:t>B007</a:t>
            </a:r>
            <a:r>
              <a:rPr lang="en-GB" sz="2800" baseline="-25000" dirty="0">
                <a:solidFill>
                  <a:prstClr val="black"/>
                </a:solidFill>
                <a:sym typeface="Symbol" panose="05050102010706020507" pitchFamily="18" charset="2"/>
              </a:rPr>
              <a:t>' </a:t>
            </a:r>
            <a:r>
              <a:rPr lang="en-GB" sz="2800" dirty="0">
                <a:solidFill>
                  <a:prstClr val="black"/>
                </a:solidFill>
                <a:sym typeface="Symbol" panose="05050102010706020507" pitchFamily="18" charset="2"/>
              </a:rPr>
              <a:t>(Staff)</a:t>
            </a:r>
          </a:p>
          <a:p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21691" y="4941909"/>
            <a:ext cx="3840218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>
              <a:spcBef>
                <a:spcPts val="700"/>
              </a:spcBef>
              <a:buClr>
                <a:srgbClr val="DA1F28"/>
              </a:buClr>
              <a:buSzPct val="60000"/>
            </a:pPr>
            <a:r>
              <a:rPr lang="en-GB" sz="2800" dirty="0">
                <a:solidFill>
                  <a:prstClr val="black"/>
                </a:solidFill>
              </a:rPr>
              <a:t>S</a:t>
            </a:r>
            <a:r>
              <a:rPr lang="en-GB" sz="2800" baseline="-25000" dirty="0">
                <a:solidFill>
                  <a:prstClr val="black"/>
                </a:solidFill>
              </a:rPr>
              <a:t>2</a:t>
            </a:r>
            <a:r>
              <a:rPr lang="en-GB" sz="2800" dirty="0">
                <a:solidFill>
                  <a:prstClr val="black"/>
                </a:solidFill>
              </a:rPr>
              <a:t>: </a:t>
            </a:r>
            <a:r>
              <a:rPr lang="en-GB" sz="2800" dirty="0">
                <a:solidFill>
                  <a:prstClr val="black"/>
                </a:solidFill>
                <a:sym typeface="Symbol" panose="05050102010706020507" pitchFamily="18" charset="2"/>
              </a:rPr>
              <a:t></a:t>
            </a:r>
            <a:r>
              <a:rPr lang="en-GB" sz="2800" baseline="-25000" dirty="0" err="1">
                <a:solidFill>
                  <a:prstClr val="black"/>
                </a:solidFill>
                <a:sym typeface="Symbol" panose="05050102010706020507" pitchFamily="18" charset="2"/>
              </a:rPr>
              <a:t>BranchNo</a:t>
            </a:r>
            <a:r>
              <a:rPr lang="en-GB" sz="2800" baseline="-25000" dirty="0">
                <a:solidFill>
                  <a:prstClr val="black"/>
                </a:solidFill>
                <a:sym typeface="Symbol" panose="05050102010706020507" pitchFamily="18" charset="2"/>
              </a:rPr>
              <a:t> = '</a:t>
            </a:r>
            <a:r>
              <a:rPr lang="en-GB" sz="2800" b="1" baseline="-25000" dirty="0">
                <a:solidFill>
                  <a:prstClr val="black"/>
                </a:solidFill>
                <a:sym typeface="Symbol" panose="05050102010706020507" pitchFamily="18" charset="2"/>
              </a:rPr>
              <a:t>B008</a:t>
            </a:r>
            <a:r>
              <a:rPr lang="en-GB" sz="2800" baseline="-25000" dirty="0">
                <a:solidFill>
                  <a:prstClr val="black"/>
                </a:solidFill>
                <a:sym typeface="Symbol" panose="05050102010706020507" pitchFamily="18" charset="2"/>
              </a:rPr>
              <a:t>' </a:t>
            </a:r>
            <a:r>
              <a:rPr lang="en-GB" sz="2800" dirty="0">
                <a:solidFill>
                  <a:prstClr val="black"/>
                </a:solidFill>
                <a:sym typeface="Symbol" panose="05050102010706020507" pitchFamily="18" charset="2"/>
              </a:rPr>
              <a:t>(Staff)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6899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  <p:bldP spid="7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86122"/>
            <a:ext cx="6347713" cy="1320800"/>
          </a:xfrm>
        </p:spPr>
        <p:txBody>
          <a:bodyPr/>
          <a:lstStyle/>
          <a:p>
            <a:r>
              <a:rPr lang="en-GB" dirty="0"/>
              <a:t>Derived Horizontal Fragmentation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3830" y="1138540"/>
            <a:ext cx="8423848" cy="5257800"/>
          </a:xfrm>
        </p:spPr>
        <p:txBody>
          <a:bodyPr>
            <a:normAutofit/>
          </a:bodyPr>
          <a:lstStyle/>
          <a:p>
            <a:r>
              <a:rPr lang="en-GB" sz="2400" dirty="0"/>
              <a:t>It would also be useful to store property data using the same fragmentation strategy as the parent:</a:t>
            </a:r>
          </a:p>
          <a:p>
            <a:pPr marL="365760" lvl="1" indent="0">
              <a:buNone/>
            </a:pPr>
            <a:r>
              <a:rPr lang="en-GB" sz="2000" dirty="0"/>
              <a:t>P</a:t>
            </a:r>
            <a:r>
              <a:rPr lang="en-GB" sz="2000" baseline="-25000" dirty="0"/>
              <a:t>1</a:t>
            </a:r>
            <a:r>
              <a:rPr lang="en-GB" sz="2000" dirty="0"/>
              <a:t> = P ⊳</a:t>
            </a:r>
            <a:r>
              <a:rPr lang="en-GB" sz="2000" baseline="-25000" dirty="0" err="1"/>
              <a:t>BranchNo</a:t>
            </a:r>
            <a:r>
              <a:rPr lang="en-GB" sz="2000" dirty="0"/>
              <a:t> S</a:t>
            </a:r>
            <a:r>
              <a:rPr lang="en-GB" sz="2000" baseline="-25000" dirty="0"/>
              <a:t>1</a:t>
            </a:r>
            <a:r>
              <a:rPr lang="en-GB" sz="2000" dirty="0"/>
              <a:t> (S</a:t>
            </a:r>
            <a:r>
              <a:rPr lang="en-GB" sz="2000" baseline="-25000" dirty="0"/>
              <a:t>1</a:t>
            </a:r>
            <a:r>
              <a:rPr lang="en-GB" sz="2000" dirty="0"/>
              <a:t> is a horizontal fragment branch=B007)</a:t>
            </a:r>
          </a:p>
          <a:p>
            <a:pPr marL="365760" lvl="1" indent="0">
              <a:buNone/>
            </a:pPr>
            <a:endParaRPr lang="en-GB" sz="2000" dirty="0"/>
          </a:p>
          <a:p>
            <a:endParaRPr lang="en-GB" sz="2400" dirty="0"/>
          </a:p>
          <a:p>
            <a:endParaRPr lang="en-GB" sz="2400" dirty="0"/>
          </a:p>
          <a:p>
            <a:pPr>
              <a:spcBef>
                <a:spcPts val="0"/>
              </a:spcBef>
            </a:pPr>
            <a:endParaRPr lang="en-GB" sz="2400" dirty="0"/>
          </a:p>
          <a:p>
            <a:pPr marL="365760" lvl="1" indent="0">
              <a:spcBef>
                <a:spcPts val="1200"/>
              </a:spcBef>
              <a:buNone/>
            </a:pPr>
            <a:r>
              <a:rPr lang="en-GB" sz="2000" dirty="0"/>
              <a:t>P</a:t>
            </a:r>
            <a:r>
              <a:rPr lang="en-GB" sz="2000" baseline="-25000" dirty="0"/>
              <a:t>2</a:t>
            </a:r>
            <a:r>
              <a:rPr lang="en-GB" sz="2000" dirty="0"/>
              <a:t> = P ⊳</a:t>
            </a:r>
            <a:r>
              <a:rPr lang="en-GB" sz="2000" baseline="-25000" dirty="0" err="1"/>
              <a:t>BranchNo</a:t>
            </a:r>
            <a:r>
              <a:rPr lang="en-GB" sz="2000" dirty="0"/>
              <a:t> S</a:t>
            </a:r>
            <a:r>
              <a:rPr lang="en-GB" sz="2000" baseline="-25000" dirty="0"/>
              <a:t>2</a:t>
            </a:r>
            <a:r>
              <a:rPr lang="en-GB" sz="2000" dirty="0"/>
              <a:t> (S</a:t>
            </a:r>
            <a:r>
              <a:rPr lang="en-GB" sz="2000" baseline="-25000" dirty="0"/>
              <a:t>2</a:t>
            </a:r>
            <a:r>
              <a:rPr lang="en-GB" sz="2000" dirty="0"/>
              <a:t> is a horizontal fragment branch=B008)</a:t>
            </a:r>
          </a:p>
          <a:p>
            <a:pPr lvl="1">
              <a:spcBef>
                <a:spcPts val="0"/>
              </a:spcBef>
            </a:pPr>
            <a:endParaRPr lang="en-GB" sz="2000" dirty="0"/>
          </a:p>
          <a:p>
            <a:pPr lvl="1"/>
            <a:endParaRPr lang="en-GB" sz="2000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26272656"/>
              </p:ext>
            </p:extLst>
          </p:nvPr>
        </p:nvGraphicFramePr>
        <p:xfrm>
          <a:off x="391061" y="4760610"/>
          <a:ext cx="8370514" cy="19177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958836">
                  <a:extLst>
                    <a:ext uri="{9D8B030D-6E8A-4147-A177-3AD203B41FA5}">
                      <a16:colId xmlns:a16="http://schemas.microsoft.com/office/drawing/2014/main" val="3983936165"/>
                    </a:ext>
                  </a:extLst>
                </a:gridCol>
                <a:gridCol w="811321">
                  <a:extLst>
                    <a:ext uri="{9D8B030D-6E8A-4147-A177-3AD203B41FA5}">
                      <a16:colId xmlns:a16="http://schemas.microsoft.com/office/drawing/2014/main" val="3985587025"/>
                    </a:ext>
                  </a:extLst>
                </a:gridCol>
                <a:gridCol w="663809">
                  <a:extLst>
                    <a:ext uri="{9D8B030D-6E8A-4147-A177-3AD203B41FA5}">
                      <a16:colId xmlns:a16="http://schemas.microsoft.com/office/drawing/2014/main" val="1601587797"/>
                    </a:ext>
                  </a:extLst>
                </a:gridCol>
                <a:gridCol w="590053">
                  <a:extLst>
                    <a:ext uri="{9D8B030D-6E8A-4147-A177-3AD203B41FA5}">
                      <a16:colId xmlns:a16="http://schemas.microsoft.com/office/drawing/2014/main" val="1871173313"/>
                    </a:ext>
                  </a:extLst>
                </a:gridCol>
                <a:gridCol w="1548887">
                  <a:extLst>
                    <a:ext uri="{9D8B030D-6E8A-4147-A177-3AD203B41FA5}">
                      <a16:colId xmlns:a16="http://schemas.microsoft.com/office/drawing/2014/main" val="3123956592"/>
                    </a:ext>
                  </a:extLst>
                </a:gridCol>
                <a:gridCol w="958836">
                  <a:extLst>
                    <a:ext uri="{9D8B030D-6E8A-4147-A177-3AD203B41FA5}">
                      <a16:colId xmlns:a16="http://schemas.microsoft.com/office/drawing/2014/main" val="2372461660"/>
                    </a:ext>
                  </a:extLst>
                </a:gridCol>
                <a:gridCol w="885078">
                  <a:extLst>
                    <a:ext uri="{9D8B030D-6E8A-4147-A177-3AD203B41FA5}">
                      <a16:colId xmlns:a16="http://schemas.microsoft.com/office/drawing/2014/main" val="2351960633"/>
                    </a:ext>
                  </a:extLst>
                </a:gridCol>
                <a:gridCol w="976847">
                  <a:extLst>
                    <a:ext uri="{9D8B030D-6E8A-4147-A177-3AD203B41FA5}">
                      <a16:colId xmlns:a16="http://schemas.microsoft.com/office/drawing/2014/main" val="3219169335"/>
                    </a:ext>
                  </a:extLst>
                </a:gridCol>
                <a:gridCol w="976847">
                  <a:extLst>
                    <a:ext uri="{9D8B030D-6E8A-4147-A177-3AD203B41FA5}">
                      <a16:colId xmlns:a16="http://schemas.microsoft.com/office/drawing/2014/main" val="338226136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PropertyRef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OwnerID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Type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NoBedrooms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StreetAddress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City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Postcode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Registered</a:t>
                      </a:r>
                      <a:b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</a:br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ManagedBy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3412077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PA0001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CO041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32 Queen Street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Strathdon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AB36 6KV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5797418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CO017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 Kings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Peterculter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AB14 8ZH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5454358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CO010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29 St. John's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Aberlour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AB38 5CQ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8109462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 Park Lane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Aberdeen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AB21 3ZS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706430659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91805653"/>
              </p:ext>
            </p:extLst>
          </p:nvPr>
        </p:nvGraphicFramePr>
        <p:xfrm>
          <a:off x="333254" y="2623820"/>
          <a:ext cx="8400434" cy="16103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962262">
                  <a:extLst>
                    <a:ext uri="{9D8B030D-6E8A-4147-A177-3AD203B41FA5}">
                      <a16:colId xmlns:a16="http://schemas.microsoft.com/office/drawing/2014/main" val="3983936165"/>
                    </a:ext>
                  </a:extLst>
                </a:gridCol>
                <a:gridCol w="814222">
                  <a:extLst>
                    <a:ext uri="{9D8B030D-6E8A-4147-A177-3AD203B41FA5}">
                      <a16:colId xmlns:a16="http://schemas.microsoft.com/office/drawing/2014/main" val="3985587025"/>
                    </a:ext>
                  </a:extLst>
                </a:gridCol>
                <a:gridCol w="666182">
                  <a:extLst>
                    <a:ext uri="{9D8B030D-6E8A-4147-A177-3AD203B41FA5}">
                      <a16:colId xmlns:a16="http://schemas.microsoft.com/office/drawing/2014/main" val="1601587797"/>
                    </a:ext>
                  </a:extLst>
                </a:gridCol>
                <a:gridCol w="592162">
                  <a:extLst>
                    <a:ext uri="{9D8B030D-6E8A-4147-A177-3AD203B41FA5}">
                      <a16:colId xmlns:a16="http://schemas.microsoft.com/office/drawing/2014/main" val="1871173313"/>
                    </a:ext>
                  </a:extLst>
                </a:gridCol>
                <a:gridCol w="1554424">
                  <a:extLst>
                    <a:ext uri="{9D8B030D-6E8A-4147-A177-3AD203B41FA5}">
                      <a16:colId xmlns:a16="http://schemas.microsoft.com/office/drawing/2014/main" val="3123956592"/>
                    </a:ext>
                  </a:extLst>
                </a:gridCol>
                <a:gridCol w="962262">
                  <a:extLst>
                    <a:ext uri="{9D8B030D-6E8A-4147-A177-3AD203B41FA5}">
                      <a16:colId xmlns:a16="http://schemas.microsoft.com/office/drawing/2014/main" val="2372461660"/>
                    </a:ext>
                  </a:extLst>
                </a:gridCol>
                <a:gridCol w="888242">
                  <a:extLst>
                    <a:ext uri="{9D8B030D-6E8A-4147-A177-3AD203B41FA5}">
                      <a16:colId xmlns:a16="http://schemas.microsoft.com/office/drawing/2014/main" val="2351960633"/>
                    </a:ext>
                  </a:extLst>
                </a:gridCol>
                <a:gridCol w="980339">
                  <a:extLst>
                    <a:ext uri="{9D8B030D-6E8A-4147-A177-3AD203B41FA5}">
                      <a16:colId xmlns:a16="http://schemas.microsoft.com/office/drawing/2014/main" val="2076909181"/>
                    </a:ext>
                  </a:extLst>
                </a:gridCol>
                <a:gridCol w="980339">
                  <a:extLst>
                    <a:ext uri="{9D8B030D-6E8A-4147-A177-3AD203B41FA5}">
                      <a16:colId xmlns:a16="http://schemas.microsoft.com/office/drawing/2014/main" val="338226136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PropertyRef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OwnerID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Type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NoBedrooms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StreetAddress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City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Postcode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Registered</a:t>
                      </a:r>
                      <a:b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</a:br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ManagedBy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3412077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CO042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 Springfield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Weston-Super-Mare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BS22 9ZH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444017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CO003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33 New Street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Bristol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BS16 3DD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SB018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17474836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CO030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 The Grove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Bristol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BS15 8KT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612021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68280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 Fragmentation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final strategy is not to fragment a relation.</a:t>
            </a:r>
          </a:p>
          <a:p>
            <a:r>
              <a:rPr lang="en-GB" dirty="0"/>
              <a:t>For example, if the relation:</a:t>
            </a:r>
          </a:p>
          <a:p>
            <a:pPr lvl="1"/>
            <a:r>
              <a:rPr lang="en-GB" dirty="0"/>
              <a:t>Contains only a small number of rows (tuples)</a:t>
            </a:r>
          </a:p>
          <a:p>
            <a:pPr lvl="1"/>
            <a:r>
              <a:rPr lang="en-GB" dirty="0"/>
              <a:t>Is not updated frequently</a:t>
            </a:r>
          </a:p>
          <a:p>
            <a:r>
              <a:rPr lang="en-GB" dirty="0"/>
              <a:t>Instead of fragmenting such a relation, it is more sensible to </a:t>
            </a:r>
            <a:r>
              <a:rPr lang="en-GB" b="1" i="1" dirty="0"/>
              <a:t>leave the relation whole and </a:t>
            </a:r>
            <a:r>
              <a:rPr lang="en-GB" b="1" i="1" u="sng" dirty="0"/>
              <a:t>replicate it</a:t>
            </a:r>
            <a:r>
              <a:rPr lang="en-GB" b="1" i="1" dirty="0"/>
              <a:t> at each site</a:t>
            </a:r>
            <a:r>
              <a:rPr lang="en-GB" dirty="0"/>
              <a:t>.</a:t>
            </a:r>
          </a:p>
          <a:p>
            <a:r>
              <a:rPr lang="en-GB" dirty="0"/>
              <a:t>Can you think of such a relation in Dream Home?</a:t>
            </a:r>
          </a:p>
        </p:txBody>
      </p:sp>
    </p:spTree>
    <p:extLst>
      <p:ext uri="{BB962C8B-B14F-4D97-AF65-F5344CB8AC3E}">
        <p14:creationId xmlns:p14="http://schemas.microsoft.com/office/powerpoint/2010/main" val="4077268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Distributed Database Design Methodology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Use normal methods to produce a design for the global relations.</a:t>
            </a:r>
          </a:p>
          <a:p>
            <a:r>
              <a:rPr lang="en-GB" dirty="0"/>
              <a:t>Examine topology (organisation) of system to determine where databases will be located.</a:t>
            </a:r>
          </a:p>
          <a:p>
            <a:r>
              <a:rPr lang="en-GB" dirty="0"/>
              <a:t>Analyse most important transactions and identify appropriateness of horizontal/vertical fragmentation.</a:t>
            </a:r>
          </a:p>
          <a:p>
            <a:r>
              <a:rPr lang="en-GB" dirty="0"/>
              <a:t>Decide which relations are not to be fragmented.</a:t>
            </a:r>
          </a:p>
          <a:p>
            <a:r>
              <a:rPr lang="en-GB" dirty="0"/>
              <a:t>Examine relations on the 1-side of relationships and determine a suitable fragmentation schema. </a:t>
            </a:r>
          </a:p>
          <a:p>
            <a:pPr lvl="1"/>
            <a:r>
              <a:rPr lang="en-GB" dirty="0"/>
              <a:t>Relations on the many-side may be suitable for derived fragmentation.</a:t>
            </a:r>
          </a:p>
          <a:p>
            <a:pPr lvl="1"/>
            <a:r>
              <a:rPr lang="en-GB" dirty="0"/>
              <a:t>Check where vertical or mixed fragmentations would be appropriate.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3771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Transparencies in a DDBMS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Recall that a DDBMS is the software system that permits the management of the distributed databases.</a:t>
            </a:r>
          </a:p>
          <a:p>
            <a:r>
              <a:rPr lang="en-GB" dirty="0"/>
              <a:t>It should make the distribution </a:t>
            </a:r>
            <a:r>
              <a:rPr lang="en-GB" i="1" dirty="0"/>
              <a:t>transparent</a:t>
            </a:r>
            <a:r>
              <a:rPr lang="en-GB" dirty="0"/>
              <a:t> to users.</a:t>
            </a:r>
          </a:p>
          <a:p>
            <a:r>
              <a:rPr lang="en-GB" dirty="0"/>
              <a:t>Transparency hides the implementation details from the user.</a:t>
            </a:r>
          </a:p>
          <a:p>
            <a:r>
              <a:rPr lang="en-GB" dirty="0"/>
              <a:t>A distributed system should look exactly like a non-distributed system.</a:t>
            </a:r>
          </a:p>
        </p:txBody>
      </p:sp>
    </p:spTree>
    <p:extLst>
      <p:ext uri="{BB962C8B-B14F-4D97-AF65-F5344CB8AC3E}">
        <p14:creationId xmlns:p14="http://schemas.microsoft.com/office/powerpoint/2010/main" val="3166859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4100297499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24309</TotalTime>
  <Words>3440</Words>
  <Application>Microsoft Office PowerPoint</Application>
  <PresentationFormat>On-screen Show (4:3)</PresentationFormat>
  <Paragraphs>919</Paragraphs>
  <Slides>39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6" baseType="lpstr">
      <vt:lpstr>Arial</vt:lpstr>
      <vt:lpstr>Calibri</vt:lpstr>
      <vt:lpstr>Consolas</vt:lpstr>
      <vt:lpstr>Trebuchet MS</vt:lpstr>
      <vt:lpstr>Wingdings</vt:lpstr>
      <vt:lpstr>Wingdings 3</vt:lpstr>
      <vt:lpstr>Facet</vt:lpstr>
      <vt:lpstr>Distributed Databases</vt:lpstr>
      <vt:lpstr>Today’s Lecture</vt:lpstr>
      <vt:lpstr>Distributed Databases</vt:lpstr>
      <vt:lpstr>Decentralised Organisations</vt:lpstr>
      <vt:lpstr>Distributed Databases &amp; DBMSs</vt:lpstr>
      <vt:lpstr>A Distributed DBMS</vt:lpstr>
      <vt:lpstr>Distributed Database System</vt:lpstr>
      <vt:lpstr>Distributed Database System</vt:lpstr>
      <vt:lpstr>Types of DDBMSs</vt:lpstr>
      <vt:lpstr>Functions of a DDBMS</vt:lpstr>
      <vt:lpstr>Distributed Database Design</vt:lpstr>
      <vt:lpstr>Fragmentation</vt:lpstr>
      <vt:lpstr>Fragmentation Design Considerations</vt:lpstr>
      <vt:lpstr>Four Strategies of Data Allocation</vt:lpstr>
      <vt:lpstr>Comparison of Strategies for Data Allocation</vt:lpstr>
      <vt:lpstr>Why Fragment?</vt:lpstr>
      <vt:lpstr>Disadvantages of Fragmentation</vt:lpstr>
      <vt:lpstr>Questions</vt:lpstr>
      <vt:lpstr>Types of Fragmentation</vt:lpstr>
      <vt:lpstr>Correctness of Fragmentation: Completeness</vt:lpstr>
      <vt:lpstr>Correctness of Fragmentation: Reconstruction</vt:lpstr>
      <vt:lpstr>Correctness of Fragmentation: Disjointness</vt:lpstr>
      <vt:lpstr>Horizontal Fragmentation Example</vt:lpstr>
      <vt:lpstr>Horizontal Fragmentation Example</vt:lpstr>
      <vt:lpstr>Horizontal Fragmentation Correctness</vt:lpstr>
      <vt:lpstr>Vertical Fragmentation Example</vt:lpstr>
      <vt:lpstr>Vertical Fragmentation Example</vt:lpstr>
      <vt:lpstr>Vertical Fragmentation Correctness</vt:lpstr>
      <vt:lpstr>Mixed Fragmentation</vt:lpstr>
      <vt:lpstr>Mixed Fragmentation Example</vt:lpstr>
      <vt:lpstr>Mixed Fragmentation Correctness</vt:lpstr>
      <vt:lpstr>Derived Fragmentation</vt:lpstr>
      <vt:lpstr>Derived Horizontal Fragmentation</vt:lpstr>
      <vt:lpstr>Derived Horizontal Fragmentation</vt:lpstr>
      <vt:lpstr>Derived Horizontal Fragmentation</vt:lpstr>
      <vt:lpstr>No Fragmentation</vt:lpstr>
      <vt:lpstr>Distributed Database Design Methodology</vt:lpstr>
      <vt:lpstr>Transparencies in a DDBMS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Beverley Holland</cp:lastModifiedBy>
  <cp:revision>1796</cp:revision>
  <cp:lastPrinted>2014-09-29T16:21:25Z</cp:lastPrinted>
  <dcterms:created xsi:type="dcterms:W3CDTF">2013-09-18T07:00:31Z</dcterms:created>
  <dcterms:modified xsi:type="dcterms:W3CDTF">2021-11-26T10:20:19Z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